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9"/>
  </p:notesMasterIdLst>
  <p:sldIdLst>
    <p:sldId id="256" r:id="rId2"/>
    <p:sldId id="261" r:id="rId3"/>
    <p:sldId id="563" r:id="rId4"/>
    <p:sldId id="564" r:id="rId5"/>
    <p:sldId id="565" r:id="rId6"/>
    <p:sldId id="566" r:id="rId7"/>
    <p:sldId id="567" r:id="rId8"/>
    <p:sldId id="571" r:id="rId9"/>
    <p:sldId id="568" r:id="rId10"/>
    <p:sldId id="569" r:id="rId11"/>
    <p:sldId id="570" r:id="rId12"/>
    <p:sldId id="572" r:id="rId13"/>
    <p:sldId id="575" r:id="rId14"/>
    <p:sldId id="573" r:id="rId15"/>
    <p:sldId id="574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36" r:id="rId33"/>
    <p:sldId id="558" r:id="rId34"/>
    <p:sldId id="592" r:id="rId35"/>
    <p:sldId id="537" r:id="rId36"/>
    <p:sldId id="593" r:id="rId37"/>
    <p:sldId id="594" r:id="rId38"/>
    <p:sldId id="595" r:id="rId39"/>
    <p:sldId id="596" r:id="rId40"/>
    <p:sldId id="597" r:id="rId41"/>
    <p:sldId id="598" r:id="rId42"/>
    <p:sldId id="599" r:id="rId43"/>
    <p:sldId id="600" r:id="rId44"/>
    <p:sldId id="601" r:id="rId45"/>
    <p:sldId id="602" r:id="rId46"/>
    <p:sldId id="603" r:id="rId47"/>
    <p:sldId id="60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AB0"/>
    <a:srgbClr val="F47929"/>
    <a:srgbClr val="6AA342"/>
    <a:srgbClr val="B7DEE8"/>
    <a:srgbClr val="BA051E"/>
    <a:srgbClr val="00B6B5"/>
    <a:srgbClr val="0D677A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9291" autoAdjust="0"/>
  </p:normalViewPr>
  <p:slideViewPr>
    <p:cSldViewPr snapToGrid="0" snapToObjects="1">
      <p:cViewPr>
        <p:scale>
          <a:sx n="80" d="100"/>
          <a:sy n="80" d="100"/>
        </p:scale>
        <p:origin x="-1638" y="-378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552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7678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374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5728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3429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84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8993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7479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251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603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106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2279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2383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3917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0182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71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8164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688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6929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489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7976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5410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291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044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403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020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691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990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565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09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0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5" Type="http://schemas.openxmlformats.org/officeDocument/2006/relationships/image" Target="../media/image111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0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slide" Target="slide34.xml"/><Relationship Id="rId3" Type="http://schemas.openxmlformats.org/officeDocument/2006/relationships/image" Target="../media/image151.png"/><Relationship Id="rId7" Type="http://schemas.openxmlformats.org/officeDocument/2006/relationships/slide" Target="slide32.xml"/><Relationship Id="rId12" Type="http://schemas.openxmlformats.org/officeDocument/2006/relationships/image" Target="../media/image159.png"/><Relationship Id="rId17" Type="http://schemas.openxmlformats.org/officeDocument/2006/relationships/slide" Target="slide33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2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52.png"/><Relationship Id="rId18" Type="http://schemas.openxmlformats.org/officeDocument/2006/relationships/image" Target="../media/image154.png"/><Relationship Id="rId3" Type="http://schemas.openxmlformats.org/officeDocument/2006/relationships/image" Target="../media/image163.png"/><Relationship Id="rId21" Type="http://schemas.openxmlformats.org/officeDocument/2006/relationships/image" Target="../media/image164.gif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3.png"/><Relationship Id="rId2" Type="http://schemas.openxmlformats.org/officeDocument/2006/relationships/notesSlide" Target="../notesSlides/notesSlide17.xml"/><Relationship Id="rId16" Type="http://schemas.openxmlformats.org/officeDocument/2006/relationships/slide" Target="slide36.xml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55.png"/><Relationship Id="rId23" Type="http://schemas.openxmlformats.org/officeDocument/2006/relationships/slide" Target="slide37.xml"/><Relationship Id="rId10" Type="http://schemas.openxmlformats.org/officeDocument/2006/relationships/image" Target="../media/image170.png"/><Relationship Id="rId19" Type="http://schemas.openxmlformats.org/officeDocument/2006/relationships/image" Target="../media/image174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slide" Target="slide35.xml"/><Relationship Id="rId22" Type="http://schemas.openxmlformats.org/officeDocument/2006/relationships/image" Target="../media/image1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7.png"/><Relationship Id="rId18" Type="http://schemas.openxmlformats.org/officeDocument/2006/relationships/slide" Target="slide40.xml"/><Relationship Id="rId3" Type="http://schemas.openxmlformats.org/officeDocument/2006/relationships/image" Target="../media/image151.png"/><Relationship Id="rId7" Type="http://schemas.openxmlformats.org/officeDocument/2006/relationships/image" Target="../media/image182.png"/><Relationship Id="rId12" Type="http://schemas.openxmlformats.org/officeDocument/2006/relationships/image" Target="../media/image186.png"/><Relationship Id="rId17" Type="http://schemas.openxmlformats.org/officeDocument/2006/relationships/slide" Target="slide39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11" Type="http://schemas.openxmlformats.org/officeDocument/2006/relationships/image" Target="../media/image152.png"/><Relationship Id="rId5" Type="http://schemas.openxmlformats.org/officeDocument/2006/relationships/image" Target="../media/image181.png"/><Relationship Id="rId15" Type="http://schemas.openxmlformats.org/officeDocument/2006/relationships/slide" Target="slide38.xml"/><Relationship Id="rId10" Type="http://schemas.openxmlformats.org/officeDocument/2006/relationships/image" Target="../media/image185.png"/><Relationship Id="rId4" Type="http://schemas.openxmlformats.org/officeDocument/2006/relationships/image" Target="../media/image156.png"/><Relationship Id="rId9" Type="http://schemas.openxmlformats.org/officeDocument/2006/relationships/image" Target="../media/image184.png"/><Relationship Id="rId14" Type="http://schemas.openxmlformats.org/officeDocument/2006/relationships/image" Target="../media/image15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5.png"/><Relationship Id="rId18" Type="http://schemas.openxmlformats.org/officeDocument/2006/relationships/image" Target="../media/image180.png"/><Relationship Id="rId3" Type="http://schemas.openxmlformats.org/officeDocument/2006/relationships/image" Target="../media/image164.png"/><Relationship Id="rId21" Type="http://schemas.openxmlformats.org/officeDocument/2006/relationships/slide" Target="slide42.xml"/><Relationship Id="rId7" Type="http://schemas.openxmlformats.org/officeDocument/2006/relationships/image" Target="../media/image168.png"/><Relationship Id="rId12" Type="http://schemas.openxmlformats.org/officeDocument/2006/relationships/image" Target="../media/image152.png"/><Relationship Id="rId17" Type="http://schemas.openxmlformats.org/officeDocument/2006/relationships/image" Target="../media/image179.gi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3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11" Type="http://schemas.openxmlformats.org/officeDocument/2006/relationships/image" Target="../media/image194.png"/><Relationship Id="rId5" Type="http://schemas.openxmlformats.org/officeDocument/2006/relationships/image" Target="../media/image189.png"/><Relationship Id="rId15" Type="http://schemas.openxmlformats.org/officeDocument/2006/relationships/image" Target="../media/image197.png"/><Relationship Id="rId10" Type="http://schemas.openxmlformats.org/officeDocument/2006/relationships/image" Target="../media/image193.png"/><Relationship Id="rId19" Type="http://schemas.openxmlformats.org/officeDocument/2006/relationships/slide" Target="slide41.xml"/><Relationship Id="rId4" Type="http://schemas.openxmlformats.org/officeDocument/2006/relationships/image" Target="../media/image188.png"/><Relationship Id="rId9" Type="http://schemas.openxmlformats.org/officeDocument/2006/relationships/image" Target="../media/image192.png"/><Relationship Id="rId14" Type="http://schemas.openxmlformats.org/officeDocument/2006/relationships/image" Target="../media/image196.png"/><Relationship Id="rId22" Type="http://schemas.openxmlformats.org/officeDocument/2006/relationships/slide" Target="slide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slide" Target="slide44.xml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02.png"/><Relationship Id="rId2" Type="http://schemas.openxmlformats.org/officeDocument/2006/relationships/notesSlide" Target="../notesSlides/notesSlide24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png"/><Relationship Id="rId11" Type="http://schemas.openxmlformats.org/officeDocument/2006/relationships/image" Target="../media/image201.gif"/><Relationship Id="rId5" Type="http://schemas.openxmlformats.org/officeDocument/2006/relationships/image" Target="../media/image205.png"/><Relationship Id="rId15" Type="http://schemas.openxmlformats.org/officeDocument/2006/relationships/slide" Target="slide45.xml"/><Relationship Id="rId10" Type="http://schemas.openxmlformats.org/officeDocument/2006/relationships/image" Target="../media/image20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1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213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gif"/><Relationship Id="rId5" Type="http://schemas.openxmlformats.org/officeDocument/2006/relationships/image" Target="../media/image215.png"/><Relationship Id="rId4" Type="http://schemas.openxmlformats.org/officeDocument/2006/relationships/image" Target="../media/image214.png"/><Relationship Id="rId9" Type="http://schemas.openxmlformats.org/officeDocument/2006/relationships/image" Target="../media/image1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3" Type="http://schemas.openxmlformats.org/officeDocument/2006/relationships/image" Target="../media/image218.png"/><Relationship Id="rId7" Type="http://schemas.openxmlformats.org/officeDocument/2006/relationships/image" Target="../media/image231.png"/><Relationship Id="rId12" Type="http://schemas.openxmlformats.org/officeDocument/2006/relationships/image" Target="../media/image2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6.png"/><Relationship Id="rId11" Type="http://schemas.openxmlformats.org/officeDocument/2006/relationships/image" Target="../media/image235.png"/><Relationship Id="rId5" Type="http://schemas.openxmlformats.org/officeDocument/2006/relationships/image" Target="../media/image212.png"/><Relationship Id="rId15" Type="http://schemas.openxmlformats.org/officeDocument/2006/relationships/image" Target="../media/image236.png"/><Relationship Id="rId10" Type="http://schemas.openxmlformats.org/officeDocument/2006/relationships/image" Target="../media/image234.png"/><Relationship Id="rId4" Type="http://schemas.openxmlformats.org/officeDocument/2006/relationships/image" Target="../media/image227.png"/><Relationship Id="rId9" Type="http://schemas.openxmlformats.org/officeDocument/2006/relationships/image" Target="../media/image230.png"/><Relationship Id="rId14" Type="http://schemas.openxmlformats.org/officeDocument/2006/relationships/image" Target="../media/image2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42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12" Type="http://schemas.openxmlformats.org/officeDocument/2006/relationships/image" Target="../media/image2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6.png"/><Relationship Id="rId11" Type="http://schemas.openxmlformats.org/officeDocument/2006/relationships/image" Target="../media/image247.png"/><Relationship Id="rId5" Type="http://schemas.openxmlformats.org/officeDocument/2006/relationships/image" Target="../media/image217.png"/><Relationship Id="rId15" Type="http://schemas.openxmlformats.org/officeDocument/2006/relationships/image" Target="../media/image250.png"/><Relationship Id="rId10" Type="http://schemas.openxmlformats.org/officeDocument/2006/relationships/image" Target="../media/image246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Relationship Id="rId14" Type="http://schemas.openxmlformats.org/officeDocument/2006/relationships/image" Target="../media/image2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4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251.png"/><Relationship Id="rId7" Type="http://schemas.openxmlformats.org/officeDocument/2006/relationships/image" Target="../media/image2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5.png"/><Relationship Id="rId5" Type="http://schemas.openxmlformats.org/officeDocument/2006/relationships/image" Target="../media/image228.png"/><Relationship Id="rId4" Type="http://schemas.openxmlformats.org/officeDocument/2006/relationships/image" Target="../media/image252.png"/><Relationship Id="rId9" Type="http://schemas.openxmlformats.org/officeDocument/2006/relationships/image" Target="../media/image2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18" Type="http://schemas.openxmlformats.org/officeDocument/2006/relationships/image" Target="../media/image273.png"/><Relationship Id="rId3" Type="http://schemas.openxmlformats.org/officeDocument/2006/relationships/image" Target="../media/image258.pn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17" Type="http://schemas.openxmlformats.org/officeDocument/2006/relationships/image" Target="../media/image272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1.png"/><Relationship Id="rId11" Type="http://schemas.openxmlformats.org/officeDocument/2006/relationships/image" Target="../media/image266.png"/><Relationship Id="rId5" Type="http://schemas.openxmlformats.org/officeDocument/2006/relationships/image" Target="../media/image260.png"/><Relationship Id="rId15" Type="http://schemas.openxmlformats.org/officeDocument/2006/relationships/image" Target="../media/image270.png"/><Relationship Id="rId10" Type="http://schemas.openxmlformats.org/officeDocument/2006/relationships/image" Target="../media/image265.png"/><Relationship Id="rId19" Type="http://schemas.openxmlformats.org/officeDocument/2006/relationships/image" Target="../media/image274.png"/><Relationship Id="rId4" Type="http://schemas.openxmlformats.org/officeDocument/2006/relationships/image" Target="../media/image259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image" Target="../media/image2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5.png"/><Relationship Id="rId4" Type="http://schemas.openxmlformats.org/officeDocument/2006/relationships/image" Target="../media/image2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0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0.png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550.png"/><Relationship Id="rId18" Type="http://schemas.openxmlformats.org/officeDocument/2006/relationships/image" Target="../media/image85.png"/><Relationship Id="rId3" Type="http://schemas.openxmlformats.org/officeDocument/2006/relationships/image" Target="../media/image78.png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5" Type="http://schemas.openxmlformats.org/officeDocument/2006/relationships/image" Target="../media/image82.png"/><Relationship Id="rId9" Type="http://schemas.openxmlformats.org/officeDocument/2006/relationships/image" Target="../media/image80.png"/><Relationship Id="rId1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0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</a:t>
            </a:r>
            <a:endParaRPr lang="en-US" sz="5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Sinal e variação do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cosseno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069040"/>
            <a:ext cx="5524305" cy="49428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069040"/>
            <a:ext cx="5524305" cy="49428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069040"/>
            <a:ext cx="5524305" cy="4942800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069040"/>
            <a:ext cx="5524305" cy="4942800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5819095" y="1550559"/>
            <a:ext cx="2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Decrescente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960563" y="1550559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Decrescente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962000" y="5099301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017306" y="5099301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4922308" y="250037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308" y="2500373"/>
                <a:ext cx="68320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921670" y="378007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70" y="3780073"/>
                <a:ext cx="683200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686161" y="2508400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1" y="2508400"/>
                <a:ext cx="683200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686161" y="376718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1" y="3767183"/>
                <a:ext cx="683200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8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Sinal e variação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tangente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04" y="1324533"/>
            <a:ext cx="4828235" cy="4320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0" y="1324533"/>
            <a:ext cx="4828235" cy="432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0" y="1324533"/>
            <a:ext cx="4828235" cy="432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0" y="1324533"/>
            <a:ext cx="4828235" cy="43200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273769" y="4836576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273769" y="1873080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597003" y="1873080"/>
            <a:ext cx="137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597003" y="4836576"/>
            <a:ext cx="137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843285" y="2481870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285" y="2481870"/>
                <a:ext cx="68320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3686161" y="3667215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1" y="3667215"/>
                <a:ext cx="683200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686161" y="2489897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1" y="2489897"/>
                <a:ext cx="683200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841344" y="3667215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44" y="3667215"/>
                <a:ext cx="683200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4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7853" y="-5691"/>
                <a:ext cx="8471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Revisões </a:t>
                </a:r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| Relações entre as razões trigonométricas de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-5691"/>
                <a:ext cx="847164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79" t="-5147" b="-1691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853" y="1450792"/>
            <a:ext cx="2447398" cy="242045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029" y="1450792"/>
            <a:ext cx="2442909" cy="2420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"/>
              <p:cNvSpPr/>
              <p:nvPr/>
            </p:nvSpPr>
            <p:spPr>
              <a:xfrm>
                <a:off x="677853" y="4083500"/>
                <a:ext cx="169670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083500"/>
                <a:ext cx="1696701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2151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"/>
              <p:cNvSpPr/>
              <p:nvPr/>
            </p:nvSpPr>
            <p:spPr>
              <a:xfrm>
                <a:off x="677853" y="4697216"/>
                <a:ext cx="253428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697216"/>
                <a:ext cx="2534284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144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4"/>
              <p:cNvSpPr/>
              <p:nvPr/>
            </p:nvSpPr>
            <p:spPr>
              <a:xfrm>
                <a:off x="677853" y="5310931"/>
                <a:ext cx="122642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5310931"/>
                <a:ext cx="1226426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2985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7"/>
              <p:cNvSpPr/>
              <p:nvPr/>
            </p:nvSpPr>
            <p:spPr>
              <a:xfrm>
                <a:off x="1875983" y="4073976"/>
                <a:ext cx="118391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983" y="4073976"/>
                <a:ext cx="1183914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8"/>
              <p:cNvSpPr/>
              <p:nvPr/>
            </p:nvSpPr>
            <p:spPr>
              <a:xfrm>
                <a:off x="1877976" y="4691321"/>
                <a:ext cx="99315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76" y="4691321"/>
                <a:ext cx="993156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9"/>
              <p:cNvSpPr/>
              <p:nvPr/>
            </p:nvSpPr>
            <p:spPr>
              <a:xfrm>
                <a:off x="1772427" y="5310930"/>
                <a:ext cx="103643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427" y="5310930"/>
                <a:ext cx="1036438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1"/>
              <p:cNvSpPr/>
              <p:nvPr/>
            </p:nvSpPr>
            <p:spPr>
              <a:xfrm>
                <a:off x="3512029" y="4083500"/>
                <a:ext cx="16967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029" y="4083500"/>
                <a:ext cx="1696701" cy="456535"/>
              </a:xfrm>
              <a:prstGeom prst="rect">
                <a:avLst/>
              </a:prstGeom>
              <a:blipFill rotWithShape="0">
                <a:blip r:embed="rId12"/>
                <a:stretch>
                  <a:fillRect l="-2158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2"/>
              <p:cNvSpPr/>
              <p:nvPr/>
            </p:nvSpPr>
            <p:spPr>
              <a:xfrm>
                <a:off x="3512029" y="4697216"/>
                <a:ext cx="25342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029" y="4697216"/>
                <a:ext cx="2534284" cy="456535"/>
              </a:xfrm>
              <a:prstGeom prst="rect">
                <a:avLst/>
              </a:prstGeom>
              <a:blipFill rotWithShape="0">
                <a:blip r:embed="rId13"/>
                <a:stretch>
                  <a:fillRect l="-1442" b="-189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4"/>
              <p:cNvSpPr/>
              <p:nvPr/>
            </p:nvSpPr>
            <p:spPr>
              <a:xfrm>
                <a:off x="3512029" y="5310931"/>
                <a:ext cx="1470211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029" y="5310931"/>
                <a:ext cx="1470211" cy="464166"/>
              </a:xfrm>
              <a:prstGeom prst="rect">
                <a:avLst/>
              </a:prstGeom>
              <a:blipFill rotWithShape="0">
                <a:blip r:embed="rId14"/>
                <a:stretch>
                  <a:fillRect l="-2490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7"/>
              <p:cNvSpPr/>
              <p:nvPr/>
            </p:nvSpPr>
            <p:spPr>
              <a:xfrm>
                <a:off x="4915594" y="4073976"/>
                <a:ext cx="101079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594" y="4073976"/>
                <a:ext cx="1010790" cy="5078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ângulo 8"/>
              <p:cNvSpPr/>
              <p:nvPr/>
            </p:nvSpPr>
            <p:spPr>
              <a:xfrm>
                <a:off x="4917587" y="4691321"/>
                <a:ext cx="116628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587" y="4691321"/>
                <a:ext cx="1166281" cy="5078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9"/>
              <p:cNvSpPr/>
              <p:nvPr/>
            </p:nvSpPr>
            <p:spPr>
              <a:xfrm>
                <a:off x="4812038" y="5310930"/>
                <a:ext cx="103643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038" y="5310930"/>
                <a:ext cx="1036438" cy="5078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5805" y="1464252"/>
            <a:ext cx="2454098" cy="2393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1"/>
              <p:cNvSpPr/>
              <p:nvPr/>
            </p:nvSpPr>
            <p:spPr>
              <a:xfrm>
                <a:off x="6385805" y="4039836"/>
                <a:ext cx="16967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05" y="4039836"/>
                <a:ext cx="1696701" cy="456535"/>
              </a:xfrm>
              <a:prstGeom prst="rect">
                <a:avLst/>
              </a:prstGeom>
              <a:blipFill rotWithShape="0">
                <a:blip r:embed="rId19"/>
                <a:stretch>
                  <a:fillRect l="-2518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2"/>
              <p:cNvSpPr/>
              <p:nvPr/>
            </p:nvSpPr>
            <p:spPr>
              <a:xfrm>
                <a:off x="6385805" y="4653552"/>
                <a:ext cx="25342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05" y="4653552"/>
                <a:ext cx="2534284" cy="456535"/>
              </a:xfrm>
              <a:prstGeom prst="rect">
                <a:avLst/>
              </a:prstGeom>
              <a:blipFill rotWithShape="0">
                <a:blip r:embed="rId20"/>
                <a:stretch>
                  <a:fillRect l="-1687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ângulo 4"/>
              <p:cNvSpPr/>
              <p:nvPr/>
            </p:nvSpPr>
            <p:spPr>
              <a:xfrm>
                <a:off x="6385805" y="5267267"/>
                <a:ext cx="1470211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05" y="5267267"/>
                <a:ext cx="1470211" cy="464166"/>
              </a:xfrm>
              <a:prstGeom prst="rect">
                <a:avLst/>
              </a:prstGeom>
              <a:blipFill rotWithShape="0">
                <a:blip r:embed="rId21"/>
                <a:stretch>
                  <a:fillRect l="-2905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7"/>
              <p:cNvSpPr/>
              <p:nvPr/>
            </p:nvSpPr>
            <p:spPr>
              <a:xfrm>
                <a:off x="7810351" y="4030312"/>
                <a:ext cx="118391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351" y="4030312"/>
                <a:ext cx="1183914" cy="50783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ângulo 8"/>
              <p:cNvSpPr/>
              <p:nvPr/>
            </p:nvSpPr>
            <p:spPr>
              <a:xfrm>
                <a:off x="7812344" y="4647657"/>
                <a:ext cx="116628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44" y="4647657"/>
                <a:ext cx="1166281" cy="50783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9"/>
              <p:cNvSpPr/>
              <p:nvPr/>
            </p:nvSpPr>
            <p:spPr>
              <a:xfrm>
                <a:off x="7706795" y="5267266"/>
                <a:ext cx="86331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795" y="5267266"/>
                <a:ext cx="863313" cy="50783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2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7853" y="-5691"/>
                <a:ext cx="8471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Revisões </a:t>
                </a:r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| Relações entre as razões trigonométricas de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-5691"/>
                <a:ext cx="847164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79" t="-5147" b="-1691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0"/>
          <p:cNvSpPr/>
          <p:nvPr/>
        </p:nvSpPr>
        <p:spPr>
          <a:xfrm>
            <a:off x="677853" y="911615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77301" y="1294753"/>
            <a:ext cx="805534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Determina o valor exato da seguinte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expressão: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657983" y="1837597"/>
                <a:ext cx="38280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</a:rPr>
                                <m:t>19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983" y="1837597"/>
                <a:ext cx="3828035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77301" y="2757965"/>
                <a:ext cx="382963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</a:rPr>
                                <m:t>19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01" y="2757965"/>
                <a:ext cx="3829638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4"/>
              <p:cNvSpPr/>
              <p:nvPr/>
            </p:nvSpPr>
            <p:spPr>
              <a:xfrm>
                <a:off x="4287394" y="2757965"/>
                <a:ext cx="450036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5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pt-PT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394" y="2757965"/>
                <a:ext cx="4500369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"/>
              <p:cNvSpPr/>
              <p:nvPr/>
            </p:nvSpPr>
            <p:spPr>
              <a:xfrm>
                <a:off x="677853" y="3716894"/>
                <a:ext cx="4526159" cy="564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716894"/>
                <a:ext cx="4526159" cy="5647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"/>
              <p:cNvSpPr/>
              <p:nvPr/>
            </p:nvSpPr>
            <p:spPr>
              <a:xfrm>
                <a:off x="4835388" y="3716894"/>
                <a:ext cx="3826905" cy="564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388" y="3716894"/>
                <a:ext cx="3826905" cy="5647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4"/>
              <p:cNvSpPr/>
              <p:nvPr/>
            </p:nvSpPr>
            <p:spPr>
              <a:xfrm>
                <a:off x="677301" y="4525910"/>
                <a:ext cx="2211993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>
                          <a:latin typeface="Cambria Math"/>
                          <a:ea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01" y="4525910"/>
                <a:ext cx="2211993" cy="6741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4"/>
              <p:cNvSpPr/>
              <p:nvPr/>
            </p:nvSpPr>
            <p:spPr>
              <a:xfrm>
                <a:off x="2382781" y="4520509"/>
                <a:ext cx="2189219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81" y="4520509"/>
                <a:ext cx="2189219" cy="6741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4"/>
              <p:cNvSpPr/>
              <p:nvPr/>
            </p:nvSpPr>
            <p:spPr>
              <a:xfrm>
                <a:off x="4177228" y="4515108"/>
                <a:ext cx="2189219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1" i="1" dirty="0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1" i="1" dirty="0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53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228" y="4515108"/>
                <a:ext cx="2189219" cy="6741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3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5" grpId="0"/>
      <p:bldP spid="39" grpId="0"/>
      <p:bldP spid="40" grpId="0"/>
      <p:bldP spid="41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7853" y="-5691"/>
                <a:ext cx="8471648" cy="95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Revisões </a:t>
                </a:r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| Relações entre as razões trigonométricas de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pt-PT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pt-PT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-5691"/>
                <a:ext cx="8471648" cy="950709"/>
              </a:xfrm>
              <a:prstGeom prst="rect">
                <a:avLst/>
              </a:prstGeom>
              <a:blipFill rotWithShape="0">
                <a:blip r:embed="rId3"/>
                <a:stretch>
                  <a:fillRect l="-1079" t="-4487" b="-51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"/>
              <p:cNvSpPr/>
              <p:nvPr/>
            </p:nvSpPr>
            <p:spPr>
              <a:xfrm>
                <a:off x="677853" y="4364860"/>
                <a:ext cx="2009076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2 </m:t>
                            </m:r>
                          </m:den>
                        </m:f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364860"/>
                <a:ext cx="2009076" cy="714170"/>
              </a:xfrm>
              <a:prstGeom prst="rect">
                <a:avLst/>
              </a:prstGeom>
              <a:blipFill rotWithShape="0">
                <a:blip r:embed="rId4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"/>
              <p:cNvSpPr/>
              <p:nvPr/>
            </p:nvSpPr>
            <p:spPr>
              <a:xfrm>
                <a:off x="677853" y="4978576"/>
                <a:ext cx="2534284" cy="66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2 </m:t>
                            </m:r>
                          </m:den>
                        </m:f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978576"/>
                <a:ext cx="2534284" cy="662361"/>
              </a:xfrm>
              <a:prstGeom prst="rect">
                <a:avLst/>
              </a:prstGeom>
              <a:blipFill rotWithShape="0">
                <a:blip r:embed="rId5"/>
                <a:stretch>
                  <a:fillRect l="-1442" b="-9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7"/>
              <p:cNvSpPr/>
              <p:nvPr/>
            </p:nvSpPr>
            <p:spPr>
              <a:xfrm>
                <a:off x="2231432" y="4523815"/>
                <a:ext cx="99315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32" y="4523815"/>
                <a:ext cx="993157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8"/>
              <p:cNvSpPr/>
              <p:nvPr/>
            </p:nvSpPr>
            <p:spPr>
              <a:xfrm>
                <a:off x="2218981" y="5106068"/>
                <a:ext cx="101079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981" y="5106068"/>
                <a:ext cx="1010790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893" y="1379599"/>
            <a:ext cx="2944918" cy="29852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1885" y="1384867"/>
            <a:ext cx="2947103" cy="2979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"/>
              <p:cNvSpPr/>
              <p:nvPr/>
            </p:nvSpPr>
            <p:spPr>
              <a:xfrm>
                <a:off x="5358538" y="4364860"/>
                <a:ext cx="2009076" cy="66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2 </m:t>
                            </m:r>
                          </m:den>
                        </m:f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38" y="4364860"/>
                <a:ext cx="2009076" cy="662361"/>
              </a:xfrm>
              <a:prstGeom prst="rect">
                <a:avLst/>
              </a:prstGeom>
              <a:blipFill rotWithShape="0">
                <a:blip r:embed="rId10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2"/>
              <p:cNvSpPr/>
              <p:nvPr/>
            </p:nvSpPr>
            <p:spPr>
              <a:xfrm>
                <a:off x="5358538" y="4978576"/>
                <a:ext cx="2534284" cy="66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2 </m:t>
                            </m:r>
                          </m:den>
                        </m:f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38" y="4978576"/>
                <a:ext cx="2534284" cy="662361"/>
              </a:xfrm>
              <a:prstGeom prst="rect">
                <a:avLst/>
              </a:prstGeom>
              <a:blipFill rotWithShape="0">
                <a:blip r:embed="rId11"/>
                <a:stretch>
                  <a:fillRect l="-1442" b="-9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7"/>
              <p:cNvSpPr/>
              <p:nvPr/>
            </p:nvSpPr>
            <p:spPr>
              <a:xfrm>
                <a:off x="6912117" y="4523815"/>
                <a:ext cx="99315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117" y="4523815"/>
                <a:ext cx="993156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8"/>
              <p:cNvSpPr/>
              <p:nvPr/>
            </p:nvSpPr>
            <p:spPr>
              <a:xfrm>
                <a:off x="6899666" y="5106068"/>
                <a:ext cx="118391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666" y="5106068"/>
                <a:ext cx="1183914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9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2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seno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/>
              <p:nvPr/>
            </p:nvSpPr>
            <p:spPr>
              <a:xfrm>
                <a:off x="677853" y="1408611"/>
                <a:ext cx="7897932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função seno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b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𝐬𝐞𝐧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pt-PT" b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</m:t>
                    </m:r>
                    <m:r>
                      <a:rPr lang="pt-PT" b="1" i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𝐢</m:t>
                    </m:r>
                    <m:r>
                      <a:rPr lang="pt-PT" b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real de variável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real 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cada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faz corresponder o seno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ângulo generalizado 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radianos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408611"/>
                <a:ext cx="7897932" cy="1287532"/>
              </a:xfrm>
              <a:prstGeom prst="rect">
                <a:avLst/>
              </a:prstGeom>
              <a:blipFill rotWithShape="0">
                <a:blip r:embed="rId3"/>
                <a:stretch>
                  <a:fillRect r="-1235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1" y="2907164"/>
            <a:ext cx="7670959" cy="255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seno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79347" y="1397674"/>
            <a:ext cx="8053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Domínio: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014879" y="1488316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879" y="1488316"/>
                <a:ext cx="40908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36669" y="1456498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058832" y="2632936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32" y="2632936"/>
                <a:ext cx="418914" cy="2539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023"/>
              <p:cNvSpPr/>
              <p:nvPr/>
            </p:nvSpPr>
            <p:spPr>
              <a:xfrm>
                <a:off x="7167638" y="1584211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ctângulo 10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638" y="1584211"/>
                <a:ext cx="301685" cy="2616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xão recta 37"/>
          <p:cNvCxnSpPr/>
          <p:nvPr/>
        </p:nvCxnSpPr>
        <p:spPr>
          <a:xfrm>
            <a:off x="7380587" y="1776354"/>
            <a:ext cx="0" cy="895948"/>
          </a:xfrm>
          <a:prstGeom prst="line">
            <a:avLst/>
          </a:prstGeom>
          <a:ln w="25400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86" y="139767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93410" y="2276435"/>
                <a:ext cx="934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410" y="2276435"/>
                <a:ext cx="93455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77853" y="2743493"/>
                <a:ext cx="2943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−1≤</m:t>
                      </m:r>
                      <m:r>
                        <m:rPr>
                          <m:sty m:val="p"/>
                        </m:rP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743493"/>
                <a:ext cx="294380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75174" y="3562320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174" y="3562320"/>
                <a:ext cx="53412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77852" y="3978916"/>
                <a:ext cx="3231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/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3978916"/>
                <a:ext cx="3231443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ângulo 23"/>
          <p:cNvSpPr/>
          <p:nvPr/>
        </p:nvSpPr>
        <p:spPr>
          <a:xfrm>
            <a:off x="684157" y="2227675"/>
            <a:ext cx="80484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Contradomínio:</a:t>
            </a:r>
          </a:p>
        </p:txBody>
      </p:sp>
      <p:sp>
        <p:nvSpPr>
          <p:cNvPr id="24" name="Rectângulo 25"/>
          <p:cNvSpPr/>
          <p:nvPr/>
        </p:nvSpPr>
        <p:spPr>
          <a:xfrm>
            <a:off x="677853" y="3464931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Período fundamental: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785211" y="4775031"/>
                <a:ext cx="158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11" y="4775031"/>
                <a:ext cx="1584088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168057" y="5213694"/>
                <a:ext cx="1525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57" y="5213694"/>
                <a:ext cx="1525353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ângulo 28"/>
          <p:cNvSpPr/>
          <p:nvPr/>
        </p:nvSpPr>
        <p:spPr>
          <a:xfrm>
            <a:off x="679267" y="4705781"/>
            <a:ext cx="805337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Zeros:</a:t>
            </a:r>
          </a:p>
        </p:txBody>
      </p:sp>
      <p:sp>
        <p:nvSpPr>
          <p:cNvPr id="28" name="Rectângulo 29"/>
          <p:cNvSpPr/>
          <p:nvPr/>
        </p:nvSpPr>
        <p:spPr>
          <a:xfrm>
            <a:off x="2602687" y="6300032"/>
            <a:ext cx="2613216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</a:t>
            </a:r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geral dos </a:t>
            </a:r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zeros</a:t>
            </a:r>
            <a:endParaRPr lang="pt-PT" sz="1600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31"/>
              <p:cNvSpPr/>
              <p:nvPr/>
            </p:nvSpPr>
            <p:spPr>
              <a:xfrm>
                <a:off x="2536486" y="5213694"/>
                <a:ext cx="184336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486" y="5213694"/>
                <a:ext cx="1843360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arredondado 10"/>
          <p:cNvSpPr/>
          <p:nvPr/>
        </p:nvSpPr>
        <p:spPr>
          <a:xfrm>
            <a:off x="2562048" y="5159031"/>
            <a:ext cx="1817798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20" y="3295343"/>
            <a:ext cx="1731195" cy="1555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33" name="Picture 4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21" y="3205026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35111" y="5134027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7800061" y="5850780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Oval 35"/>
          <p:cNvSpPr/>
          <p:nvPr/>
        </p:nvSpPr>
        <p:spPr>
          <a:xfrm>
            <a:off x="6894971" y="5852303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Picture 4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037" y="508238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xão em ângulos retos 2"/>
          <p:cNvCxnSpPr>
            <a:stCxn id="30" idx="2"/>
          </p:cNvCxnSpPr>
          <p:nvPr/>
        </p:nvCxnSpPr>
        <p:spPr>
          <a:xfrm rot="16200000" flipH="1">
            <a:off x="3376561" y="5740691"/>
            <a:ext cx="627120" cy="438348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edondar Retângulo de Canto Diagonal 10"/>
          <p:cNvSpPr/>
          <p:nvPr/>
        </p:nvSpPr>
        <p:spPr>
          <a:xfrm>
            <a:off x="6390601" y="1354723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0" name="Arredondar Retângulo de Canto Diagonal 10"/>
          <p:cNvSpPr/>
          <p:nvPr/>
        </p:nvSpPr>
        <p:spPr>
          <a:xfrm>
            <a:off x="6390601" y="3174475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1" name="Arredondar Retângulo de Canto Diagonal 10"/>
          <p:cNvSpPr/>
          <p:nvPr/>
        </p:nvSpPr>
        <p:spPr>
          <a:xfrm>
            <a:off x="6390601" y="4989423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5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seno </a:t>
            </a:r>
            <a:r>
              <a:rPr lang="pt-PT" sz="2000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369" y="5092470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TextBox 15"/>
          <p:cNvSpPr txBox="1"/>
          <p:nvPr/>
        </p:nvSpPr>
        <p:spPr>
          <a:xfrm>
            <a:off x="677853" y="1390862"/>
            <a:ext cx="740768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Máximo: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959656" y="148527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56" y="1485273"/>
                <a:ext cx="37542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635946" y="1800576"/>
                <a:ext cx="2186817" cy="459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946" y="1800576"/>
                <a:ext cx="2186817" cy="459100"/>
              </a:xfrm>
              <a:prstGeom prst="rect">
                <a:avLst/>
              </a:prstGeom>
              <a:blipFill rotWithShape="0"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948320" y="2418523"/>
                <a:ext cx="1525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20" y="2418523"/>
                <a:ext cx="152535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ângulo 12"/>
          <p:cNvSpPr/>
          <p:nvPr/>
        </p:nvSpPr>
        <p:spPr>
          <a:xfrm>
            <a:off x="1566576" y="3205969"/>
            <a:ext cx="3365024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</a:t>
            </a:r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geral dos </a:t>
            </a:r>
            <a:r>
              <a:rPr lang="pt-PT" sz="1600" dirty="0" err="1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maximizantes</a:t>
            </a:r>
            <a:endParaRPr lang="pt-PT" sz="1600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14"/>
              <p:cNvSpPr/>
              <p:nvPr/>
            </p:nvSpPr>
            <p:spPr>
              <a:xfrm>
                <a:off x="2379829" y="2352586"/>
                <a:ext cx="2132122" cy="45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PT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+2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7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829" y="2352586"/>
                <a:ext cx="2132122" cy="459741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15"/>
          <p:cNvSpPr txBox="1"/>
          <p:nvPr/>
        </p:nvSpPr>
        <p:spPr>
          <a:xfrm>
            <a:off x="674804" y="3544346"/>
            <a:ext cx="562314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Mínimo: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843178" y="3635049"/>
                <a:ext cx="548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78" y="3635049"/>
                <a:ext cx="54854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571266" y="3934388"/>
                <a:ext cx="2214068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66" y="3934388"/>
                <a:ext cx="2214068" cy="491096"/>
              </a:xfrm>
              <a:prstGeom prst="rect">
                <a:avLst/>
              </a:prstGeom>
              <a:blipFill rotWithShape="0"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944159" y="4598495"/>
                <a:ext cx="1698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=−1⟺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59" y="4598495"/>
                <a:ext cx="169847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24"/>
              <p:cNvSpPr/>
              <p:nvPr/>
            </p:nvSpPr>
            <p:spPr>
              <a:xfrm>
                <a:off x="2539314" y="4533047"/>
                <a:ext cx="2156168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3</m:t>
                        </m:r>
                        <m:r>
                          <a:rPr lang="pt-PT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+2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3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314" y="4533047"/>
                <a:ext cx="2156168" cy="484043"/>
              </a:xfrm>
              <a:prstGeom prst="rect">
                <a:avLst/>
              </a:prstGeom>
              <a:blipFill rotWithShape="0">
                <a:blip r:embed="rId11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15"/>
          <p:cNvSpPr txBox="1"/>
          <p:nvPr/>
        </p:nvSpPr>
        <p:spPr>
          <a:xfrm>
            <a:off x="674804" y="5703346"/>
            <a:ext cx="44279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Paridade: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677853" y="6248878"/>
                <a:ext cx="3368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82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m:rPr>
                        <m:sty m:val="p"/>
                      </m:rP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6248878"/>
                <a:ext cx="3368015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ângulo 1"/>
          <p:cNvSpPr/>
          <p:nvPr/>
        </p:nvSpPr>
        <p:spPr>
          <a:xfrm>
            <a:off x="948320" y="1749776"/>
            <a:ext cx="17620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Maximizantes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7" name="Rectângulo 2"/>
          <p:cNvSpPr/>
          <p:nvPr/>
        </p:nvSpPr>
        <p:spPr>
          <a:xfrm>
            <a:off x="961267" y="3917428"/>
            <a:ext cx="17107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Minimizantes:</a:t>
            </a:r>
          </a:p>
        </p:txBody>
      </p:sp>
      <p:sp>
        <p:nvSpPr>
          <p:cNvPr id="58" name="Rectângulo 3"/>
          <p:cNvSpPr/>
          <p:nvPr/>
        </p:nvSpPr>
        <p:spPr>
          <a:xfrm>
            <a:off x="2130540" y="5713426"/>
            <a:ext cx="16979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ímpar</a:t>
            </a: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32562" y="1455136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47630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30127" y="3241433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88" y="326242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Oval 66"/>
          <p:cNvSpPr/>
          <p:nvPr/>
        </p:nvSpPr>
        <p:spPr>
          <a:xfrm>
            <a:off x="7339363" y="1724606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8" name="Rectângulo 25"/>
          <p:cNvSpPr/>
          <p:nvPr/>
        </p:nvSpPr>
        <p:spPr>
          <a:xfrm>
            <a:off x="7463142" y="1515195"/>
            <a:ext cx="97597" cy="199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7387384" y="1437584"/>
                <a:ext cx="303095" cy="379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10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1100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sz="1100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11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384" y="1437584"/>
                <a:ext cx="303095" cy="37997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ângulo 40"/>
              <p:cNvSpPr/>
              <p:nvPr/>
            </p:nvSpPr>
            <p:spPr>
              <a:xfrm>
                <a:off x="7130480" y="1582849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70" name="Rec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480" y="1582849"/>
                <a:ext cx="301685" cy="2616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7035255" y="4435309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55" y="4435309"/>
                <a:ext cx="418914" cy="25391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ângulo 44"/>
          <p:cNvSpPr/>
          <p:nvPr/>
        </p:nvSpPr>
        <p:spPr>
          <a:xfrm>
            <a:off x="7409317" y="4478583"/>
            <a:ext cx="130592" cy="19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3" name="Oval 72"/>
          <p:cNvSpPr/>
          <p:nvPr/>
        </p:nvSpPr>
        <p:spPr>
          <a:xfrm>
            <a:off x="7330889" y="4417411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7330169" y="4417411"/>
                <a:ext cx="381643" cy="40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10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1100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pt-PT" sz="1100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sz="1100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11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169" y="4417411"/>
                <a:ext cx="381643" cy="40921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Imagem 7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69" y="5092470"/>
            <a:ext cx="1725969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76" name="Imagem 7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369" y="5092470"/>
            <a:ext cx="1727079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77" name="Picture 4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88" y="504156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rredondar Retângulo de Canto Diagonal 10"/>
          <p:cNvSpPr/>
          <p:nvPr/>
        </p:nvSpPr>
        <p:spPr>
          <a:xfrm>
            <a:off x="6390601" y="1354723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0" name="Arredondar Retângulo de Canto Diagonal 10"/>
          <p:cNvSpPr/>
          <p:nvPr/>
        </p:nvSpPr>
        <p:spPr>
          <a:xfrm>
            <a:off x="6390601" y="3174475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1" name="Arredondar Retângulo de Canto Diagonal 10"/>
          <p:cNvSpPr/>
          <p:nvPr/>
        </p:nvSpPr>
        <p:spPr>
          <a:xfrm>
            <a:off x="6390601" y="4989423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78" name="Retângulo arredondado 10"/>
          <p:cNvSpPr/>
          <p:nvPr/>
        </p:nvSpPr>
        <p:spPr>
          <a:xfrm>
            <a:off x="2365029" y="2334847"/>
            <a:ext cx="2159627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9" name="Conexão em ângulos retos 78"/>
          <p:cNvCxnSpPr>
            <a:stCxn id="78" idx="2"/>
          </p:cNvCxnSpPr>
          <p:nvPr/>
        </p:nvCxnSpPr>
        <p:spPr>
          <a:xfrm rot="16200000" flipH="1">
            <a:off x="3402383" y="2864581"/>
            <a:ext cx="352354" cy="267434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ângulo 12"/>
          <p:cNvSpPr/>
          <p:nvPr/>
        </p:nvSpPr>
        <p:spPr>
          <a:xfrm>
            <a:off x="1730832" y="5375736"/>
            <a:ext cx="3307316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</a:t>
            </a:r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geral dos </a:t>
            </a:r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minimizantes</a:t>
            </a:r>
            <a:endParaRPr lang="pt-PT" sz="1600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tângulo arredondado 10"/>
          <p:cNvSpPr/>
          <p:nvPr/>
        </p:nvSpPr>
        <p:spPr>
          <a:xfrm>
            <a:off x="2529285" y="4504614"/>
            <a:ext cx="2159627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2" name="Conexão em ângulos retos 81"/>
          <p:cNvCxnSpPr>
            <a:stCxn id="81" idx="2"/>
          </p:cNvCxnSpPr>
          <p:nvPr/>
        </p:nvCxnSpPr>
        <p:spPr>
          <a:xfrm rot="16200000" flipH="1">
            <a:off x="3566639" y="5034348"/>
            <a:ext cx="352354" cy="267434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67" grpId="0" animBg="1"/>
      <p:bldP spid="69" grpId="0"/>
      <p:bldP spid="70" grpId="0"/>
      <p:bldP spid="71" grpId="0"/>
      <p:bldP spid="73" grpId="0" animBg="1"/>
      <p:bldP spid="74" grpId="0"/>
      <p:bldP spid="39" grpId="0" animBg="1"/>
      <p:bldP spid="40" grpId="0" animBg="1"/>
      <p:bldP spid="41" grpId="0" animBg="1"/>
      <p:bldP spid="78" grpId="0" animBg="1"/>
      <p:bldP spid="80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gráfica da função seno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3" y="1838160"/>
            <a:ext cx="8174175" cy="1537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cosseno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/>
              <p:nvPr/>
            </p:nvSpPr>
            <p:spPr>
              <a:xfrm>
                <a:off x="677853" y="1408611"/>
                <a:ext cx="789793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função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cosseno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𝐜𝐨𝐬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real de variável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real 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cada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faz corresponder 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cosseno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ângulo generalizado 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radianos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408611"/>
                <a:ext cx="7897932" cy="1338828"/>
              </a:xfrm>
              <a:prstGeom prst="rect">
                <a:avLst/>
              </a:prstGeom>
              <a:blipFill rotWithShape="0">
                <a:blip r:embed="rId3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9" y="2989485"/>
            <a:ext cx="8013059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892" y="827884"/>
            <a:ext cx="2787777" cy="23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7853" y="-3113"/>
                <a:ext cx="8471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Revisões </a:t>
                </a:r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| Seno, cosseno e tangente de um ângulo agudo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-3113"/>
                <a:ext cx="847164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79" t="-5109" b="-160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29" name="Elbow Connector 19"/>
          <p:cNvCxnSpPr/>
          <p:nvPr/>
        </p:nvCxnSpPr>
        <p:spPr>
          <a:xfrm rot="16200000" flipH="1">
            <a:off x="4511063" y="2987871"/>
            <a:ext cx="388372" cy="342492"/>
          </a:xfrm>
          <a:prstGeom prst="bentConnector3">
            <a:avLst>
              <a:gd name="adj1" fmla="val 50000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1"/>
          <p:cNvCxnSpPr/>
          <p:nvPr/>
        </p:nvCxnSpPr>
        <p:spPr>
          <a:xfrm rot="10800000">
            <a:off x="3620130" y="1569998"/>
            <a:ext cx="849252" cy="411480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4"/>
              <p:cNvSpPr/>
              <p:nvPr/>
            </p:nvSpPr>
            <p:spPr>
              <a:xfrm>
                <a:off x="6555568" y="1636774"/>
                <a:ext cx="2022285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cateto</m:t>
                      </m:r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oposto</m:t>
                      </m:r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568" y="1636774"/>
                <a:ext cx="202228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2698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5"/>
              <p:cNvSpPr/>
              <p:nvPr/>
            </p:nvSpPr>
            <p:spPr>
              <a:xfrm>
                <a:off x="3712979" y="3355906"/>
                <a:ext cx="2330061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cateto</m:t>
                      </m:r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adjacente</m:t>
                      </m:r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979" y="3355906"/>
                <a:ext cx="233006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7"/>
              <p:cNvSpPr/>
              <p:nvPr/>
            </p:nvSpPr>
            <p:spPr>
              <a:xfrm>
                <a:off x="2178710" y="1385332"/>
                <a:ext cx="1441420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hipotenusa</m:t>
                      </m:r>
                      <m:r>
                        <m:rPr>
                          <m:nor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10" y="1385332"/>
                <a:ext cx="144142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2698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0"/>
          <p:cNvSpPr/>
          <p:nvPr/>
        </p:nvSpPr>
        <p:spPr>
          <a:xfrm>
            <a:off x="677853" y="3743322"/>
            <a:ext cx="8054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Razões trigonométricas: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Elbow Connector 21"/>
          <p:cNvCxnSpPr/>
          <p:nvPr/>
        </p:nvCxnSpPr>
        <p:spPr>
          <a:xfrm rot="10800000" flipH="1">
            <a:off x="5706316" y="1831545"/>
            <a:ext cx="849252" cy="411480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7"/>
              <p:cNvSpPr/>
              <p:nvPr/>
            </p:nvSpPr>
            <p:spPr>
              <a:xfrm>
                <a:off x="2931101" y="4047527"/>
                <a:ext cx="5127911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cateto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oposto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hipotenusa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101" y="4047527"/>
                <a:ext cx="5127911" cy="6663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0"/>
              <p:cNvSpPr/>
              <p:nvPr/>
            </p:nvSpPr>
            <p:spPr>
              <a:xfrm>
                <a:off x="677853" y="4203926"/>
                <a:ext cx="80547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Seno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203926"/>
                <a:ext cx="805479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54"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090207" y="4200995"/>
                <a:ext cx="1010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07" y="4200995"/>
                <a:ext cx="10107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7775875" y="4011452"/>
                <a:ext cx="775084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875" y="4011452"/>
                <a:ext cx="775084" cy="6585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7"/>
              <p:cNvSpPr/>
              <p:nvPr/>
            </p:nvSpPr>
            <p:spPr>
              <a:xfrm>
                <a:off x="3280723" y="4792554"/>
                <a:ext cx="5127911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cateto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adjacente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hipotenusa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723" y="4792554"/>
                <a:ext cx="5127911" cy="666336"/>
              </a:xfrm>
              <a:prstGeom prst="rect">
                <a:avLst/>
              </a:prstGeom>
              <a:blipFill rotWithShape="0">
                <a:blip r:embed="rId12"/>
                <a:stretch>
                  <a:fillRect r="-202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30"/>
              <p:cNvSpPr/>
              <p:nvPr/>
            </p:nvSpPr>
            <p:spPr>
              <a:xfrm>
                <a:off x="677853" y="4948953"/>
                <a:ext cx="80547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Cosseno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948953"/>
                <a:ext cx="805479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54"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2466723" y="4946022"/>
                <a:ext cx="993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723" y="4946022"/>
                <a:ext cx="99315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8394437" y="4756479"/>
                <a:ext cx="775084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437" y="4756479"/>
                <a:ext cx="775084" cy="65851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7"/>
              <p:cNvSpPr/>
              <p:nvPr/>
            </p:nvSpPr>
            <p:spPr>
              <a:xfrm>
                <a:off x="3213488" y="5581478"/>
                <a:ext cx="5127911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cateto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oposto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cateto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adjacente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488" y="5581478"/>
                <a:ext cx="5127911" cy="666336"/>
              </a:xfrm>
              <a:prstGeom prst="rect">
                <a:avLst/>
              </a:prstGeom>
              <a:blipFill rotWithShape="0">
                <a:blip r:embed="rId16"/>
                <a:stretch>
                  <a:fillRect r="-202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0"/>
              <p:cNvSpPr/>
              <p:nvPr/>
            </p:nvSpPr>
            <p:spPr>
              <a:xfrm>
                <a:off x="677853" y="5737877"/>
                <a:ext cx="80547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Tangente de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5737877"/>
                <a:ext cx="8054792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54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2507064" y="5734946"/>
                <a:ext cx="863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dirty="0" smtClean="0">
                          <a:latin typeface="Cambria Math" panose="02040503050406030204" pitchFamily="18" charset="0"/>
                        </a:rPr>
                        <m:t>tg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064" y="5734946"/>
                <a:ext cx="863313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8340649" y="5545403"/>
                <a:ext cx="775084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b="0" i="1" dirty="0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649" y="5545403"/>
                <a:ext cx="775084" cy="65851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/>
      <p:bldP spid="36" grpId="0"/>
      <p:bldP spid="39" grpId="0"/>
      <p:bldP spid="8" grpId="0"/>
      <p:bldP spid="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cosseno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79347" y="1397674"/>
            <a:ext cx="8053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Domínio: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014879" y="1488316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879" y="1488316"/>
                <a:ext cx="40908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93410" y="2276435"/>
                <a:ext cx="934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410" y="2276435"/>
                <a:ext cx="9345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77853" y="2743493"/>
                <a:ext cx="2943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−1≤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743493"/>
                <a:ext cx="294380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75174" y="3562320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174" y="3562320"/>
                <a:ext cx="53412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77852" y="3978916"/>
                <a:ext cx="3231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/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3978916"/>
                <a:ext cx="3231443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ângulo 23"/>
          <p:cNvSpPr/>
          <p:nvPr/>
        </p:nvSpPr>
        <p:spPr>
          <a:xfrm>
            <a:off x="684157" y="2227675"/>
            <a:ext cx="80484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Contradomínio:</a:t>
            </a:r>
          </a:p>
        </p:txBody>
      </p:sp>
      <p:sp>
        <p:nvSpPr>
          <p:cNvPr id="24" name="Rectângulo 25"/>
          <p:cNvSpPr/>
          <p:nvPr/>
        </p:nvSpPr>
        <p:spPr>
          <a:xfrm>
            <a:off x="677853" y="3464931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Período fundamental: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785211" y="4761584"/>
                <a:ext cx="2034531" cy="45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11" y="4761584"/>
                <a:ext cx="2034531" cy="459165"/>
              </a:xfrm>
              <a:prstGeom prst="rect">
                <a:avLst/>
              </a:prstGeom>
              <a:blipFill rotWithShape="0">
                <a:blip r:embed="rId8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168057" y="5213694"/>
                <a:ext cx="1526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57" y="5213694"/>
                <a:ext cx="152689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ângulo 28"/>
          <p:cNvSpPr/>
          <p:nvPr/>
        </p:nvSpPr>
        <p:spPr>
          <a:xfrm>
            <a:off x="679267" y="4705781"/>
            <a:ext cx="805337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Zeros:</a:t>
            </a:r>
          </a:p>
        </p:txBody>
      </p:sp>
      <p:sp>
        <p:nvSpPr>
          <p:cNvPr id="28" name="Rectângulo 29"/>
          <p:cNvSpPr/>
          <p:nvPr/>
        </p:nvSpPr>
        <p:spPr>
          <a:xfrm>
            <a:off x="2602687" y="6300032"/>
            <a:ext cx="2613216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</a:t>
            </a:r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geral dos </a:t>
            </a:r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zeros</a:t>
            </a:r>
            <a:endParaRPr lang="pt-PT" sz="1600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31"/>
              <p:cNvSpPr/>
              <p:nvPr/>
            </p:nvSpPr>
            <p:spPr>
              <a:xfrm>
                <a:off x="2536485" y="5213694"/>
                <a:ext cx="2133669" cy="4591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485" y="5213694"/>
                <a:ext cx="2133669" cy="459165"/>
              </a:xfrm>
              <a:prstGeom prst="rect">
                <a:avLst/>
              </a:prstGeom>
              <a:blipFill rotWithShape="0">
                <a:blip r:embed="rId10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arredondado 10"/>
          <p:cNvSpPr/>
          <p:nvPr/>
        </p:nvSpPr>
        <p:spPr>
          <a:xfrm>
            <a:off x="2562047" y="5159031"/>
            <a:ext cx="2104081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Conexão em ângulos retos 2"/>
          <p:cNvCxnSpPr>
            <a:stCxn id="30" idx="2"/>
          </p:cNvCxnSpPr>
          <p:nvPr/>
        </p:nvCxnSpPr>
        <p:spPr>
          <a:xfrm rot="16200000" flipH="1">
            <a:off x="3448131" y="5812262"/>
            <a:ext cx="627120" cy="295206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7063" y="1435419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6620312" y="2136083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312" y="2136083"/>
                <a:ext cx="418914" cy="2539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32"/>
              <p:cNvSpPr/>
              <p:nvPr/>
            </p:nvSpPr>
            <p:spPr>
              <a:xfrm>
                <a:off x="7613877" y="2146886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3" name="Rec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877" y="2146886"/>
                <a:ext cx="301685" cy="2616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exão recta 33"/>
          <p:cNvCxnSpPr/>
          <p:nvPr/>
        </p:nvCxnSpPr>
        <p:spPr>
          <a:xfrm>
            <a:off x="6910212" y="2203249"/>
            <a:ext cx="914400" cy="0"/>
          </a:xfrm>
          <a:prstGeom prst="line">
            <a:avLst/>
          </a:prstGeom>
          <a:ln w="25400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014" y="3274264"/>
            <a:ext cx="1731195" cy="1555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5505" y="5112948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7323995" y="5380997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Oval 48"/>
          <p:cNvSpPr/>
          <p:nvPr/>
        </p:nvSpPr>
        <p:spPr>
          <a:xfrm>
            <a:off x="7323280" y="6288425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95" y="1450506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20" y="327426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791" y="5054672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rredondar Retângulo de Canto Diagonal 10"/>
          <p:cNvSpPr/>
          <p:nvPr/>
        </p:nvSpPr>
        <p:spPr>
          <a:xfrm>
            <a:off x="6390601" y="1354723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0" name="Arredondar Retângulo de Canto Diagonal 10"/>
          <p:cNvSpPr/>
          <p:nvPr/>
        </p:nvSpPr>
        <p:spPr>
          <a:xfrm>
            <a:off x="6390601" y="3174475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1" name="Arredondar Retângulo de Canto Diagonal 10"/>
          <p:cNvSpPr/>
          <p:nvPr/>
        </p:nvSpPr>
        <p:spPr>
          <a:xfrm>
            <a:off x="6390601" y="4989423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42" grpId="0"/>
      <p:bldP spid="43" grpId="0"/>
      <p:bldP spid="48" grpId="0" animBg="1"/>
      <p:bldP spid="49" grpId="0" animBg="1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cosseno </a:t>
            </a:r>
            <a:r>
              <a:rPr lang="pt-PT" sz="2000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677853" y="1390862"/>
            <a:ext cx="740768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Máximo: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959656" y="148527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56" y="1485273"/>
                <a:ext cx="37542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625405" y="1854605"/>
                <a:ext cx="1721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05" y="1854605"/>
                <a:ext cx="172194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948320" y="2418523"/>
                <a:ext cx="1555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20" y="2418523"/>
                <a:ext cx="15551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ângulo 12"/>
          <p:cNvSpPr/>
          <p:nvPr/>
        </p:nvSpPr>
        <p:spPr>
          <a:xfrm>
            <a:off x="1566576" y="3205969"/>
            <a:ext cx="3365024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</a:t>
            </a:r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geral dos </a:t>
            </a:r>
            <a:r>
              <a:rPr lang="pt-PT" sz="1600" dirty="0" err="1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maximizantes</a:t>
            </a:r>
            <a:endParaRPr lang="pt-PT" sz="1600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14"/>
              <p:cNvSpPr/>
              <p:nvPr/>
            </p:nvSpPr>
            <p:spPr>
              <a:xfrm>
                <a:off x="2638501" y="2409545"/>
                <a:ext cx="1668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7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01" y="2409545"/>
                <a:ext cx="166847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15"/>
          <p:cNvSpPr txBox="1"/>
          <p:nvPr/>
        </p:nvSpPr>
        <p:spPr>
          <a:xfrm>
            <a:off x="674804" y="3544346"/>
            <a:ext cx="562314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Mínimo: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843178" y="3635049"/>
                <a:ext cx="548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78" y="3635049"/>
                <a:ext cx="54854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618051" y="4001297"/>
                <a:ext cx="2156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051" y="4001297"/>
                <a:ext cx="215636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944159" y="4598495"/>
                <a:ext cx="1700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=−1⟺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59" y="4598495"/>
                <a:ext cx="170001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24"/>
              <p:cNvSpPr/>
              <p:nvPr/>
            </p:nvSpPr>
            <p:spPr>
              <a:xfrm>
                <a:off x="2566408" y="4559847"/>
                <a:ext cx="20853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PT" i="1">
                        <a:latin typeface="Cambria Math"/>
                      </a:rPr>
                      <m:t>+2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3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08" y="4559847"/>
                <a:ext cx="2085379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15"/>
          <p:cNvSpPr txBox="1"/>
          <p:nvPr/>
        </p:nvSpPr>
        <p:spPr>
          <a:xfrm>
            <a:off x="674804" y="5703346"/>
            <a:ext cx="44279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Paridade: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677853" y="6248878"/>
                <a:ext cx="3368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82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b="0" i="0" dirty="0" smtClean="0">
                    <a:latin typeface="+mj-lt"/>
                    <a:cs typeface="Arial" panose="020B0604020202020204" pitchFamily="34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6248878"/>
                <a:ext cx="3368015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ângulo 1"/>
          <p:cNvSpPr/>
          <p:nvPr/>
        </p:nvSpPr>
        <p:spPr>
          <a:xfrm>
            <a:off x="948320" y="1749776"/>
            <a:ext cx="17620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Maximizantes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7" name="Rectângulo 2"/>
          <p:cNvSpPr/>
          <p:nvPr/>
        </p:nvSpPr>
        <p:spPr>
          <a:xfrm>
            <a:off x="961267" y="3917428"/>
            <a:ext cx="17107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Minimizantes:</a:t>
            </a:r>
          </a:p>
        </p:txBody>
      </p:sp>
      <p:sp>
        <p:nvSpPr>
          <p:cNvPr id="58" name="Rectângulo 3"/>
          <p:cNvSpPr/>
          <p:nvPr/>
        </p:nvSpPr>
        <p:spPr>
          <a:xfrm>
            <a:off x="2130540" y="5713426"/>
            <a:ext cx="142859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tângulo arredondado 10"/>
          <p:cNvSpPr/>
          <p:nvPr/>
        </p:nvSpPr>
        <p:spPr>
          <a:xfrm>
            <a:off x="2365029" y="2334847"/>
            <a:ext cx="2159627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9" name="Conexão em ângulos retos 78"/>
          <p:cNvCxnSpPr>
            <a:stCxn id="78" idx="2"/>
          </p:cNvCxnSpPr>
          <p:nvPr/>
        </p:nvCxnSpPr>
        <p:spPr>
          <a:xfrm rot="16200000" flipH="1">
            <a:off x="3402383" y="2864581"/>
            <a:ext cx="352354" cy="267434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ângulo 12"/>
          <p:cNvSpPr/>
          <p:nvPr/>
        </p:nvSpPr>
        <p:spPr>
          <a:xfrm>
            <a:off x="1730832" y="5375736"/>
            <a:ext cx="3307316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</a:t>
            </a:r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geral dos </a:t>
            </a:r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minimizantes</a:t>
            </a:r>
            <a:endParaRPr lang="pt-PT" sz="1600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tângulo arredondado 10"/>
          <p:cNvSpPr/>
          <p:nvPr/>
        </p:nvSpPr>
        <p:spPr>
          <a:xfrm>
            <a:off x="2529285" y="4504614"/>
            <a:ext cx="2159627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2" name="Conexão em ângulos retos 81"/>
          <p:cNvCxnSpPr>
            <a:stCxn id="81" idx="2"/>
          </p:cNvCxnSpPr>
          <p:nvPr/>
        </p:nvCxnSpPr>
        <p:spPr>
          <a:xfrm rot="16200000" flipH="1">
            <a:off x="3566639" y="5034348"/>
            <a:ext cx="352354" cy="267434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5241" y="1390862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Oval 58"/>
          <p:cNvSpPr/>
          <p:nvPr/>
        </p:nvSpPr>
        <p:spPr>
          <a:xfrm>
            <a:off x="7779242" y="2099709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ângulo 38"/>
              <p:cNvSpPr/>
              <p:nvPr/>
            </p:nvSpPr>
            <p:spPr>
              <a:xfrm>
                <a:off x="7586311" y="2131526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60" name="Rec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311" y="2131526"/>
                <a:ext cx="301685" cy="2616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09990" y="3231659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" name="Rectângulo 44"/>
          <p:cNvSpPr/>
          <p:nvPr/>
        </p:nvSpPr>
        <p:spPr>
          <a:xfrm>
            <a:off x="6756414" y="3765964"/>
            <a:ext cx="130592" cy="19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3" name="Oval 82"/>
          <p:cNvSpPr/>
          <p:nvPr/>
        </p:nvSpPr>
        <p:spPr>
          <a:xfrm>
            <a:off x="6875855" y="3936541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6677255" y="3746669"/>
                <a:ext cx="3030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100" i="1" smtClean="0">
                          <a:solidFill>
                            <a:srgbClr val="05AAB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pt-PT" sz="11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255" y="3746669"/>
                <a:ext cx="303096" cy="2616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/>
              <p:cNvSpPr txBox="1"/>
              <p:nvPr/>
            </p:nvSpPr>
            <p:spPr>
              <a:xfrm>
                <a:off x="6568656" y="3987248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5" name="CaixaDeTexto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656" y="3987248"/>
                <a:ext cx="418914" cy="25391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0" y="5067659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7" name="Imagem 8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90" y="5067659"/>
            <a:ext cx="1725969" cy="1548000"/>
          </a:xfrm>
          <a:prstGeom prst="rect">
            <a:avLst/>
          </a:prstGeom>
          <a:effectLst/>
        </p:spPr>
      </p:pic>
      <p:pic>
        <p:nvPicPr>
          <p:cNvPr id="88" name="Imagem 8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590" y="5067659"/>
            <a:ext cx="1727078" cy="1548000"/>
          </a:xfrm>
          <a:prstGeom prst="rect">
            <a:avLst/>
          </a:prstGeom>
          <a:effectLst/>
        </p:spPr>
      </p:pic>
      <p:sp>
        <p:nvSpPr>
          <p:cNvPr id="39" name="Arredondar Retângulo de Canto Diagonal 10"/>
          <p:cNvSpPr/>
          <p:nvPr/>
        </p:nvSpPr>
        <p:spPr>
          <a:xfrm>
            <a:off x="6390601" y="1354723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0" name="Arredondar Retângulo de Canto Diagonal 10"/>
          <p:cNvSpPr/>
          <p:nvPr/>
        </p:nvSpPr>
        <p:spPr>
          <a:xfrm>
            <a:off x="6390601" y="3174475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1" name="Arredondar Retângulo de Canto Diagonal 10"/>
          <p:cNvSpPr/>
          <p:nvPr/>
        </p:nvSpPr>
        <p:spPr>
          <a:xfrm>
            <a:off x="6390601" y="4989423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64" name="Picture 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147630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88" y="326242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88" y="504156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78" grpId="0" animBg="1"/>
      <p:bldP spid="80" grpId="0" animBg="1"/>
      <p:bldP spid="81" grpId="0" animBg="1"/>
      <p:bldP spid="59" grpId="0" animBg="1"/>
      <p:bldP spid="60" grpId="0"/>
      <p:bldP spid="62" grpId="0" animBg="1"/>
      <p:bldP spid="83" grpId="0" animBg="1"/>
      <p:bldP spid="84" grpId="0"/>
      <p:bldP spid="85" grpId="0"/>
      <p:bldP spid="39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gráfica da função cosseno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7" y="1977140"/>
            <a:ext cx="8068846" cy="133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tangente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/>
              <p:nvPr/>
            </p:nvSpPr>
            <p:spPr>
              <a:xfrm>
                <a:off x="677853" y="1408611"/>
                <a:ext cx="7897932" cy="170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função tangente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b="1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𝐭𝐚𝐧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pt-PT" b="1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𝐭𝐠</m:t>
                    </m:r>
                    <m:r>
                      <a:rPr lang="pt-PT" b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real de variável real que a cada número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faz corresponder a tangente de um ângulo generalizado de lados não perpendiculares e de 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radianos.</a:t>
                </a:r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408611"/>
                <a:ext cx="7897932" cy="1703030"/>
              </a:xfrm>
              <a:prstGeom prst="rect">
                <a:avLst/>
              </a:prstGeom>
              <a:blipFill rotWithShape="0">
                <a:blip r:embed="rId3"/>
                <a:stretch>
                  <a:fillRect b="-50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6"/>
          <a:stretch/>
        </p:blipFill>
        <p:spPr bwMode="auto">
          <a:xfrm>
            <a:off x="2224226" y="3111641"/>
            <a:ext cx="469554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7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tangente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79347" y="1397674"/>
            <a:ext cx="8053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Domínio: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013015" y="1379170"/>
                <a:ext cx="2978829" cy="567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ℝ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pt-PT" b="1" dirty="0">
                              <a:solidFill>
                                <a:srgbClr val="05AAB0"/>
                              </a:solidFill>
                            </a:rPr>
                            <m:t>, 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ℤ</m:t>
                          </m:r>
                          <m:r>
                            <m:rPr>
                              <m:nor/>
                            </m:rPr>
                            <a:rPr lang="pt-PT" b="1" dirty="0">
                              <a:solidFill>
                                <a:srgbClr val="05AAB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015" y="1379170"/>
                <a:ext cx="2978829" cy="5670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720304" y="2316776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04" y="2316776"/>
                <a:ext cx="40908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75174" y="3562320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174" y="3562320"/>
                <a:ext cx="39626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77852" y="3978916"/>
                <a:ext cx="5223313" cy="5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ℝ</m:t>
                    </m:r>
                    <m:r>
                      <a:rPr lang="pt-PT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</a:rPr>
                          <m:t>: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pt-PT" dirty="0"/>
                          <m:t>, </m:t>
                        </m:r>
                        <m:r>
                          <a:rPr lang="pt-PT" i="1">
                            <a:latin typeface="Cambria Math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</a:rPr>
                          <m:t>∈</m:t>
                        </m:r>
                        <m:r>
                          <a:rPr lang="pt-PT" i="1">
                            <a:latin typeface="Cambria Math"/>
                          </a:rPr>
                          <m:t>ℤ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e>
                    </m:d>
                  </m:oMath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3978916"/>
                <a:ext cx="5223313" cy="504369"/>
              </a:xfrm>
              <a:prstGeom prst="rect">
                <a:avLst/>
              </a:prstGeom>
              <a:blipFill rotWithShape="0">
                <a:blip r:embed="rId6"/>
                <a:stretch>
                  <a:fillRect l="-117" b="-73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ângulo 23"/>
          <p:cNvSpPr/>
          <p:nvPr/>
        </p:nvSpPr>
        <p:spPr>
          <a:xfrm>
            <a:off x="684157" y="2227675"/>
            <a:ext cx="80484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Contradomínio:</a:t>
            </a:r>
          </a:p>
        </p:txBody>
      </p:sp>
      <p:sp>
        <p:nvSpPr>
          <p:cNvPr id="24" name="Rectângulo 25"/>
          <p:cNvSpPr/>
          <p:nvPr/>
        </p:nvSpPr>
        <p:spPr>
          <a:xfrm>
            <a:off x="677853" y="3464931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Período fundamental: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785211" y="4788478"/>
                <a:ext cx="158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11" y="4788478"/>
                <a:ext cx="1584088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168057" y="5213694"/>
                <a:ext cx="1421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57" y="5213694"/>
                <a:ext cx="1421928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ângulo 28"/>
          <p:cNvSpPr/>
          <p:nvPr/>
        </p:nvSpPr>
        <p:spPr>
          <a:xfrm>
            <a:off x="679267" y="4705781"/>
            <a:ext cx="805337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Zeros:</a:t>
            </a:r>
          </a:p>
        </p:txBody>
      </p:sp>
      <p:sp>
        <p:nvSpPr>
          <p:cNvPr id="28" name="Rectângulo 29"/>
          <p:cNvSpPr/>
          <p:nvPr/>
        </p:nvSpPr>
        <p:spPr>
          <a:xfrm>
            <a:off x="2602687" y="6300032"/>
            <a:ext cx="2613216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</a:t>
            </a:r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geral dos </a:t>
            </a:r>
            <a:r>
              <a:rPr lang="pt-PT" sz="1600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zeros</a:t>
            </a:r>
            <a:endParaRPr lang="pt-PT" sz="1600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31"/>
              <p:cNvSpPr/>
              <p:nvPr/>
            </p:nvSpPr>
            <p:spPr>
              <a:xfrm>
                <a:off x="2562048" y="5213694"/>
                <a:ext cx="191319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8" y="5213694"/>
                <a:ext cx="1913196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arredondado 10"/>
          <p:cNvSpPr/>
          <p:nvPr/>
        </p:nvSpPr>
        <p:spPr>
          <a:xfrm>
            <a:off x="2562048" y="5159031"/>
            <a:ext cx="1913196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Conexão em ângulos retos 2"/>
          <p:cNvCxnSpPr>
            <a:stCxn id="30" idx="2"/>
          </p:cNvCxnSpPr>
          <p:nvPr/>
        </p:nvCxnSpPr>
        <p:spPr>
          <a:xfrm rot="16200000" flipH="1">
            <a:off x="3400410" y="5764541"/>
            <a:ext cx="627120" cy="390648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52572" y="1450506"/>
            <a:ext cx="1725051" cy="1547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Multiplicar 58"/>
          <p:cNvSpPr/>
          <p:nvPr/>
        </p:nvSpPr>
        <p:spPr>
          <a:xfrm>
            <a:off x="7330714" y="2562743"/>
            <a:ext cx="134217" cy="183066"/>
          </a:xfrm>
          <a:prstGeom prst="mathMultiply">
            <a:avLst>
              <a:gd name="adj1" fmla="val 6277"/>
            </a:avLst>
          </a:prstGeom>
          <a:solidFill>
            <a:srgbClr val="05AAB0"/>
          </a:solidFill>
          <a:ln w="25400">
            <a:solidFill>
              <a:srgbClr val="05AA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Multiplicar 59"/>
          <p:cNvSpPr/>
          <p:nvPr/>
        </p:nvSpPr>
        <p:spPr>
          <a:xfrm>
            <a:off x="7330713" y="1663419"/>
            <a:ext cx="134217" cy="183066"/>
          </a:xfrm>
          <a:prstGeom prst="mathMultiply">
            <a:avLst>
              <a:gd name="adj1" fmla="val 6277"/>
            </a:avLst>
          </a:prstGeom>
          <a:solidFill>
            <a:srgbClr val="05AAB0"/>
          </a:solidFill>
          <a:ln w="25400">
            <a:solidFill>
              <a:srgbClr val="05AA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34" y="3363074"/>
            <a:ext cx="1725969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834" y="3271803"/>
            <a:ext cx="1726119" cy="1548000"/>
          </a:xfrm>
          <a:prstGeom prst="rect">
            <a:avLst/>
          </a:prstGeom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79657" y="5049744"/>
            <a:ext cx="1723634" cy="1545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7838283" y="5765383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Oval 64"/>
          <p:cNvSpPr/>
          <p:nvPr/>
        </p:nvSpPr>
        <p:spPr>
          <a:xfrm>
            <a:off x="6933193" y="5766906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Arredondar Retângulo de Canto Diagonal 10"/>
          <p:cNvSpPr/>
          <p:nvPr/>
        </p:nvSpPr>
        <p:spPr>
          <a:xfrm>
            <a:off x="6390601" y="1354723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0" name="Arredondar Retângulo de Canto Diagonal 10"/>
          <p:cNvSpPr/>
          <p:nvPr/>
        </p:nvSpPr>
        <p:spPr>
          <a:xfrm>
            <a:off x="6390601" y="3174475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1" name="Arredondar Retângulo de Canto Diagonal 10"/>
          <p:cNvSpPr/>
          <p:nvPr/>
        </p:nvSpPr>
        <p:spPr>
          <a:xfrm>
            <a:off x="6390601" y="4989423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4" name="Picture 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95" y="1450506"/>
            <a:ext cx="263902" cy="2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20" y="3274264"/>
            <a:ext cx="263902" cy="2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791" y="5054672"/>
            <a:ext cx="263902" cy="2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59" grpId="0" animBg="1"/>
      <p:bldP spid="60" grpId="0" animBg="1"/>
      <p:bldP spid="64" grpId="0" animBg="1"/>
      <p:bldP spid="65" grpId="0" animBg="1"/>
      <p:bldP spid="39" grpId="0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tangente </a:t>
            </a:r>
            <a:r>
              <a:rPr lang="pt-PT" sz="2000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625405" y="1854605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b="1" i="0" dirty="0" smtClean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PT" b="1" i="0" dirty="0" smtClean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t-PT" b="1" i="0" dirty="0" smtClean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pt-PT" b="1" i="0" dirty="0" smtClean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b="1" i="0" dirty="0" smtClean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tem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05" y="1854605"/>
                <a:ext cx="11592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15"/>
          <p:cNvSpPr txBox="1"/>
          <p:nvPr/>
        </p:nvSpPr>
        <p:spPr>
          <a:xfrm>
            <a:off x="667164" y="3300094"/>
            <a:ext cx="44279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Paridade: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939016" y="3776789"/>
                <a:ext cx="5373323" cy="5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ℝ</m:t>
                    </m:r>
                    <m:r>
                      <a:rPr lang="pt-PT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</a:rPr>
                          <m:t>: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pt-PT" dirty="0"/>
                          <m:t>, </m:t>
                        </m:r>
                        <m:r>
                          <a:rPr lang="pt-PT" i="1">
                            <a:latin typeface="Cambria Math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</a:rPr>
                          <m:t>∈</m:t>
                        </m:r>
                        <m:r>
                          <a:rPr lang="pt-PT" i="1">
                            <a:latin typeface="Cambria Math"/>
                          </a:rPr>
                          <m:t>ℤ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16" y="3776789"/>
                <a:ext cx="5373323" cy="504369"/>
              </a:xfrm>
              <a:prstGeom prst="rect">
                <a:avLst/>
              </a:prstGeom>
              <a:blipFill rotWithShape="0"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ângulo 1"/>
          <p:cNvSpPr/>
          <p:nvPr/>
        </p:nvSpPr>
        <p:spPr>
          <a:xfrm>
            <a:off x="948320" y="1749776"/>
            <a:ext cx="17620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Maximizantes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7" name="Rectângulo 2"/>
          <p:cNvSpPr/>
          <p:nvPr/>
        </p:nvSpPr>
        <p:spPr>
          <a:xfrm>
            <a:off x="943502" y="2541770"/>
            <a:ext cx="17107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Minimizantes:</a:t>
            </a:r>
          </a:p>
        </p:txBody>
      </p:sp>
      <p:sp>
        <p:nvSpPr>
          <p:cNvPr id="58" name="Rectângulo 3"/>
          <p:cNvSpPr/>
          <p:nvPr/>
        </p:nvSpPr>
        <p:spPr>
          <a:xfrm>
            <a:off x="2122900" y="3298028"/>
            <a:ext cx="142859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2572623" y="2621899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b="1" i="0" dirty="0" smtClean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PT" b="1" i="0" dirty="0" smtClean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t-PT" b="1" i="0" dirty="0" smtClean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pt-PT" b="1" i="0" dirty="0" smtClean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b="1" i="0" dirty="0" smtClean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tem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23" y="2621899"/>
                <a:ext cx="11592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30" y="4467034"/>
            <a:ext cx="240832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21" y="4467034"/>
            <a:ext cx="2408544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41" name="Arredondar Retângulo de Canto Diagonal 10"/>
          <p:cNvSpPr/>
          <p:nvPr/>
        </p:nvSpPr>
        <p:spPr>
          <a:xfrm>
            <a:off x="3312000" y="4405331"/>
            <a:ext cx="2520000" cy="2232000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77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63" y="4478908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/>
      <p:bldP spid="55" grpId="0"/>
      <p:bldP spid="56" grpId="0"/>
      <p:bldP spid="57" grpId="0"/>
      <p:bldP spid="58" grpId="0"/>
      <p:bldP spid="63" grpId="0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677853" y="911615"/>
            <a:ext cx="8054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gráfica da função tangente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57" y="1465613"/>
            <a:ext cx="5844886" cy="52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677853" y="911615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7301" y="1276764"/>
                <a:ext cx="8055344" cy="66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=3+2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 smtClean="0">
                    <a:latin typeface="Cambria Math"/>
                  </a:rPr>
                  <a:t>.</a:t>
                </a:r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01" y="1276764"/>
                <a:ext cx="8055344" cy="662361"/>
              </a:xfrm>
              <a:prstGeom prst="rect">
                <a:avLst/>
              </a:prstGeom>
              <a:blipFill rotWithShape="0">
                <a:blip r:embed="rId3"/>
                <a:stretch>
                  <a:fillRect l="-605" b="-27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7301" y="1847739"/>
                <a:ext cx="80553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contradomínio da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i="1" dirty="0" smtClean="0">
                    <a:latin typeface="Cambria Math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1, 5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01" y="1847739"/>
                <a:ext cx="805534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"/>
              <p:cNvSpPr/>
              <p:nvPr/>
            </p:nvSpPr>
            <p:spPr>
              <a:xfrm>
                <a:off x="677301" y="3160853"/>
                <a:ext cx="2089931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−1≤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pt-PT" b="0" dirty="0" smtClea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01" y="3160853"/>
                <a:ext cx="2089931" cy="5648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8"/>
              <p:cNvSpPr/>
              <p:nvPr/>
            </p:nvSpPr>
            <p:spPr>
              <a:xfrm>
                <a:off x="2686671" y="3155531"/>
                <a:ext cx="2593274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⟺−2≤2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≤2</m:t>
                      </m:r>
                    </m:oMath>
                  </m:oMathPara>
                </a14:m>
                <a:endParaRPr lang="pt-PT" b="0" dirty="0" smtClea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71" y="3155531"/>
                <a:ext cx="2593274" cy="5648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9"/>
              <p:cNvSpPr/>
              <p:nvPr/>
            </p:nvSpPr>
            <p:spPr>
              <a:xfrm>
                <a:off x="2686671" y="3762148"/>
                <a:ext cx="3805144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⟺−2+3≤3+2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≤2+3</m:t>
                      </m:r>
                    </m:oMath>
                  </m:oMathPara>
                </a14:m>
                <a:endParaRPr lang="pt-PT" b="0" dirty="0" smtClea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71" y="3762148"/>
                <a:ext cx="3805144" cy="5648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10"/>
              <p:cNvSpPr/>
              <p:nvPr/>
            </p:nvSpPr>
            <p:spPr>
              <a:xfrm>
                <a:off x="2686671" y="4368765"/>
                <a:ext cx="24232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⟺1≤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)≤5</m:t>
                    </m:r>
                  </m:oMath>
                </a14:m>
                <a:r>
                  <a:rPr lang="pt-PT" b="0" dirty="0" smtClean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671" y="4368765"/>
                <a:ext cx="242321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2"/>
              <p:cNvSpPr/>
              <p:nvPr/>
            </p:nvSpPr>
            <p:spPr>
              <a:xfrm>
                <a:off x="678405" y="4779816"/>
                <a:ext cx="8054792" cy="391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1, 5</m:t>
                        </m:r>
                      </m:e>
                    </m:d>
                  </m:oMath>
                </a14:m>
                <a:r>
                  <a:rPr lang="pt-PT" dirty="0" smtClean="0"/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22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05" y="4779816"/>
                <a:ext cx="8054792" cy="391582"/>
              </a:xfrm>
              <a:prstGeom prst="rect">
                <a:avLst/>
              </a:prstGeom>
              <a:blipFill rotWithShape="0">
                <a:blip r:embed="rId9"/>
                <a:stretch>
                  <a:fillRect l="-605" t="-7813" b="-203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77853" y="2264184"/>
                <a:ext cx="805534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facto,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1≤</m:t>
                    </m:r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264184"/>
                <a:ext cx="8055344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60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677853" y="2680629"/>
            <a:ext cx="80553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arredondado 45"/>
          <p:cNvSpPr/>
          <p:nvPr/>
        </p:nvSpPr>
        <p:spPr>
          <a:xfrm>
            <a:off x="608304" y="881945"/>
            <a:ext cx="8191700" cy="72000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1578807" y="969304"/>
                <a:ext cx="182329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807" y="969304"/>
                <a:ext cx="1823299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2"/>
              <p:cNvSpPr/>
              <p:nvPr/>
            </p:nvSpPr>
            <p:spPr>
              <a:xfrm>
                <a:off x="3066787" y="981624"/>
                <a:ext cx="4572000" cy="456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787" y="981624"/>
                <a:ext cx="4572000" cy="456535"/>
              </a:xfrm>
              <a:prstGeom prst="rect">
                <a:avLst/>
              </a:prstGeom>
              <a:blipFill rotWithShape="0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210" y="1779503"/>
            <a:ext cx="267158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707" y="3508320"/>
            <a:ext cx="4876044" cy="3483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3"/>
              <p:cNvSpPr/>
              <p:nvPr/>
            </p:nvSpPr>
            <p:spPr>
              <a:xfrm>
                <a:off x="568672" y="4128384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72" y="4128384"/>
                <a:ext cx="2017423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1813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ângulo 1"/>
          <p:cNvSpPr/>
          <p:nvPr/>
        </p:nvSpPr>
        <p:spPr>
          <a:xfrm>
            <a:off x="535442" y="3491193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Casos particulares:</a:t>
            </a:r>
            <a:endParaRPr lang="pt-PT" b="1" dirty="0">
              <a:solidFill>
                <a:srgbClr val="05AAB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17"/>
              <p:cNvSpPr/>
              <p:nvPr/>
            </p:nvSpPr>
            <p:spPr>
              <a:xfrm>
                <a:off x="1878248" y="4026836"/>
                <a:ext cx="2554635" cy="59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48" y="4026836"/>
                <a:ext cx="2554635" cy="597536"/>
              </a:xfrm>
              <a:prstGeom prst="rect">
                <a:avLst/>
              </a:prstGeom>
              <a:blipFill rotWithShape="0">
                <a:blip r:embed="rId8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6096550" y="4182785"/>
            <a:ext cx="144000" cy="144000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6284557" y="3747201"/>
                <a:ext cx="160037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+2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557" y="3747201"/>
                <a:ext cx="1600375" cy="4706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23"/>
              <p:cNvSpPr/>
              <p:nvPr/>
            </p:nvSpPr>
            <p:spPr>
              <a:xfrm>
                <a:off x="568672" y="4904074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72" y="4904074"/>
                <a:ext cx="2017423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1813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24"/>
              <p:cNvSpPr/>
              <p:nvPr/>
            </p:nvSpPr>
            <p:spPr>
              <a:xfrm>
                <a:off x="1924077" y="4905649"/>
                <a:ext cx="25546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77" y="4905649"/>
                <a:ext cx="2554635" cy="507831"/>
              </a:xfrm>
              <a:prstGeom prst="rect">
                <a:avLst/>
              </a:prstGeom>
              <a:blipFill rotWithShape="0">
                <a:blip r:embed="rId11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5134745" y="5139559"/>
            <a:ext cx="144000" cy="144000"/>
          </a:xfrm>
          <a:prstGeom prst="ellipse">
            <a:avLst/>
          </a:prstGeom>
          <a:solidFill>
            <a:srgbClr val="6AA342"/>
          </a:solidFill>
          <a:ln>
            <a:solidFill>
              <a:srgbClr val="6AA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7131219" y="4830051"/>
                <a:ext cx="952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219" y="4830051"/>
                <a:ext cx="95263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5769" r="-5769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7053434" y="5131379"/>
            <a:ext cx="144000" cy="144000"/>
          </a:xfrm>
          <a:prstGeom prst="ellipse">
            <a:avLst/>
          </a:prstGeom>
          <a:solidFill>
            <a:srgbClr val="6AA342"/>
          </a:solidFill>
          <a:ln>
            <a:solidFill>
              <a:srgbClr val="6AA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28"/>
              <p:cNvSpPr/>
              <p:nvPr/>
            </p:nvSpPr>
            <p:spPr>
              <a:xfrm>
                <a:off x="576741" y="5679764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41" y="5679764"/>
                <a:ext cx="2017423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2115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29"/>
              <p:cNvSpPr/>
              <p:nvPr/>
            </p:nvSpPr>
            <p:spPr>
              <a:xfrm>
                <a:off x="2053138" y="5572839"/>
                <a:ext cx="2835020" cy="67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38" y="5572839"/>
                <a:ext cx="2835020" cy="67993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6107701" y="6104444"/>
            <a:ext cx="144000" cy="144000"/>
          </a:xfrm>
          <a:prstGeom prst="ellipse">
            <a:avLst/>
          </a:prstGeom>
          <a:solidFill>
            <a:srgbClr val="F47929"/>
          </a:solidFill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6234455" y="6178740"/>
                <a:ext cx="162602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+2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55" y="6178740"/>
                <a:ext cx="1626022" cy="5186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cta 7"/>
          <p:cNvCxnSpPr/>
          <p:nvPr/>
        </p:nvCxnSpPr>
        <p:spPr>
          <a:xfrm>
            <a:off x="6168550" y="4262629"/>
            <a:ext cx="0" cy="927813"/>
          </a:xfrm>
          <a:prstGeom prst="line">
            <a:avLst/>
          </a:prstGeom>
          <a:ln w="41275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cta 10"/>
          <p:cNvCxnSpPr>
            <a:stCxn id="36" idx="2"/>
            <a:endCxn id="38" idx="6"/>
          </p:cNvCxnSpPr>
          <p:nvPr/>
        </p:nvCxnSpPr>
        <p:spPr>
          <a:xfrm flipV="1">
            <a:off x="5228503" y="5203379"/>
            <a:ext cx="1875172" cy="8180"/>
          </a:xfrm>
          <a:prstGeom prst="line">
            <a:avLst/>
          </a:prstGeom>
          <a:ln w="41275">
            <a:solidFill>
              <a:srgbClr val="6AA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34"/>
          <p:cNvCxnSpPr/>
          <p:nvPr/>
        </p:nvCxnSpPr>
        <p:spPr>
          <a:xfrm>
            <a:off x="6166089" y="5207469"/>
            <a:ext cx="0" cy="927813"/>
          </a:xfrm>
          <a:prstGeom prst="line">
            <a:avLst/>
          </a:prstGeom>
          <a:ln w="41275">
            <a:solidFill>
              <a:srgbClr val="F47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3" grpId="0"/>
      <p:bldP spid="26" grpId="0"/>
      <p:bldP spid="29" grpId="0"/>
      <p:bldP spid="30" grpId="0"/>
      <p:bldP spid="31" grpId="0"/>
      <p:bldP spid="32" grpId="0" animBg="1"/>
      <p:bldP spid="32" grpId="1" animBg="1"/>
      <p:bldP spid="32" grpId="2" animBg="1"/>
      <p:bldP spid="33" grpId="0"/>
      <p:bldP spid="33" grpId="1"/>
      <p:bldP spid="33" grpId="2"/>
      <p:bldP spid="34" grpId="0"/>
      <p:bldP spid="35" grpId="0"/>
      <p:bldP spid="36" grpId="0" animBg="1"/>
      <p:bldP spid="36" grpId="1" animBg="1"/>
      <p:bldP spid="36" grpId="2" animBg="1"/>
      <p:bldP spid="37" grpId="0"/>
      <p:bldP spid="37" grpId="1"/>
      <p:bldP spid="37" grpId="2"/>
      <p:bldP spid="38" grpId="0" animBg="1"/>
      <p:bldP spid="38" grpId="1" animBg="1"/>
      <p:bldP spid="38" grpId="2" animBg="1"/>
      <p:bldP spid="39" grpId="0"/>
      <p:bldP spid="40" grpId="0"/>
      <p:bldP spid="41" grpId="0" animBg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arredondado 64"/>
          <p:cNvSpPr/>
          <p:nvPr/>
        </p:nvSpPr>
        <p:spPr>
          <a:xfrm>
            <a:off x="608304" y="881945"/>
            <a:ext cx="8191700" cy="72000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1578807" y="969304"/>
                <a:ext cx="18233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807" y="969304"/>
                <a:ext cx="1823300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2"/>
              <p:cNvSpPr/>
              <p:nvPr/>
            </p:nvSpPr>
            <p:spPr>
              <a:xfrm>
                <a:off x="3053340" y="981624"/>
                <a:ext cx="4572000" cy="5078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340" y="981624"/>
                <a:ext cx="4572000" cy="507831"/>
              </a:xfrm>
              <a:prstGeom prst="rect">
                <a:avLst/>
              </a:prstGeom>
              <a:blipFill rotWithShape="0"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500" y="1843068"/>
            <a:ext cx="2555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22" y="3552630"/>
            <a:ext cx="4876044" cy="3483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ângulo 13"/>
              <p:cNvSpPr/>
              <p:nvPr/>
            </p:nvSpPr>
            <p:spPr>
              <a:xfrm>
                <a:off x="610053" y="4261685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3" y="4261685"/>
                <a:ext cx="2017423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181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ângulo 1"/>
          <p:cNvSpPr/>
          <p:nvPr/>
        </p:nvSpPr>
        <p:spPr>
          <a:xfrm>
            <a:off x="610053" y="364307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Casos particulares:</a:t>
            </a:r>
            <a:endParaRPr lang="pt-PT" b="1" dirty="0">
              <a:solidFill>
                <a:srgbClr val="05AAB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17"/>
              <p:cNvSpPr/>
              <p:nvPr/>
            </p:nvSpPr>
            <p:spPr>
              <a:xfrm>
                <a:off x="1939789" y="4261684"/>
                <a:ext cx="25546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789" y="4261684"/>
                <a:ext cx="2554635" cy="507831"/>
              </a:xfrm>
              <a:prstGeom prst="rect">
                <a:avLst/>
              </a:prstGeom>
              <a:blipFill rotWithShape="0">
                <a:blip r:embed="rId8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/>
          <p:nvPr/>
        </p:nvSpPr>
        <p:spPr>
          <a:xfrm>
            <a:off x="7740367" y="5181748"/>
            <a:ext cx="144000" cy="144000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ângulo 23"/>
              <p:cNvSpPr/>
              <p:nvPr/>
            </p:nvSpPr>
            <p:spPr>
              <a:xfrm>
                <a:off x="610053" y="5018790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3" y="5018790"/>
                <a:ext cx="2017423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1813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24"/>
              <p:cNvSpPr/>
              <p:nvPr/>
            </p:nvSpPr>
            <p:spPr>
              <a:xfrm>
                <a:off x="1920285" y="4950982"/>
                <a:ext cx="2554635" cy="643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85" y="4950982"/>
                <a:ext cx="2554635" cy="6434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787161" y="5168301"/>
            <a:ext cx="144000" cy="144000"/>
          </a:xfrm>
          <a:prstGeom prst="ellipse">
            <a:avLst/>
          </a:prstGeom>
          <a:solidFill>
            <a:srgbClr val="F47929"/>
          </a:solidFill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Oval 54"/>
          <p:cNvSpPr/>
          <p:nvPr/>
        </p:nvSpPr>
        <p:spPr>
          <a:xfrm>
            <a:off x="6769849" y="4228023"/>
            <a:ext cx="144000" cy="144000"/>
          </a:xfrm>
          <a:prstGeom prst="ellipse">
            <a:avLst/>
          </a:prstGeom>
          <a:solidFill>
            <a:srgbClr val="6AA342"/>
          </a:solidFill>
          <a:ln>
            <a:solidFill>
              <a:srgbClr val="6AA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ângulo 28"/>
              <p:cNvSpPr/>
              <p:nvPr/>
            </p:nvSpPr>
            <p:spPr>
              <a:xfrm>
                <a:off x="610053" y="5775895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3" y="5775895"/>
                <a:ext cx="2017423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1813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ângulo 29"/>
              <p:cNvSpPr/>
              <p:nvPr/>
            </p:nvSpPr>
            <p:spPr>
              <a:xfrm>
                <a:off x="2149519" y="5771855"/>
                <a:ext cx="255463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519" y="5771855"/>
                <a:ext cx="2554635" cy="456535"/>
              </a:xfrm>
              <a:prstGeom prst="rect">
                <a:avLst/>
              </a:prstGeom>
              <a:blipFill rotWithShape="0"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6779153" y="6148440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9" name="Conexão recta 34"/>
          <p:cNvCxnSpPr/>
          <p:nvPr/>
        </p:nvCxnSpPr>
        <p:spPr>
          <a:xfrm flipH="1">
            <a:off x="6849865" y="5242597"/>
            <a:ext cx="968297" cy="0"/>
          </a:xfrm>
          <a:prstGeom prst="line">
            <a:avLst/>
          </a:prstGeom>
          <a:ln w="41275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cta 35"/>
          <p:cNvCxnSpPr/>
          <p:nvPr/>
        </p:nvCxnSpPr>
        <p:spPr>
          <a:xfrm>
            <a:off x="6828402" y="4283778"/>
            <a:ext cx="9304" cy="1920417"/>
          </a:xfrm>
          <a:prstGeom prst="line">
            <a:avLst/>
          </a:prstGeom>
          <a:ln w="41275">
            <a:solidFill>
              <a:srgbClr val="6AA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xão recta 36"/>
          <p:cNvCxnSpPr>
            <a:endCxn id="54" idx="6"/>
          </p:cNvCxnSpPr>
          <p:nvPr/>
        </p:nvCxnSpPr>
        <p:spPr>
          <a:xfrm flipH="1">
            <a:off x="5931161" y="5240301"/>
            <a:ext cx="910688" cy="0"/>
          </a:xfrm>
          <a:prstGeom prst="line">
            <a:avLst/>
          </a:prstGeom>
          <a:ln w="41275">
            <a:solidFill>
              <a:srgbClr val="F47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7820495" y="4907232"/>
                <a:ext cx="1080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2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495" y="4907232"/>
                <a:ext cx="1080872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5085" r="-4520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7022408" y="3797808"/>
                <a:ext cx="1472134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solidFill>
                                <a:srgbClr val="6AA342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08" y="3797808"/>
                <a:ext cx="1472134" cy="47064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4379921" y="4894131"/>
                <a:ext cx="1497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+2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21" y="4894131"/>
                <a:ext cx="1497781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033" r="-3252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6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3" grpId="0"/>
      <p:bldP spid="26" grpId="0"/>
      <p:bldP spid="48" grpId="0"/>
      <p:bldP spid="49" grpId="0"/>
      <p:bldP spid="50" grpId="0"/>
      <p:bldP spid="51" grpId="0" animBg="1"/>
      <p:bldP spid="51" grpId="1" animBg="1"/>
      <p:bldP spid="51" grpId="2" animBg="1"/>
      <p:bldP spid="52" grpId="0"/>
      <p:bldP spid="53" grpId="0"/>
      <p:bldP spid="54" grpId="0" animBg="1"/>
      <p:bldP spid="55" grpId="0" animBg="1"/>
      <p:bldP spid="55" grpId="1" animBg="1"/>
      <p:bldP spid="55" grpId="2" animBg="1"/>
      <p:bldP spid="56" grpId="0"/>
      <p:bldP spid="57" grpId="0"/>
      <p:bldP spid="58" grpId="0" animBg="1"/>
      <p:bldP spid="58" grpId="1" animBg="1"/>
      <p:bldP spid="58" grpId="2" animBg="1"/>
      <p:bldP spid="62" grpId="0"/>
      <p:bldP spid="62" grpId="1"/>
      <p:bldP spid="62" grpId="2"/>
      <p:bldP spid="63" grpId="0"/>
      <p:bldP spid="63" grpId="1"/>
      <p:bldP spid="63" grpId="2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7853" y="-3113"/>
                <a:ext cx="8471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Revisões </a:t>
                </a:r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| Seno, cosseno e tangente de um ângulo agudo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-3113"/>
                <a:ext cx="847164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79" t="-5109" b="-160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4" name="Rectangle 30"/>
          <p:cNvSpPr/>
          <p:nvPr/>
        </p:nvSpPr>
        <p:spPr>
          <a:xfrm>
            <a:off x="677853" y="911615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86" y="1111183"/>
            <a:ext cx="29241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6703037" y="3541021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037" y="3541021"/>
                <a:ext cx="38568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096869" y="939605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69" y="939605"/>
                <a:ext cx="38568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7487569" y="3160268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569" y="3160268"/>
                <a:ext cx="344966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817553" y="2376836"/>
                <a:ext cx="4587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553" y="2376836"/>
                <a:ext cx="458779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8152625" y="2677029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625" y="2677029"/>
                <a:ext cx="39606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637054" y="2582768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054" y="2582768"/>
                <a:ext cx="385682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542080" y="1254412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080" y="1254412"/>
                <a:ext cx="38568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7301" y="1294753"/>
                <a:ext cx="4572000" cy="8720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 o triângulo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representado na figura.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01" y="1294753"/>
                <a:ext cx="4572000" cy="872034"/>
              </a:xfrm>
              <a:prstGeom prst="rect">
                <a:avLst/>
              </a:prstGeom>
              <a:blipFill rotWithShape="0">
                <a:blip r:embed="rId12"/>
                <a:stretch>
                  <a:fillRect l="-1067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301" y="2104756"/>
                <a:ext cx="441956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Vamos determinar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seno, o cosseno e a tangente d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ângulos agudos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01" y="2104756"/>
                <a:ext cx="4419568" cy="923330"/>
              </a:xfrm>
              <a:prstGeom prst="rect">
                <a:avLst/>
              </a:prstGeom>
              <a:blipFill rotWithShape="0">
                <a:blip r:embed="rId13"/>
                <a:stretch>
                  <a:fillRect l="-1103" r="-690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/>
          <p:cNvSpPr/>
          <p:nvPr/>
        </p:nvSpPr>
        <p:spPr>
          <a:xfrm>
            <a:off x="677853" y="2928206"/>
            <a:ext cx="44195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Pelo Teorema de Pitágoras,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515502" y="3476844"/>
                <a:ext cx="2128018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𝐵𝐶</m:t>
                              </m:r>
                            </m:e>
                          </m:acc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502" y="3476844"/>
                <a:ext cx="2128018" cy="36990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7301" y="3474579"/>
                <a:ext cx="2048381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𝐵𝐶</m:t>
                              </m:r>
                            </m:e>
                          </m:acc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01" y="3474579"/>
                <a:ext cx="2048381" cy="36990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515502" y="3855625"/>
                <a:ext cx="2169825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𝐵𝐶</m:t>
                              </m:r>
                            </m:e>
                          </m:acc>
                        </m:e>
                        <m:sup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=64+225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502" y="3855625"/>
                <a:ext cx="2169825" cy="36990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2515502" y="4234406"/>
                <a:ext cx="1637628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𝐵𝐶</m:t>
                              </m:r>
                            </m:e>
                          </m:acc>
                        </m:e>
                        <m:sup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PT" b="0" i="0" smtClean="0">
                          <a:latin typeface="Cambria Math"/>
                          <a:ea typeface="Cambria Math"/>
                        </a:rPr>
                        <m:t>289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502" y="4234406"/>
                <a:ext cx="1637628" cy="36990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680427" y="4604315"/>
                <a:ext cx="8052218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289</m:t>
                        </m:r>
                      </m:e>
                    </m:ra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7" y="4604315"/>
                <a:ext cx="8052218" cy="408253"/>
              </a:xfrm>
              <a:prstGeom prst="rect">
                <a:avLst/>
              </a:prstGeom>
              <a:blipFill rotWithShape="0">
                <a:blip r:embed="rId18"/>
                <a:stretch>
                  <a:fillRect l="-681" b="-208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515502" y="4626964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17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502" y="4626964"/>
                <a:ext cx="742511" cy="369332"/>
              </a:xfrm>
              <a:prstGeom prst="rect">
                <a:avLst/>
              </a:prstGeom>
              <a:blipFill rotWithShape="0">
                <a:blip r:embed="rId19"/>
                <a:stretch>
                  <a:fillRect t="-9836" r="-6612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154518" y="5266301"/>
                <a:ext cx="1331390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18" y="5266301"/>
                <a:ext cx="1331390" cy="61177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276275" y="5266301"/>
                <a:ext cx="1313758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75" y="5266301"/>
                <a:ext cx="1313758" cy="61177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6302053" y="5266301"/>
                <a:ext cx="1183914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</a:rPr>
                        <m:t>tg</m:t>
                      </m:r>
                      <m:r>
                        <a:rPr lang="pt-PT" b="0" i="1" smtClean="0">
                          <a:latin typeface="Cambria Math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053" y="5266301"/>
                <a:ext cx="1183914" cy="61177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2154518" y="6041822"/>
                <a:ext cx="1331390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18" y="6041822"/>
                <a:ext cx="1331390" cy="61177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4276275" y="6041822"/>
                <a:ext cx="1313758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75" y="6041822"/>
                <a:ext cx="1313758" cy="61177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6302053" y="6041822"/>
                <a:ext cx="1185516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</a:rPr>
                        <m:t>tg</m:t>
                      </m:r>
                      <m:r>
                        <a:rPr lang="pt-PT" b="0" i="1" smtClean="0">
                          <a:latin typeface="Cambria Math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053" y="6041822"/>
                <a:ext cx="1185516" cy="61837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/>
          <p:cNvSpPr txBox="1"/>
          <p:nvPr/>
        </p:nvSpPr>
        <p:spPr>
          <a:xfrm>
            <a:off x="680427" y="4996296"/>
            <a:ext cx="805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vem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822418" y="1723558"/>
                <a:ext cx="4587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/>
                        </a:rPr>
                        <m:t>1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418" y="1723558"/>
                <a:ext cx="458779" cy="33855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5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7" grpId="0"/>
      <p:bldP spid="28" grpId="0"/>
      <p:bldP spid="37" grpId="0"/>
      <p:bldP spid="38" grpId="0"/>
      <p:bldP spid="48" grpId="0"/>
      <p:bldP spid="49" grpId="0"/>
      <p:bldP spid="50" grpId="0"/>
      <p:bldP spid="2" grpId="0"/>
      <p:bldP spid="5" grpId="0"/>
      <p:bldP spid="51" grpId="0"/>
      <p:bldP spid="52" grpId="0"/>
      <p:bldP spid="7" grpId="0"/>
      <p:bldP spid="53" grpId="0"/>
      <p:bldP spid="54" grpId="0"/>
      <p:bldP spid="55" grpId="0"/>
      <p:bldP spid="10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608304" y="881945"/>
            <a:ext cx="8191700" cy="72000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2735249" y="969304"/>
                <a:ext cx="14988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249" y="969304"/>
                <a:ext cx="1498800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2"/>
              <p:cNvSpPr/>
              <p:nvPr/>
            </p:nvSpPr>
            <p:spPr>
              <a:xfrm>
                <a:off x="3873607" y="981624"/>
                <a:ext cx="4572000" cy="5078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07" y="981624"/>
                <a:ext cx="4572000" cy="507831"/>
              </a:xfrm>
              <a:prstGeom prst="rect">
                <a:avLst/>
              </a:prstGeom>
              <a:blipFill rotWithShape="0"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ângulo 1"/>
          <p:cNvSpPr/>
          <p:nvPr/>
        </p:nvSpPr>
        <p:spPr>
          <a:xfrm>
            <a:off x="610053" y="3643079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Caso particular:</a:t>
            </a:r>
            <a:endParaRPr lang="pt-PT" b="1" dirty="0">
              <a:solidFill>
                <a:srgbClr val="05AAB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661" y="1721389"/>
            <a:ext cx="2574041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3"/>
              <p:cNvSpPr/>
              <p:nvPr/>
            </p:nvSpPr>
            <p:spPr>
              <a:xfrm>
                <a:off x="610053" y="4301033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3" y="4301033"/>
                <a:ext cx="2017423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181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7"/>
              <p:cNvSpPr/>
              <p:nvPr/>
            </p:nvSpPr>
            <p:spPr>
              <a:xfrm>
                <a:off x="1809067" y="4293280"/>
                <a:ext cx="25546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67" y="4293280"/>
                <a:ext cx="2554635" cy="507831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m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48" y="3348634"/>
            <a:ext cx="4876044" cy="3483149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55086" y="4979873"/>
            <a:ext cx="144000" cy="144000"/>
          </a:xfrm>
          <a:prstGeom prst="ellipse">
            <a:avLst/>
          </a:prstGeom>
          <a:solidFill>
            <a:srgbClr val="6AA342"/>
          </a:solidFill>
          <a:ln>
            <a:solidFill>
              <a:srgbClr val="6AA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551560" y="4670365"/>
                <a:ext cx="952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560" y="4670365"/>
                <a:ext cx="95263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769" r="-5769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7473775" y="4971693"/>
            <a:ext cx="144000" cy="144000"/>
          </a:xfrm>
          <a:prstGeom prst="ellipse">
            <a:avLst/>
          </a:prstGeom>
          <a:solidFill>
            <a:srgbClr val="6AA342"/>
          </a:solidFill>
          <a:ln>
            <a:solidFill>
              <a:srgbClr val="6AA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26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6" grpId="0"/>
      <p:bldP spid="49" grpId="0"/>
      <p:bldP spid="28" grpId="0"/>
      <p:bldP spid="29" grpId="0"/>
      <p:bldP spid="31" grpId="0" animBg="1"/>
      <p:bldP spid="32" grpId="0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Equações trigonométricas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677853" y="911615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3"/>
              <p:cNvSpPr txBox="1"/>
              <p:nvPr/>
            </p:nvSpPr>
            <p:spPr>
              <a:xfrm>
                <a:off x="677853" y="1208986"/>
                <a:ext cx="7356535" cy="63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Resolve, 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 equação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b="0" i="1" dirty="0" smtClean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208986"/>
                <a:ext cx="7356535" cy="630173"/>
              </a:xfrm>
              <a:prstGeom prst="rect">
                <a:avLst/>
              </a:prstGeom>
              <a:blipFill rotWithShape="0">
                <a:blip r:embed="rId3"/>
                <a:stretch>
                  <a:fillRect l="-497" b="-48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ângulo 1"/>
              <p:cNvSpPr/>
              <p:nvPr/>
            </p:nvSpPr>
            <p:spPr>
              <a:xfrm>
                <a:off x="677853" y="1839159"/>
                <a:ext cx="212900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b="0" dirty="0" smtClea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839159"/>
                <a:ext cx="2129009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8"/>
              <p:cNvSpPr/>
              <p:nvPr/>
            </p:nvSpPr>
            <p:spPr>
              <a:xfrm>
                <a:off x="2321741" y="1862276"/>
                <a:ext cx="2417072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41" y="1862276"/>
                <a:ext cx="2417072" cy="5647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9"/>
              <p:cNvSpPr/>
              <p:nvPr/>
            </p:nvSpPr>
            <p:spPr>
              <a:xfrm>
                <a:off x="2321741" y="2445556"/>
                <a:ext cx="5305363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41" y="2445556"/>
                <a:ext cx="5305363" cy="5647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1"/>
              <p:cNvSpPr/>
              <p:nvPr/>
            </p:nvSpPr>
            <p:spPr>
              <a:xfrm>
                <a:off x="2321741" y="3005850"/>
                <a:ext cx="4630050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41" y="3005850"/>
                <a:ext cx="4630050" cy="6108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3"/>
              <p:cNvSpPr txBox="1"/>
              <p:nvPr/>
            </p:nvSpPr>
            <p:spPr>
              <a:xfrm>
                <a:off x="683301" y="3593718"/>
                <a:ext cx="7356535" cy="456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Resolve, 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 equação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=−1</m:t>
                        </m:r>
                      </m:e>
                    </m:func>
                  </m:oMath>
                </a14:m>
                <a:r>
                  <a:rPr lang="pt-PT" b="0" i="1" dirty="0" smtClean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1" y="3593718"/>
                <a:ext cx="7356535" cy="456535"/>
              </a:xfrm>
              <a:prstGeom prst="rect">
                <a:avLst/>
              </a:prstGeom>
              <a:blipFill rotWithShape="0">
                <a:blip r:embed="rId8"/>
                <a:stretch>
                  <a:fillRect l="-497"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1"/>
              <p:cNvSpPr/>
              <p:nvPr/>
            </p:nvSpPr>
            <p:spPr>
              <a:xfrm>
                <a:off x="683301" y="4187775"/>
                <a:ext cx="28711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−1</m:t>
                        </m:r>
                      </m:e>
                    </m:func>
                  </m:oMath>
                </a14:m>
                <a:r>
                  <a:rPr lang="pt-PT" b="0" dirty="0" smtClean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1" y="4187775"/>
                <a:ext cx="287119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8"/>
              <p:cNvSpPr/>
              <p:nvPr/>
            </p:nvSpPr>
            <p:spPr>
              <a:xfrm>
                <a:off x="4115161" y="4029332"/>
                <a:ext cx="233692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61" y="4029332"/>
                <a:ext cx="2336922" cy="7146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9"/>
              <p:cNvSpPr/>
              <p:nvPr/>
            </p:nvSpPr>
            <p:spPr>
              <a:xfrm>
                <a:off x="2422606" y="4683779"/>
                <a:ext cx="465569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06" y="4683779"/>
                <a:ext cx="4655698" cy="612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10"/>
              <p:cNvSpPr/>
              <p:nvPr/>
            </p:nvSpPr>
            <p:spPr>
              <a:xfrm>
                <a:off x="2422606" y="4050253"/>
                <a:ext cx="186038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⟺</m:t>
                          </m:r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fName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b="0" dirty="0" smtClea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06" y="4050253"/>
                <a:ext cx="1860381" cy="6109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3"/>
              <p:cNvSpPr txBox="1"/>
              <p:nvPr/>
            </p:nvSpPr>
            <p:spPr>
              <a:xfrm>
                <a:off x="683301" y="5113194"/>
                <a:ext cx="7356535" cy="714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Resolve, 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 equação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=3</m:t>
                        </m:r>
                      </m:e>
                    </m:func>
                  </m:oMath>
                </a14:m>
                <a:r>
                  <a:rPr lang="pt-PT" b="0" i="1" dirty="0" smtClean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1" y="5113194"/>
                <a:ext cx="7356535" cy="714170"/>
              </a:xfrm>
              <a:prstGeom prst="rect">
                <a:avLst/>
              </a:prstGeom>
              <a:blipFill rotWithShape="0">
                <a:blip r:embed="rId13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1"/>
              <p:cNvSpPr/>
              <p:nvPr/>
            </p:nvSpPr>
            <p:spPr>
              <a:xfrm>
                <a:off x="683301" y="5798054"/>
                <a:ext cx="3589360" cy="56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  <m: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pt-PT" b="0" dirty="0" smtClea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1" y="5798054"/>
                <a:ext cx="3589360" cy="56675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8"/>
              <p:cNvSpPr/>
              <p:nvPr/>
            </p:nvSpPr>
            <p:spPr>
              <a:xfrm>
                <a:off x="4151562" y="5802490"/>
                <a:ext cx="2286972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  <m: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62" y="5802490"/>
                <a:ext cx="2286972" cy="56675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9"/>
              <p:cNvSpPr/>
              <p:nvPr/>
            </p:nvSpPr>
            <p:spPr>
              <a:xfrm>
                <a:off x="6200970" y="5799262"/>
                <a:ext cx="2575770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970" y="5799262"/>
                <a:ext cx="2575770" cy="56675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11"/>
              <p:cNvSpPr/>
              <p:nvPr/>
            </p:nvSpPr>
            <p:spPr>
              <a:xfrm>
                <a:off x="2673889" y="6328587"/>
                <a:ext cx="3009285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den>
                        </m:f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889" y="6328587"/>
                <a:ext cx="3009285" cy="50687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12"/>
              <p:cNvSpPr/>
              <p:nvPr/>
            </p:nvSpPr>
            <p:spPr>
              <a:xfrm>
                <a:off x="5545675" y="6324598"/>
                <a:ext cx="2569614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675" y="6324598"/>
                <a:ext cx="2569614" cy="4879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767859" y="5849589"/>
                <a:ext cx="1560620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  <m: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859" y="5849589"/>
                <a:ext cx="1560620" cy="47442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973299" y="5010452"/>
                <a:ext cx="664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299" y="5010452"/>
                <a:ext cx="66480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8"/>
              <p:cNvSpPr/>
              <p:nvPr/>
            </p:nvSpPr>
            <p:spPr>
              <a:xfrm>
                <a:off x="4196786" y="1408526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786" y="1408526"/>
                <a:ext cx="4379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xão recta 9"/>
          <p:cNvCxnSpPr/>
          <p:nvPr/>
        </p:nvCxnSpPr>
        <p:spPr>
          <a:xfrm>
            <a:off x="4532055" y="1788987"/>
            <a:ext cx="0" cy="3205179"/>
          </a:xfrm>
          <a:prstGeom prst="line">
            <a:avLst/>
          </a:prstGeom>
          <a:ln w="31750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0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1233487"/>
            <a:ext cx="48863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43144" y="3295741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u="sng"/>
          </a:p>
        </p:txBody>
      </p:sp>
      <p:sp>
        <p:nvSpPr>
          <p:cNvPr id="10" name="Oval 9"/>
          <p:cNvSpPr/>
          <p:nvPr/>
        </p:nvSpPr>
        <p:spPr>
          <a:xfrm>
            <a:off x="2841263" y="3295741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u="sng"/>
          </a:p>
        </p:txBody>
      </p:sp>
    </p:spTree>
    <p:extLst>
      <p:ext uri="{BB962C8B-B14F-4D97-AF65-F5344CB8AC3E}">
        <p14:creationId xmlns:p14="http://schemas.microsoft.com/office/powerpoint/2010/main" val="1624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443062" y="1724920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700828" y="909212"/>
                <a:ext cx="577594" cy="7199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400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sz="2400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828" y="909212"/>
                <a:ext cx="577594" cy="7199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4"/>
              <p:cNvSpPr/>
              <p:nvPr/>
            </p:nvSpPr>
            <p:spPr>
              <a:xfrm>
                <a:off x="4005122" y="1360946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3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22" y="1360946"/>
                <a:ext cx="4379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7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572000" y="5029258"/>
                <a:ext cx="612860" cy="783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pt-PT" sz="2400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29258"/>
                <a:ext cx="612860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14"/>
              <p:cNvSpPr/>
              <p:nvPr/>
            </p:nvSpPr>
            <p:spPr>
              <a:xfrm>
                <a:off x="3881885" y="5024638"/>
                <a:ext cx="6671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85" y="5024638"/>
                <a:ext cx="6671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443062" y="4906228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66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00" y="1233487"/>
            <a:ext cx="48958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258555" y="3374352"/>
                <a:ext cx="664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555" y="3374352"/>
                <a:ext cx="66480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8"/>
              <p:cNvSpPr/>
              <p:nvPr/>
            </p:nvSpPr>
            <p:spPr>
              <a:xfrm>
                <a:off x="5777126" y="3328142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126" y="3328142"/>
                <a:ext cx="4379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xão recta 9"/>
          <p:cNvCxnSpPr/>
          <p:nvPr/>
        </p:nvCxnSpPr>
        <p:spPr>
          <a:xfrm flipH="1">
            <a:off x="2923357" y="3380425"/>
            <a:ext cx="3219227" cy="0"/>
          </a:xfrm>
          <a:prstGeom prst="line">
            <a:avLst/>
          </a:prstGeom>
          <a:ln w="31750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1233487"/>
            <a:ext cx="48863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668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Fórmulas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0"/>
              <p:cNvSpPr/>
              <p:nvPr/>
            </p:nvSpPr>
            <p:spPr>
              <a:xfrm>
                <a:off x="677853" y="911615"/>
                <a:ext cx="805479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todo o ângulo agudo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911615"/>
                <a:ext cx="8054792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5"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478453" y="1374565"/>
                <a:ext cx="2127826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453" y="1374565"/>
                <a:ext cx="2127826" cy="480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0"/>
          <p:cNvSpPr/>
          <p:nvPr/>
        </p:nvSpPr>
        <p:spPr>
          <a:xfrm>
            <a:off x="677853" y="1386364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 Fundamental da Trigonometria: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677853" y="1960881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tangle 30"/>
          <p:cNvSpPr/>
          <p:nvPr/>
        </p:nvSpPr>
        <p:spPr>
          <a:xfrm>
            <a:off x="677853" y="2535398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Rectangle 30"/>
          <p:cNvSpPr/>
          <p:nvPr/>
        </p:nvSpPr>
        <p:spPr>
          <a:xfrm>
            <a:off x="677853" y="3109915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Rectangle 30"/>
          <p:cNvSpPr/>
          <p:nvPr/>
        </p:nvSpPr>
        <p:spPr>
          <a:xfrm>
            <a:off x="677853" y="3684432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923083" y="1905801"/>
                <a:ext cx="1461810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num>
                        <m:den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83" y="1905801"/>
                <a:ext cx="1461810" cy="5666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923083" y="2457299"/>
                <a:ext cx="201664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tg</m:t>
                          </m:r>
                        </m:e>
                        <m:sup>
                          <m: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83" y="2457299"/>
                <a:ext cx="2016641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923083" y="3148130"/>
                <a:ext cx="2353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(90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83" y="3148130"/>
                <a:ext cx="235308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923083" y="3728033"/>
                <a:ext cx="2353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(90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83" y="3728033"/>
                <a:ext cx="235308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1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32" grpId="0"/>
      <p:bldP spid="33" grpId="0"/>
      <p:bldP spid="35" grpId="0"/>
      <p:bldP spid="36" grpId="0"/>
      <p:bldP spid="39" grpId="0"/>
      <p:bldP spid="8" grpId="0"/>
      <p:bldP spid="9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43062" y="1691061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/>
          <p:cNvSpPr/>
          <p:nvPr/>
        </p:nvSpPr>
        <p:spPr>
          <a:xfrm>
            <a:off x="4443062" y="4890365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2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48837" y="3288563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14"/>
              <p:cNvSpPr/>
              <p:nvPr/>
            </p:nvSpPr>
            <p:spPr>
              <a:xfrm>
                <a:off x="5751069" y="3384395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69" y="3384395"/>
                <a:ext cx="43794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473895" y="2838107"/>
                <a:ext cx="44294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5AAB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895" y="2838107"/>
                <a:ext cx="44294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14"/>
              <p:cNvSpPr/>
              <p:nvPr/>
            </p:nvSpPr>
            <p:spPr>
              <a:xfrm>
                <a:off x="2361781" y="3406663"/>
                <a:ext cx="6671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81" y="3406663"/>
                <a:ext cx="6671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848438" y="3281939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67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233487"/>
            <a:ext cx="48958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0" y="687318"/>
            <a:ext cx="6114300" cy="5483363"/>
          </a:xfrm>
          <a:prstGeom prst="rect">
            <a:avLst/>
          </a:prstGeom>
        </p:spPr>
      </p:pic>
      <p:sp>
        <p:nvSpPr>
          <p:cNvPr id="3" name="Multiplicar 2"/>
          <p:cNvSpPr/>
          <p:nvPr/>
        </p:nvSpPr>
        <p:spPr>
          <a:xfrm>
            <a:off x="4274999" y="1600462"/>
            <a:ext cx="504794" cy="449589"/>
          </a:xfrm>
          <a:prstGeom prst="mathMultiply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Multiplicar 3"/>
          <p:cNvSpPr/>
          <p:nvPr/>
        </p:nvSpPr>
        <p:spPr>
          <a:xfrm>
            <a:off x="4274999" y="4763691"/>
            <a:ext cx="504794" cy="449589"/>
          </a:xfrm>
          <a:prstGeom prst="mathMultiply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hlinkClick r:id="rId3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233487"/>
            <a:ext cx="4895850" cy="4391025"/>
          </a:xfrm>
          <a:prstGeom prst="rect">
            <a:avLst/>
          </a:prstGeom>
        </p:spPr>
      </p:pic>
      <p:sp>
        <p:nvSpPr>
          <p:cNvPr id="6" name="CaixaDeTexto 5">
            <a:hlinkClick r:id="rId3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92785"/>
            <a:ext cx="6102108" cy="547242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43144" y="3295741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2841263" y="3295741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233487"/>
            <a:ext cx="4895850" cy="4391025"/>
          </a:xfrm>
          <a:prstGeom prst="rect">
            <a:avLst/>
          </a:prstGeom>
        </p:spPr>
      </p:pic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7853" y="-64"/>
                <a:ext cx="8471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Revisões </a:t>
                </a:r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| Valores das razões trigonométricas dos ângulos de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-64"/>
                <a:ext cx="847164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79" t="-5147" b="-1691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434406"/>
                  </p:ext>
                </p:extLst>
              </p:nvPr>
            </p:nvGraphicFramePr>
            <p:xfrm>
              <a:off x="1358153" y="1169432"/>
              <a:ext cx="6324600" cy="32691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4059"/>
                    <a:gridCol w="1816847"/>
                    <a:gridCol w="1816847"/>
                    <a:gridCol w="1816847"/>
                  </a:tblGrid>
                  <a:tr h="7400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8288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8288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8288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</a:tr>
                  <a:tr h="8426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𝐬𝐞𝐧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8426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𝐜𝐨𝐬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8437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𝐭𝐠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434406"/>
                  </p:ext>
                </p:extLst>
              </p:nvPr>
            </p:nvGraphicFramePr>
            <p:xfrm>
              <a:off x="1358153" y="1169432"/>
              <a:ext cx="6324600" cy="32691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4059"/>
                    <a:gridCol w="1816847"/>
                    <a:gridCol w="1816847"/>
                    <a:gridCol w="1816847"/>
                  </a:tblGrid>
                  <a:tr h="74005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99" t="-826" r="-625874" b="-343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8322" t="-826" r="-200336" b="-343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8322" t="-826" r="-100336" b="-343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48322" t="-826" r="-336" b="-343802"/>
                          </a:stretch>
                        </a:blipFill>
                      </a:tcPr>
                    </a:tc>
                  </a:tr>
                  <a:tr h="842672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99" t="-88406" r="-625874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842672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99" t="-187050" r="-62587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843794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99" t="-289130" r="-625874" b="-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971800" y="1311088"/>
                <a:ext cx="1008609" cy="476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𝐫𝐚𝐝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311088"/>
                <a:ext cx="1008609" cy="4765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809524" y="1311087"/>
                <a:ext cx="1008609" cy="476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𝐫𝐚𝐝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524" y="1311087"/>
                <a:ext cx="1008609" cy="4765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584397" y="1314741"/>
                <a:ext cx="1008609" cy="476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𝐫𝐚𝐝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97" y="1314741"/>
                <a:ext cx="1008609" cy="4765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895144" y="2013693"/>
                <a:ext cx="46839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144" y="2013693"/>
                <a:ext cx="468397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654984" y="1982081"/>
                <a:ext cx="517386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84" y="1982081"/>
                <a:ext cx="517386" cy="6741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491949" y="1982081"/>
                <a:ext cx="517386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949" y="1982081"/>
                <a:ext cx="517386" cy="6732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870649" y="3679267"/>
                <a:ext cx="517386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649" y="3679267"/>
                <a:ext cx="517386" cy="67505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467454" y="3815810"/>
                <a:ext cx="51738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54" y="3815810"/>
                <a:ext cx="517386" cy="40197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727014" y="383810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014" y="3838101"/>
                <a:ext cx="36580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516443" y="2857055"/>
                <a:ext cx="46839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43" y="2857055"/>
                <a:ext cx="468397" cy="61093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4651224" y="2825443"/>
                <a:ext cx="517386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24" y="2825443"/>
                <a:ext cx="517386" cy="67415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846155" y="2825443"/>
                <a:ext cx="517386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55" y="2825443"/>
                <a:ext cx="517386" cy="67326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30"/>
          <p:cNvSpPr/>
          <p:nvPr/>
        </p:nvSpPr>
        <p:spPr>
          <a:xfrm>
            <a:off x="677853" y="4512945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3" y="4969480"/>
                <a:ext cx="3363421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 30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°−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45°+</m:t>
                    </m:r>
                    <m:r>
                      <m:rPr>
                        <m:sty m:val="p"/>
                      </m:rPr>
                      <a:rPr lang="pt-PT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tg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45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969480"/>
                <a:ext cx="3363421" cy="456535"/>
              </a:xfrm>
              <a:prstGeom prst="rect">
                <a:avLst/>
              </a:prstGeom>
              <a:blipFill rotWithShape="0">
                <a:blip r:embed="rId17"/>
                <a:stretch>
                  <a:fillRect l="-1087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859648" y="4863063"/>
                <a:ext cx="1958485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</a:rPr>
                        <m:t>−3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+1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48" y="4863063"/>
                <a:ext cx="1958485" cy="67415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627347" y="4861297"/>
                <a:ext cx="1286827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  <m:t>3−3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347" y="4861297"/>
                <a:ext cx="1286827" cy="67415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673028" y="5538988"/>
                <a:ext cx="282468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sen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(20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°)+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sen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(70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28" y="5538988"/>
                <a:ext cx="2824684" cy="507831"/>
              </a:xfrm>
              <a:prstGeom prst="rect">
                <a:avLst/>
              </a:prstGeom>
              <a:blipFill rotWithShape="0">
                <a:blip r:embed="rId20"/>
                <a:stretch>
                  <a:fillRect l="-129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37401" y="5636127"/>
                <a:ext cx="33241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(20</m:t>
                      </m:r>
                      <m:r>
                        <a:rPr lang="pt-PT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°)+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70</m:t>
                      </m:r>
                      <m:r>
                        <a:rPr lang="pt-PT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01" y="5636127"/>
                <a:ext cx="3324115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337400" y="6009159"/>
                <a:ext cx="27919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(20</m:t>
                      </m:r>
                      <m:r>
                        <a:rPr lang="pt-PT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°)+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pt-PT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00" y="6009159"/>
                <a:ext cx="2791918" cy="369332"/>
              </a:xfrm>
              <a:prstGeom prst="rect">
                <a:avLst/>
              </a:prstGeom>
              <a:blipFill rotWithShape="0"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88035" y="6435700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035" y="6435700"/>
                <a:ext cx="418384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5882" r="-13235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5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16" grpId="0"/>
      <p:bldP spid="27" grpId="0"/>
      <p:bldP spid="28" grpId="0"/>
      <p:bldP spid="29" grpId="0"/>
      <p:bldP spid="30" grpId="0"/>
      <p:bldP spid="18" grpId="0"/>
      <p:bldP spid="37" grpId="0"/>
      <p:bldP spid="38" grpId="0"/>
      <p:bldP spid="40" grpId="0"/>
      <p:bldP spid="21" grpId="0"/>
      <p:bldP spid="4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Seno e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cosseno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ângulos orientados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"/>
              <p:cNvSpPr/>
              <p:nvPr/>
            </p:nvSpPr>
            <p:spPr>
              <a:xfrm>
                <a:off x="673028" y="908810"/>
                <a:ext cx="8059617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ponto de interseção da circunferência trigonométrica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lado extremidade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um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ângulo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orientado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nulo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lado origem coincidente com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semieixo positivo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amplitude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igual 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define-se:</a:t>
                </a:r>
              </a:p>
            </p:txBody>
          </p:sp>
        </mc:Choice>
        <mc:Fallback xmlns="">
          <p:sp>
            <p:nvSpPr>
              <p:cNvPr id="2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28" y="908810"/>
                <a:ext cx="8059617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5" r="-75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582" y="2247638"/>
            <a:ext cx="3475086" cy="2931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10"/>
              <p:cNvSpPr/>
              <p:nvPr/>
            </p:nvSpPr>
            <p:spPr>
              <a:xfrm>
                <a:off x="2722582" y="5165361"/>
                <a:ext cx="391330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𝐬𝐞𝐧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ordenada do ponto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582" y="5165361"/>
                <a:ext cx="3913306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1090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4"/>
              <p:cNvSpPr/>
              <p:nvPr/>
            </p:nvSpPr>
            <p:spPr>
              <a:xfrm>
                <a:off x="2722582" y="5676227"/>
                <a:ext cx="344517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𝐜𝐨𝐬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abcissa do ponto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582" y="5676227"/>
                <a:ext cx="3445174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123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recta 7"/>
          <p:cNvCxnSpPr/>
          <p:nvPr/>
        </p:nvCxnSpPr>
        <p:spPr>
          <a:xfrm>
            <a:off x="4961556" y="3192937"/>
            <a:ext cx="0" cy="638728"/>
          </a:xfrm>
          <a:prstGeom prst="line">
            <a:avLst/>
          </a:prstGeom>
          <a:ln w="25400">
            <a:solidFill>
              <a:srgbClr val="00A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11"/>
          <p:cNvCxnSpPr/>
          <p:nvPr/>
        </p:nvCxnSpPr>
        <p:spPr>
          <a:xfrm>
            <a:off x="4329378" y="3831665"/>
            <a:ext cx="632178" cy="0"/>
          </a:xfrm>
          <a:prstGeom prst="line">
            <a:avLst/>
          </a:prstGeom>
          <a:ln w="25400">
            <a:solidFill>
              <a:srgbClr val="FF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33" y="3864323"/>
            <a:ext cx="2571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8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Tangente de ângulos orientados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908" y="2497013"/>
            <a:ext cx="2786880" cy="3235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451" y="2502440"/>
            <a:ext cx="2892314" cy="323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0"/>
              <p:cNvSpPr/>
              <p:nvPr/>
            </p:nvSpPr>
            <p:spPr>
              <a:xfrm>
                <a:off x="1210908" y="5738840"/>
                <a:ext cx="391330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i="0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𝐭𝐠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ordenada do ponto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908" y="5738840"/>
                <a:ext cx="3913306" cy="456535"/>
              </a:xfrm>
              <a:prstGeom prst="rect">
                <a:avLst/>
              </a:prstGeom>
              <a:blipFill rotWithShape="1">
                <a:blip r:embed="rId5"/>
                <a:stretch>
                  <a:fillRect l="-109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0"/>
              <p:cNvSpPr/>
              <p:nvPr/>
            </p:nvSpPr>
            <p:spPr>
              <a:xfrm>
                <a:off x="5302451" y="5744267"/>
                <a:ext cx="391330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i="0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𝐭𝐠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ordenada do ponto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451" y="5744267"/>
                <a:ext cx="3913306" cy="456535"/>
              </a:xfrm>
              <a:prstGeom prst="rect">
                <a:avLst/>
              </a:prstGeom>
              <a:blipFill rotWithShape="1">
                <a:blip r:embed="rId6"/>
                <a:stretch>
                  <a:fillRect l="-109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"/>
              <p:cNvSpPr/>
              <p:nvPr/>
            </p:nvSpPr>
            <p:spPr>
              <a:xfrm>
                <a:off x="673028" y="813810"/>
                <a:ext cx="805961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ponto de interseção da reta de equação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o lado extremidade de um ângulo orientado ou nulo de lado origem coincidente com o semieixo positivo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 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pertencente ao 1.º ou ao 4.º quadrante,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define-se:</a:t>
                </a:r>
              </a:p>
            </p:txBody>
          </p:sp>
        </mc:Choice>
        <mc:Fallback xmlns="">
          <p:sp>
            <p:nvSpPr>
              <p:cNvPr id="2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28" y="813810"/>
                <a:ext cx="8059617" cy="1754326"/>
              </a:xfrm>
              <a:prstGeom prst="rect">
                <a:avLst/>
              </a:prstGeom>
              <a:blipFill rotWithShape="1">
                <a:blip r:embed="rId7"/>
                <a:stretch>
                  <a:fillRect l="-605" r="-756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8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Tangente de ângulos orientados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"/>
          <p:cNvSpPr/>
          <p:nvPr/>
        </p:nvSpPr>
        <p:spPr>
          <a:xfrm>
            <a:off x="673028" y="908810"/>
            <a:ext cx="805961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73028" y="1365345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AutoNum type="arabicPeriod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tangente não está definida para ângulos de lados perpendiculares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752123" y="2835349"/>
            <a:ext cx="3579961" cy="3477315"/>
            <a:chOff x="752123" y="2835349"/>
            <a:chExt cx="3579961" cy="3477315"/>
          </a:xfrm>
        </p:grpSpPr>
        <p:grpSp>
          <p:nvGrpSpPr>
            <p:cNvPr id="16" name="Grupo 15"/>
            <p:cNvGrpSpPr/>
            <p:nvPr/>
          </p:nvGrpSpPr>
          <p:grpSpPr>
            <a:xfrm>
              <a:off x="752123" y="2835349"/>
              <a:ext cx="3579961" cy="3477315"/>
              <a:chOff x="752123" y="2835349"/>
              <a:chExt cx="3579961" cy="3477315"/>
            </a:xfrm>
          </p:grpSpPr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2123" y="2901451"/>
                <a:ext cx="3579961" cy="3239012"/>
              </a:xfrm>
              <a:prstGeom prst="rect">
                <a:avLst/>
              </a:prstGeom>
            </p:spPr>
          </p:pic>
          <p:sp>
            <p:nvSpPr>
              <p:cNvPr id="20" name="Arco 19"/>
              <p:cNvSpPr/>
              <p:nvPr/>
            </p:nvSpPr>
            <p:spPr>
              <a:xfrm>
                <a:off x="2106936" y="4109292"/>
                <a:ext cx="740845" cy="760718"/>
              </a:xfrm>
              <a:prstGeom prst="arc">
                <a:avLst>
                  <a:gd name="adj1" fmla="val 14344937"/>
                  <a:gd name="adj2" fmla="val 0"/>
                </a:avLst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1" name="Conexão recta 7"/>
              <p:cNvCxnSpPr/>
              <p:nvPr/>
            </p:nvCxnSpPr>
            <p:spPr>
              <a:xfrm flipH="1" flipV="1">
                <a:off x="1476260" y="2901451"/>
                <a:ext cx="1001098" cy="1619506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2553120" y="3858524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pt-PT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CaixaDeTexto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3120" y="3858524"/>
                    <a:ext cx="377026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3339713" y="418467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30" name="CaixaDe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9713" y="4184676"/>
                    <a:ext cx="36580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Conexão recta 31"/>
              <p:cNvCxnSpPr/>
              <p:nvPr/>
            </p:nvCxnSpPr>
            <p:spPr>
              <a:xfrm>
                <a:off x="3416832" y="2835349"/>
                <a:ext cx="0" cy="3477315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2144761" y="4434566"/>
                  <a:ext cx="3986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761" y="4434566"/>
                  <a:ext cx="39869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Conexão recta 22"/>
          <p:cNvCxnSpPr/>
          <p:nvPr/>
        </p:nvCxnSpPr>
        <p:spPr>
          <a:xfrm>
            <a:off x="2467790" y="4509933"/>
            <a:ext cx="1076860" cy="1747667"/>
          </a:xfrm>
          <a:prstGeom prst="line">
            <a:avLst/>
          </a:prstGeom>
          <a:ln w="1778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376819" y="6006327"/>
            <a:ext cx="80025" cy="790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8" name="Grupo 27"/>
          <p:cNvGrpSpPr/>
          <p:nvPr/>
        </p:nvGrpSpPr>
        <p:grpSpPr>
          <a:xfrm>
            <a:off x="1827949" y="4520957"/>
            <a:ext cx="2483772" cy="2043142"/>
            <a:chOff x="1827949" y="4520957"/>
            <a:chExt cx="2483772" cy="2043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1827949" y="6194767"/>
                  <a:ext cx="12084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𝐶</m:t>
                        </m:r>
                        <m:r>
                          <a:rPr lang="pt-PT" b="0" i="1" smtClean="0">
                            <a:latin typeface="Cambria Math"/>
                          </a:rPr>
                          <m:t>(1, </m:t>
                        </m:r>
                        <m:r>
                          <m:rPr>
                            <m:sty m:val="p"/>
                          </m:rPr>
                          <a:rPr lang="pt-PT" b="0" i="0" smtClean="0">
                            <a:solidFill>
                              <a:srgbClr val="05AAB0"/>
                            </a:solidFill>
                            <a:latin typeface="Cambria Math"/>
                          </a:rPr>
                          <m:t>tg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pt-PT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949" y="6194767"/>
                  <a:ext cx="120847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upo 29"/>
            <p:cNvGrpSpPr/>
            <p:nvPr/>
          </p:nvGrpSpPr>
          <p:grpSpPr>
            <a:xfrm>
              <a:off x="3489269" y="4520957"/>
              <a:ext cx="822452" cy="1491844"/>
              <a:chOff x="3489269" y="4520957"/>
              <a:chExt cx="822452" cy="1491844"/>
            </a:xfrm>
          </p:grpSpPr>
          <p:sp>
            <p:nvSpPr>
              <p:cNvPr id="31" name="Chaveta à direita 30"/>
              <p:cNvSpPr/>
              <p:nvPr/>
            </p:nvSpPr>
            <p:spPr>
              <a:xfrm>
                <a:off x="3489269" y="4520957"/>
                <a:ext cx="289516" cy="1491844"/>
              </a:xfrm>
              <a:prstGeom prst="rightBrace">
                <a:avLst>
                  <a:gd name="adj1" fmla="val 50813"/>
                  <a:gd name="adj2" fmla="val 47784"/>
                </a:avLst>
              </a:prstGeom>
              <a:ln w="19050">
                <a:solidFill>
                  <a:srgbClr val="05AA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ângulo 35"/>
                  <p:cNvSpPr/>
                  <p:nvPr/>
                </p:nvSpPr>
                <p:spPr>
                  <a:xfrm>
                    <a:off x="3702452" y="5008792"/>
                    <a:ext cx="60926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pt-PT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tg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pt-PT" dirty="0">
                      <a:solidFill>
                        <a:srgbClr val="05AAB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ângulo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2452" y="5008792"/>
                    <a:ext cx="609269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1667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" name="Grupo 32"/>
          <p:cNvGrpSpPr/>
          <p:nvPr/>
        </p:nvGrpSpPr>
        <p:grpSpPr>
          <a:xfrm>
            <a:off x="4812112" y="2901451"/>
            <a:ext cx="3579961" cy="3477315"/>
            <a:chOff x="4812112" y="2901451"/>
            <a:chExt cx="3579961" cy="3477315"/>
          </a:xfrm>
        </p:grpSpPr>
        <p:grpSp>
          <p:nvGrpSpPr>
            <p:cNvPr id="34" name="Grupo 33"/>
            <p:cNvGrpSpPr/>
            <p:nvPr/>
          </p:nvGrpSpPr>
          <p:grpSpPr>
            <a:xfrm>
              <a:off x="4812112" y="2901451"/>
              <a:ext cx="3579961" cy="3477315"/>
              <a:chOff x="4812112" y="2901451"/>
              <a:chExt cx="3579961" cy="3477315"/>
            </a:xfrm>
          </p:grpSpPr>
          <p:pic>
            <p:nvPicPr>
              <p:cNvPr id="36" name="Imagem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12112" y="2901451"/>
                <a:ext cx="3579961" cy="3239012"/>
              </a:xfrm>
              <a:prstGeom prst="rect">
                <a:avLst/>
              </a:prstGeom>
            </p:spPr>
          </p:pic>
          <p:sp>
            <p:nvSpPr>
              <p:cNvPr id="37" name="Arco 36"/>
              <p:cNvSpPr/>
              <p:nvPr/>
            </p:nvSpPr>
            <p:spPr>
              <a:xfrm>
                <a:off x="6231669" y="4109292"/>
                <a:ext cx="740845" cy="760718"/>
              </a:xfrm>
              <a:prstGeom prst="arc">
                <a:avLst>
                  <a:gd name="adj1" fmla="val 8542900"/>
                  <a:gd name="adj2" fmla="val 0"/>
                </a:avLst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CaixaDeTexto 37"/>
                  <p:cNvSpPr txBox="1"/>
                  <p:nvPr/>
                </p:nvSpPr>
                <p:spPr>
                  <a:xfrm>
                    <a:off x="6043156" y="3924626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oMath>
                      </m:oMathPara>
                    </a14:m>
                    <a:endParaRPr lang="pt-PT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CaixaDeTexto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3156" y="3924626"/>
                    <a:ext cx="377026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Conexão recta 41"/>
              <p:cNvCxnSpPr/>
              <p:nvPr/>
            </p:nvCxnSpPr>
            <p:spPr>
              <a:xfrm flipV="1">
                <a:off x="5188943" y="4500668"/>
                <a:ext cx="1336029" cy="1485369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xão recta 44"/>
              <p:cNvCxnSpPr/>
              <p:nvPr/>
            </p:nvCxnSpPr>
            <p:spPr>
              <a:xfrm>
                <a:off x="7477375" y="2901451"/>
                <a:ext cx="0" cy="3477315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/>
                  <p:cNvSpPr txBox="1"/>
                  <p:nvPr/>
                </p:nvSpPr>
                <p:spPr>
                  <a:xfrm>
                    <a:off x="7400256" y="443457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46" name="CaixaDeTexto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0256" y="4434576"/>
                    <a:ext cx="365806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6467094" y="4456600"/>
                  <a:ext cx="3986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7094" y="4456600"/>
                  <a:ext cx="39869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Conexão recta 47"/>
          <p:cNvCxnSpPr/>
          <p:nvPr/>
        </p:nvCxnSpPr>
        <p:spPr>
          <a:xfrm flipH="1">
            <a:off x="6535989" y="2997299"/>
            <a:ext cx="1355590" cy="1496394"/>
          </a:xfrm>
          <a:prstGeom prst="line">
            <a:avLst/>
          </a:prstGeom>
          <a:ln w="1778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437362" y="3415528"/>
            <a:ext cx="80025" cy="790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4" name="Grupo 43"/>
          <p:cNvGrpSpPr/>
          <p:nvPr/>
        </p:nvGrpSpPr>
        <p:grpSpPr>
          <a:xfrm>
            <a:off x="6035159" y="3455053"/>
            <a:ext cx="2252036" cy="3108379"/>
            <a:chOff x="6035159" y="3455053"/>
            <a:chExt cx="2252036" cy="3108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6035159" y="6194100"/>
                  <a:ext cx="12084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𝐷</m:t>
                        </m:r>
                        <m:r>
                          <a:rPr lang="pt-PT" b="0" i="1" smtClean="0">
                            <a:latin typeface="Cambria Math"/>
                          </a:rPr>
                          <m:t>(1, </m:t>
                        </m:r>
                        <m:r>
                          <m:rPr>
                            <m:sty m:val="p"/>
                          </m:rPr>
                          <a:rPr lang="pt-PT" b="0" i="0" smtClean="0">
                            <a:solidFill>
                              <a:srgbClr val="F47929"/>
                            </a:solidFill>
                            <a:latin typeface="Cambria Math"/>
                          </a:rPr>
                          <m:t>tg</m:t>
                        </m:r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pt-PT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5159" y="6194100"/>
                  <a:ext cx="120847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haveta à direita 45"/>
            <p:cNvSpPr/>
            <p:nvPr/>
          </p:nvSpPr>
          <p:spPr>
            <a:xfrm>
              <a:off x="7557750" y="3455053"/>
              <a:ext cx="186278" cy="1001547"/>
            </a:xfrm>
            <a:prstGeom prst="rightBrace">
              <a:avLst>
                <a:gd name="adj1" fmla="val 50813"/>
                <a:gd name="adj2" fmla="val 47784"/>
              </a:avLst>
            </a:prstGeom>
            <a:ln w="19050">
              <a:solidFill>
                <a:srgbClr val="F479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4792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ângulo 59"/>
                <p:cNvSpPr/>
                <p:nvPr/>
              </p:nvSpPr>
              <p:spPr>
                <a:xfrm>
                  <a:off x="7677926" y="3738109"/>
                  <a:ext cx="6092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smtClean="0">
                            <a:solidFill>
                              <a:srgbClr val="F47929"/>
                            </a:solidFill>
                            <a:latin typeface="Cambria Math"/>
                          </a:rPr>
                          <m:t>tg</m:t>
                        </m:r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oMath>
                    </m:oMathPara>
                  </a14:m>
                  <a:endParaRPr lang="pt-PT" dirty="0">
                    <a:solidFill>
                      <a:srgbClr val="F47929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ângulo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7926" y="3738109"/>
                  <a:ext cx="609269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117247" y="3183932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247" y="3183932"/>
                <a:ext cx="40459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036421" y="587355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421" y="5873556"/>
                <a:ext cx="38555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81622" y="1771718"/>
                <a:ext cx="8046198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 o ângulo estiver no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.º ou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.º quadrantes, prolonga-se o lado extremidade de modo que intersete a reta de equação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22" y="1771718"/>
                <a:ext cx="8046198" cy="872034"/>
              </a:xfrm>
              <a:prstGeom prst="rect">
                <a:avLst/>
              </a:prstGeom>
              <a:blipFill rotWithShape="0">
                <a:blip r:embed="rId18"/>
                <a:stretch>
                  <a:fillRect l="-530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7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27" grpId="0" animBg="1"/>
      <p:bldP spid="43" grpId="0" animBg="1"/>
      <p:bldP spid="48" grpId="0"/>
      <p:bldP spid="4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853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Sinal e variação do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37" y="1069040"/>
            <a:ext cx="5524306" cy="49428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37" y="1069040"/>
            <a:ext cx="5524306" cy="49428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37" y="1069040"/>
            <a:ext cx="5524306" cy="49428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37" y="1069040"/>
            <a:ext cx="5524306" cy="494280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5820532" y="1582643"/>
            <a:ext cx="2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962000" y="1582643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Decrescente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963437" y="5131385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Decrescente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820532" y="5131385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923745" y="250037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45" y="2500373"/>
                <a:ext cx="68320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654307" y="2504417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307" y="2504417"/>
                <a:ext cx="683200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923745" y="3761540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45" y="3761540"/>
                <a:ext cx="683200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687598" y="376718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598" y="3767183"/>
                <a:ext cx="683200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4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14411</TotalTime>
  <Words>2488</Words>
  <Application>Microsoft Office PowerPoint</Application>
  <PresentationFormat>Apresentação no Ecrã (4:3)</PresentationFormat>
  <Paragraphs>412</Paragraphs>
  <Slides>47</Slides>
  <Notes>31</Notes>
  <HiddenSlides>16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47</vt:i4>
      </vt:variant>
    </vt:vector>
  </HeadingPairs>
  <TitlesOfParts>
    <vt:vector size="48" baseType="lpstr">
      <vt:lpstr>Tema do Office</vt:lpstr>
      <vt:lpstr>Revisões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1111</cp:revision>
  <dcterms:created xsi:type="dcterms:W3CDTF">2015-12-10T15:13:19Z</dcterms:created>
  <dcterms:modified xsi:type="dcterms:W3CDTF">2017-07-21T10:57:11Z</dcterms:modified>
</cp:coreProperties>
</file>