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4"/>
  </p:notesMasterIdLst>
  <p:sldIdLst>
    <p:sldId id="256" r:id="rId2"/>
    <p:sldId id="261" r:id="rId3"/>
    <p:sldId id="542" r:id="rId4"/>
    <p:sldId id="543" r:id="rId5"/>
    <p:sldId id="544" r:id="rId6"/>
    <p:sldId id="545" r:id="rId7"/>
    <p:sldId id="546" r:id="rId8"/>
    <p:sldId id="547" r:id="rId9"/>
    <p:sldId id="548" r:id="rId10"/>
    <p:sldId id="549" r:id="rId11"/>
    <p:sldId id="550" r:id="rId12"/>
    <p:sldId id="551" r:id="rId13"/>
    <p:sldId id="552" r:id="rId14"/>
    <p:sldId id="553" r:id="rId15"/>
    <p:sldId id="555" r:id="rId16"/>
    <p:sldId id="556" r:id="rId17"/>
    <p:sldId id="557" r:id="rId18"/>
    <p:sldId id="528" r:id="rId19"/>
    <p:sldId id="558" r:id="rId20"/>
    <p:sldId id="559" r:id="rId21"/>
    <p:sldId id="536" r:id="rId22"/>
    <p:sldId id="537" r:id="rId23"/>
    <p:sldId id="538" r:id="rId24"/>
    <p:sldId id="560" r:id="rId25"/>
    <p:sldId id="565" r:id="rId26"/>
    <p:sldId id="562" r:id="rId27"/>
    <p:sldId id="563" r:id="rId28"/>
    <p:sldId id="564" r:id="rId29"/>
    <p:sldId id="566" r:id="rId30"/>
    <p:sldId id="567" r:id="rId31"/>
    <p:sldId id="568" r:id="rId32"/>
    <p:sldId id="569" r:id="rId33"/>
    <p:sldId id="570" r:id="rId34"/>
    <p:sldId id="571" r:id="rId35"/>
    <p:sldId id="572" r:id="rId36"/>
    <p:sldId id="573" r:id="rId37"/>
    <p:sldId id="574" r:id="rId38"/>
    <p:sldId id="575" r:id="rId39"/>
    <p:sldId id="576" r:id="rId40"/>
    <p:sldId id="577" r:id="rId41"/>
    <p:sldId id="578" r:id="rId42"/>
    <p:sldId id="57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6AA342"/>
    <a:srgbClr val="00B6B5"/>
    <a:srgbClr val="BA051E"/>
    <a:srgbClr val="0D677A"/>
    <a:srgbClr val="ED1C24"/>
    <a:srgbClr val="4F81BD"/>
    <a:srgbClr val="00ADE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9291" autoAdjust="0"/>
  </p:normalViewPr>
  <p:slideViewPr>
    <p:cSldViewPr snapToGrid="0" snapToObjects="1">
      <p:cViewPr>
        <p:scale>
          <a:sx n="90" d="100"/>
          <a:sy n="90" d="100"/>
        </p:scale>
        <p:origin x="-1566" y="-168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21-07-2017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1541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674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4898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1156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0971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3386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1968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103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0684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528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9139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7759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679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117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3092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2038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8495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6211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2089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213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7148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45650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5911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5442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249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3102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5397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05037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67692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2779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122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11686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47917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29277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796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3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9866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719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3997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687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38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38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38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38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38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5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4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44.png"/><Relationship Id="rId9" Type="http://schemas.openxmlformats.org/officeDocument/2006/relationships/image" Target="../media/image1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44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44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12" Type="http://schemas.openxmlformats.org/officeDocument/2006/relationships/image" Target="../media/image20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11" Type="http://schemas.openxmlformats.org/officeDocument/2006/relationships/image" Target="../media/image203.png"/><Relationship Id="rId5" Type="http://schemas.openxmlformats.org/officeDocument/2006/relationships/image" Target="../media/image197.png"/><Relationship Id="rId10" Type="http://schemas.openxmlformats.org/officeDocument/2006/relationships/image" Target="../media/image202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3" Type="http://schemas.openxmlformats.org/officeDocument/2006/relationships/image" Target="../media/image205.png"/><Relationship Id="rId21" Type="http://schemas.openxmlformats.org/officeDocument/2006/relationships/image" Target="../media/image223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5" Type="http://schemas.openxmlformats.org/officeDocument/2006/relationships/image" Target="../media/image22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18.png"/><Relationship Id="rId20" Type="http://schemas.openxmlformats.org/officeDocument/2006/relationships/image" Target="../media/image2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24" Type="http://schemas.openxmlformats.org/officeDocument/2006/relationships/image" Target="../media/image226.png"/><Relationship Id="rId5" Type="http://schemas.openxmlformats.org/officeDocument/2006/relationships/image" Target="../media/image207.png"/><Relationship Id="rId15" Type="http://schemas.openxmlformats.org/officeDocument/2006/relationships/image" Target="../media/image217.png"/><Relationship Id="rId23" Type="http://schemas.openxmlformats.org/officeDocument/2006/relationships/image" Target="../media/image225.png"/><Relationship Id="rId10" Type="http://schemas.openxmlformats.org/officeDocument/2006/relationships/image" Target="../media/image212.png"/><Relationship Id="rId19" Type="http://schemas.openxmlformats.org/officeDocument/2006/relationships/image" Target="../media/image221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Relationship Id="rId22" Type="http://schemas.openxmlformats.org/officeDocument/2006/relationships/image" Target="../media/image2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25" Type="http://schemas.openxmlformats.org/officeDocument/2006/relationships/image" Target="../media/image236.png"/><Relationship Id="rId2" Type="http://schemas.openxmlformats.org/officeDocument/2006/relationships/notesSlide" Target="../notesSlides/notesSlide25.xml"/><Relationship Id="rId20" Type="http://schemas.openxmlformats.org/officeDocument/2006/relationships/image" Target="NULL"/><Relationship Id="rId29" Type="http://schemas.openxmlformats.org/officeDocument/2006/relationships/image" Target="../media/image2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5.png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48.png"/><Relationship Id="rId18" Type="http://schemas.openxmlformats.org/officeDocument/2006/relationships/image" Target="../media/image253.png"/><Relationship Id="rId3" Type="http://schemas.openxmlformats.org/officeDocument/2006/relationships/image" Target="../media/image238.png"/><Relationship Id="rId21" Type="http://schemas.openxmlformats.org/officeDocument/2006/relationships/image" Target="../media/image256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17" Type="http://schemas.openxmlformats.org/officeDocument/2006/relationships/image" Target="../media/image252.png"/><Relationship Id="rId25" Type="http://schemas.openxmlformats.org/officeDocument/2006/relationships/image" Target="../media/image26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51.png"/><Relationship Id="rId20" Type="http://schemas.openxmlformats.org/officeDocument/2006/relationships/image" Target="../media/image2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24" Type="http://schemas.openxmlformats.org/officeDocument/2006/relationships/image" Target="../media/image259.png"/><Relationship Id="rId5" Type="http://schemas.openxmlformats.org/officeDocument/2006/relationships/image" Target="../media/image240.png"/><Relationship Id="rId15" Type="http://schemas.openxmlformats.org/officeDocument/2006/relationships/image" Target="../media/image250.png"/><Relationship Id="rId23" Type="http://schemas.openxmlformats.org/officeDocument/2006/relationships/image" Target="../media/image258.png"/><Relationship Id="rId10" Type="http://schemas.openxmlformats.org/officeDocument/2006/relationships/image" Target="../media/image245.png"/><Relationship Id="rId19" Type="http://schemas.openxmlformats.org/officeDocument/2006/relationships/image" Target="../media/image254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Relationship Id="rId14" Type="http://schemas.openxmlformats.org/officeDocument/2006/relationships/image" Target="../media/image249.png"/><Relationship Id="rId22" Type="http://schemas.openxmlformats.org/officeDocument/2006/relationships/image" Target="../media/image2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71.png"/><Relationship Id="rId18" Type="http://schemas.openxmlformats.org/officeDocument/2006/relationships/image" Target="../media/image276.png"/><Relationship Id="rId3" Type="http://schemas.openxmlformats.org/officeDocument/2006/relationships/image" Target="../media/image261.png"/><Relationship Id="rId21" Type="http://schemas.openxmlformats.org/officeDocument/2006/relationships/image" Target="../media/image279.png"/><Relationship Id="rId7" Type="http://schemas.openxmlformats.org/officeDocument/2006/relationships/image" Target="../media/image265.png"/><Relationship Id="rId12" Type="http://schemas.openxmlformats.org/officeDocument/2006/relationships/image" Target="../media/image270.png"/><Relationship Id="rId17" Type="http://schemas.openxmlformats.org/officeDocument/2006/relationships/image" Target="../media/image275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74.png"/><Relationship Id="rId20" Type="http://schemas.openxmlformats.org/officeDocument/2006/relationships/image" Target="../media/image2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4.png"/><Relationship Id="rId11" Type="http://schemas.openxmlformats.org/officeDocument/2006/relationships/image" Target="../media/image269.png"/><Relationship Id="rId24" Type="http://schemas.openxmlformats.org/officeDocument/2006/relationships/image" Target="../media/image282.png"/><Relationship Id="rId5" Type="http://schemas.openxmlformats.org/officeDocument/2006/relationships/image" Target="../media/image263.png"/><Relationship Id="rId15" Type="http://schemas.openxmlformats.org/officeDocument/2006/relationships/image" Target="../media/image273.png"/><Relationship Id="rId23" Type="http://schemas.openxmlformats.org/officeDocument/2006/relationships/image" Target="../media/image281.png"/><Relationship Id="rId10" Type="http://schemas.openxmlformats.org/officeDocument/2006/relationships/image" Target="../media/image268.png"/><Relationship Id="rId19" Type="http://schemas.openxmlformats.org/officeDocument/2006/relationships/image" Target="../media/image277.png"/><Relationship Id="rId4" Type="http://schemas.openxmlformats.org/officeDocument/2006/relationships/image" Target="../media/image262.png"/><Relationship Id="rId9" Type="http://schemas.openxmlformats.org/officeDocument/2006/relationships/image" Target="../media/image267.png"/><Relationship Id="rId14" Type="http://schemas.openxmlformats.org/officeDocument/2006/relationships/image" Target="../media/image272.png"/><Relationship Id="rId22" Type="http://schemas.openxmlformats.org/officeDocument/2006/relationships/image" Target="../media/image2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image" Target="../media/image293.png"/><Relationship Id="rId18" Type="http://schemas.openxmlformats.org/officeDocument/2006/relationships/image" Target="../media/image298.png"/><Relationship Id="rId26" Type="http://schemas.openxmlformats.org/officeDocument/2006/relationships/image" Target="../media/image306.png"/><Relationship Id="rId3" Type="http://schemas.openxmlformats.org/officeDocument/2006/relationships/image" Target="../media/image283.png"/><Relationship Id="rId21" Type="http://schemas.openxmlformats.org/officeDocument/2006/relationships/image" Target="../media/image301.png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17" Type="http://schemas.openxmlformats.org/officeDocument/2006/relationships/image" Target="../media/image297.png"/><Relationship Id="rId25" Type="http://schemas.openxmlformats.org/officeDocument/2006/relationships/image" Target="../media/image305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96.png"/><Relationship Id="rId20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6.png"/><Relationship Id="rId11" Type="http://schemas.openxmlformats.org/officeDocument/2006/relationships/image" Target="../media/image291.png"/><Relationship Id="rId24" Type="http://schemas.openxmlformats.org/officeDocument/2006/relationships/image" Target="../media/image304.png"/><Relationship Id="rId5" Type="http://schemas.openxmlformats.org/officeDocument/2006/relationships/image" Target="../media/image285.png"/><Relationship Id="rId15" Type="http://schemas.openxmlformats.org/officeDocument/2006/relationships/image" Target="../media/image295.png"/><Relationship Id="rId23" Type="http://schemas.openxmlformats.org/officeDocument/2006/relationships/image" Target="../media/image303.png"/><Relationship Id="rId10" Type="http://schemas.openxmlformats.org/officeDocument/2006/relationships/image" Target="../media/image290.png"/><Relationship Id="rId19" Type="http://schemas.openxmlformats.org/officeDocument/2006/relationships/image" Target="../media/image299.png"/><Relationship Id="rId4" Type="http://schemas.openxmlformats.org/officeDocument/2006/relationships/image" Target="../media/image284.png"/><Relationship Id="rId9" Type="http://schemas.openxmlformats.org/officeDocument/2006/relationships/image" Target="../media/image289.png"/><Relationship Id="rId14" Type="http://schemas.openxmlformats.org/officeDocument/2006/relationships/image" Target="../media/image294.png"/><Relationship Id="rId22" Type="http://schemas.openxmlformats.org/officeDocument/2006/relationships/image" Target="../media/image3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13" Type="http://schemas.openxmlformats.org/officeDocument/2006/relationships/image" Target="../media/image317.png"/><Relationship Id="rId18" Type="http://schemas.openxmlformats.org/officeDocument/2006/relationships/image" Target="../media/image322.png"/><Relationship Id="rId3" Type="http://schemas.openxmlformats.org/officeDocument/2006/relationships/image" Target="../media/image153.png"/><Relationship Id="rId21" Type="http://schemas.openxmlformats.org/officeDocument/2006/relationships/image" Target="../media/image325.png"/><Relationship Id="rId7" Type="http://schemas.openxmlformats.org/officeDocument/2006/relationships/image" Target="../media/image311.png"/><Relationship Id="rId12" Type="http://schemas.openxmlformats.org/officeDocument/2006/relationships/image" Target="../media/image316.png"/><Relationship Id="rId17" Type="http://schemas.openxmlformats.org/officeDocument/2006/relationships/image" Target="../media/image321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20.png"/><Relationship Id="rId20" Type="http://schemas.openxmlformats.org/officeDocument/2006/relationships/image" Target="../media/image3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11" Type="http://schemas.openxmlformats.org/officeDocument/2006/relationships/image" Target="../media/image315.png"/><Relationship Id="rId24" Type="http://schemas.openxmlformats.org/officeDocument/2006/relationships/image" Target="../media/image307.png"/><Relationship Id="rId5" Type="http://schemas.openxmlformats.org/officeDocument/2006/relationships/image" Target="../media/image309.png"/><Relationship Id="rId15" Type="http://schemas.openxmlformats.org/officeDocument/2006/relationships/image" Target="../media/image319.png"/><Relationship Id="rId23" Type="http://schemas.openxmlformats.org/officeDocument/2006/relationships/image" Target="../media/image327.png"/><Relationship Id="rId10" Type="http://schemas.openxmlformats.org/officeDocument/2006/relationships/image" Target="../media/image314.png"/><Relationship Id="rId19" Type="http://schemas.openxmlformats.org/officeDocument/2006/relationships/image" Target="../media/image323.png"/><Relationship Id="rId4" Type="http://schemas.openxmlformats.org/officeDocument/2006/relationships/image" Target="../media/image308.png"/><Relationship Id="rId9" Type="http://schemas.openxmlformats.org/officeDocument/2006/relationships/image" Target="../media/image313.png"/><Relationship Id="rId14" Type="http://schemas.openxmlformats.org/officeDocument/2006/relationships/image" Target="../media/image318.png"/><Relationship Id="rId22" Type="http://schemas.openxmlformats.org/officeDocument/2006/relationships/image" Target="../media/image3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39.png"/><Relationship Id="rId3" Type="http://schemas.openxmlformats.org/officeDocument/2006/relationships/image" Target="../media/image329.png"/><Relationship Id="rId7" Type="http://schemas.openxmlformats.org/officeDocument/2006/relationships/image" Target="../media/image333.png"/><Relationship Id="rId12" Type="http://schemas.openxmlformats.org/officeDocument/2006/relationships/image" Target="../media/image3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2.png"/><Relationship Id="rId11" Type="http://schemas.openxmlformats.org/officeDocument/2006/relationships/image" Target="../media/image337.png"/><Relationship Id="rId5" Type="http://schemas.openxmlformats.org/officeDocument/2006/relationships/image" Target="../media/image331.png"/><Relationship Id="rId15" Type="http://schemas.openxmlformats.org/officeDocument/2006/relationships/image" Target="../media/image341.png"/><Relationship Id="rId10" Type="http://schemas.openxmlformats.org/officeDocument/2006/relationships/image" Target="../media/image336.png"/><Relationship Id="rId4" Type="http://schemas.openxmlformats.org/officeDocument/2006/relationships/image" Target="../media/image330.png"/><Relationship Id="rId9" Type="http://schemas.openxmlformats.org/officeDocument/2006/relationships/image" Target="../media/image335.png"/><Relationship Id="rId14" Type="http://schemas.openxmlformats.org/officeDocument/2006/relationships/image" Target="../media/image3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image" Target="../media/image342.png"/><Relationship Id="rId7" Type="http://schemas.openxmlformats.org/officeDocument/2006/relationships/image" Target="../media/image3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5.png"/><Relationship Id="rId11" Type="http://schemas.openxmlformats.org/officeDocument/2006/relationships/image" Target="../media/image350.png"/><Relationship Id="rId5" Type="http://schemas.openxmlformats.org/officeDocument/2006/relationships/image" Target="../media/image344.png"/><Relationship Id="rId10" Type="http://schemas.openxmlformats.org/officeDocument/2006/relationships/image" Target="../media/image349.png"/><Relationship Id="rId4" Type="http://schemas.openxmlformats.org/officeDocument/2006/relationships/image" Target="../media/image343.png"/><Relationship Id="rId9" Type="http://schemas.openxmlformats.org/officeDocument/2006/relationships/image" Target="../media/image3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13" Type="http://schemas.openxmlformats.org/officeDocument/2006/relationships/image" Target="../media/image360.png"/><Relationship Id="rId18" Type="http://schemas.openxmlformats.org/officeDocument/2006/relationships/image" Target="../media/image365.png"/><Relationship Id="rId3" Type="http://schemas.openxmlformats.org/officeDocument/2006/relationships/image" Target="../media/image342.png"/><Relationship Id="rId7" Type="http://schemas.openxmlformats.org/officeDocument/2006/relationships/image" Target="../media/image354.png"/><Relationship Id="rId12" Type="http://schemas.openxmlformats.org/officeDocument/2006/relationships/image" Target="../media/image359.png"/><Relationship Id="rId17" Type="http://schemas.openxmlformats.org/officeDocument/2006/relationships/image" Target="../media/image364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363.png"/><Relationship Id="rId20" Type="http://schemas.openxmlformats.org/officeDocument/2006/relationships/image" Target="../media/image3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3.png"/><Relationship Id="rId11" Type="http://schemas.openxmlformats.org/officeDocument/2006/relationships/image" Target="../media/image358.png"/><Relationship Id="rId5" Type="http://schemas.openxmlformats.org/officeDocument/2006/relationships/image" Target="../media/image352.png"/><Relationship Id="rId15" Type="http://schemas.openxmlformats.org/officeDocument/2006/relationships/image" Target="../media/image362.png"/><Relationship Id="rId10" Type="http://schemas.openxmlformats.org/officeDocument/2006/relationships/image" Target="../media/image357.png"/><Relationship Id="rId19" Type="http://schemas.openxmlformats.org/officeDocument/2006/relationships/image" Target="../media/image366.png"/><Relationship Id="rId4" Type="http://schemas.openxmlformats.org/officeDocument/2006/relationships/image" Target="../media/image351.png"/><Relationship Id="rId9" Type="http://schemas.openxmlformats.org/officeDocument/2006/relationships/image" Target="../media/image356.png"/><Relationship Id="rId14" Type="http://schemas.openxmlformats.org/officeDocument/2006/relationships/image" Target="../media/image3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png"/><Relationship Id="rId13" Type="http://schemas.openxmlformats.org/officeDocument/2006/relationships/image" Target="../media/image377.png"/><Relationship Id="rId18" Type="http://schemas.openxmlformats.org/officeDocument/2006/relationships/image" Target="../media/image382.png"/><Relationship Id="rId26" Type="http://schemas.openxmlformats.org/officeDocument/2006/relationships/image" Target="../media/image390.png"/><Relationship Id="rId3" Type="http://schemas.openxmlformats.org/officeDocument/2006/relationships/image" Target="../media/image342.png"/><Relationship Id="rId21" Type="http://schemas.openxmlformats.org/officeDocument/2006/relationships/image" Target="../media/image385.png"/><Relationship Id="rId7" Type="http://schemas.openxmlformats.org/officeDocument/2006/relationships/image" Target="../media/image371.png"/><Relationship Id="rId12" Type="http://schemas.openxmlformats.org/officeDocument/2006/relationships/image" Target="../media/image376.png"/><Relationship Id="rId17" Type="http://schemas.openxmlformats.org/officeDocument/2006/relationships/image" Target="../media/image381.png"/><Relationship Id="rId25" Type="http://schemas.openxmlformats.org/officeDocument/2006/relationships/image" Target="../media/image389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380.png"/><Relationship Id="rId20" Type="http://schemas.openxmlformats.org/officeDocument/2006/relationships/image" Target="../media/image384.png"/><Relationship Id="rId29" Type="http://schemas.openxmlformats.org/officeDocument/2006/relationships/image" Target="../media/image3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11" Type="http://schemas.openxmlformats.org/officeDocument/2006/relationships/image" Target="../media/image375.png"/><Relationship Id="rId24" Type="http://schemas.openxmlformats.org/officeDocument/2006/relationships/image" Target="../media/image388.png"/><Relationship Id="rId5" Type="http://schemas.openxmlformats.org/officeDocument/2006/relationships/image" Target="../media/image369.png"/><Relationship Id="rId15" Type="http://schemas.openxmlformats.org/officeDocument/2006/relationships/image" Target="../media/image379.png"/><Relationship Id="rId23" Type="http://schemas.openxmlformats.org/officeDocument/2006/relationships/image" Target="../media/image387.png"/><Relationship Id="rId28" Type="http://schemas.openxmlformats.org/officeDocument/2006/relationships/image" Target="../media/image392.png"/><Relationship Id="rId10" Type="http://schemas.openxmlformats.org/officeDocument/2006/relationships/image" Target="../media/image374.png"/><Relationship Id="rId19" Type="http://schemas.openxmlformats.org/officeDocument/2006/relationships/image" Target="../media/image383.png"/><Relationship Id="rId4" Type="http://schemas.openxmlformats.org/officeDocument/2006/relationships/image" Target="../media/image368.png"/><Relationship Id="rId9" Type="http://schemas.openxmlformats.org/officeDocument/2006/relationships/image" Target="../media/image373.png"/><Relationship Id="rId14" Type="http://schemas.openxmlformats.org/officeDocument/2006/relationships/image" Target="../media/image378.png"/><Relationship Id="rId22" Type="http://schemas.openxmlformats.org/officeDocument/2006/relationships/image" Target="../media/image386.png"/><Relationship Id="rId27" Type="http://schemas.openxmlformats.org/officeDocument/2006/relationships/image" Target="../media/image39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3.png"/><Relationship Id="rId3" Type="http://schemas.openxmlformats.org/officeDocument/2006/relationships/image" Target="../media/image3420.png"/><Relationship Id="rId21" Type="http://schemas.openxmlformats.org/officeDocument/2006/relationships/image" Target="../media/image411.png"/><Relationship Id="rId12" Type="http://schemas.openxmlformats.org/officeDocument/2006/relationships/image" Target="../media/image397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98.png"/><Relationship Id="rId20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6.png"/><Relationship Id="rId11" Type="http://schemas.openxmlformats.org/officeDocument/2006/relationships/image" Target="../media/image401.png"/><Relationship Id="rId5" Type="http://schemas.openxmlformats.org/officeDocument/2006/relationships/image" Target="../media/image395.png"/><Relationship Id="rId15" Type="http://schemas.openxmlformats.org/officeDocument/2006/relationships/image" Target="../media/image405.png"/><Relationship Id="rId10" Type="http://schemas.openxmlformats.org/officeDocument/2006/relationships/image" Target="../media/image400.png"/><Relationship Id="rId19" Type="http://schemas.openxmlformats.org/officeDocument/2006/relationships/image" Target="../media/image409.png"/><Relationship Id="rId4" Type="http://schemas.openxmlformats.org/officeDocument/2006/relationships/image" Target="../media/image394.png"/><Relationship Id="rId9" Type="http://schemas.openxmlformats.org/officeDocument/2006/relationships/image" Target="../media/image399.png"/><Relationship Id="rId14" Type="http://schemas.openxmlformats.org/officeDocument/2006/relationships/image" Target="../media/image404.png"/><Relationship Id="rId22" Type="http://schemas.openxmlformats.org/officeDocument/2006/relationships/image" Target="../media/image40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7.png"/><Relationship Id="rId13" Type="http://schemas.openxmlformats.org/officeDocument/2006/relationships/image" Target="../media/image422.png"/><Relationship Id="rId3" Type="http://schemas.openxmlformats.org/officeDocument/2006/relationships/image" Target="../media/image3421.png"/><Relationship Id="rId21" Type="http://schemas.openxmlformats.org/officeDocument/2006/relationships/image" Target="../media/image430.png"/><Relationship Id="rId7" Type="http://schemas.openxmlformats.org/officeDocument/2006/relationships/image" Target="../media/image416.png"/><Relationship Id="rId12" Type="http://schemas.openxmlformats.org/officeDocument/2006/relationships/image" Target="../media/image421.png"/><Relationship Id="rId2" Type="http://schemas.openxmlformats.org/officeDocument/2006/relationships/notesSlide" Target="../notesSlides/notesSlide35.xml"/><Relationship Id="rId20" Type="http://schemas.openxmlformats.org/officeDocument/2006/relationships/image" Target="../media/image42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20.png"/><Relationship Id="rId15" Type="http://schemas.openxmlformats.org/officeDocument/2006/relationships/image" Target="../media/image424.png"/><Relationship Id="rId10" Type="http://schemas.openxmlformats.org/officeDocument/2006/relationships/image" Target="../media/image419.png"/><Relationship Id="rId19" Type="http://schemas.openxmlformats.org/officeDocument/2006/relationships/image" Target="../media/image428.png"/><Relationship Id="rId4" Type="http://schemas.openxmlformats.org/officeDocument/2006/relationships/image" Target="../media/image413.png"/><Relationship Id="rId9" Type="http://schemas.openxmlformats.org/officeDocument/2006/relationships/image" Target="../media/image418.png"/><Relationship Id="rId14" Type="http://schemas.openxmlformats.org/officeDocument/2006/relationships/image" Target="../media/image423.png"/><Relationship Id="rId22" Type="http://schemas.openxmlformats.org/officeDocument/2006/relationships/image" Target="../media/image4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7.png"/><Relationship Id="rId18" Type="http://schemas.openxmlformats.org/officeDocument/2006/relationships/image" Target="../media/image447.png"/><Relationship Id="rId3" Type="http://schemas.openxmlformats.org/officeDocument/2006/relationships/image" Target="../media/image432.png"/><Relationship Id="rId21" Type="http://schemas.openxmlformats.org/officeDocument/2006/relationships/image" Target="../media/image450.png"/><Relationship Id="rId12" Type="http://schemas.openxmlformats.org/officeDocument/2006/relationships/image" Target="../media/image441.png"/><Relationship Id="rId2" Type="http://schemas.openxmlformats.org/officeDocument/2006/relationships/notesSlide" Target="../notesSlides/notesSlide36.xml"/><Relationship Id="rId20" Type="http://schemas.openxmlformats.org/officeDocument/2006/relationships/image" Target="../media/image4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5.png"/><Relationship Id="rId11" Type="http://schemas.openxmlformats.org/officeDocument/2006/relationships/image" Target="../media/image440.png"/><Relationship Id="rId5" Type="http://schemas.openxmlformats.org/officeDocument/2006/relationships/image" Target="../media/image434.png"/><Relationship Id="rId10" Type="http://schemas.openxmlformats.org/officeDocument/2006/relationships/image" Target="../media/image439.png"/><Relationship Id="rId19" Type="http://schemas.openxmlformats.org/officeDocument/2006/relationships/image" Target="../media/image448.png"/><Relationship Id="rId4" Type="http://schemas.openxmlformats.org/officeDocument/2006/relationships/image" Target="../media/image433.png"/><Relationship Id="rId9" Type="http://schemas.openxmlformats.org/officeDocument/2006/relationships/image" Target="../media/image438.png"/><Relationship Id="rId22" Type="http://schemas.openxmlformats.org/officeDocument/2006/relationships/image" Target="../media/image407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2.png"/><Relationship Id="rId18" Type="http://schemas.openxmlformats.org/officeDocument/2006/relationships/image" Target="../media/image457.png"/><Relationship Id="rId39" Type="http://schemas.openxmlformats.org/officeDocument/2006/relationships/image" Target="../media/image478.png"/><Relationship Id="rId3" Type="http://schemas.openxmlformats.org/officeDocument/2006/relationships/image" Target="../media/image432.png"/><Relationship Id="rId34" Type="http://schemas.openxmlformats.org/officeDocument/2006/relationships/image" Target="../media/image473.png"/><Relationship Id="rId42" Type="http://schemas.openxmlformats.org/officeDocument/2006/relationships/image" Target="../media/image481.png"/><Relationship Id="rId47" Type="http://schemas.openxmlformats.org/officeDocument/2006/relationships/image" Target="../media/image412.png"/><Relationship Id="rId33" Type="http://schemas.openxmlformats.org/officeDocument/2006/relationships/image" Target="../media/image472.png"/><Relationship Id="rId38" Type="http://schemas.openxmlformats.org/officeDocument/2006/relationships/image" Target="../media/image477.png"/><Relationship Id="rId46" Type="http://schemas.openxmlformats.org/officeDocument/2006/relationships/image" Target="../media/image485.png"/><Relationship Id="rId2" Type="http://schemas.openxmlformats.org/officeDocument/2006/relationships/notesSlide" Target="../notesSlides/notesSlide37.xml"/><Relationship Id="rId41" Type="http://schemas.openxmlformats.org/officeDocument/2006/relationships/image" Target="../media/image480.png"/><Relationship Id="rId1" Type="http://schemas.openxmlformats.org/officeDocument/2006/relationships/slideLayout" Target="../slideLayouts/slideLayout1.xml"/><Relationship Id="rId32" Type="http://schemas.openxmlformats.org/officeDocument/2006/relationships/image" Target="../media/image471.png"/><Relationship Id="rId37" Type="http://schemas.openxmlformats.org/officeDocument/2006/relationships/image" Target="../media/image408.png"/><Relationship Id="rId40" Type="http://schemas.openxmlformats.org/officeDocument/2006/relationships/image" Target="../media/image479.png"/><Relationship Id="rId45" Type="http://schemas.openxmlformats.org/officeDocument/2006/relationships/image" Target="../media/image484.png"/><Relationship Id="rId15" Type="http://schemas.openxmlformats.org/officeDocument/2006/relationships/image" Target="../media/image454.png"/><Relationship Id="rId36" Type="http://schemas.openxmlformats.org/officeDocument/2006/relationships/image" Target="../media/image475.png"/><Relationship Id="rId31" Type="http://schemas.openxmlformats.org/officeDocument/2006/relationships/image" Target="../media/image470.png"/><Relationship Id="rId44" Type="http://schemas.openxmlformats.org/officeDocument/2006/relationships/image" Target="../media/image483.png"/><Relationship Id="rId14" Type="http://schemas.openxmlformats.org/officeDocument/2006/relationships/image" Target="../media/image453.png"/><Relationship Id="rId35" Type="http://schemas.openxmlformats.org/officeDocument/2006/relationships/image" Target="../media/image474.png"/><Relationship Id="rId43" Type="http://schemas.openxmlformats.org/officeDocument/2006/relationships/image" Target="../media/image48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2.png"/><Relationship Id="rId13" Type="http://schemas.openxmlformats.org/officeDocument/2006/relationships/image" Target="../media/image497.png"/><Relationship Id="rId3" Type="http://schemas.openxmlformats.org/officeDocument/2006/relationships/image" Target="../media/image487.png"/><Relationship Id="rId7" Type="http://schemas.openxmlformats.org/officeDocument/2006/relationships/image" Target="../media/image491.png"/><Relationship Id="rId12" Type="http://schemas.openxmlformats.org/officeDocument/2006/relationships/image" Target="../media/image496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4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0.png"/><Relationship Id="rId11" Type="http://schemas.openxmlformats.org/officeDocument/2006/relationships/image" Target="../media/image495.png"/><Relationship Id="rId5" Type="http://schemas.openxmlformats.org/officeDocument/2006/relationships/image" Target="../media/image489.png"/><Relationship Id="rId15" Type="http://schemas.openxmlformats.org/officeDocument/2006/relationships/image" Target="../media/image415.png"/><Relationship Id="rId10" Type="http://schemas.openxmlformats.org/officeDocument/2006/relationships/image" Target="../media/image494.png"/><Relationship Id="rId4" Type="http://schemas.openxmlformats.org/officeDocument/2006/relationships/image" Target="../media/image488.png"/><Relationship Id="rId9" Type="http://schemas.openxmlformats.org/officeDocument/2006/relationships/image" Target="../media/image493.png"/><Relationship Id="rId14" Type="http://schemas.openxmlformats.org/officeDocument/2006/relationships/image" Target="../media/image4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2.png"/><Relationship Id="rId13" Type="http://schemas.openxmlformats.org/officeDocument/2006/relationships/image" Target="../media/image451.png"/><Relationship Id="rId3" Type="http://schemas.openxmlformats.org/officeDocument/2006/relationships/image" Target="../media/image487.png"/><Relationship Id="rId7" Type="http://schemas.openxmlformats.org/officeDocument/2006/relationships/image" Target="../media/image436.png"/><Relationship Id="rId12" Type="http://schemas.openxmlformats.org/officeDocument/2006/relationships/image" Target="../media/image446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4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1.png"/><Relationship Id="rId11" Type="http://schemas.openxmlformats.org/officeDocument/2006/relationships/image" Target="../media/image445.png"/><Relationship Id="rId5" Type="http://schemas.openxmlformats.org/officeDocument/2006/relationships/image" Target="../media/image427.png"/><Relationship Id="rId15" Type="http://schemas.openxmlformats.org/officeDocument/2006/relationships/image" Target="../media/image456.png"/><Relationship Id="rId10" Type="http://schemas.openxmlformats.org/officeDocument/2006/relationships/image" Target="../media/image444.png"/><Relationship Id="rId4" Type="http://schemas.openxmlformats.org/officeDocument/2006/relationships/image" Target="../media/image426.png"/><Relationship Id="rId9" Type="http://schemas.openxmlformats.org/officeDocument/2006/relationships/image" Target="../media/image443.png"/><Relationship Id="rId14" Type="http://schemas.openxmlformats.org/officeDocument/2006/relationships/image" Target="../media/image4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0.png"/><Relationship Id="rId13" Type="http://schemas.openxmlformats.org/officeDocument/2006/relationships/image" Target="../media/image465.png"/><Relationship Id="rId3" Type="http://schemas.openxmlformats.org/officeDocument/2006/relationships/image" Target="../media/image487.png"/><Relationship Id="rId7" Type="http://schemas.openxmlformats.org/officeDocument/2006/relationships/image" Target="../media/image462.png"/><Relationship Id="rId12" Type="http://schemas.openxmlformats.org/officeDocument/2006/relationships/image" Target="../media/image4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1.png"/><Relationship Id="rId11" Type="http://schemas.openxmlformats.org/officeDocument/2006/relationships/image" Target="../media/image328.png"/><Relationship Id="rId5" Type="http://schemas.openxmlformats.org/officeDocument/2006/relationships/image" Target="../media/image460.png"/><Relationship Id="rId10" Type="http://schemas.openxmlformats.org/officeDocument/2006/relationships/image" Target="../media/image3070.png"/><Relationship Id="rId4" Type="http://schemas.openxmlformats.org/officeDocument/2006/relationships/image" Target="../media/image459.png"/><Relationship Id="rId9" Type="http://schemas.openxmlformats.org/officeDocument/2006/relationships/image" Target="../media/image46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13" Type="http://schemas.openxmlformats.org/officeDocument/2006/relationships/image" Target="../media/image506.png"/><Relationship Id="rId18" Type="http://schemas.openxmlformats.org/officeDocument/2006/relationships/image" Target="../media/image511.png"/><Relationship Id="rId3" Type="http://schemas.openxmlformats.org/officeDocument/2006/relationships/image" Target="../media/image476.png"/><Relationship Id="rId7" Type="http://schemas.openxmlformats.org/officeDocument/2006/relationships/image" Target="../media/image500.png"/><Relationship Id="rId12" Type="http://schemas.openxmlformats.org/officeDocument/2006/relationships/image" Target="../media/image505.png"/><Relationship Id="rId17" Type="http://schemas.openxmlformats.org/officeDocument/2006/relationships/image" Target="../media/image510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5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9.png"/><Relationship Id="rId11" Type="http://schemas.openxmlformats.org/officeDocument/2006/relationships/image" Target="../media/image504.png"/><Relationship Id="rId5" Type="http://schemas.openxmlformats.org/officeDocument/2006/relationships/image" Target="../media/image498.png"/><Relationship Id="rId15" Type="http://schemas.openxmlformats.org/officeDocument/2006/relationships/image" Target="../media/image508.png"/><Relationship Id="rId10" Type="http://schemas.openxmlformats.org/officeDocument/2006/relationships/image" Target="../media/image503.png"/><Relationship Id="rId4" Type="http://schemas.openxmlformats.org/officeDocument/2006/relationships/image" Target="../media/image486.png"/><Relationship Id="rId9" Type="http://schemas.openxmlformats.org/officeDocument/2006/relationships/image" Target="../media/image502.png"/><Relationship Id="rId14" Type="http://schemas.openxmlformats.org/officeDocument/2006/relationships/image" Target="../media/image50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5.png"/><Relationship Id="rId13" Type="http://schemas.openxmlformats.org/officeDocument/2006/relationships/image" Target="../media/image520.png"/><Relationship Id="rId3" Type="http://schemas.openxmlformats.org/officeDocument/2006/relationships/image" Target="../media/image476.png"/><Relationship Id="rId7" Type="http://schemas.openxmlformats.org/officeDocument/2006/relationships/image" Target="../media/image514.png"/><Relationship Id="rId12" Type="http://schemas.openxmlformats.org/officeDocument/2006/relationships/image" Target="../media/image5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3.png"/><Relationship Id="rId11" Type="http://schemas.openxmlformats.org/officeDocument/2006/relationships/image" Target="../media/image518.png"/><Relationship Id="rId5" Type="http://schemas.openxmlformats.org/officeDocument/2006/relationships/image" Target="../media/image512.png"/><Relationship Id="rId15" Type="http://schemas.openxmlformats.org/officeDocument/2006/relationships/image" Target="../media/image522.png"/><Relationship Id="rId10" Type="http://schemas.openxmlformats.org/officeDocument/2006/relationships/image" Target="../media/image517.png"/><Relationship Id="rId4" Type="http://schemas.openxmlformats.org/officeDocument/2006/relationships/image" Target="../media/image486.png"/><Relationship Id="rId9" Type="http://schemas.openxmlformats.org/officeDocument/2006/relationships/image" Target="../media/image516.png"/><Relationship Id="rId14" Type="http://schemas.openxmlformats.org/officeDocument/2006/relationships/image" Target="../media/image5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0.png"/><Relationship Id="rId3" Type="http://schemas.openxmlformats.org/officeDocument/2006/relationships/image" Target="../media/image3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49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49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48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 exponenciais</a:t>
            </a:r>
            <a:endParaRPr lang="en-US" sz="4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 função definida nos números racionais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 smtClean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66847" y="1402230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 função definida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decrescente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402230"/>
                <a:ext cx="8049288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3" y="1840685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caso em que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tem-se que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1840685"/>
                <a:ext cx="8049288" cy="507831"/>
              </a:xfrm>
              <a:prstGeom prst="rect">
                <a:avLst/>
              </a:prstGeom>
              <a:blipFill rotWithShape="0"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72353" y="2912610"/>
                <a:ext cx="805807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912610"/>
                <a:ext cx="8058070" cy="507831"/>
              </a:xfrm>
              <a:prstGeom prst="rect">
                <a:avLst/>
              </a:prstGeom>
              <a:blipFill rotWithShape="0">
                <a:blip r:embed="rId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171474" y="2317032"/>
                <a:ext cx="80105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74" y="2317032"/>
                <a:ext cx="801053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513917" y="3062952"/>
                <a:ext cx="13689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17" y="3062952"/>
                <a:ext cx="136890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444" b="-43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513917" y="3420441"/>
                <a:ext cx="2071016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17" y="3420441"/>
                <a:ext cx="2071016" cy="6544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xão em ângulos retos 7"/>
          <p:cNvCxnSpPr/>
          <p:nvPr/>
        </p:nvCxnSpPr>
        <p:spPr>
          <a:xfrm flipV="1">
            <a:off x="5347348" y="3062953"/>
            <a:ext cx="999664" cy="709087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373477" y="2739776"/>
                <a:ext cx="2514150" cy="646331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 crescente</a:t>
                </a:r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477" y="2739776"/>
                <a:ext cx="2514150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242" t="-3704" r="-1208" b="-12037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513917" y="4237777"/>
                <a:ext cx="1249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17" y="4237777"/>
                <a:ext cx="1249637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4878" b="-43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arredondado 12"/>
          <p:cNvSpPr/>
          <p:nvPr/>
        </p:nvSpPr>
        <p:spPr>
          <a:xfrm>
            <a:off x="520532" y="4735623"/>
            <a:ext cx="7951115" cy="171896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72353" y="4735623"/>
                <a:ext cx="804378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definida no conjunto dos números racionais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735623"/>
                <a:ext cx="8043782" cy="1338828"/>
              </a:xfrm>
              <a:prstGeom prst="rect">
                <a:avLst/>
              </a:prstGeom>
              <a:blipFill rotWithShape="0">
                <a:blip r:embed="rId12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840326" y="5985079"/>
                <a:ext cx="1463349" cy="360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⟶0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326" y="5985079"/>
                <a:ext cx="1463349" cy="360868"/>
              </a:xfrm>
              <a:prstGeom prst="rect">
                <a:avLst/>
              </a:prstGeom>
              <a:blipFill rotWithShape="0">
                <a:blip r:embed="rId13"/>
                <a:stretch>
                  <a:fillRect l="-1250" b="-152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5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7" grpId="0"/>
      <p:bldP spid="20" grpId="0"/>
      <p:bldP spid="3" grpId="0"/>
      <p:bldP spid="19" grpId="0"/>
      <p:bldP spid="10" grpId="0" animBg="1"/>
      <p:bldP spid="21" grpId="0"/>
      <p:bldP spid="22" grpId="0" animBg="1"/>
      <p:bldP spid="2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12"/>
          <p:cNvSpPr/>
          <p:nvPr/>
        </p:nvSpPr>
        <p:spPr>
          <a:xfrm>
            <a:off x="526038" y="945695"/>
            <a:ext cx="8190098" cy="133882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 função definida nos números racionais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definida no conjunto dos números racionais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contínua.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5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"/>
          <p:cNvSpPr/>
          <p:nvPr/>
        </p:nvSpPr>
        <p:spPr>
          <a:xfrm>
            <a:off x="661342" y="2284523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2353" y="2700281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Considerando um 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qualquer número racional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700281"/>
                <a:ext cx="8049288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7859" y="3156816"/>
                <a:ext cx="135264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3156816"/>
                <a:ext cx="1352648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61342" y="4129966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Consideremos a mudança de variável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se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4129966"/>
                <a:ext cx="8043783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606" r="-113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2353" y="5773341"/>
                <a:ext cx="8060300" cy="1094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Mostrou-se assim que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definida nos racionais por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contínua em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uma vez que existe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773341"/>
                <a:ext cx="8060300" cy="1094467"/>
              </a:xfrm>
              <a:prstGeom prst="rect">
                <a:avLst/>
              </a:prstGeom>
              <a:blipFill rotWithShape="0">
                <a:blip r:embed="rId8"/>
                <a:stretch>
                  <a:fillRect l="-605" b="-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693676" y="3243583"/>
                <a:ext cx="11832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676" y="3243583"/>
                <a:ext cx="118320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2672174" y="3243583"/>
                <a:ext cx="14725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p>
                      </m:sSup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174" y="3243583"/>
                <a:ext cx="147251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72352" y="3718149"/>
                <a:ext cx="955454" cy="391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718149"/>
                <a:ext cx="955454" cy="391069"/>
              </a:xfrm>
              <a:prstGeom prst="rect">
                <a:avLst/>
              </a:prstGeom>
              <a:blipFill rotWithShape="0">
                <a:blip r:embed="rId11"/>
                <a:stretch>
                  <a:fillRect r="-1911" b="-156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634232" y="3725212"/>
                <a:ext cx="1941044" cy="391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sup>
                              </m:s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232" y="3725212"/>
                <a:ext cx="1941044" cy="391069"/>
              </a:xfrm>
              <a:prstGeom prst="rect">
                <a:avLst/>
              </a:prstGeom>
              <a:blipFill rotWithShape="0">
                <a:blip r:embed="rId12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61342" y="4705420"/>
                <a:ext cx="955454" cy="391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4705420"/>
                <a:ext cx="955454" cy="391069"/>
              </a:xfrm>
              <a:prstGeom prst="rect">
                <a:avLst/>
              </a:prstGeom>
              <a:blipFill rotWithShape="0">
                <a:blip r:embed="rId13"/>
                <a:stretch>
                  <a:fillRect r="-1911" b="-156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483492" y="3678948"/>
                <a:ext cx="1919692" cy="483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p>
                      </m:sSup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92" y="3678948"/>
                <a:ext cx="1919692" cy="483402"/>
              </a:xfrm>
              <a:prstGeom prst="rect">
                <a:avLst/>
              </a:prstGeom>
              <a:blipFill rotWithShape="0">
                <a:blip r:embed="rId1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575248" y="4657104"/>
                <a:ext cx="1699440" cy="483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p>
                      </m:sSup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48" y="4657104"/>
                <a:ext cx="1699440" cy="483402"/>
              </a:xfrm>
              <a:prstGeom prst="rect">
                <a:avLst/>
              </a:prstGeom>
              <a:blipFill rotWithShape="0">
                <a:blip r:embed="rId1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145952" y="4662328"/>
                <a:ext cx="11202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p>
                      </m:sSup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52" y="4662328"/>
                <a:ext cx="1120243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4158140" y="4666291"/>
                <a:ext cx="7243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140" y="4666291"/>
                <a:ext cx="724301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arêntese esquerdo 26"/>
          <p:cNvSpPr/>
          <p:nvPr/>
        </p:nvSpPr>
        <p:spPr>
          <a:xfrm rot="16200000">
            <a:off x="4044948" y="4840454"/>
            <a:ext cx="92147" cy="216000"/>
          </a:xfrm>
          <a:prstGeom prst="leftBracket">
            <a:avLst/>
          </a:prstGeom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Parêntese esquerdo 27"/>
          <p:cNvSpPr/>
          <p:nvPr/>
        </p:nvSpPr>
        <p:spPr>
          <a:xfrm rot="16200000">
            <a:off x="2753275" y="4626101"/>
            <a:ext cx="96111" cy="864000"/>
          </a:xfrm>
          <a:prstGeom prst="leftBracket">
            <a:avLst/>
          </a:prstGeom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2509800" y="5279799"/>
                <a:ext cx="1872749" cy="453201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800" y="5279799"/>
                <a:ext cx="1872749" cy="453201"/>
              </a:xfrm>
              <a:prstGeom prst="rect">
                <a:avLst/>
              </a:prstGeom>
              <a:blipFill rotWithShape="0">
                <a:blip r:embed="rId18"/>
                <a:stretch>
                  <a:fillRect b="-1316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xão em ângulos retos 11"/>
          <p:cNvCxnSpPr>
            <a:stCxn id="28" idx="1"/>
            <a:endCxn id="27" idx="1"/>
          </p:cNvCxnSpPr>
          <p:nvPr/>
        </p:nvCxnSpPr>
        <p:spPr>
          <a:xfrm rot="5400000" flipH="1" flipV="1">
            <a:off x="3390361" y="4405497"/>
            <a:ext cx="111629" cy="1289691"/>
          </a:xfrm>
          <a:prstGeom prst="bentConnector3">
            <a:avLst>
              <a:gd name="adj1" fmla="val -127115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7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/>
      <p:bldP spid="11" grpId="0"/>
      <p:bldP spid="4" grpId="0"/>
      <p:bldP spid="5" grpId="0"/>
      <p:bldP spid="15" grpId="0"/>
      <p:bldP spid="16" grpId="0"/>
      <p:bldP spid="2" grpId="0"/>
      <p:bldP spid="18" grpId="0"/>
      <p:bldP spid="3" grpId="0"/>
      <p:bldP spid="19" grpId="0"/>
      <p:bldP spid="20" grpId="0"/>
      <p:bldP spid="7" grpId="0"/>
      <p:bldP spid="22" grpId="0"/>
      <p:bldP spid="25" grpId="0"/>
      <p:bldP spid="26" grpId="0"/>
      <p:bldP spid="27" grpId="0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12"/>
          <p:cNvSpPr/>
          <p:nvPr/>
        </p:nvSpPr>
        <p:spPr>
          <a:xfrm>
            <a:off x="526038" y="945695"/>
            <a:ext cx="8190098" cy="2514596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 função definida nos números racionais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número real positivo e 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função definida no conjunto dos números racionais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5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"/>
          <p:cNvSpPr/>
          <p:nvPr/>
        </p:nvSpPr>
        <p:spPr>
          <a:xfrm>
            <a:off x="672352" y="3408403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69600" y="2126352"/>
                <a:ext cx="8049288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então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0" y="2126352"/>
                <a:ext cx="8049288" cy="633250"/>
              </a:xfrm>
              <a:prstGeom prst="rect">
                <a:avLst/>
              </a:prstGeom>
              <a:blipFill rotWithShape="0">
                <a:blip r:embed="rId5"/>
                <a:stretch>
                  <a:fillRect l="-530"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72353" y="2706788"/>
                <a:ext cx="8049288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então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706788"/>
                <a:ext cx="8049288" cy="633250"/>
              </a:xfrm>
              <a:prstGeom prst="rect">
                <a:avLst/>
              </a:prstGeom>
              <a:blipFill rotWithShape="0">
                <a:blip r:embed="rId6"/>
                <a:stretch>
                  <a:fillRect l="-454"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66847" y="3703387"/>
                <a:ext cx="8049288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então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703387"/>
                <a:ext cx="8049288" cy="633250"/>
              </a:xfrm>
              <a:prstGeom prst="rect">
                <a:avLst/>
              </a:prstGeom>
              <a:blipFill rotWithShape="0">
                <a:blip r:embed="rId7"/>
                <a:stretch>
                  <a:fillRect l="-454" b="-19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5105" y="4309739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provámos no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ano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=+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5" y="4309739"/>
                <a:ext cx="8049288" cy="507831"/>
              </a:xfrm>
              <a:prstGeom prst="rect">
                <a:avLst/>
              </a:prstGeom>
              <a:blipFill rotWithShape="0">
                <a:blip r:embed="rId8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66847" y="4714203"/>
                <a:ext cx="8049288" cy="958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Então, dado um número real positivo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existe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tal que</a:t>
                </a:r>
              </a:p>
              <a:p>
                <a:pPr indent="268288"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≥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714203"/>
                <a:ext cx="8049288" cy="9588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72352" y="5556731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uma sucessão de números racionais que tende para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556731"/>
                <a:ext cx="8049288" cy="456535"/>
              </a:xfrm>
              <a:prstGeom prst="rect">
                <a:avLst/>
              </a:prstGeom>
              <a:blipFill rotWithShape="0">
                <a:blip r:embed="rId10"/>
                <a:stretch>
                  <a:fillRect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66847" y="5972487"/>
                <a:ext cx="804103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Então, existe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que</a:t>
                </a:r>
              </a:p>
              <a:p>
                <a:pPr indent="268288"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972487"/>
                <a:ext cx="8041030" cy="923330"/>
              </a:xfrm>
              <a:prstGeom prst="rect">
                <a:avLst/>
              </a:prstGeom>
              <a:blipFill rotWithShape="0">
                <a:blip r:embed="rId11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0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/>
      <p:bldP spid="11" grpId="0"/>
      <p:bldP spid="4" grpId="0"/>
      <p:bldP spid="29" grpId="0"/>
      <p:bldP spid="31" grpId="0"/>
      <p:bldP spid="32" grpId="0"/>
      <p:bldP spid="33" grpId="0" build="p"/>
      <p:bldP spid="34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 função definida nos números racionais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 smtClean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7858" y="1270695"/>
                <a:ext cx="8049288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então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1270695"/>
                <a:ext cx="8049288" cy="633250"/>
              </a:xfrm>
              <a:prstGeom prst="rect">
                <a:avLst/>
              </a:prstGeom>
              <a:blipFill rotWithShape="0">
                <a:blip r:embed="rId4"/>
                <a:stretch>
                  <a:fillRect l="-454"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77858" y="1903945"/>
                <a:ext cx="8049288" cy="104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p>
                      <m:sSup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de onde se conclui que:</a:t>
                </a:r>
              </a:p>
              <a:p>
                <a:pPr indent="268288"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⟶+∞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1903945"/>
                <a:ext cx="8049288" cy="10449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êntese esquerdo 14"/>
          <p:cNvSpPr/>
          <p:nvPr/>
        </p:nvSpPr>
        <p:spPr>
          <a:xfrm rot="16200000">
            <a:off x="3945935" y="1753537"/>
            <a:ext cx="96111" cy="1044000"/>
          </a:xfrm>
          <a:prstGeom prst="leftBracket">
            <a:avLst/>
          </a:prstGeom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" name="Conexão em ângulos retos 2"/>
          <p:cNvCxnSpPr/>
          <p:nvPr/>
        </p:nvCxnSpPr>
        <p:spPr>
          <a:xfrm rot="5400000">
            <a:off x="2918464" y="1858301"/>
            <a:ext cx="576000" cy="1547743"/>
          </a:xfrm>
          <a:prstGeom prst="bentConnector3">
            <a:avLst>
              <a:gd name="adj1" fmla="val 45259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7859" y="2949281"/>
                <a:ext cx="3100766" cy="584775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5AAB0"/>
                  </a:buClr>
                </a:pPr>
                <a:r>
                  <a:rPr lang="pt-PT" sz="16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função definida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1600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sz="1600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sz="16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1600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sz="1600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1600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pt-PT" sz="16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é crescente, dado que </a:t>
                </a:r>
                <a14:m>
                  <m:oMath xmlns:m="http://schemas.openxmlformats.org/officeDocument/2006/math">
                    <m:r>
                      <a:rPr lang="pt-PT" sz="160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sz="160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sz="16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sz="1600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2949281"/>
                <a:ext cx="3100766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2041" r="-1957" b="-11224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77859" y="3645643"/>
                <a:ext cx="8049288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sua vez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considerando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mudança de variável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se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⟶−∞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que:</a:t>
                </a: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3645643"/>
                <a:ext cx="8049288" cy="872034"/>
              </a:xfrm>
              <a:prstGeom prst="rect">
                <a:avLst/>
              </a:prstGeom>
              <a:blipFill rotWithShape="0">
                <a:blip r:embed="rId7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950466" y="4795234"/>
                <a:ext cx="1108637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66" y="4795234"/>
                <a:ext cx="1108637" cy="4529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1866706" y="4795234"/>
                <a:ext cx="1470018" cy="48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706" y="4795234"/>
                <a:ext cx="1470018" cy="483915"/>
              </a:xfrm>
              <a:prstGeom prst="rect">
                <a:avLst/>
              </a:prstGeom>
              <a:blipFill rotWithShape="0">
                <a:blip r:embed="rId9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3108882" y="4655682"/>
                <a:ext cx="1443280" cy="628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den>
                          </m:f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882" y="4655682"/>
                <a:ext cx="1443280" cy="6287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368110" y="4705222"/>
                <a:ext cx="1168845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⟶+∞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10" y="4705222"/>
                <a:ext cx="1168845" cy="69083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518617" y="4699540"/>
                <a:ext cx="658835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617" y="4699540"/>
                <a:ext cx="658835" cy="52501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6211452" y="4834584"/>
                <a:ext cx="4296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52" y="4834584"/>
                <a:ext cx="429605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2857" t="-28261" r="-32857" b="-5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3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15" grpId="0" animBg="1"/>
      <p:bldP spid="7" grpId="0" animBg="1"/>
      <p:bldP spid="35" grpId="0"/>
      <p:bldP spid="26" grpId="0"/>
      <p:bldP spid="36" grpId="0"/>
      <p:bldP spid="37" grpId="0"/>
      <p:bldP spid="27" grpId="0"/>
      <p:bldP spid="38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 função definida nos números racionais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 smtClean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7858" y="1270695"/>
                <a:ext cx="8049288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então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⟶+∞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⟶−∞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1270695"/>
                <a:ext cx="8049288" cy="633250"/>
              </a:xfrm>
              <a:prstGeom prst="rect">
                <a:avLst/>
              </a:prstGeom>
              <a:blipFill rotWithShape="0">
                <a:blip r:embed="rId4"/>
                <a:stretch>
                  <a:fillRect l="-454" b="-9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77859" y="2738666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Pela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mudança de variável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se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2738666"/>
                <a:ext cx="8049288" cy="507831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950466" y="2186510"/>
                <a:ext cx="1108637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66" y="2186510"/>
                <a:ext cx="1108637" cy="452945"/>
              </a:xfrm>
              <a:prstGeom prst="rect">
                <a:avLst/>
              </a:prstGeom>
              <a:blipFill rotWithShape="0"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4794895" y="3423364"/>
                <a:ext cx="4296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895" y="3423364"/>
                <a:ext cx="42960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2857" t="-28889" r="-32857" b="-5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855688" y="1981226"/>
                <a:ext cx="1727204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688" y="1981226"/>
                <a:ext cx="1727204" cy="74680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950466" y="3399398"/>
                <a:ext cx="1108637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66" y="3399398"/>
                <a:ext cx="1108637" cy="452945"/>
              </a:xfrm>
              <a:prstGeom prst="rect">
                <a:avLst/>
              </a:prstGeom>
              <a:blipFill rotWithShape="0">
                <a:blip r:embed="rId9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855688" y="3194114"/>
                <a:ext cx="1727204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688" y="3194114"/>
                <a:ext cx="1727204" cy="74680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306061" y="3198718"/>
                <a:ext cx="1618327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61" y="3198718"/>
                <a:ext cx="1618327" cy="74680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arêntese esquerdo 24"/>
          <p:cNvSpPr/>
          <p:nvPr/>
        </p:nvSpPr>
        <p:spPr>
          <a:xfrm rot="16200000">
            <a:off x="4135531" y="3260287"/>
            <a:ext cx="96111" cy="1224000"/>
          </a:xfrm>
          <a:prstGeom prst="leftBracket">
            <a:avLst/>
          </a:prstGeom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9" name="Conexão em ângulos retos 28"/>
          <p:cNvCxnSpPr/>
          <p:nvPr/>
        </p:nvCxnSpPr>
        <p:spPr>
          <a:xfrm rot="16200000" flipH="1">
            <a:off x="4037838" y="3983017"/>
            <a:ext cx="304831" cy="220642"/>
          </a:xfrm>
          <a:prstGeom prst="bentConnector3">
            <a:avLst>
              <a:gd name="adj1" fmla="val 50000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3306060" y="4270024"/>
                <a:ext cx="2866139" cy="441275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5AAB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sz="1600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600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sz="1600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pt-PT" sz="1600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sz="16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1600" i="1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1600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160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1600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sz="1600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sz="1600" i="1" smtClean="0">
                                <a:solidFill>
                                  <a:srgbClr val="05AAB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600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PT" sz="1600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pt-PT" sz="1600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600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0  (</m:t>
                    </m:r>
                    <m:r>
                      <a:rPr lang="pt-PT" sz="1600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sz="1600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endParaRPr lang="pt-PT" sz="1600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60" y="4270024"/>
                <a:ext cx="2866139" cy="4412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950466" y="4942879"/>
                <a:ext cx="1108637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66" y="4942879"/>
                <a:ext cx="1108637" cy="45294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1855688" y="4737595"/>
                <a:ext cx="1727204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688" y="4737595"/>
                <a:ext cx="1727204" cy="74680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66847" y="5443821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Fazendo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mudança de variável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se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443821"/>
                <a:ext cx="8049288" cy="456535"/>
              </a:xfrm>
              <a:prstGeom prst="rect">
                <a:avLst/>
              </a:prstGeom>
              <a:blipFill rotWithShape="0">
                <a:blip r:embed="rId1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950466" y="6105640"/>
                <a:ext cx="1108637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66" y="6105640"/>
                <a:ext cx="1108637" cy="45294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1855688" y="5900356"/>
                <a:ext cx="1727204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688" y="5900356"/>
                <a:ext cx="1727204" cy="74680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4783032" y="6129403"/>
                <a:ext cx="6700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032" y="6129403"/>
                <a:ext cx="670055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8182" t="-28261" r="-20000" b="-5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3328968" y="5903068"/>
                <a:ext cx="1618327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968" y="5903068"/>
                <a:ext cx="1618327" cy="74680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êntese esquerdo 40"/>
          <p:cNvSpPr/>
          <p:nvPr/>
        </p:nvSpPr>
        <p:spPr>
          <a:xfrm rot="16200000">
            <a:off x="4067168" y="5972822"/>
            <a:ext cx="96111" cy="1224000"/>
          </a:xfrm>
          <a:prstGeom prst="leftBracket">
            <a:avLst/>
          </a:prstGeom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2" name="Conexão em ângulos retos 41"/>
          <p:cNvCxnSpPr/>
          <p:nvPr/>
        </p:nvCxnSpPr>
        <p:spPr>
          <a:xfrm rot="5400000" flipH="1" flipV="1">
            <a:off x="5525250" y="5192737"/>
            <a:ext cx="72000" cy="2880000"/>
          </a:xfrm>
          <a:prstGeom prst="bentConnector3">
            <a:avLst>
              <a:gd name="adj1" fmla="val -119938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5519507" y="6165307"/>
                <a:ext cx="2992482" cy="441275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5AAB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sz="1600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600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sz="1600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pt-PT" sz="1600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sz="16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1600" i="1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1600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160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1600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sz="1600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sz="1600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1600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sz="1600" i="1" smtClean="0">
                                <a:solidFill>
                                  <a:srgbClr val="05AAB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600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PT" sz="1600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pt-PT" sz="1600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600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1600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 </m:t>
                    </m:r>
                    <m:r>
                      <a:rPr lang="pt-PT" sz="1600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1600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sz="1600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endParaRPr lang="pt-PT" sz="1600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507" y="6165307"/>
                <a:ext cx="2992482" cy="44127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7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26" grpId="0"/>
      <p:bldP spid="28" grpId="0"/>
      <p:bldP spid="19" grpId="0"/>
      <p:bldP spid="20" grpId="0"/>
      <p:bldP spid="21" grpId="0"/>
      <p:bldP spid="22" grpId="0"/>
      <p:bldP spid="25" grpId="0" animBg="1"/>
      <p:bldP spid="30" grpId="0" animBg="1"/>
      <p:bldP spid="32" grpId="0"/>
      <p:bldP spid="33" grpId="0"/>
      <p:bldP spid="34" grpId="0"/>
      <p:bldP spid="37" grpId="0"/>
      <p:bldP spid="38" grpId="0"/>
      <p:bldP spid="39" grpId="0"/>
      <p:bldP spid="40" grpId="0"/>
      <p:bldP spid="41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 função definida nos números racionais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(resumo)</a:t>
                </a:r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1349105"/>
                <a:ext cx="233185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pt-PT" sz="2000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pt-PT" sz="2000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pt-PT" sz="2000" b="1" dirty="0" smtClean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49105"/>
                <a:ext cx="2331850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7858" y="2080528"/>
                <a:ext cx="2804930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⟶+∞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2080528"/>
                <a:ext cx="2804930" cy="633250"/>
              </a:xfrm>
              <a:prstGeom prst="rect">
                <a:avLst/>
              </a:prstGeom>
              <a:blipFill rotWithShape="0">
                <a:blip r:embed="rId5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7858" y="2816471"/>
                <a:ext cx="2804930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2816471"/>
                <a:ext cx="2804930" cy="633250"/>
              </a:xfrm>
              <a:prstGeom prst="rect">
                <a:avLst/>
              </a:prstGeom>
              <a:blipFill rotWithShape="0">
                <a:blip r:embed="rId6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666847" y="1349105"/>
            <a:ext cx="2331849" cy="553998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 cstate="email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141" y="3552414"/>
            <a:ext cx="2390213" cy="154305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8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69" y="3552414"/>
            <a:ext cx="2380163" cy="1543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5205130" y="1349105"/>
                <a:ext cx="233185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pt-PT" sz="2000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pt-PT" sz="2000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pt-PT" sz="2000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pt-PT" sz="2000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pt-PT" sz="2000" b="1" dirty="0" smtClean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130" y="1349105"/>
                <a:ext cx="2331850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5216141" y="2080528"/>
                <a:ext cx="2804930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⟶+∞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141" y="2080528"/>
                <a:ext cx="2804930" cy="633250"/>
              </a:xfrm>
              <a:prstGeom prst="rect">
                <a:avLst/>
              </a:prstGeom>
              <a:blipFill rotWithShape="0">
                <a:blip r:embed="rId10"/>
                <a:stretch>
                  <a:fillRect l="-1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5216141" y="2816471"/>
                <a:ext cx="2804930" cy="63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141" y="2816471"/>
                <a:ext cx="2804930" cy="633250"/>
              </a:xfrm>
              <a:prstGeom prst="rect">
                <a:avLst/>
              </a:prstGeom>
              <a:blipFill rotWithShape="0">
                <a:blip r:embed="rId11"/>
                <a:stretch>
                  <a:fillRect l="-1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ângulo arredondado 38"/>
          <p:cNvSpPr/>
          <p:nvPr/>
        </p:nvSpPr>
        <p:spPr>
          <a:xfrm>
            <a:off x="5205130" y="1349105"/>
            <a:ext cx="2331849" cy="553998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" name="Conexão reta 4"/>
          <p:cNvCxnSpPr/>
          <p:nvPr/>
        </p:nvCxnSpPr>
        <p:spPr>
          <a:xfrm>
            <a:off x="4572000" y="1349105"/>
            <a:ext cx="0" cy="3922142"/>
          </a:xfrm>
          <a:prstGeom prst="line">
            <a:avLst/>
          </a:prstGeom>
          <a:ln w="28575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18" grpId="0"/>
      <p:bldP spid="2" grpId="0" animBg="1"/>
      <p:bldP spid="36" grpId="0"/>
      <p:bldP spid="37" grpId="0"/>
      <p:bldP spid="38" grpId="0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12"/>
          <p:cNvSpPr/>
          <p:nvPr/>
        </p:nvSpPr>
        <p:spPr>
          <a:xfrm>
            <a:off x="526038" y="2694232"/>
            <a:ext cx="8190098" cy="216936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Funções definidas nos números reais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:endParaRPr lang="pt-PT" sz="22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respetivas propriedades</a:t>
                </a:r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58482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7858" y="2694232"/>
                <a:ext cx="805479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um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um número irracional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qualquer sucessão de números racionais de limite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sucessão de termo geral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sSub>
                          <m:sSub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convergente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respetivo limite depende apenas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2694232"/>
                <a:ext cx="8054794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605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1" y="4345621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Esse limite representa-se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345621"/>
                <a:ext cx="8043783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2352" y="916990"/>
                <a:ext cx="8043783" cy="1738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Após estudarmos 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definida nos racionais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:endParaRPr lang="pt-PT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façamos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agora, a extensão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ao conjunto dos números reais,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mantendo-se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as propriedades de monotonia, os limites e as propriedades algébricas 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inicial. 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916990"/>
                <a:ext cx="8043783" cy="1738553"/>
              </a:xfrm>
              <a:prstGeom prst="rect">
                <a:avLst/>
              </a:prstGeom>
              <a:blipFill rotWithShape="0">
                <a:blip r:embed="rId6"/>
                <a:stretch>
                  <a:fillRect l="-606" b="-24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672350" y="490228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Vamos, de modo informal, ilustrar este conceito.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0" y="5397509"/>
                <a:ext cx="806030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exemplo, a partir da dízima infinita não periódica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construímos duas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sucessões: uma crescente,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 valores aproximados por defeito, e a outra decrescente,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,com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valores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aproximados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excesso.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5397509"/>
                <a:ext cx="8060302" cy="1338828"/>
              </a:xfrm>
              <a:prstGeom prst="rect">
                <a:avLst/>
              </a:prstGeom>
              <a:blipFill rotWithShape="0">
                <a:blip r:embed="rId7"/>
                <a:stretch>
                  <a:fillRect l="-605" r="-302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1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/>
      <p:bldP spid="5" grpId="0"/>
      <p:bldP spid="14" grpId="0"/>
      <p:bldP spid="1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Funções definidas nos números reais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:endParaRPr lang="pt-PT" sz="22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respetivas propriedades</a:t>
                </a:r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58482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72352" y="1903111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sucessões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ambas convergentes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são tais que:</a:t>
                </a: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903111"/>
                <a:ext cx="8043783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404725" y="2327167"/>
                <a:ext cx="232730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25" y="2327167"/>
                <a:ext cx="2327304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2504480"/>
                  </p:ext>
                </p:extLst>
              </p:nvPr>
            </p:nvGraphicFramePr>
            <p:xfrm>
              <a:off x="1274242" y="984225"/>
              <a:ext cx="6840001" cy="908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7143"/>
                    <a:gridCol w="977143"/>
                    <a:gridCol w="977143"/>
                    <a:gridCol w="977143"/>
                    <a:gridCol w="977143"/>
                    <a:gridCol w="977143"/>
                    <a:gridCol w="977143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3,1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3,14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3,141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3,1415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⟶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PT" b="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3,2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3,15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3,142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3,1416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⟶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2504480"/>
                  </p:ext>
                </p:extLst>
              </p:nvPr>
            </p:nvGraphicFramePr>
            <p:xfrm>
              <a:off x="1274242" y="984225"/>
              <a:ext cx="6840001" cy="908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7143"/>
                    <a:gridCol w="977143"/>
                    <a:gridCol w="977143"/>
                    <a:gridCol w="977143"/>
                    <a:gridCol w="977143"/>
                    <a:gridCol w="977143"/>
                    <a:gridCol w="977143"/>
                  </a:tblGrid>
                  <a:tr h="39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r="-601875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99379" r="-498137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00625" r="-401250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00625" r="-301250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00625" r="-201250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497516" r="-100000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601250" r="-625" b="-130769"/>
                          </a:stretch>
                        </a:blipFill>
                      </a:tcPr>
                    </a:tc>
                  </a:tr>
                  <a:tr h="116840"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130769" r="-60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99379" t="-130769" r="-4981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00625" t="-130769" r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00625" t="-130769" r="-3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00625" t="-130769" r="-2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497516" t="-13076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601250" t="-130769" r="-6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2350" y="2950050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partir 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vamos construir duas novas sucessões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2950050"/>
                <a:ext cx="8043783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193483"/>
                  </p:ext>
                </p:extLst>
              </p:nvPr>
            </p:nvGraphicFramePr>
            <p:xfrm>
              <a:off x="1274242" y="3457881"/>
              <a:ext cx="6840001" cy="908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7143"/>
                    <a:gridCol w="977143"/>
                    <a:gridCol w="977143"/>
                    <a:gridCol w="977143"/>
                    <a:gridCol w="977143"/>
                    <a:gridCol w="977143"/>
                    <a:gridCol w="977143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pt-PT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3,1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3,14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3,141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3,1415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⟶</m:t>
                                </m:r>
                                <m:sSup>
                                  <m:sSupPr>
                                    <m:ctrlP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pt-PT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3,2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3,15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3,142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3,1416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⟶</m:t>
                                </m:r>
                                <m:sSup>
                                  <m:sSupPr>
                                    <m:ctrlP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193483"/>
                  </p:ext>
                </p:extLst>
              </p:nvPr>
            </p:nvGraphicFramePr>
            <p:xfrm>
              <a:off x="1274242" y="3457881"/>
              <a:ext cx="6840001" cy="908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7143"/>
                    <a:gridCol w="977143"/>
                    <a:gridCol w="977143"/>
                    <a:gridCol w="977143"/>
                    <a:gridCol w="977143"/>
                    <a:gridCol w="977143"/>
                    <a:gridCol w="977143"/>
                  </a:tblGrid>
                  <a:tr h="39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r="-601875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99379" r="-498137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00625" r="-401250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00625" r="-301250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400625" r="-201250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497516" r="-100000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601250" r="-625" b="-130769"/>
                          </a:stretch>
                        </a:blipFill>
                      </a:tcPr>
                    </a:tc>
                  </a:tr>
                  <a:tr h="116840"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129231" r="-601875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99379" t="-129231" r="-498137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00625" t="-129231" r="-401250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00625" t="-129231" r="-301250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400625" t="-129231" r="-201250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497516" t="-129231" r="-100000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601250" t="-129231" r="-625" b="-15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2351" y="4439983"/>
                <a:ext cx="8043781" cy="1400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vez que as sucessões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monótonas e limitadas, conclui-se que são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ambas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convergentes, dependendo os seus limites, apenas,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439983"/>
                <a:ext cx="8043781" cy="1400127"/>
              </a:xfrm>
              <a:prstGeom prst="rect">
                <a:avLst/>
              </a:prstGeom>
              <a:blipFill rotWithShape="0">
                <a:blip r:embed="rId9"/>
                <a:stretch>
                  <a:fillRect l="-606" b="-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2354" y="5729136"/>
                <a:ext cx="804378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Chama-se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esses limites.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5729136"/>
                <a:ext cx="8043781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7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arredondado 12"/>
          <p:cNvSpPr/>
          <p:nvPr/>
        </p:nvSpPr>
        <p:spPr>
          <a:xfrm>
            <a:off x="526038" y="904954"/>
            <a:ext cx="8190098" cy="133813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05354"/>
                <a:ext cx="8054794" cy="1337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Definição: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função definida por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designa-se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função exponencial de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base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05354"/>
                <a:ext cx="8054794" cy="1337739"/>
              </a:xfrm>
              <a:prstGeom prst="rect">
                <a:avLst/>
              </a:prstGeom>
              <a:blipFill rotWithShape="0">
                <a:blip r:embed="rId3"/>
                <a:stretch>
                  <a:fillRect l="-605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Funções definidas nos números reais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:endParaRPr lang="pt-PT" sz="22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respetivas propriedades</a:t>
                </a:r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7857" y="2353576"/>
                <a:ext cx="80437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função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exponencial de base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as seguintes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propriedades: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2353576"/>
                <a:ext cx="804378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55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677857" y="2772392"/>
                <a:ext cx="80437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363538">
                  <a:buClr>
                    <a:srgbClr val="05AAB0"/>
                  </a:buClr>
                  <a:buFont typeface="+mj-lt"/>
                  <a:buAutoNum type="arabicPeriod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Domínio: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2772392"/>
                <a:ext cx="8043784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677857" y="3191208"/>
                <a:ext cx="80437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363538">
                  <a:buClr>
                    <a:srgbClr val="05AAB0"/>
                  </a:buClr>
                  <a:buFont typeface="+mj-lt"/>
                  <a:buAutoNum type="arabicPeriod" startAt="2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Contradomínio: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3191208"/>
                <a:ext cx="8043784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77857" y="3610024"/>
                <a:ext cx="80437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363538">
                  <a:buClr>
                    <a:srgbClr val="05AAB0"/>
                  </a:buClr>
                  <a:buFont typeface="+mj-lt"/>
                  <a:buAutoNum type="arabicPeriod" startAt="3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Zeros: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não tem zeros, isto é,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uma equação impossível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3610024"/>
                <a:ext cx="8043784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677857" y="4028840"/>
                <a:ext cx="80437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363538">
                  <a:buClr>
                    <a:srgbClr val="05AAB0"/>
                  </a:buClr>
                  <a:buFont typeface="+mj-lt"/>
                  <a:buAutoNum type="arabicPeriod" startAt="4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Sinal: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positiva em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isto é,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4028840"/>
                <a:ext cx="804378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 40"/>
          <p:cNvSpPr/>
          <p:nvPr/>
        </p:nvSpPr>
        <p:spPr>
          <a:xfrm>
            <a:off x="677857" y="4447656"/>
            <a:ext cx="8043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363538">
              <a:buClr>
                <a:srgbClr val="05AAB0"/>
              </a:buClr>
              <a:buFont typeface="+mj-lt"/>
              <a:buAutoNum type="arabicPeriod" startAt="5"/>
            </a:pP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Variação: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crescente.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677857" y="4866472"/>
            <a:ext cx="8043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363538">
              <a:buClr>
                <a:srgbClr val="05AAB0"/>
              </a:buClr>
              <a:buFont typeface="+mj-lt"/>
              <a:buAutoNum type="arabicPeriod" startAt="6"/>
            </a:pPr>
            <a:r>
              <a:rPr lang="pt-PT" dirty="0" err="1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Injetividade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injetiva.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677857" y="5285288"/>
            <a:ext cx="8043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363538">
              <a:buClr>
                <a:srgbClr val="05AAB0"/>
              </a:buClr>
              <a:buFont typeface="+mj-lt"/>
              <a:buAutoNum type="arabicPeriod" startAt="7"/>
            </a:pP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Continuidade: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contínua.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677857" y="5704104"/>
                <a:ext cx="8043784" cy="452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363538">
                  <a:buClr>
                    <a:srgbClr val="05AAB0"/>
                  </a:buClr>
                  <a:buFont typeface="+mj-lt"/>
                  <a:buAutoNum type="arabicPeriod" startAt="8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⟶+∞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5704104"/>
                <a:ext cx="8043784" cy="452945"/>
              </a:xfrm>
              <a:prstGeom prst="rect">
                <a:avLst/>
              </a:prstGeom>
              <a:blipFill rotWithShape="0">
                <a:blip r:embed="rId10"/>
                <a:stretch>
                  <a:fillRect t="-8108" b="-270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77857" y="6206533"/>
                <a:ext cx="80437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363538">
                  <a:buClr>
                    <a:srgbClr val="05AAB0"/>
                  </a:buClr>
                  <a:buFont typeface="+mj-lt"/>
                  <a:buAutoNum type="arabicPeriod" startAt="9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Assíntotas: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reta de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assíntota horizontal ao gráfico da função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6206533"/>
                <a:ext cx="8043784" cy="646331"/>
              </a:xfrm>
              <a:prstGeom prst="rect">
                <a:avLst/>
              </a:prstGeom>
              <a:blipFill rotWithShape="0">
                <a:blip r:embed="rId11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6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4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Funções definidas nos números reais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:endParaRPr lang="pt-PT" sz="22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respetivas propriedades</a:t>
                </a:r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7857" y="5414264"/>
                <a:ext cx="7758636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Nota: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função exponencial de base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designa-se simplesmente por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função exponencial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representa-se também por </a:t>
                </a:r>
                <a:r>
                  <a:rPr lang="pt-PT" b="1" dirty="0" err="1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5414264"/>
                <a:ext cx="7758636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28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arredondado 12"/>
          <p:cNvSpPr/>
          <p:nvPr/>
        </p:nvSpPr>
        <p:spPr>
          <a:xfrm>
            <a:off x="531543" y="5416870"/>
            <a:ext cx="7899763" cy="1338139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77857" y="903037"/>
                <a:ext cx="80437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função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exponencial de base </a:t>
                </a:r>
                <a14:m>
                  <m:oMath xmlns:m="http://schemas.openxmlformats.org/officeDocument/2006/math">
                    <m:r>
                      <a:rPr lang="pt-PT" b="1" i="0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pt-PT" b="1" i="0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as seguintes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propriedades: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903037"/>
                <a:ext cx="804378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55" t="-8197" r="-682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7857" y="1321853"/>
                <a:ext cx="80437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363538">
                  <a:buClr>
                    <a:srgbClr val="05AAB0"/>
                  </a:buClr>
                  <a:buFont typeface="+mj-lt"/>
                  <a:buAutoNum type="arabicPeriod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Domínio: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1321853"/>
                <a:ext cx="8043784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677857" y="1740669"/>
                <a:ext cx="80437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363538">
                  <a:buClr>
                    <a:srgbClr val="05AAB0"/>
                  </a:buClr>
                  <a:buFont typeface="+mj-lt"/>
                  <a:buAutoNum type="arabicPeriod" startAt="2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Contradomínio: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1740669"/>
                <a:ext cx="8043784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7857" y="2159485"/>
                <a:ext cx="80437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363538">
                  <a:buClr>
                    <a:srgbClr val="05AAB0"/>
                  </a:buClr>
                  <a:buFont typeface="+mj-lt"/>
                  <a:buAutoNum type="arabicPeriod" startAt="3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Zeros: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não tem zeros, isto é,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uma equação impossível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2159485"/>
                <a:ext cx="8043784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7857" y="2578301"/>
                <a:ext cx="80437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363538">
                  <a:buClr>
                    <a:srgbClr val="05AAB0"/>
                  </a:buClr>
                  <a:buFont typeface="+mj-lt"/>
                  <a:buAutoNum type="arabicPeriod" startAt="4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Sinal: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positiva em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isto é,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2578301"/>
                <a:ext cx="804378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/>
          <p:cNvSpPr/>
          <p:nvPr/>
        </p:nvSpPr>
        <p:spPr>
          <a:xfrm>
            <a:off x="677857" y="2997117"/>
            <a:ext cx="8043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363538">
              <a:buClr>
                <a:srgbClr val="05AAB0"/>
              </a:buClr>
              <a:buFont typeface="+mj-lt"/>
              <a:buAutoNum type="arabicPeriod" startAt="5"/>
            </a:pP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Variação: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decrescente.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77857" y="3415933"/>
            <a:ext cx="8043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363538">
              <a:buClr>
                <a:srgbClr val="05AAB0"/>
              </a:buClr>
              <a:buFont typeface="+mj-lt"/>
              <a:buAutoNum type="arabicPeriod" startAt="6"/>
            </a:pPr>
            <a:r>
              <a:rPr lang="pt-PT" dirty="0" err="1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Injetividade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injetiva.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77857" y="3834749"/>
            <a:ext cx="8043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363538">
              <a:buClr>
                <a:srgbClr val="05AAB0"/>
              </a:buClr>
              <a:buFont typeface="+mj-lt"/>
              <a:buAutoNum type="arabicPeriod" startAt="7"/>
            </a:pP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Continuidade: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contínua.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7857" y="4253565"/>
                <a:ext cx="8043784" cy="452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363538">
                  <a:buClr>
                    <a:srgbClr val="05AAB0"/>
                  </a:buClr>
                  <a:buFont typeface="+mj-lt"/>
                  <a:buAutoNum type="arabicPeriod" startAt="8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⟶+∞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4253565"/>
                <a:ext cx="8043784" cy="452945"/>
              </a:xfrm>
              <a:prstGeom prst="rect">
                <a:avLst/>
              </a:prstGeom>
              <a:blipFill rotWithShape="0">
                <a:blip r:embed="rId10"/>
                <a:stretch>
                  <a:fillRect t="-8108" b="-270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77857" y="4755994"/>
                <a:ext cx="80437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363538">
                  <a:buClr>
                    <a:srgbClr val="05AAB0"/>
                  </a:buClr>
                  <a:buFont typeface="+mj-lt"/>
                  <a:buAutoNum type="arabicPeriod" startAt="9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Assíntotas: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reta de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assíntota horizontal ao gráfico da função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4755994"/>
                <a:ext cx="8043784" cy="646331"/>
              </a:xfrm>
              <a:prstGeom prst="rect">
                <a:avLst/>
              </a:prstGeom>
              <a:blipFill rotWithShape="0">
                <a:blip r:embed="rId11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9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  <p:bldP spid="15" grpId="0"/>
      <p:bldP spid="16" grpId="0"/>
      <p:bldP spid="17" grpId="0"/>
      <p:bldP spid="18" grpId="0"/>
      <p:bldP spid="19" grpId="0"/>
      <p:bldP spid="20" grpId="0"/>
      <p:bldP spid="22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No dia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 setembro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2016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às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9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horas, uma equipa de biólogos retirou uma amostra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água de um lago e concluiu que ali existia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milhar de fungos por cada centímetro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cúbico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5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672351" y="2187409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Sabe-se, também, que esta espécie de fungos duplicava de dia para dia.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66847" y="2593724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Neste âmbito, vamos completar a tabela seguinte: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278554"/>
                  </p:ext>
                </p:extLst>
              </p:nvPr>
            </p:nvGraphicFramePr>
            <p:xfrm>
              <a:off x="672352" y="3074849"/>
              <a:ext cx="8043784" cy="128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79377"/>
                    <a:gridCol w="709201"/>
                    <a:gridCol w="709201"/>
                    <a:gridCol w="709201"/>
                    <a:gridCol w="709201"/>
                    <a:gridCol w="709201"/>
                    <a:gridCol w="709201"/>
                    <a:gridCol w="70920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(tempo decorrido em dias)</a:t>
                          </a:r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rgbClr val="05AAB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rgbClr val="05AAB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rgbClr val="05AAB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rgbClr val="05AAB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rgbClr val="05AAB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rgbClr val="05AAB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rgbClr val="05AAB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rgbClr val="05AAB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rgbClr val="05AAB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rgbClr val="05AAB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rgbClr val="05AAB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rgbClr val="05AAB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rgbClr val="05AAB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rgbClr val="05AAB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(n.º, em milhares, de fungos por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PT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𝐜𝐦</m:t>
                                  </m:r>
                                </m:e>
                                <m:sup>
                                  <m:r>
                                    <a:rPr lang="pt-P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 água)</a:t>
                          </a:r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278554"/>
                  </p:ext>
                </p:extLst>
              </p:nvPr>
            </p:nvGraphicFramePr>
            <p:xfrm>
              <a:off x="672352" y="3074849"/>
              <a:ext cx="8043784" cy="128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79377"/>
                    <a:gridCol w="709201"/>
                    <a:gridCol w="709201"/>
                    <a:gridCol w="709201"/>
                    <a:gridCol w="709201"/>
                    <a:gridCol w="709201"/>
                    <a:gridCol w="709201"/>
                    <a:gridCol w="709201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762" r="-161386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31624" t="-4762" r="-596581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536207" t="-4762" r="-501724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36207" t="-4762" r="-401724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29915" t="-4762" r="-298291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37069" t="-4762" r="-200862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29060" t="-4762" r="-99145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37931" t="-4762" b="-117143"/>
                          </a:stretch>
                        </a:blipFill>
                      </a:tcPr>
                    </a:tc>
                  </a:tr>
                  <a:tr h="6462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3774" r="-161386" b="-16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013551" y="3906371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51" y="3906371"/>
                <a:ext cx="18113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4731832" y="3906370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32" y="3906370"/>
                <a:ext cx="18113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5423219" y="3906371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219" y="3906371"/>
                <a:ext cx="18113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6143363" y="3905400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363" y="3905400"/>
                <a:ext cx="18113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6792266" y="3906371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266" y="3906371"/>
                <a:ext cx="30938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7647" r="-17647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491028" y="3905399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028" y="3905399"/>
                <a:ext cx="309380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8197806" y="3906371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806" y="3906371"/>
                <a:ext cx="309380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672352" y="4364245"/>
            <a:ext cx="8043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Repara que quanto maior for a população de fungos, maior será o aumento por unidade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tempo.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2352" y="5199760"/>
                <a:ext cx="804378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aumento da população de fungos não se verifica a uma taxa constante; o que é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constante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cada um destes períodos é a variação relativa: se no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.º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dia a população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duplicou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 mesmo acontecerá nos dias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seguintes.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199760"/>
                <a:ext cx="8043784" cy="1338828"/>
              </a:xfrm>
              <a:prstGeom prst="rect">
                <a:avLst/>
              </a:prstGeom>
              <a:blipFill rotWithShape="0">
                <a:blip r:embed="rId12"/>
                <a:stretch>
                  <a:fillRect l="-606" r="-303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39" grpId="0"/>
      <p:bldP spid="10" grpId="0"/>
      <p:bldP spid="44" grpId="0"/>
      <p:bldP spid="45" grpId="0"/>
      <p:bldP spid="46" grpId="0"/>
      <p:bldP spid="47" grpId="0"/>
      <p:bldP spid="48" grpId="0"/>
      <p:bldP spid="49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Funções definidas nos números reais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:endParaRPr lang="pt-PT" sz="22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respetivas propriedades</a:t>
                </a:r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677857" y="903037"/>
            <a:ext cx="8043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 propriedades algébricas para potências de expoente racional permanecem válidas para potências de expoente irracional. </a:t>
            </a:r>
          </a:p>
        </p:txBody>
      </p:sp>
      <p:sp>
        <p:nvSpPr>
          <p:cNvPr id="21" name="Retângulo arredondado 12"/>
          <p:cNvSpPr/>
          <p:nvPr/>
        </p:nvSpPr>
        <p:spPr>
          <a:xfrm>
            <a:off x="537048" y="1871370"/>
            <a:ext cx="8190098" cy="266028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7857" y="1871370"/>
                <a:ext cx="805479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Propriedades: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ℝ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1871370"/>
                <a:ext cx="8054794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666847" y="2793980"/>
                <a:ext cx="381102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793980"/>
                <a:ext cx="3811024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958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66847" y="3311248"/>
                <a:ext cx="381102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311248"/>
                <a:ext cx="3811024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958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66847" y="3828516"/>
                <a:ext cx="381102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828516"/>
                <a:ext cx="3811024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958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683319" y="3824919"/>
                <a:ext cx="30553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319" y="3824919"/>
                <a:ext cx="305533" cy="5203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6"/>
          <p:cNvSpPr/>
          <p:nvPr/>
        </p:nvSpPr>
        <p:spPr>
          <a:xfrm>
            <a:off x="4327033" y="2794700"/>
            <a:ext cx="38110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702724" y="2798534"/>
                <a:ext cx="1100494" cy="533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24" y="2798534"/>
                <a:ext cx="1100494" cy="53322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"/>
              <p:cNvSpPr/>
              <p:nvPr/>
            </p:nvSpPr>
            <p:spPr>
              <a:xfrm>
                <a:off x="4327033" y="3298191"/>
                <a:ext cx="381102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33" y="3298191"/>
                <a:ext cx="3811024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1120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"/>
          <p:cNvSpPr/>
          <p:nvPr/>
        </p:nvSpPr>
        <p:spPr>
          <a:xfrm>
            <a:off x="4327033" y="3820007"/>
            <a:ext cx="38110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4713734" y="3812095"/>
                <a:ext cx="1184683" cy="533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34" y="3812095"/>
                <a:ext cx="1184683" cy="53322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arredondado 12"/>
          <p:cNvSpPr/>
          <p:nvPr/>
        </p:nvSpPr>
        <p:spPr>
          <a:xfrm>
            <a:off x="520533" y="4831897"/>
            <a:ext cx="8190098" cy="10310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"/>
              <p:cNvSpPr/>
              <p:nvPr/>
            </p:nvSpPr>
            <p:spPr>
              <a:xfrm>
                <a:off x="661342" y="4831897"/>
                <a:ext cx="8054794" cy="930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função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ℝ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é contínua.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4831897"/>
                <a:ext cx="8054794" cy="930768"/>
              </a:xfrm>
              <a:prstGeom prst="rect">
                <a:avLst/>
              </a:prstGeom>
              <a:blipFill rotWithShape="0">
                <a:blip r:embed="rId12"/>
                <a:stretch>
                  <a:fillRect l="-605" b="-46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5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4" grpId="0"/>
      <p:bldP spid="28" grpId="0"/>
      <p:bldP spid="29" grpId="0"/>
      <p:bldP spid="30" grpId="0"/>
      <p:bldP spid="2" grpId="0"/>
      <p:bldP spid="31" grpId="0"/>
      <p:bldP spid="4" grpId="0"/>
      <p:bldP spid="33" grpId="0"/>
      <p:bldP spid="36" grpId="0"/>
      <p:bldP spid="37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Determina os seguintes limites: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66847" y="1413490"/>
            <a:ext cx="40261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102659" y="1341980"/>
                <a:ext cx="1959383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⁡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t-PT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59" y="1341980"/>
                <a:ext cx="1959383" cy="6544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"/>
          <p:cNvSpPr/>
          <p:nvPr/>
        </p:nvSpPr>
        <p:spPr>
          <a:xfrm>
            <a:off x="4545487" y="1439137"/>
            <a:ext cx="402617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677363" y="2098355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5011996" y="1361916"/>
                <a:ext cx="1140440" cy="639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+∞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⁡</m:t>
                          </m:r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rad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996" y="1361916"/>
                <a:ext cx="1140440" cy="6397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6"/>
          <p:cNvSpPr/>
          <p:nvPr/>
        </p:nvSpPr>
        <p:spPr>
          <a:xfrm>
            <a:off x="677363" y="2610095"/>
            <a:ext cx="40261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1113175" y="2538585"/>
                <a:ext cx="1959383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⁡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t-PT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75" y="2538585"/>
                <a:ext cx="1959383" cy="6544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3027130" y="2536772"/>
                <a:ext cx="2492542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⁡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limLow>
                                <m:limLow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130" y="2536772"/>
                <a:ext cx="2492542" cy="6544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5370178" y="2534959"/>
                <a:ext cx="1797094" cy="653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⁡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−∞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−∞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178" y="2534959"/>
                <a:ext cx="1797094" cy="6535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6955283" y="2745414"/>
                <a:ext cx="1254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=0+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283" y="2745414"/>
                <a:ext cx="125438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942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8177665" y="2738897"/>
                <a:ext cx="658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665" y="2738897"/>
                <a:ext cx="65883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752" r="-367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6"/>
          <p:cNvSpPr/>
          <p:nvPr/>
        </p:nvSpPr>
        <p:spPr>
          <a:xfrm>
            <a:off x="666847" y="3401396"/>
            <a:ext cx="402617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1133356" y="3324175"/>
                <a:ext cx="1140440" cy="639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+∞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⁡</m:t>
                          </m:r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rad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356" y="3324175"/>
                <a:ext cx="1140440" cy="6397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234555" y="3316565"/>
                <a:ext cx="1658851" cy="664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+∞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⁡</m:t>
                          </m:r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rad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555" y="3316565"/>
                <a:ext cx="1658851" cy="66428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3881016" y="3337622"/>
                <a:ext cx="1880963" cy="617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+∞</m:t>
                              </m:r>
                            </m:lim>
                          </m:limLow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⁡</m:t>
                          </m:r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rad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16" y="3337622"/>
                <a:ext cx="1880963" cy="617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5730777" y="3297281"/>
                <a:ext cx="2038443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pt-PT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777" y="3297281"/>
                <a:ext cx="2038443" cy="6544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Parêntese esquerdo 58"/>
          <p:cNvSpPr/>
          <p:nvPr/>
        </p:nvSpPr>
        <p:spPr>
          <a:xfrm rot="16200000">
            <a:off x="7235768" y="3724187"/>
            <a:ext cx="96111" cy="432000"/>
          </a:xfrm>
          <a:prstGeom prst="leftBracket">
            <a:avLst/>
          </a:prstGeom>
          <a:ln w="127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0" name="Conexão em ângulos retos 59"/>
          <p:cNvCxnSpPr>
            <a:stCxn id="59" idx="1"/>
          </p:cNvCxnSpPr>
          <p:nvPr/>
        </p:nvCxnSpPr>
        <p:spPr>
          <a:xfrm rot="5400000">
            <a:off x="6310771" y="3692452"/>
            <a:ext cx="677262" cy="1268845"/>
          </a:xfrm>
          <a:prstGeom prst="bentConnector2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/>
              <p:cNvSpPr/>
              <p:nvPr/>
            </p:nvSpPr>
            <p:spPr>
              <a:xfrm>
                <a:off x="4545487" y="4372636"/>
                <a:ext cx="1450374" cy="600998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f>
                        <m:fPr>
                          <m:ctrlPr>
                            <a:rPr lang="pt-PT" sz="160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1600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den>
                      </m:f>
                      <m:r>
                        <a:rPr lang="pt-PT" sz="1600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487" y="4372636"/>
                <a:ext cx="1450374" cy="6009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7650019" y="3500804"/>
                <a:ext cx="8143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019" y="3500804"/>
                <a:ext cx="814325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985" r="-597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8442958" y="3494287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958" y="3494287"/>
                <a:ext cx="428002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286" r="-1285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0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3" grpId="0"/>
      <p:bldP spid="16" grpId="0"/>
      <p:bldP spid="28" grpId="0"/>
      <p:bldP spid="48" grpId="0"/>
      <p:bldP spid="49" grpId="0"/>
      <p:bldP spid="50" grpId="0"/>
      <p:bldP spid="51" grpId="0"/>
      <p:bldP spid="52" grpId="0"/>
      <p:bldP spid="53" grpId="0"/>
      <p:bldP spid="2" grpId="0"/>
      <p:bldP spid="54" grpId="0"/>
      <p:bldP spid="55" grpId="0"/>
      <p:bldP spid="56" grpId="0"/>
      <p:bldP spid="57" grpId="0"/>
      <p:bldP spid="58" grpId="0"/>
      <p:bldP spid="59" grpId="0" animBg="1"/>
      <p:bldP spid="61" grpId="0" animBg="1"/>
      <p:bldP spid="62" grpId="0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Determina, sem recurso à calculadora, o valor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666318" y="2159391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866693" y="1366252"/>
                <a:ext cx="3447803" cy="988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sup>
                          </m:sSup>
                        </m:den>
                      </m:f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243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693" y="1366252"/>
                <a:ext cx="3447803" cy="9880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66847" y="2636507"/>
                <a:ext cx="3542701" cy="988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sup>
                          </m:sSup>
                        </m:den>
                      </m:f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243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636507"/>
                <a:ext cx="3542701" cy="9880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4084422" y="2625487"/>
                <a:ext cx="3768211" cy="1039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sup>
                          </m:sSup>
                        </m:den>
                      </m:f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PT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422" y="2625487"/>
                <a:ext cx="3768211" cy="10395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084422" y="3741100"/>
                <a:ext cx="3971600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sup>
                          </m:sSup>
                        </m:den>
                      </m:f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422" y="3741100"/>
                <a:ext cx="3971600" cy="686535"/>
              </a:xfrm>
              <a:prstGeom prst="rect">
                <a:avLst/>
              </a:prstGeom>
              <a:blipFill rotWithShape="0">
                <a:blip r:embed="rId6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084422" y="4593050"/>
                <a:ext cx="3593356" cy="647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  <m:rad>
                                <m:radPr>
                                  <m:degHide m:val="on"/>
                                  <m:ctrlP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422" y="4593050"/>
                <a:ext cx="3593356" cy="6472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4084422" y="5383631"/>
                <a:ext cx="3264099" cy="325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ad>
                                <m:radPr>
                                  <m:degHide m:val="on"/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422" y="5383631"/>
                <a:ext cx="3264099" cy="325730"/>
              </a:xfrm>
              <a:prstGeom prst="rect">
                <a:avLst/>
              </a:prstGeom>
              <a:blipFill rotWithShape="0"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/>
          <p:cNvCxnSpPr/>
          <p:nvPr/>
        </p:nvCxnSpPr>
        <p:spPr>
          <a:xfrm flipV="1">
            <a:off x="4693715" y="5423972"/>
            <a:ext cx="207207" cy="1628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/>
          <p:cNvCxnSpPr/>
          <p:nvPr/>
        </p:nvCxnSpPr>
        <p:spPr>
          <a:xfrm flipV="1">
            <a:off x="5367726" y="5423972"/>
            <a:ext cx="207207" cy="1628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4084422" y="5881960"/>
                <a:ext cx="1760418" cy="325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422" y="5881960"/>
                <a:ext cx="1760418" cy="325730"/>
              </a:xfrm>
              <a:prstGeom prst="rect">
                <a:avLst/>
              </a:prstGeom>
              <a:blipFill rotWithShape="0"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4084422" y="6366473"/>
                <a:ext cx="1476751" cy="325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422" y="6366473"/>
                <a:ext cx="1476751" cy="325730"/>
              </a:xfrm>
              <a:prstGeom prst="rect">
                <a:avLst/>
              </a:prstGeom>
              <a:blipFill rotWithShape="0"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xão reta 33"/>
          <p:cNvCxnSpPr/>
          <p:nvPr/>
        </p:nvCxnSpPr>
        <p:spPr>
          <a:xfrm flipV="1">
            <a:off x="4783558" y="6412950"/>
            <a:ext cx="207207" cy="1628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/>
          <p:cNvCxnSpPr/>
          <p:nvPr/>
        </p:nvCxnSpPr>
        <p:spPr>
          <a:xfrm flipV="1">
            <a:off x="5202076" y="6412950"/>
            <a:ext cx="207207" cy="1628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404737" y="6371566"/>
                <a:ext cx="7103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737" y="6371566"/>
                <a:ext cx="710387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5921123" y="6363504"/>
                <a:ext cx="612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123" y="6363504"/>
                <a:ext cx="61266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72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" grpId="0"/>
      <p:bldP spid="22" grpId="0"/>
      <p:bldP spid="25" grpId="0"/>
      <p:bldP spid="26" grpId="0"/>
      <p:bldP spid="27" grpId="0"/>
      <p:bldP spid="29" grpId="0"/>
      <p:bldP spid="32" grpId="0"/>
      <p:bldP spid="33" grpId="0"/>
      <p:bldP spid="7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19086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um número real e sabendo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7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determina o valor de: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19086"/>
                <a:ext cx="8054794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66847" y="2422747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"/>
              <p:cNvSpPr/>
              <p:nvPr/>
            </p:nvSpPr>
            <p:spPr>
              <a:xfrm>
                <a:off x="666847" y="1401350"/>
                <a:ext cx="396016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4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401350"/>
                <a:ext cx="3960161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92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6"/>
              <p:cNvSpPr/>
              <p:nvPr/>
            </p:nvSpPr>
            <p:spPr>
              <a:xfrm>
                <a:off x="4632514" y="1402596"/>
                <a:ext cx="409585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4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514" y="1402596"/>
                <a:ext cx="4095852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104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6"/>
              <p:cNvSpPr/>
              <p:nvPr/>
            </p:nvSpPr>
            <p:spPr>
              <a:xfrm>
                <a:off x="666847" y="1921387"/>
                <a:ext cx="396016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921387"/>
                <a:ext cx="3960161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92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6"/>
              <p:cNvSpPr/>
              <p:nvPr/>
            </p:nvSpPr>
            <p:spPr>
              <a:xfrm>
                <a:off x="4632514" y="1810528"/>
                <a:ext cx="4095852" cy="643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pt-PT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514" y="1810528"/>
                <a:ext cx="4095852" cy="643831"/>
              </a:xfrm>
              <a:prstGeom prst="rect">
                <a:avLst/>
              </a:prstGeom>
              <a:blipFill rotWithShape="0">
                <a:blip r:embed="rId7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66846" y="2974984"/>
                <a:ext cx="396016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2974984"/>
                <a:ext cx="3960161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92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543949" y="3076053"/>
                <a:ext cx="13469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949" y="3076053"/>
                <a:ext cx="134690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694656" y="2922533"/>
                <a:ext cx="99899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56" y="2922533"/>
                <a:ext cx="998991" cy="612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520965" y="2920815"/>
                <a:ext cx="612667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965" y="2920815"/>
                <a:ext cx="612667" cy="61087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72352" y="3632757"/>
                <a:ext cx="409585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632757"/>
                <a:ext cx="4095852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89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488329" y="3742830"/>
                <a:ext cx="10207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329" y="3742830"/>
                <a:ext cx="102072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310428" y="3744362"/>
                <a:ext cx="10321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428" y="3744362"/>
                <a:ext cx="1032141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143654" y="3742830"/>
                <a:ext cx="7103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54" y="3742830"/>
                <a:ext cx="710387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3635210" y="3740124"/>
                <a:ext cx="8883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𝟑𝟒𝟑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210" y="3740124"/>
                <a:ext cx="888385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"/>
              <p:cNvSpPr/>
              <p:nvPr/>
            </p:nvSpPr>
            <p:spPr>
              <a:xfrm>
                <a:off x="666845" y="4290530"/>
                <a:ext cx="396016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5" y="4290530"/>
                <a:ext cx="3960161" cy="507831"/>
              </a:xfrm>
              <a:prstGeom prst="rect">
                <a:avLst/>
              </a:prstGeom>
              <a:blipFill rotWithShape="0">
                <a:blip r:embed="rId17"/>
                <a:stretch>
                  <a:fillRect l="-92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1655551" y="4373226"/>
                <a:ext cx="1336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51" y="4373226"/>
                <a:ext cx="1336648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2786976" y="4237022"/>
                <a:ext cx="111774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976" y="4237022"/>
                <a:ext cx="1117742" cy="6127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3692868" y="4229121"/>
                <a:ext cx="998991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868" y="4229121"/>
                <a:ext cx="998991" cy="61177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4512653" y="4231391"/>
                <a:ext cx="612667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653" y="4231391"/>
                <a:ext cx="612667" cy="61087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672352" y="4933817"/>
                <a:ext cx="4095852" cy="643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pt-PT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933817"/>
                <a:ext cx="4095852" cy="643831"/>
              </a:xfrm>
              <a:prstGeom prst="rect">
                <a:avLst/>
              </a:prstGeom>
              <a:blipFill rotWithShape="0">
                <a:blip r:embed="rId22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331445" y="4995179"/>
                <a:ext cx="1020728" cy="495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45" y="4995179"/>
                <a:ext cx="1020728" cy="49500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2165159" y="5000522"/>
                <a:ext cx="710386" cy="495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f>
                            <m:f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159" y="5000522"/>
                <a:ext cx="710386" cy="49500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787119" y="5121181"/>
                <a:ext cx="605807" cy="31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g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119" y="5121181"/>
                <a:ext cx="605807" cy="312843"/>
              </a:xfrm>
              <a:prstGeom prst="rect">
                <a:avLst/>
              </a:prstGeom>
              <a:blipFill rotWithShape="0">
                <a:blip r:embed="rId25"/>
                <a:stretch>
                  <a:fillRect l="-3000" r="-9000" b="-78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8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8" grpId="0"/>
      <p:bldP spid="49" grpId="0"/>
      <p:bldP spid="50" grpId="0"/>
      <p:bldP spid="51" grpId="0"/>
      <p:bldP spid="2" grpId="0"/>
      <p:bldP spid="19" grpId="0"/>
      <p:bldP spid="20" grpId="0"/>
      <p:bldP spid="26" grpId="0"/>
      <p:bldP spid="3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Equações exponenciais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19086"/>
                <a:ext cx="8054794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Quando estudámos as propriedades da função exponencial, referimos que esta é uma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função crescente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&gt;1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decrescente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0&lt;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&lt;1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Logo, é uma função injetiva.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19086"/>
                <a:ext cx="8054794" cy="1287532"/>
              </a:xfrm>
              <a:prstGeom prst="rect">
                <a:avLst/>
              </a:prstGeom>
              <a:blipFill rotWithShape="0">
                <a:blip r:embed="rId3"/>
                <a:stretch>
                  <a:fillRect l="-605" b="-7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6"/>
          <p:cNvSpPr/>
          <p:nvPr/>
        </p:nvSpPr>
        <p:spPr>
          <a:xfrm>
            <a:off x="672352" y="2160698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Assim, tem-se que: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058253" y="2617233"/>
                <a:ext cx="3031151" cy="370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PT" i="0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253" y="2617233"/>
                <a:ext cx="3031151" cy="370743"/>
              </a:xfrm>
              <a:prstGeom prst="rect">
                <a:avLst/>
              </a:prstGeom>
              <a:blipFill rotWithShape="0">
                <a:blip r:embed="rId4"/>
                <a:stretch>
                  <a:fillRect l="-2012" r="-1610" b="-377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arredondado 7"/>
          <p:cNvSpPr/>
          <p:nvPr/>
        </p:nvSpPr>
        <p:spPr>
          <a:xfrm>
            <a:off x="2902554" y="2488263"/>
            <a:ext cx="3342547" cy="628683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672351" y="324591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Na resolução de uma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equação exponencial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devem seguir-se estes passos: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677857" y="3672289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9988" indent="-11699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passo:</a:t>
                </a:r>
                <a:r>
                  <a:rPr lang="pt-PT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Sempre que possível, escrever as potências na mesma base, aplicando 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regras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operatórias das potências. </a:t>
                </a:r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3672289"/>
                <a:ext cx="8049289" cy="872034"/>
              </a:xfrm>
              <a:prstGeom prst="rect">
                <a:avLst/>
              </a:prstGeom>
              <a:blipFill rotWithShape="0">
                <a:blip r:embed="rId5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683363" y="449433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9988" indent="-11699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passo:</a:t>
                </a:r>
                <a:r>
                  <a:rPr lang="pt-PT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Obter uma igualdade do tipo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3" y="4494338"/>
                <a:ext cx="8049289" cy="507831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683363" y="491690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9988" indent="-11699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passo:</a:t>
                </a:r>
                <a:r>
                  <a:rPr lang="pt-PT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Aplicar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pt-PT" dirty="0">
                    <a:solidFill>
                      <a:srgbClr val="05AAB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3" y="4916908"/>
                <a:ext cx="8049289" cy="507831"/>
              </a:xfrm>
              <a:prstGeom prst="rect">
                <a:avLst/>
              </a:prstGeom>
              <a:blipFill rotWithShape="0">
                <a:blip r:embed="rId7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83363" y="5344057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9988" indent="-11699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passo:</a:t>
                </a:r>
                <a:r>
                  <a:rPr lang="pt-PT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Resolver a equação obtida no passo anterior. </a:t>
                </a:r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3" y="5344057"/>
                <a:ext cx="8049289" cy="507831"/>
              </a:xfrm>
              <a:prstGeom prst="rect">
                <a:avLst/>
              </a:prstGeom>
              <a:blipFill rotWithShape="0">
                <a:blip r:embed="rId8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683363" y="5766627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9988" indent="-11699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passo:</a:t>
                </a:r>
                <a:r>
                  <a:rPr lang="pt-PT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Apresentar o conjunto-solução.</a:t>
                </a:r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3" y="5766627"/>
                <a:ext cx="8049289" cy="507831"/>
              </a:xfrm>
              <a:prstGeom prst="rect">
                <a:avLst/>
              </a:prstGeom>
              <a:blipFill rotWithShape="0">
                <a:blip r:embed="rId9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1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7" grpId="0"/>
      <p:bldP spid="8" grpId="0" animBg="1"/>
      <p:bldP spid="9" grpId="0"/>
      <p:bldP spid="40" grpId="0"/>
      <p:bldP spid="43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Equações exponenciais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 de resolução de equações: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6" y="1341656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1341656"/>
                <a:ext cx="8054794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45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014296" y="1428859"/>
                <a:ext cx="13695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296" y="1428859"/>
                <a:ext cx="136954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153928" y="1429598"/>
                <a:ext cx="1134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28" y="1429598"/>
                <a:ext cx="113422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129554" y="1888614"/>
                <a:ext cx="1055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54" y="1888614"/>
                <a:ext cx="1055610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751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66846" y="2329452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2329452"/>
                <a:ext cx="8054794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45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027743" y="2329452"/>
                <a:ext cx="332719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43" y="2329452"/>
                <a:ext cx="332719" cy="5722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275022" y="2341014"/>
                <a:ext cx="2357440" cy="47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22" y="2341014"/>
                <a:ext cx="2357440" cy="4783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4402871" y="2253335"/>
                <a:ext cx="2246641" cy="547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pt-PT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871" y="2253335"/>
                <a:ext cx="2246641" cy="5473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379580" y="2307287"/>
                <a:ext cx="1968809" cy="493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80" y="2307287"/>
                <a:ext cx="1968809" cy="4932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372374" y="2951580"/>
                <a:ext cx="188494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pt-P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74" y="2951580"/>
                <a:ext cx="1884940" cy="5186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274495" y="2943458"/>
                <a:ext cx="169334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95" y="2943458"/>
                <a:ext cx="1693349" cy="51860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980396" y="3099276"/>
                <a:ext cx="16548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96" y="3099276"/>
                <a:ext cx="1654876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471" r="-2941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7635272" y="2942010"/>
                <a:ext cx="1263743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7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272" y="2942010"/>
                <a:ext cx="1263743" cy="51854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1129554" y="3475303"/>
                <a:ext cx="1358770" cy="526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54" y="3475303"/>
                <a:ext cx="1358770" cy="526491"/>
              </a:xfrm>
              <a:prstGeom prst="rect">
                <a:avLst/>
              </a:prstGeom>
              <a:blipFill rotWithShape="0">
                <a:blip r:embed="rId25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2352" y="4257332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257332"/>
                <a:ext cx="8054794" cy="507831"/>
              </a:xfrm>
              <a:prstGeom prst="rect">
                <a:avLst/>
              </a:prstGeom>
              <a:blipFill rotWithShape="0">
                <a:blip r:embed="rId18"/>
                <a:stretch>
                  <a:fillRect l="-45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827514" y="4230085"/>
                <a:ext cx="519501" cy="531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514" y="4230085"/>
                <a:ext cx="519501" cy="53142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371762" y="4227753"/>
                <a:ext cx="1819922" cy="5938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62" y="4227753"/>
                <a:ext cx="1819922" cy="59388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4164697" y="4218253"/>
                <a:ext cx="1613455" cy="552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697" y="4218253"/>
                <a:ext cx="1613455" cy="55284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5764890" y="4381210"/>
                <a:ext cx="2076851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890" y="4381210"/>
                <a:ext cx="2076851" cy="295594"/>
              </a:xfrm>
              <a:prstGeom prst="rect">
                <a:avLst/>
              </a:prstGeom>
              <a:blipFill rotWithShape="0">
                <a:blip r:embed="rId22"/>
                <a:stretch>
                  <a:fillRect l="-1471" b="-6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2385732" y="5020701"/>
                <a:ext cx="16134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732" y="5020701"/>
                <a:ext cx="1613454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1509" t="-4444" r="-113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3972478" y="5020700"/>
                <a:ext cx="1657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478" y="5020700"/>
                <a:ext cx="1657057" cy="276999"/>
              </a:xfrm>
              <a:prstGeom prst="rect">
                <a:avLst/>
              </a:prstGeom>
              <a:blipFill rotWithShape="0">
                <a:blip r:embed="rId26"/>
                <a:stretch>
                  <a:fillRect l="-1845" r="-295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5601315" y="5013188"/>
                <a:ext cx="1424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315" y="5013188"/>
                <a:ext cx="1424043" cy="276999"/>
              </a:xfrm>
              <a:prstGeom prst="rect">
                <a:avLst/>
              </a:prstGeom>
              <a:blipFill rotWithShape="0">
                <a:blip r:embed="rId27"/>
                <a:stretch>
                  <a:fillRect l="-2575" r="-3433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7024429" y="4866333"/>
                <a:ext cx="1052146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4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429" y="4866333"/>
                <a:ext cx="1052146" cy="519373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1129554" y="5388400"/>
                <a:ext cx="1147174" cy="527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54" y="5388400"/>
                <a:ext cx="1147174" cy="52732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8" grpId="0"/>
      <p:bldP spid="3" grpId="0"/>
      <p:bldP spid="19" grpId="0"/>
      <p:bldP spid="5" grpId="0"/>
      <p:bldP spid="10" grpId="0"/>
      <p:bldP spid="22" grpId="0"/>
      <p:bldP spid="25" grpId="0"/>
      <p:bldP spid="11" grpId="0"/>
      <p:bldP spid="26" grpId="0"/>
      <p:bldP spid="27" grpId="0"/>
      <p:bldP spid="12" grpId="0"/>
      <p:bldP spid="28" grpId="0"/>
      <p:bldP spid="29" grpId="0"/>
      <p:bldP spid="13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Equações exponenciais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 resolução de 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equações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continuação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6" y="1341656"/>
                <a:ext cx="80547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4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=22</m:t>
                    </m:r>
                  </m:oMath>
                </a14:m>
                <a:endParaRPr lang="pt-PT" dirty="0"/>
              </a:p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4"/>
                </a:pP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1341656"/>
                <a:ext cx="8054794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4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2194038" y="2688292"/>
                <a:ext cx="1134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038" y="2688292"/>
                <a:ext cx="113422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778661" y="2734458"/>
                <a:ext cx="11069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61" y="2734458"/>
                <a:ext cx="1106906" cy="276999"/>
              </a:xfrm>
              <a:prstGeom prst="rect">
                <a:avLst/>
              </a:prstGeom>
              <a:blipFill rotWithShape="0">
                <a:blip r:embed="rId5"/>
                <a:stretch>
                  <a:fillRect r="-276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7011" y="3090538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5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1" y="3090538"/>
                <a:ext cx="8054794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45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6418187" y="6330959"/>
                <a:ext cx="12800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187" y="6330959"/>
                <a:ext cx="128003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667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4074414" y="1421605"/>
                <a:ext cx="3349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14" y="1421605"/>
                <a:ext cx="334963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66844" y="1803456"/>
                <a:ext cx="340756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1803456"/>
                <a:ext cx="3407569" cy="714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3804533" y="1835285"/>
                <a:ext cx="190321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533" y="1835285"/>
                <a:ext cx="1903213" cy="6109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5507714" y="1836624"/>
                <a:ext cx="1402115" cy="834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714" y="1836624"/>
                <a:ext cx="1402115" cy="83445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703029" y="1978721"/>
                <a:ext cx="12507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029" y="1978721"/>
                <a:ext cx="125079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1001101" y="2694227"/>
                <a:ext cx="13695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01" y="2694227"/>
                <a:ext cx="136954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156704" y="3086716"/>
                <a:ext cx="2883546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704" y="3086716"/>
                <a:ext cx="2883546" cy="45647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839787" y="3090538"/>
                <a:ext cx="2883546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787" y="3090538"/>
                <a:ext cx="2883546" cy="45647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7011" y="3548892"/>
                <a:ext cx="812334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Considerando a mudança de variável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obtém-se 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seguinte equação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.º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grau: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1" y="3548892"/>
                <a:ext cx="8123349" cy="872034"/>
              </a:xfrm>
              <a:prstGeom prst="rect">
                <a:avLst/>
              </a:prstGeom>
              <a:blipFill rotWithShape="0">
                <a:blip r:embed="rId16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745567" y="4391540"/>
                <a:ext cx="2139817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6828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7" y="4391540"/>
                <a:ext cx="2139817" cy="456472"/>
              </a:xfrm>
              <a:prstGeom prst="rect">
                <a:avLst/>
              </a:prstGeom>
              <a:blipFill rotWithShape="0"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795381" y="4301607"/>
                <a:ext cx="3730701" cy="605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1×3</m:t>
                              </m:r>
                            </m:e>
                          </m:rad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381" y="4301607"/>
                <a:ext cx="3730701" cy="60542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6509600" y="4331282"/>
                <a:ext cx="2165529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4±</m:t>
                          </m:r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e>
                          </m:rad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00" y="4331282"/>
                <a:ext cx="2165529" cy="58092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795381" y="4924498"/>
                <a:ext cx="135351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4±2</m:t>
                          </m:r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381" y="4924498"/>
                <a:ext cx="1353512" cy="51860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4126634" y="5074255"/>
                <a:ext cx="2004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  ∨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34" y="5074255"/>
                <a:ext cx="2004908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1824" r="-2432" b="-239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7011" y="5447284"/>
                <a:ext cx="80384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Substituindo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vem que: 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1" y="5447284"/>
                <a:ext cx="8038459" cy="369332"/>
              </a:xfrm>
              <a:prstGeom prst="rect">
                <a:avLst/>
              </a:prstGeom>
              <a:blipFill rotWithShape="0">
                <a:blip r:embed="rId2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677011" y="5912646"/>
                <a:ext cx="31016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444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  ∨  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1" y="5912646"/>
                <a:ext cx="3101650" cy="276999"/>
              </a:xfrm>
              <a:prstGeom prst="rect">
                <a:avLst/>
              </a:prstGeom>
              <a:blipFill rotWithShape="0"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922316" y="5912646"/>
                <a:ext cx="31016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444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∨  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316" y="5912646"/>
                <a:ext cx="3101650" cy="276999"/>
              </a:xfrm>
              <a:prstGeom prst="rect">
                <a:avLst/>
              </a:prstGeom>
              <a:blipFill rotWithShape="0">
                <a:blip r:embed="rId24"/>
                <a:stretch>
                  <a:fillRect t="-444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3328259" y="6330960"/>
                <a:ext cx="2004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  ∨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259" y="6330960"/>
                <a:ext cx="2004908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1520" r="-2128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29" grpId="0"/>
      <p:bldP spid="38" grpId="0"/>
      <p:bldP spid="40" grpId="0"/>
      <p:bldP spid="41" grpId="0"/>
      <p:bldP spid="44" grpId="0"/>
      <p:bldP spid="45" grpId="0"/>
      <p:bldP spid="46" grpId="0"/>
      <p:bldP spid="7" grpId="0"/>
      <p:bldP spid="47" grpId="0"/>
      <p:bldP spid="8" grpId="0"/>
      <p:bldP spid="48" grpId="0"/>
      <p:bldP spid="9" grpId="0"/>
      <p:bldP spid="49" grpId="0"/>
      <p:bldP spid="50" grpId="0"/>
      <p:bldP spid="51" grpId="0"/>
      <p:bldP spid="14" grpId="0"/>
      <p:bldP spid="52" grpId="0"/>
      <p:bldP spid="53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Inequações exponenciais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1342" y="919086"/>
            <a:ext cx="805479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Quando estudámos as propriedades da função exponencial, referimos que esta é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monótona.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9" name="Rectangle 6"/>
          <p:cNvSpPr/>
          <p:nvPr/>
        </p:nvSpPr>
        <p:spPr>
          <a:xfrm>
            <a:off x="661342" y="1341656"/>
            <a:ext cx="42064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                            Assim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, tem-se que: </a:t>
            </a:r>
          </a:p>
        </p:txBody>
      </p:sp>
      <p:sp>
        <p:nvSpPr>
          <p:cNvPr id="9" name="Retângulo 8"/>
          <p:cNvSpPr/>
          <p:nvPr/>
        </p:nvSpPr>
        <p:spPr>
          <a:xfrm>
            <a:off x="669598" y="3448831"/>
            <a:ext cx="82995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Na resolução de uma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inequação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exponencial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devem seguir-se estes passos: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669599" y="3873994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9988" indent="-11699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passo:</a:t>
                </a:r>
                <a:r>
                  <a:rPr lang="pt-PT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Sempre que possível, escrever as potências na mesma base, aplicando 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regras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operatórias das potências. </a:t>
                </a:r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9" y="3873994"/>
                <a:ext cx="8049289" cy="872034"/>
              </a:xfrm>
              <a:prstGeom prst="rect">
                <a:avLst/>
              </a:prstGeom>
              <a:blipFill rotWithShape="0">
                <a:blip r:embed="rId3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669599" y="4696043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9988" indent="-11699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passo:</a:t>
                </a:r>
                <a:r>
                  <a:rPr lang="pt-PT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Obter uma igualdade do tipo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pt-PT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9" y="4696043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669599" y="555213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9988" indent="-11699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passo:</a:t>
                </a:r>
                <a:r>
                  <a:rPr lang="pt-PT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aplicar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pt-PT" dirty="0">
                    <a:solidFill>
                      <a:srgbClr val="05AAB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pt-PT" dirty="0">
                    <a:solidFill>
                      <a:srgbClr val="05AAB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9" y="5552138"/>
                <a:ext cx="8049289" cy="507831"/>
              </a:xfrm>
              <a:prstGeom prst="rect">
                <a:avLst/>
              </a:prstGeom>
              <a:blipFill rotWithShape="0"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61342" y="1731226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é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estritamente crescente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logo </a:t>
                </a:r>
                <a:endParaRPr lang="pt-PT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1731226"/>
                <a:ext cx="8049289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454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61342" y="2581356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é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estritamente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decrescente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logo </a:t>
                </a: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2581356"/>
                <a:ext cx="8049289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454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931976" y="573436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76" y="5734365"/>
                <a:ext cx="22602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1622" r="-18919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31975" y="559586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75" y="5595865"/>
                <a:ext cx="2260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1622" r="-18919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958435" y="573757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435" y="5737579"/>
                <a:ext cx="22602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1622" r="-18919" b="-43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958434" y="559907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434" y="5599079"/>
                <a:ext cx="226023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1622" r="-18919" b="-43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1342" y="5960962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99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aplicar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pt-PT" dirty="0">
                    <a:solidFill>
                      <a:srgbClr val="05AAB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pt-PT" dirty="0">
                    <a:solidFill>
                      <a:srgbClr val="05AAB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5960962"/>
                <a:ext cx="8049289" cy="507831"/>
              </a:xfrm>
              <a:prstGeom prst="rect">
                <a:avLst/>
              </a:prstGeom>
              <a:blipFill rotWithShape="0">
                <a:blip r:embed="rId1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4364187" y="6168281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87" y="6168281"/>
                <a:ext cx="226023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1622" r="-18919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364186" y="6029781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86" y="6029781"/>
                <a:ext cx="226023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1622" r="-18919" b="-43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390646" y="617149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46" y="6171495"/>
                <a:ext cx="226023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1622" r="-18919" b="-43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5390645" y="603299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45" y="6032995"/>
                <a:ext cx="226023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1622" r="-18919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983268" y="5779756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268" y="5779756"/>
                <a:ext cx="226023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7027" r="-21622" b="-10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983267" y="560091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267" y="5600915"/>
                <a:ext cx="226023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7027" r="-21622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7009727" y="5782970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727" y="5782970"/>
                <a:ext cx="226023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7027" r="-21622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7009726" y="560412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726" y="5604129"/>
                <a:ext cx="226023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7027" r="-21622" b="-10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6415479" y="6203383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479" y="6203383"/>
                <a:ext cx="226023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24324" r="-24324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6415478" y="6024542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478" y="6024542"/>
                <a:ext cx="226023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24324" r="-24324" b="-10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7441938" y="6206597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938" y="6206597"/>
                <a:ext cx="226023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27027" r="-21622" b="-10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7441937" y="6027756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937" y="6027756"/>
                <a:ext cx="226023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27027" r="-21622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7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9" grpId="0"/>
      <p:bldP spid="40" grpId="0"/>
      <p:bldP spid="43" grpId="0"/>
      <p:bldP spid="44" grpId="0"/>
      <p:bldP spid="16" grpId="0" build="p"/>
      <p:bldP spid="19" grpId="0" build="p"/>
      <p:bldP spid="2" grpId="0"/>
      <p:bldP spid="3" grpId="0"/>
      <p:bldP spid="21" grpId="0"/>
      <p:bldP spid="22" grpId="0"/>
      <p:bldP spid="5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Inequações exponenciais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1342" y="919086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9988" indent="-11699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passo:</a:t>
                </a:r>
                <a:r>
                  <a:rPr lang="pt-P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Resolver 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inequação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obtida no passo anterior. </a:t>
                </a:r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919086"/>
                <a:ext cx="8054794" cy="456535"/>
              </a:xfrm>
              <a:prstGeom prst="rect">
                <a:avLst/>
              </a:prstGeom>
              <a:blipFill rotWithShape="0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661342" y="1335280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9988" indent="-116998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passo:</a:t>
                </a:r>
                <a:r>
                  <a:rPr lang="pt-PT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Apresentar o conjunto-solução.</a:t>
                </a:r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1335280"/>
                <a:ext cx="8049289" cy="507831"/>
              </a:xfrm>
              <a:prstGeom prst="rect">
                <a:avLst/>
              </a:prstGeom>
              <a:blipFill rotWithShape="0">
                <a:blip r:embed="rId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6"/>
          <p:cNvSpPr/>
          <p:nvPr/>
        </p:nvSpPr>
        <p:spPr>
          <a:xfrm>
            <a:off x="672353" y="1796830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 de resolução de inequ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ções exponenciais: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6"/>
              <p:cNvSpPr/>
              <p:nvPr/>
            </p:nvSpPr>
            <p:spPr>
              <a:xfrm>
                <a:off x="672352" y="2219400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&gt;125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4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219400"/>
                <a:ext cx="8054794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2019802" y="2306603"/>
                <a:ext cx="13695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02" y="2306603"/>
                <a:ext cx="136954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3159434" y="2307342"/>
                <a:ext cx="1134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434" y="2307342"/>
                <a:ext cx="113422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1135060" y="2766358"/>
                <a:ext cx="1482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]"/>
                          <m:endChr m:val="[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,+∞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060" y="2766358"/>
                <a:ext cx="148265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35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6"/>
          <p:cNvSpPr/>
          <p:nvPr/>
        </p:nvSpPr>
        <p:spPr>
          <a:xfrm>
            <a:off x="672352" y="3207196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1073381" y="3150994"/>
                <a:ext cx="1365502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81" y="3150994"/>
                <a:ext cx="1365502" cy="67646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/>
              <p:cNvSpPr/>
              <p:nvPr/>
            </p:nvSpPr>
            <p:spPr>
              <a:xfrm>
                <a:off x="2348263" y="3245693"/>
                <a:ext cx="2479268" cy="47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263" y="3245693"/>
                <a:ext cx="2479268" cy="4783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4569129" y="3158260"/>
                <a:ext cx="2130776" cy="547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pt-PT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129" y="3158260"/>
                <a:ext cx="2130776" cy="5473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6411980" y="3185031"/>
                <a:ext cx="1852943" cy="493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980" y="3185031"/>
                <a:ext cx="1852943" cy="4932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2446735" y="3734323"/>
                <a:ext cx="173823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+1≤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735" y="3734323"/>
                <a:ext cx="1738233" cy="5186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4214386" y="3726201"/>
                <a:ext cx="133427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386" y="3726201"/>
                <a:ext cx="1334276" cy="51860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5569825" y="3724753"/>
                <a:ext cx="1052148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3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825" y="3724753"/>
                <a:ext cx="1052148" cy="51854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1135060" y="4257814"/>
                <a:ext cx="1637051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["/>
                          <m:endChr m:val="[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,+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060" y="4257814"/>
                <a:ext cx="1637051" cy="52790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6"/>
              <p:cNvSpPr/>
              <p:nvPr/>
            </p:nvSpPr>
            <p:spPr>
              <a:xfrm>
                <a:off x="677858" y="4895102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4895102"/>
                <a:ext cx="8054794" cy="507831"/>
              </a:xfrm>
              <a:prstGeom prst="rect">
                <a:avLst/>
              </a:prstGeom>
              <a:blipFill rotWithShape="0">
                <a:blip r:embed="rId17"/>
                <a:stretch>
                  <a:fillRect l="-45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2641744" y="5010517"/>
                <a:ext cx="22397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744" y="5010517"/>
                <a:ext cx="2239780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087" r="-1902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4880894" y="6317309"/>
                <a:ext cx="1482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]"/>
                          <m:endChr m:val="[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94" y="6317309"/>
                <a:ext cx="1482650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5761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4908176" y="5010516"/>
                <a:ext cx="2499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76" y="5010516"/>
                <a:ext cx="2499466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976" r="-1951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2617710" y="5460934"/>
                <a:ext cx="2176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710" y="5460934"/>
                <a:ext cx="2176365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1120" r="-2241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4844191" y="5466099"/>
                <a:ext cx="14700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191" y="5466099"/>
                <a:ext cx="1470081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2490" r="-332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Parêntese esquerdo 71"/>
          <p:cNvSpPr/>
          <p:nvPr/>
        </p:nvSpPr>
        <p:spPr>
          <a:xfrm rot="16200000">
            <a:off x="3043036" y="5512163"/>
            <a:ext cx="96111" cy="360000"/>
          </a:xfrm>
          <a:prstGeom prst="leftBracket">
            <a:avLst/>
          </a:prstGeom>
          <a:ln w="127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3" name="Conexão em ângulos retos 72"/>
          <p:cNvCxnSpPr>
            <a:stCxn id="72" idx="1"/>
            <a:endCxn id="74" idx="3"/>
          </p:cNvCxnSpPr>
          <p:nvPr/>
        </p:nvCxnSpPr>
        <p:spPr>
          <a:xfrm rot="5400000">
            <a:off x="2478981" y="5399320"/>
            <a:ext cx="271212" cy="953011"/>
          </a:xfrm>
          <a:prstGeom prst="bentConnector2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/>
              <p:cNvSpPr/>
              <p:nvPr/>
            </p:nvSpPr>
            <p:spPr>
              <a:xfrm>
                <a:off x="324202" y="5829939"/>
                <a:ext cx="1813879" cy="362984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5AAB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sz="1600" i="1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PT" sz="1600" i="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1600" b="0" i="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sz="1600" i="1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pt-PT" sz="1600" i="1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1600" i="1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pt-PT" sz="160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Retângulo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02" y="5829939"/>
                <a:ext cx="1813879" cy="362984"/>
              </a:xfrm>
              <a:prstGeom prst="rect">
                <a:avLst/>
              </a:prstGeom>
              <a:blipFill rotWithShape="0">
                <a:blip r:embed="rId23"/>
                <a:stretch>
                  <a:fillRect b="-17742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ixaDeTexto 74"/>
              <p:cNvSpPr txBox="1"/>
              <p:nvPr/>
            </p:nvSpPr>
            <p:spPr>
              <a:xfrm>
                <a:off x="6364388" y="5460087"/>
                <a:ext cx="1066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5" name="CaixaDeTexto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88" y="5460087"/>
                <a:ext cx="1066126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2857" r="-5143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/>
              <p:cNvSpPr txBox="1"/>
              <p:nvPr/>
            </p:nvSpPr>
            <p:spPr>
              <a:xfrm>
                <a:off x="4827531" y="5880068"/>
                <a:ext cx="11685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531" y="5880068"/>
                <a:ext cx="1168525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3125" t="-4444" r="-104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/>
              <p:cNvSpPr txBox="1"/>
              <p:nvPr/>
            </p:nvSpPr>
            <p:spPr>
              <a:xfrm>
                <a:off x="6009503" y="5880068"/>
                <a:ext cx="9495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7" name="CaixaDeTex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503" y="5880068"/>
                <a:ext cx="949554" cy="276999"/>
              </a:xfrm>
              <a:prstGeom prst="rect">
                <a:avLst/>
              </a:prstGeom>
              <a:blipFill rotWithShape="0">
                <a:blip r:embed="rId26"/>
                <a:stretch>
                  <a:fillRect l="-3846" r="-5128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3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/>
      <p:bldP spid="38" grpId="0"/>
      <p:bldP spid="41" grpId="0"/>
      <p:bldP spid="42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61" grpId="0"/>
      <p:bldP spid="68" grpId="0"/>
      <p:bldP spid="69" grpId="0"/>
      <p:bldP spid="70" grpId="0"/>
      <p:bldP spid="71" grpId="0"/>
      <p:bldP spid="72" grpId="0" animBg="1"/>
      <p:bldP spid="74" grpId="0" animBg="1"/>
      <p:bldP spid="75" grpId="0"/>
      <p:bldP spid="76" grpId="0"/>
      <p:bldP spid="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58475" t="50368" r="14551" b="29963"/>
          <a:stretch/>
        </p:blipFill>
        <p:spPr>
          <a:xfrm>
            <a:off x="4473141" y="2671182"/>
            <a:ext cx="2105777" cy="863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Inequações exponenciais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 resolução de inequações 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exponenciais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(continuação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6" y="1341656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4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1341656"/>
                <a:ext cx="8054794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45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7011" y="3853079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5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&gt;−2</m:t>
                    </m:r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1" y="3853079"/>
                <a:ext cx="8054794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6071268" y="1853928"/>
                <a:ext cx="2660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]"/>
                          <m:endChr m:val="]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∞,−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endChr m:val="[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,+∞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268" y="1853928"/>
                <a:ext cx="266053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211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2801340" y="1421605"/>
                <a:ext cx="23574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40" y="1421605"/>
                <a:ext cx="235744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739847" y="3849257"/>
                <a:ext cx="2660728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2&gt;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47" y="3849257"/>
                <a:ext cx="2660728" cy="45647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265931" y="3853079"/>
                <a:ext cx="2660728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2&gt;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931" y="3853079"/>
                <a:ext cx="2660728" cy="45647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7011" y="4283297"/>
                <a:ext cx="812334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Considerando a mudança de variável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obtém-se 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seguinte inequação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.º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grau: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1" y="4283297"/>
                <a:ext cx="8123349" cy="872034"/>
              </a:xfrm>
              <a:prstGeom prst="rect">
                <a:avLst/>
              </a:prstGeom>
              <a:blipFill rotWithShape="0">
                <a:blip r:embed="rId10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3193134" y="4764752"/>
                <a:ext cx="21847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68288"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2&gt;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4" y="4764752"/>
                <a:ext cx="2184701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689108" y="5507790"/>
                <a:ext cx="2991268" cy="57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1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−1±</m:t>
                          </m:r>
                          <m:rad>
                            <m:radPr>
                              <m:degHide m:val="on"/>
                              <m:ctrlPr>
                                <a:rPr lang="pt-PT" sz="16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sz="16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PT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−4×</m:t>
                              </m:r>
                              <m:d>
                                <m:dPr>
                                  <m:ctrlPr>
                                    <a:rPr lang="pt-PT" sz="16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pt-P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</m:e>
                          </m:rad>
                        </m:num>
                        <m:den>
                          <m:r>
                            <a:rPr lang="pt-P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</m:t>
                          </m:r>
                          <m:d>
                            <m:dPr>
                              <m:ctrlPr>
                                <a:rPr lang="pt-PT" sz="16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108" y="5507790"/>
                <a:ext cx="2991268" cy="57304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684892" y="6146190"/>
                <a:ext cx="135896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1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  <m:r>
                            <a:rPr lang="pt-P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P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92" y="6146190"/>
                <a:ext cx="1358962" cy="46102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4074144" y="6253820"/>
                <a:ext cx="19381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   ∨  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144" y="6253820"/>
                <a:ext cx="1938158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1258" r="-1887" b="-2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arêntese esquerdo 29"/>
          <p:cNvSpPr/>
          <p:nvPr/>
        </p:nvSpPr>
        <p:spPr>
          <a:xfrm rot="16200000">
            <a:off x="3316318" y="1558286"/>
            <a:ext cx="96111" cy="288000"/>
          </a:xfrm>
          <a:prstGeom prst="leftBracket">
            <a:avLst/>
          </a:prstGeom>
          <a:ln w="127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Conexão em ângulos retos 30"/>
          <p:cNvCxnSpPr/>
          <p:nvPr/>
        </p:nvCxnSpPr>
        <p:spPr>
          <a:xfrm rot="5400000">
            <a:off x="2783710" y="1427443"/>
            <a:ext cx="271212" cy="917011"/>
          </a:xfrm>
          <a:prstGeom prst="bentConnector2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85799" y="1840062"/>
                <a:ext cx="1775011" cy="362984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5AAB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sz="1600" i="1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PT" sz="1600" i="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1600" b="0" i="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sz="1600" i="1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pt-PT" sz="1600" i="1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1600" i="1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pt-PT" sz="160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1840062"/>
                <a:ext cx="1775011" cy="362984"/>
              </a:xfrm>
              <a:prstGeom prst="rect">
                <a:avLst/>
              </a:prstGeom>
              <a:blipFill rotWithShape="0">
                <a:blip r:embed="rId15"/>
                <a:stretch>
                  <a:fillRect b="-19672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4948132" y="1424261"/>
                <a:ext cx="16511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32" y="1424261"/>
                <a:ext cx="165115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120762" y="2694127"/>
                <a:ext cx="10023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762" y="2694127"/>
                <a:ext cx="1002389" cy="246221"/>
              </a:xfrm>
              <a:prstGeom prst="rect">
                <a:avLst/>
              </a:prstGeom>
              <a:blipFill rotWithShape="0">
                <a:blip r:embed="rId17"/>
                <a:stretch>
                  <a:fillRect r="-10366" b="-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2193187" y="2688423"/>
                <a:ext cx="942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87" y="2688423"/>
                <a:ext cx="942566" cy="246221"/>
              </a:xfrm>
              <a:prstGeom prst="rect">
                <a:avLst/>
              </a:prstGeom>
              <a:blipFill rotWithShape="0">
                <a:blip r:embed="rId18"/>
                <a:stretch>
                  <a:fillRect l="-3896" r="-4545" b="-7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193187" y="2990266"/>
                <a:ext cx="113114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pt-PT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87" y="2990266"/>
                <a:ext cx="1131142" cy="275268"/>
              </a:xfrm>
              <a:prstGeom prst="rect">
                <a:avLst/>
              </a:prstGeom>
              <a:blipFill rotWithShape="0">
                <a:blip r:embed="rId19"/>
                <a:stretch>
                  <a:fillRect l="-2703" r="-3243"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193187" y="3321157"/>
                <a:ext cx="19307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   ∨  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87" y="3321157"/>
                <a:ext cx="1930721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1582" r="-1899" b="-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6"/>
          <p:cNvSpPr/>
          <p:nvPr/>
        </p:nvSpPr>
        <p:spPr>
          <a:xfrm>
            <a:off x="677011" y="2255519"/>
            <a:ext cx="8054794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>
              <a:lnSpc>
                <a:spcPct val="150000"/>
              </a:lnSpc>
            </a:pPr>
            <a:r>
              <a:rPr lang="pt-PT" sz="1600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Cálculo auxiliar</a:t>
            </a:r>
            <a:endParaRPr lang="pt-PT" sz="1600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941292" y="2269771"/>
            <a:ext cx="5862919" cy="1427034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6504508" y="1453711"/>
                <a:ext cx="2004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  ∨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508" y="1453711"/>
                <a:ext cx="2004908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1216" r="-2432" b="-10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5248529" y="4810918"/>
                <a:ext cx="1555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−1&lt;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29" y="4810918"/>
                <a:ext cx="1555682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2353" r="-3137" b="-239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1110597" y="5697397"/>
                <a:ext cx="15255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97" y="5697397"/>
                <a:ext cx="1525546" cy="246221"/>
              </a:xfrm>
              <a:prstGeom prst="rect">
                <a:avLst/>
              </a:prstGeom>
              <a:blipFill rotWithShape="0">
                <a:blip r:embed="rId23"/>
                <a:stretch>
                  <a:fillRect t="-2500" r="-6800" b="-2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"/>
          <p:cNvSpPr/>
          <p:nvPr/>
        </p:nvSpPr>
        <p:spPr>
          <a:xfrm>
            <a:off x="666846" y="5216585"/>
            <a:ext cx="8054794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>
              <a:lnSpc>
                <a:spcPct val="150000"/>
              </a:lnSpc>
            </a:pPr>
            <a:r>
              <a:rPr lang="pt-PT" sz="1600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Cálculo auxiliar</a:t>
            </a:r>
            <a:endParaRPr lang="pt-PT" sz="1600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931128" y="5230837"/>
            <a:ext cx="7425082" cy="1427034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4"/>
          <a:srcRect l="39187" t="52933" r="33566" b="27836"/>
          <a:stretch/>
        </p:blipFill>
        <p:spPr>
          <a:xfrm>
            <a:off x="6126590" y="5539455"/>
            <a:ext cx="2127089" cy="8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9" grpId="0"/>
      <p:bldP spid="38" grpId="0"/>
      <p:bldP spid="40" grpId="0"/>
      <p:bldP spid="7" grpId="0"/>
      <p:bldP spid="47" grpId="0"/>
      <p:bldP spid="8" grpId="0"/>
      <p:bldP spid="48" grpId="0"/>
      <p:bldP spid="9" grpId="0"/>
      <p:bldP spid="50" grpId="0"/>
      <p:bldP spid="51" grpId="0"/>
      <p:bldP spid="30" grpId="0" animBg="1"/>
      <p:bldP spid="32" grpId="0" animBg="1"/>
      <p:bldP spid="33" grpId="0"/>
      <p:bldP spid="2" grpId="0"/>
      <p:bldP spid="35" grpId="0"/>
      <p:bldP spid="36" grpId="0"/>
      <p:bldP spid="37" grpId="0"/>
      <p:bldP spid="42" grpId="0"/>
      <p:bldP spid="5" grpId="0" animBg="1"/>
      <p:bldP spid="55" grpId="0"/>
      <p:bldP spid="56" grpId="0"/>
      <p:bldP spid="57" grpId="0"/>
      <p:bldP spid="61" grpId="0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Assim, tem-se que: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46" y="1712528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um modo geral, podemos expressar o número de fungos, em milhares, por centímetro cúbico de água, ao fim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𝑡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dias,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por: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1712528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66846" y="3032178"/>
                <a:ext cx="804378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Apesar de a população de fungos duplicar de dia para dia, é óbvio que não o faz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repentinamente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ao fim de exatamente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horas. Essa duplicação vai-se fazendo continuamente. 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3032178"/>
                <a:ext cx="8043784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6" r="-682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677857" y="4273938"/>
            <a:ext cx="804378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Supondo que este modelo se mantém válido para números racionais, conseguiríamos determinar o número de fungos, por exemplo: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558005" y="1418260"/>
                <a:ext cx="20279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005" y="1418260"/>
                <a:ext cx="202799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217" t="-28889" r="-6928" b="-5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3864819" y="2698543"/>
                <a:ext cx="1414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819" y="2698543"/>
                <a:ext cx="141436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6034" t="-28889" r="-9052" b="-5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7857" y="5110158"/>
                <a:ext cx="804378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às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horas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dia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setembro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2016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5110158"/>
                <a:ext cx="8043784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45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em ângulos retos 6"/>
          <p:cNvCxnSpPr/>
          <p:nvPr/>
        </p:nvCxnSpPr>
        <p:spPr>
          <a:xfrm>
            <a:off x="5405718" y="5364073"/>
            <a:ext cx="1102659" cy="253916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725408" y="5358081"/>
                <a:ext cx="68211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08" y="5358081"/>
                <a:ext cx="682110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arredondado 24"/>
          <p:cNvSpPr/>
          <p:nvPr/>
        </p:nvSpPr>
        <p:spPr>
          <a:xfrm>
            <a:off x="6535271" y="5279470"/>
            <a:ext cx="1062384" cy="675827"/>
          </a:xfrm>
          <a:prstGeom prst="roundRect">
            <a:avLst/>
          </a:prstGeom>
          <a:noFill/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933712" y="5579055"/>
                <a:ext cx="91999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12" y="5579055"/>
                <a:ext cx="919995" cy="714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744115" y="5691293"/>
                <a:ext cx="599458" cy="401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15" y="5691293"/>
                <a:ext cx="599458" cy="4015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310188" y="5733053"/>
                <a:ext cx="697179" cy="346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188" y="5733053"/>
                <a:ext cx="697179" cy="346313"/>
              </a:xfrm>
              <a:prstGeom prst="rect">
                <a:avLst/>
              </a:prstGeom>
              <a:blipFill rotWithShape="0">
                <a:blip r:embed="rId11"/>
                <a:stretch>
                  <a:fillRect l="-3509" r="-2632" b="-70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029370" y="5817233"/>
                <a:ext cx="1720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2,828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</a:rPr>
                  <a:t>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milhares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370" y="5817233"/>
                <a:ext cx="1720023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191" t="-30435" r="-8156" b="-478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5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11" grpId="0"/>
      <p:bldP spid="13" grpId="0"/>
      <p:bldP spid="2" grpId="0"/>
      <p:bldP spid="20" grpId="0"/>
      <p:bldP spid="21" grpId="0"/>
      <p:bldP spid="8" grpId="0"/>
      <p:bldP spid="25" grpId="0" animBg="1"/>
      <p:bldP spid="12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Inequações exponenciais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 de resolução de inequações exponenciais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7011" y="1329451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5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&gt;−2</m:t>
                    </m:r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1" y="1329451"/>
                <a:ext cx="8054794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45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739847" y="1325629"/>
                <a:ext cx="2660728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2&gt;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47" y="1325629"/>
                <a:ext cx="2660728" cy="4564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265931" y="1329451"/>
                <a:ext cx="2660728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2&gt;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931" y="1329451"/>
                <a:ext cx="2660728" cy="4564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7011" y="1740426"/>
                <a:ext cx="812334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Considerando a mudança de variável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obtém-se 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seguinte inequação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.º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grau: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1" y="1740426"/>
                <a:ext cx="8123349" cy="872034"/>
              </a:xfrm>
              <a:prstGeom prst="rect">
                <a:avLst/>
              </a:prstGeom>
              <a:blipFill rotWithShape="0">
                <a:blip r:embed="rId6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3193134" y="2221881"/>
                <a:ext cx="21847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68288"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2&gt;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4" y="2221881"/>
                <a:ext cx="218470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5248529" y="2268047"/>
                <a:ext cx="1555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−1&lt;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29" y="2268047"/>
                <a:ext cx="155568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353" r="-3137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77011" y="2565442"/>
                <a:ext cx="812334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Voltando à variável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1" y="2565442"/>
                <a:ext cx="8123349" cy="456535"/>
              </a:xfrm>
              <a:prstGeom prst="rect">
                <a:avLst/>
              </a:prstGeom>
              <a:blipFill rotWithShape="0">
                <a:blip r:embed="rId9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7011" y="3028110"/>
                <a:ext cx="20628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−1&lt;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1" y="3028110"/>
                <a:ext cx="206283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509827" y="3068438"/>
                <a:ext cx="23983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&gt;−1   ∧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2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827" y="3068438"/>
                <a:ext cx="239834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272" r="-1781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Parêntese esquerdo 42"/>
          <p:cNvSpPr/>
          <p:nvPr/>
        </p:nvSpPr>
        <p:spPr>
          <a:xfrm rot="16200000">
            <a:off x="3251332" y="2835173"/>
            <a:ext cx="108000" cy="936000"/>
          </a:xfrm>
          <a:prstGeom prst="leftBracket">
            <a:avLst/>
          </a:prstGeom>
          <a:ln w="127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4" name="Conexão em ângulos retos 43"/>
          <p:cNvCxnSpPr>
            <a:stCxn id="43" idx="1"/>
            <a:endCxn id="45" idx="0"/>
          </p:cNvCxnSpPr>
          <p:nvPr/>
        </p:nvCxnSpPr>
        <p:spPr>
          <a:xfrm rot="5400000">
            <a:off x="2923443" y="3456320"/>
            <a:ext cx="481036" cy="282742"/>
          </a:xfrm>
          <a:prstGeom prst="bentConnector3">
            <a:avLst>
              <a:gd name="adj1" fmla="val 50000"/>
            </a:avLst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042631" y="3838209"/>
            <a:ext cx="1959918" cy="338554"/>
          </a:xfrm>
          <a:prstGeom prst="rect">
            <a:avLst/>
          </a:prstGeom>
          <a:ln>
            <a:solidFill>
              <a:srgbClr val="F47929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5AAB0"/>
              </a:buClr>
            </a:pPr>
            <a:r>
              <a:rPr lang="pt-PT" sz="1600" i="0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  <a:r>
              <a:rPr lang="pt-PT" sz="1600" b="0" i="0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ondição universal</a:t>
            </a:r>
            <a:endParaRPr lang="pt-PT" sz="1600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4943739" y="3071447"/>
                <a:ext cx="1066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739" y="3071447"/>
                <a:ext cx="1066126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429" r="-4571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4948517" y="3454828"/>
                <a:ext cx="11734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517" y="3454828"/>
                <a:ext cx="1173462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604" t="-4444" r="-104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4948517" y="3838209"/>
                <a:ext cx="9495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517" y="3838209"/>
                <a:ext cx="949555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3846" r="-5128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4948517" y="4379828"/>
                <a:ext cx="1482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]"/>
                          <m:endChr m:val="[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517" y="4379828"/>
                <a:ext cx="1482650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5761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4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41" grpId="0"/>
      <p:bldP spid="43" grpId="0" animBg="1"/>
      <p:bldP spid="45" grpId="0" animBg="1"/>
      <p:bldP spid="46" grpId="0"/>
      <p:bldP spid="49" grpId="0"/>
      <p:bldP spid="52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arredondado 12"/>
          <p:cNvSpPr/>
          <p:nvPr/>
        </p:nvSpPr>
        <p:spPr>
          <a:xfrm>
            <a:off x="526038" y="2694232"/>
            <a:ext cx="8190098" cy="201223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36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limite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2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6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sz="26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  <m:r>
                                  <a:rPr lang="pt-PT" sz="26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sz="2600" b="1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sup>
                        </m:sSup>
                      </m:e>
                    </m:func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36035"/>
              </a:xfrm>
              <a:prstGeom prst="rect">
                <a:avLst/>
              </a:prstGeom>
              <a:blipFill rotWithShape="0">
                <a:blip r:embed="rId3"/>
                <a:stretch>
                  <a:fillRect l="-1295" b="-57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19086"/>
                <a:ext cx="80547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Recorda que a sucessão de termo geral                          é convergente para um número que se designa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𝑒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19086"/>
                <a:ext cx="8054794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60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898681" y="858925"/>
                <a:ext cx="1535998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681" y="858925"/>
                <a:ext cx="1535998" cy="6544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66847" y="1743705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teorema seguinte, que não será demonstrado, é uma ferramenta útil no cálculo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limites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algumas sucessões.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72352" y="2667035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Teorema: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função definida,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–1, 0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por                            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667035"/>
                <a:ext cx="8049289" cy="1338828"/>
              </a:xfrm>
              <a:prstGeom prst="rect">
                <a:avLst/>
              </a:prstGeom>
              <a:blipFill rotWithShape="0">
                <a:blip r:embed="rId6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189032" y="3019489"/>
                <a:ext cx="1741054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032" y="3019489"/>
                <a:ext cx="1741054" cy="6544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748879" y="3935510"/>
                <a:ext cx="1548501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879" y="3935510"/>
                <a:ext cx="1548501" cy="6544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264103" y="3935510"/>
                <a:ext cx="1787477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03" y="3935510"/>
                <a:ext cx="1787477" cy="6544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005149" y="4137694"/>
                <a:ext cx="409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149" y="4137694"/>
                <a:ext cx="40902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4478" r="-74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672352" y="4734105"/>
            <a:ext cx="8043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Uma consequência deste teorema é o resultado seguinte: </a:t>
            </a:r>
          </a:p>
        </p:txBody>
      </p:sp>
      <p:sp>
        <p:nvSpPr>
          <p:cNvPr id="31" name="Retângulo arredondado 12"/>
          <p:cNvSpPr/>
          <p:nvPr/>
        </p:nvSpPr>
        <p:spPr>
          <a:xfrm>
            <a:off x="520533" y="5197957"/>
            <a:ext cx="8190098" cy="100800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etângulo 31"/>
          <p:cNvSpPr/>
          <p:nvPr/>
        </p:nvSpPr>
        <p:spPr>
          <a:xfrm>
            <a:off x="666847" y="5197653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626133" y="5625386"/>
                <a:ext cx="1941429" cy="506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133" y="5625386"/>
                <a:ext cx="1941429" cy="5064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4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4" grpId="0"/>
      <p:bldP spid="22" grpId="0"/>
      <p:bldP spid="2" grpId="0"/>
      <p:bldP spid="25" grpId="0"/>
      <p:bldP spid="26" grpId="0"/>
      <p:bldP spid="5" grpId="0"/>
      <p:bldP spid="27" grpId="0"/>
      <p:bldP spid="9" grpId="0"/>
      <p:bldP spid="10" grpId="0"/>
      <p:bldP spid="31" grpId="0" animBg="1"/>
      <p:bldP spid="32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36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limite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2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6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sz="26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  <m:r>
                                  <a:rPr lang="pt-PT" sz="26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sz="2600" b="1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sup>
                        </m:sSup>
                      </m:e>
                    </m:func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36035"/>
              </a:xfrm>
              <a:prstGeom prst="rect">
                <a:avLst/>
              </a:prstGeom>
              <a:blipFill rotWithShape="0">
                <a:blip r:embed="rId3"/>
                <a:stretch>
                  <a:fillRect l="-1295" b="-57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19086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Para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tem-se que: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19086"/>
                <a:ext cx="8054794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1075765" y="1445431"/>
                <a:ext cx="1954785" cy="5064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65" y="1445431"/>
                <a:ext cx="1954785" cy="5064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2421181" y="1380240"/>
                <a:ext cx="1954785" cy="7480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1 </m:t>
                                      </m:r>
                                    </m:num>
                                    <m:den>
                                      <m:f>
                                        <m:fPr>
                                          <m:ctrlPr>
                                            <a:rPr lang="pt-PT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num>
                                        <m:den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181" y="1380240"/>
                <a:ext cx="1954785" cy="7480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4061715" y="1293784"/>
                <a:ext cx="1954785" cy="8464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1 </m:t>
                                      </m:r>
                                    </m:num>
                                    <m:den>
                                      <m:f>
                                        <m:fPr>
                                          <m:ctrlPr>
                                            <a:rPr lang="pt-PT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num>
                                        <m:den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715" y="1293784"/>
                <a:ext cx="1954785" cy="8464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998189" y="1242291"/>
                <a:ext cx="2242574" cy="912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pt-PT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 1 </m:t>
                                              </m:r>
                                            </m:num>
                                            <m:den>
                                              <m:f>
                                                <m:fPr>
                                                  <m:ctrlPr>
                                                    <a:rPr lang="pt-PT" i="1"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pt-PT" i="1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pt-PT" i="1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den>
                                              </m:f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189" y="1242291"/>
                <a:ext cx="2242574" cy="9124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421181" y="2226690"/>
                <a:ext cx="2242574" cy="912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pt-PT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 1 </m:t>
                                              </m:r>
                                            </m:num>
                                            <m:den>
                                              <m:f>
                                                <m:fPr>
                                                  <m:ctrlPr>
                                                    <a:rPr lang="pt-PT" i="1"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pt-PT" i="1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pt-PT" i="1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den>
                                              </m:f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181" y="2226690"/>
                <a:ext cx="2242574" cy="9124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4559254" y="2574494"/>
                <a:ext cx="2242574" cy="28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254" y="2574494"/>
                <a:ext cx="2242574" cy="285912"/>
              </a:xfrm>
              <a:prstGeom prst="rect">
                <a:avLst/>
              </a:prstGeom>
              <a:blipFill rotWithShape="0">
                <a:blip r:embed="rId10"/>
                <a:stretch>
                  <a:fillRect l="-24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"/>
              <p:cNvSpPr/>
              <p:nvPr/>
            </p:nvSpPr>
            <p:spPr>
              <a:xfrm>
                <a:off x="672352" y="3193144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Para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vem que: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193144"/>
                <a:ext cx="8054794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1075765" y="3724254"/>
                <a:ext cx="1954785" cy="5064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65" y="3724254"/>
                <a:ext cx="1954785" cy="50648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421181" y="3852409"/>
                <a:ext cx="1954785" cy="3592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181" y="3852409"/>
                <a:ext cx="1954785" cy="359201"/>
              </a:xfrm>
              <a:prstGeom prst="rect">
                <a:avLst/>
              </a:prstGeom>
              <a:blipFill rotWithShape="0">
                <a:blip r:embed="rId13"/>
                <a:stretch>
                  <a:fillRect l="-2492" b="-33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3308683" y="3842577"/>
                <a:ext cx="19547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683" y="3842577"/>
                <a:ext cx="1954785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813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712093" y="3842307"/>
                <a:ext cx="2242574" cy="28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093" y="3842307"/>
                <a:ext cx="2242574" cy="285912"/>
              </a:xfrm>
              <a:prstGeom prst="rect">
                <a:avLst/>
              </a:prstGeom>
              <a:blipFill rotWithShape="0">
                <a:blip r:embed="rId15"/>
                <a:stretch>
                  <a:fillRect l="-2446" t="-42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4204230" y="3842577"/>
                <a:ext cx="2242574" cy="28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230" y="3842577"/>
                <a:ext cx="2242574" cy="285912"/>
              </a:xfrm>
              <a:prstGeom prst="rect">
                <a:avLst/>
              </a:prstGeom>
              <a:blipFill rotWithShape="0">
                <a:blip r:embed="rId16"/>
                <a:stretch>
                  <a:fillRect l="-24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arredondado 12"/>
          <p:cNvSpPr/>
          <p:nvPr/>
        </p:nvSpPr>
        <p:spPr>
          <a:xfrm>
            <a:off x="526038" y="4348214"/>
            <a:ext cx="8190098" cy="192948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72352" y="4321016"/>
                <a:ext cx="804928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Dadas duas sucessões de termos gerais, respetivamente,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tais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os termos todos positivos,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lim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), tem-se que:  </a:t>
                </a: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321016"/>
                <a:ext cx="8049289" cy="1754326"/>
              </a:xfrm>
              <a:prstGeom prst="rect">
                <a:avLst/>
              </a:prstGeom>
              <a:blipFill rotWithShape="0">
                <a:blip r:embed="rId17"/>
                <a:stretch>
                  <a:fillRect l="-606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3594608" y="5907211"/>
                <a:ext cx="1954785" cy="3704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608" y="5907211"/>
                <a:ext cx="1954785" cy="370486"/>
              </a:xfrm>
              <a:prstGeom prst="rect">
                <a:avLst/>
              </a:prstGeom>
              <a:blipFill rotWithShape="0">
                <a:blip r:embed="rId18"/>
                <a:stretch>
                  <a:fillRect t="-1639" b="-1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46" y="6326312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Esta propriedade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estende-se ao caso em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6326312"/>
                <a:ext cx="8049289" cy="456535"/>
              </a:xfrm>
              <a:prstGeom prst="rect">
                <a:avLst/>
              </a:prstGeom>
              <a:blipFill rotWithShape="0">
                <a:blip r:embed="rId19"/>
                <a:stretch>
                  <a:fillRect l="-606" r="-151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Parêntese esquerdo 46"/>
          <p:cNvSpPr/>
          <p:nvPr/>
        </p:nvSpPr>
        <p:spPr>
          <a:xfrm rot="16200000">
            <a:off x="3524683" y="2376270"/>
            <a:ext cx="108000" cy="1476000"/>
          </a:xfrm>
          <a:prstGeom prst="leftBracket">
            <a:avLst/>
          </a:prstGeom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8" name="Conexão em ângulos retos 47"/>
          <p:cNvCxnSpPr>
            <a:stCxn id="47" idx="1"/>
            <a:endCxn id="49" idx="1"/>
          </p:cNvCxnSpPr>
          <p:nvPr/>
        </p:nvCxnSpPr>
        <p:spPr>
          <a:xfrm rot="16200000" flipH="1">
            <a:off x="4244643" y="2502310"/>
            <a:ext cx="360080" cy="1692000"/>
          </a:xfrm>
          <a:prstGeom prst="bentConnector4">
            <a:avLst>
              <a:gd name="adj1" fmla="val 63486"/>
              <a:gd name="adj2" fmla="val 51537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5334947" y="3191270"/>
                <a:ext cx="1793400" cy="674159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1600" b="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1600" b="0" i="0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sSup>
                            <m:sSupPr>
                              <m:ctrlPr>
                                <a:rPr lang="pt-PT" sz="1600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1600" i="1">
                                      <a:solidFill>
                                        <a:srgbClr val="05AAB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sz="1600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sz="1600" i="1">
                                          <a:solidFill>
                                            <a:srgbClr val="05AAB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1600" i="1">
                                          <a:solidFill>
                                            <a:srgbClr val="05AAB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sz="1600" i="1">
                                          <a:solidFill>
                                            <a:srgbClr val="05AAB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sz="160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pt-PT" sz="1600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947" y="3191270"/>
                <a:ext cx="1793400" cy="67415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1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3" grpId="0"/>
      <p:bldP spid="47" grpId="0" animBg="1"/>
      <p:bldP spid="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36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limite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2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6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sz="26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  <m:r>
                                  <a:rPr lang="pt-PT" sz="26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sz="2600" b="1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sup>
                        </m:sSup>
                      </m:e>
                    </m:func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36035"/>
              </a:xfrm>
              <a:prstGeom prst="rect">
                <a:avLst/>
              </a:prstGeom>
              <a:blipFill rotWithShape="0">
                <a:blip r:embed="rId3"/>
                <a:stretch>
                  <a:fillRect l="-1295" b="-57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1111799" y="1335603"/>
                <a:ext cx="1954785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2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799" y="1335603"/>
                <a:ext cx="1954785" cy="6544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2693108" y="1950591"/>
                <a:ext cx="1954785" cy="7757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pt-PT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08" y="1950591"/>
                <a:ext cx="1954785" cy="7757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697997" y="1541154"/>
                <a:ext cx="2242574" cy="28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997" y="1541154"/>
                <a:ext cx="2242574" cy="285912"/>
              </a:xfrm>
              <a:prstGeom prst="rect">
                <a:avLst/>
              </a:prstGeom>
              <a:blipFill rotWithShape="0">
                <a:blip r:embed="rId6"/>
                <a:stretch>
                  <a:fillRect l="-2452" t="-42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672352" y="139368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508980" y="1299915"/>
                <a:ext cx="4769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980" y="1299915"/>
                <a:ext cx="476990" cy="246221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106294" y="2106190"/>
                <a:ext cx="1954785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1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94" y="2106190"/>
                <a:ext cx="1954785" cy="6544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/>
          <p:cNvSpPr/>
          <p:nvPr/>
        </p:nvSpPr>
        <p:spPr>
          <a:xfrm>
            <a:off x="666847" y="2164274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503475" y="2070502"/>
                <a:ext cx="4769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75" y="2070502"/>
                <a:ext cx="476990" cy="246221"/>
              </a:xfrm>
              <a:prstGeom prst="rect">
                <a:avLst/>
              </a:prstGeom>
              <a:blipFill rotWithShape="0"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4305917" y="2187521"/>
                <a:ext cx="2242574" cy="415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17" y="2187521"/>
                <a:ext cx="2242574" cy="41588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830350" y="2314903"/>
                <a:ext cx="594586" cy="283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ra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350" y="2314903"/>
                <a:ext cx="594586" cy="283732"/>
              </a:xfrm>
              <a:prstGeom prst="rect">
                <a:avLst/>
              </a:prstGeom>
              <a:blipFill rotWithShape="0">
                <a:blip r:embed="rId11"/>
                <a:stretch>
                  <a:fillRect l="-3061" r="-5102" b="-21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1111799" y="2896751"/>
                <a:ext cx="1954785" cy="676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5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799" y="2896751"/>
                <a:ext cx="1954785" cy="67646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/>
          <p:cNvSpPr/>
          <p:nvPr/>
        </p:nvSpPr>
        <p:spPr>
          <a:xfrm>
            <a:off x="672352" y="297850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232875" y="2896750"/>
                <a:ext cx="2375233" cy="676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num>
                                    <m:den>
                                      <m:r>
                                        <a:rPr lang="pt-PT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875" y="2896750"/>
                <a:ext cx="2375233" cy="67646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3029041" y="2896749"/>
                <a:ext cx="4769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041" y="2896749"/>
                <a:ext cx="476990" cy="246221"/>
              </a:xfrm>
              <a:prstGeom prst="rect">
                <a:avLst/>
              </a:prstGeom>
              <a:blipFill rotWithShape="0"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338377" y="3116076"/>
                <a:ext cx="2242574" cy="28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377" y="3116076"/>
                <a:ext cx="2242574" cy="285912"/>
              </a:xfrm>
              <a:prstGeom prst="rect">
                <a:avLst/>
              </a:prstGeom>
              <a:blipFill rotWithShape="0">
                <a:blip r:embed="rId15"/>
                <a:stretch>
                  <a:fillRect l="-2446" t="-42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952933" y="2973470"/>
                <a:ext cx="52367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933" y="2973470"/>
                <a:ext cx="523670" cy="52039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1106294" y="3743651"/>
                <a:ext cx="1954785" cy="676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9 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PT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94" y="3743651"/>
                <a:ext cx="1954785" cy="67646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/>
          <p:cNvSpPr/>
          <p:nvPr/>
        </p:nvSpPr>
        <p:spPr>
          <a:xfrm>
            <a:off x="666847" y="382540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4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2638630" y="3743650"/>
                <a:ext cx="3739646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lim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⁡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3 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3 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630" y="3743650"/>
                <a:ext cx="3739646" cy="6544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2516922" y="3730204"/>
                <a:ext cx="4769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sz="16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922" y="3730204"/>
                <a:ext cx="476990" cy="246221"/>
              </a:xfrm>
              <a:prstGeom prst="rect">
                <a:avLst/>
              </a:prstGeom>
              <a:blipFill rotWithShape="0">
                <a:blip r:embed="rId1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5371117" y="3739885"/>
                <a:ext cx="3598072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−3 </m:t>
                                      </m:r>
                                    </m:num>
                                    <m:den>
                                      <m:r>
                                        <a:rPr lang="pt-PT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3 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117" y="3739885"/>
                <a:ext cx="3598072" cy="65447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2638630" y="4529486"/>
                <a:ext cx="22425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630" y="4529486"/>
                <a:ext cx="2242574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2446" t="-4444" b="-22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3768868" y="4529458"/>
                <a:ext cx="2242574" cy="28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68" y="4529458"/>
                <a:ext cx="2242574" cy="285912"/>
              </a:xfrm>
              <a:prstGeom prst="rect">
                <a:avLst/>
              </a:prstGeom>
              <a:blipFill rotWithShape="0">
                <a:blip r:embed="rId22"/>
                <a:stretch>
                  <a:fillRect l="-2174" t="-42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244009" y="4527890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009" y="4527890"/>
                <a:ext cx="428002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4286" r="-14286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1106294" y="4863388"/>
                <a:ext cx="1954785" cy="739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1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94" y="4863388"/>
                <a:ext cx="1954785" cy="73969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/>
          <p:cNvSpPr/>
          <p:nvPr/>
        </p:nvSpPr>
        <p:spPr>
          <a:xfrm>
            <a:off x="672352" y="5014536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5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2823028" y="4777817"/>
                <a:ext cx="3298234" cy="8141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−1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28" y="4777817"/>
                <a:ext cx="3298234" cy="81413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5537905" y="4714074"/>
                <a:ext cx="2959833" cy="91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 −1 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05" y="4714074"/>
                <a:ext cx="2959833" cy="916276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2826752" y="5655694"/>
                <a:ext cx="3729477" cy="91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 −1 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752" y="5655694"/>
                <a:ext cx="3729477" cy="91627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832944" y="6072118"/>
                <a:ext cx="1123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944" y="6072118"/>
                <a:ext cx="1123962" cy="276999"/>
              </a:xfrm>
              <a:prstGeom prst="rect">
                <a:avLst/>
              </a:prstGeom>
              <a:blipFill rotWithShape="0">
                <a:blip r:embed="rId28"/>
                <a:stretch>
                  <a:fillRect l="-2174" t="-4348" r="-108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917831" y="6071685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831" y="6071685"/>
                <a:ext cx="428002" cy="276999"/>
              </a:xfrm>
              <a:prstGeom prst="rect">
                <a:avLst/>
              </a:prstGeom>
              <a:blipFill rotWithShape="0">
                <a:blip r:embed="rId29"/>
                <a:stretch>
                  <a:fillRect l="-5714" r="-12857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4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7" grpId="0"/>
      <p:bldP spid="22" grpId="0"/>
      <p:bldP spid="2" grpId="0"/>
      <p:bldP spid="25" grpId="0"/>
      <p:bldP spid="26" grpId="0"/>
      <p:bldP spid="27" grpId="0"/>
      <p:bldP spid="33" grpId="0"/>
      <p:bldP spid="5" grpId="0"/>
      <p:bldP spid="47" grpId="0"/>
      <p:bldP spid="48" grpId="0"/>
      <p:bldP spid="49" grpId="0"/>
      <p:bldP spid="50" grpId="0"/>
      <p:bldP spid="51" grpId="0"/>
      <p:bldP spid="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8" grpId="0"/>
      <p:bldP spid="59" grpId="0"/>
      <p:bldP spid="60" grpId="0"/>
      <p:bldP spid="61" grpId="0"/>
      <p:bldP spid="34" grpId="0"/>
      <p:bldP spid="35" grpId="0"/>
      <p:bldP spid="3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36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limite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2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6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sz="26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  <m:r>
                                  <a:rPr lang="pt-PT" sz="26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sz="2600" b="1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sup>
                        </m:sSup>
                      </m:e>
                    </m:func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36035"/>
              </a:xfrm>
              <a:prstGeom prst="rect">
                <a:avLst/>
              </a:prstGeom>
              <a:blipFill rotWithShape="0">
                <a:blip r:embed="rId3"/>
                <a:stretch>
                  <a:fillRect l="-1295" b="-57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1111799" y="1537308"/>
                <a:ext cx="1954785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2+3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5+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799" y="1537308"/>
                <a:ext cx="1954785" cy="6544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672352" y="1595392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6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501321" y="1372505"/>
                <a:ext cx="1954785" cy="9571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ctrlPr>
                                            <a:rPr lang="pt-PT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pt-PT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num>
                                    <m:den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321" y="1372505"/>
                <a:ext cx="1954785" cy="9571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4226197" y="1372504"/>
                <a:ext cx="1954785" cy="9571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ctrlPr>
                                            <a:rPr lang="pt-PT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num>
                                    <m:den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197" y="1372504"/>
                <a:ext cx="1954785" cy="9571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773485" y="1372504"/>
                <a:ext cx="1999971" cy="1045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lim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⁡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pt-PT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85" y="1372504"/>
                <a:ext cx="1999971" cy="104560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501321" y="2498164"/>
                <a:ext cx="2189895" cy="1287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lim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⁡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pt-PT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321" y="2498164"/>
                <a:ext cx="2189895" cy="128746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672024" y="2763113"/>
                <a:ext cx="1160061" cy="699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∞×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24" y="2763113"/>
                <a:ext cx="1160061" cy="69942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838032" y="3070633"/>
                <a:ext cx="658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032" y="3070633"/>
                <a:ext cx="658835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704" r="-370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1008529" y="3903062"/>
            <a:ext cx="368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 processo de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resolução: 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1116106" y="4336036"/>
                <a:ext cx="1954785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2+3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5+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06" y="4336036"/>
                <a:ext cx="1954785" cy="6544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532938" y="4285841"/>
                <a:ext cx="1954785" cy="6901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2+3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5+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938" y="4285841"/>
                <a:ext cx="1954785" cy="690189"/>
              </a:xfrm>
              <a:prstGeom prst="rect">
                <a:avLst/>
              </a:prstGeom>
              <a:blipFill rotWithShape="0">
                <a:blip r:embed="rId14"/>
                <a:stretch>
                  <a:fillRect r="-87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657570" y="4538220"/>
                <a:ext cx="7052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70" y="4538220"/>
                <a:ext cx="705258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586" r="-1724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5336002" y="4538220"/>
                <a:ext cx="658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002" y="4538220"/>
                <a:ext cx="658835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778" r="-463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arredondado 15"/>
          <p:cNvSpPr/>
          <p:nvPr/>
        </p:nvSpPr>
        <p:spPr>
          <a:xfrm>
            <a:off x="672352" y="3864184"/>
            <a:ext cx="5728448" cy="1232251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1106294" y="5249783"/>
                <a:ext cx="1954785" cy="7999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5+2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94" y="5249783"/>
                <a:ext cx="1954785" cy="79996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ângulo 62"/>
          <p:cNvSpPr/>
          <p:nvPr/>
        </p:nvSpPr>
        <p:spPr>
          <a:xfrm>
            <a:off x="666847" y="544233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7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642729" y="5249783"/>
                <a:ext cx="2489849" cy="774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5+2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1 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729" y="5249783"/>
                <a:ext cx="2489849" cy="77489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5042913" y="5334183"/>
                <a:ext cx="893129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13" y="5334183"/>
                <a:ext cx="893129" cy="67704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885610" y="5568152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610" y="5568152"/>
                <a:ext cx="428002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4225" r="-12676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8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38" grpId="0"/>
      <p:bldP spid="39" grpId="0"/>
      <p:bldP spid="10" grpId="0"/>
      <p:bldP spid="41" grpId="0"/>
      <p:bldP spid="11" grpId="0"/>
      <p:bldP spid="12" grpId="0"/>
      <p:bldP spid="13" grpId="0"/>
      <p:bldP spid="45" grpId="0"/>
      <p:bldP spid="46" grpId="0"/>
      <p:bldP spid="14" grpId="0"/>
      <p:bldP spid="15" grpId="0"/>
      <p:bldP spid="16" grpId="0" animBg="1"/>
      <p:bldP spid="62" grpId="0"/>
      <p:bldP spid="63" grpId="0"/>
      <p:bldP spid="18" grpId="0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36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limite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2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6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sz="26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  <m:r>
                                  <a:rPr lang="pt-PT" sz="26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pt-PT" sz="2600" b="1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𝒏</m:t>
                                    </m:r>
                                    <m:r>
                                      <a:rPr lang="pt-PT" sz="2600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6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pt-PT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sup>
                        </m:sSup>
                      </m:e>
                    </m:func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36035"/>
              </a:xfrm>
              <a:prstGeom prst="rect">
                <a:avLst/>
              </a:prstGeom>
              <a:blipFill rotWithShape="0">
                <a:blip r:embed="rId3"/>
                <a:stretch>
                  <a:fillRect l="-1295" b="-57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1111799" y="1429732"/>
                <a:ext cx="1954785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−1+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799" y="1429732"/>
                <a:ext cx="1954785" cy="6544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672352" y="1487816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8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632340" y="1429732"/>
                <a:ext cx="2912431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40" y="1429732"/>
                <a:ext cx="2912431" cy="6544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963158" y="1426917"/>
                <a:ext cx="2912431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PT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pt-PT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P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58" y="1426917"/>
                <a:ext cx="2912431" cy="6544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72352" y="2081392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49288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par:</a:t>
                </a:r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081392"/>
                <a:ext cx="8049289" cy="456535"/>
              </a:xfrm>
              <a:prstGeom prst="rect">
                <a:avLst/>
              </a:prstGeom>
              <a:blipFill rotWithShape="0">
                <a:blip r:embed="rId9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111799" y="2537927"/>
                <a:ext cx="2912431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PT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pt-PT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P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799" y="2537927"/>
                <a:ext cx="2912431" cy="6544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3979949" y="2535112"/>
                <a:ext cx="2912431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949" y="2535112"/>
                <a:ext cx="2912431" cy="6544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624433" y="2745158"/>
                <a:ext cx="2242574" cy="28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433" y="2745158"/>
                <a:ext cx="2242574" cy="285912"/>
              </a:xfrm>
              <a:prstGeom prst="rect">
                <a:avLst/>
              </a:prstGeom>
              <a:blipFill rotWithShape="0">
                <a:blip r:embed="rId12"/>
                <a:stretch>
                  <a:fillRect l="-2446" t="-42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6225542" y="2589105"/>
                <a:ext cx="52097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542" y="2589105"/>
                <a:ext cx="520975" cy="5203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66847" y="3262041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49288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ímpar:</a:t>
                </a:r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262041"/>
                <a:ext cx="8049289" cy="507831"/>
              </a:xfrm>
              <a:prstGeom prst="rect">
                <a:avLst/>
              </a:prstGeom>
              <a:blipFill rotWithShape="0">
                <a:blip r:embed="rId1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106294" y="3718576"/>
                <a:ext cx="2912431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PT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pt-PT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P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94" y="3718576"/>
                <a:ext cx="2912431" cy="6544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3974444" y="3715761"/>
                <a:ext cx="2912431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444" y="3715761"/>
                <a:ext cx="2912431" cy="6544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6049232" y="3925807"/>
                <a:ext cx="2242574" cy="28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232" y="3925807"/>
                <a:ext cx="2242574" cy="285912"/>
              </a:xfrm>
              <a:prstGeom prst="rect">
                <a:avLst/>
              </a:prstGeom>
              <a:blipFill rotWithShape="0">
                <a:blip r:embed="rId20"/>
                <a:stretch>
                  <a:fillRect l="-2174" t="-42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6852046" y="3769754"/>
                <a:ext cx="73257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046" y="3769754"/>
                <a:ext cx="732573" cy="52039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4502812"/>
                <a:ext cx="8043784" cy="831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/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encontramos duas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subsucessões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com limites distintos, concluímos que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ão existe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−1+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502812"/>
                <a:ext cx="8043784" cy="831381"/>
              </a:xfrm>
              <a:prstGeom prst="rect">
                <a:avLst/>
              </a:prstGeom>
              <a:blipFill rotWithShape="0">
                <a:blip r:embed="rId22"/>
                <a:stretch>
                  <a:fillRect t="-4412" b="-7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4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25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82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limite notável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800" b="1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800" b="1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pt-PT" sz="2800" b="1" i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pt-PT" sz="28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pt-PT" sz="28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PT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sz="2800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PT" sz="28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sz="28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pt-PT" sz="2800" b="1" i="1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sup>
                            </m:sSup>
                            <m:r>
                              <a:rPr lang="pt-PT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PT" sz="28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den>
                        </m:f>
                      </m:e>
                    </m:func>
                    <m:r>
                      <a:rPr lang="pt-PT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822918"/>
              </a:xfrm>
              <a:prstGeom prst="rect">
                <a:avLst/>
              </a:prstGeom>
              <a:blipFill rotWithShape="0">
                <a:blip r:embed="rId3"/>
                <a:stretch>
                  <a:fillRect l="-1295" b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"/>
          <p:cNvSpPr/>
          <p:nvPr/>
        </p:nvSpPr>
        <p:spPr>
          <a:xfrm>
            <a:off x="666847" y="919086"/>
            <a:ext cx="8054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Dado que a função exponencial é contínua,                   é uma situação de indeterminação do tipo     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230906" y="866571"/>
                <a:ext cx="1086901" cy="561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06" y="866571"/>
                <a:ext cx="1086901" cy="5615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106271" y="1352817"/>
                <a:ext cx="28373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0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71" y="1352817"/>
                <a:ext cx="283731" cy="520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6"/>
          <p:cNvSpPr/>
          <p:nvPr/>
        </p:nvSpPr>
        <p:spPr>
          <a:xfrm>
            <a:off x="666847" y="1801035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Todavia, podemos provar que                        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3814968" y="1748520"/>
                <a:ext cx="1516505" cy="561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968" y="1748520"/>
                <a:ext cx="1516505" cy="5615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ângulo arredondado 38"/>
          <p:cNvSpPr/>
          <p:nvPr/>
        </p:nvSpPr>
        <p:spPr>
          <a:xfrm>
            <a:off x="2966232" y="2431329"/>
            <a:ext cx="3211536" cy="1159036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3694228" y="2827791"/>
                <a:ext cx="1755544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228" y="2827791"/>
                <a:ext cx="1755544" cy="6594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3703814" y="2431565"/>
            <a:ext cx="1736373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notável</a:t>
            </a:r>
            <a:endParaRPr lang="pt-PT" dirty="0">
              <a:solidFill>
                <a:srgbClr val="05AAB0"/>
              </a:solidFill>
            </a:endParaRPr>
          </a:p>
        </p:txBody>
      </p:sp>
      <p:sp>
        <p:nvSpPr>
          <p:cNvPr id="42" name="Rectangle 6"/>
          <p:cNvSpPr/>
          <p:nvPr/>
        </p:nvSpPr>
        <p:spPr>
          <a:xfrm>
            <a:off x="666847" y="3617713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677857" y="4319769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1093094" y="4241438"/>
                <a:ext cx="1175450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94" y="4241438"/>
                <a:ext cx="1175450" cy="5557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307149" y="4231718"/>
                <a:ext cx="1911229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4 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49" y="4231718"/>
                <a:ext cx="1911229" cy="5557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4177786" y="4239698"/>
                <a:ext cx="2571986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4 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86" y="4239698"/>
                <a:ext cx="2571986" cy="6279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116630" y="4010765"/>
                <a:ext cx="548805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20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1200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sz="12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0 </m:t>
                              </m:r>
                            </m:num>
                            <m:den>
                              <m:r>
                                <a:rPr lang="pt-PT" sz="12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sz="12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30" y="4010765"/>
                <a:ext cx="548805" cy="50731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77857" y="4854697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Consideremos a mudança de variável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4854697"/>
                <a:ext cx="8049289" cy="507831"/>
              </a:xfrm>
              <a:prstGeom prst="rect">
                <a:avLst/>
              </a:prstGeom>
              <a:blipFill rotWithShape="0">
                <a:blip r:embed="rId1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307149" y="5397537"/>
                <a:ext cx="2571986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4 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49" y="5397537"/>
                <a:ext cx="2571986" cy="62799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4760301" y="5405564"/>
                <a:ext cx="1828706" cy="580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4 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301" y="5405564"/>
                <a:ext cx="1828706" cy="58054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6576441" y="5423023"/>
                <a:ext cx="1006686" cy="51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4 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441" y="5423023"/>
                <a:ext cx="1006686" cy="5187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7587456" y="5413301"/>
                <a:ext cx="620363" cy="51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456" y="5413301"/>
                <a:ext cx="620363" cy="5187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Parêntese esquerdo 54"/>
          <p:cNvSpPr/>
          <p:nvPr/>
        </p:nvSpPr>
        <p:spPr>
          <a:xfrm rot="16200000">
            <a:off x="5934155" y="5387625"/>
            <a:ext cx="108000" cy="1152000"/>
          </a:xfrm>
          <a:prstGeom prst="leftBracket">
            <a:avLst/>
          </a:prstGeom>
          <a:ln w="127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Parêntese esquerdo 55"/>
          <p:cNvSpPr/>
          <p:nvPr/>
        </p:nvSpPr>
        <p:spPr>
          <a:xfrm rot="16200000">
            <a:off x="7346428" y="5649442"/>
            <a:ext cx="108000" cy="252000"/>
          </a:xfrm>
          <a:prstGeom prst="leftBracket">
            <a:avLst/>
          </a:prstGeom>
          <a:ln w="127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2" name="Conexão em ângulos retos 11"/>
          <p:cNvCxnSpPr/>
          <p:nvPr/>
        </p:nvCxnSpPr>
        <p:spPr>
          <a:xfrm rot="5400000" flipH="1" flipV="1">
            <a:off x="6531950" y="5183869"/>
            <a:ext cx="216000" cy="1548000"/>
          </a:xfrm>
          <a:prstGeom prst="bentConnector3">
            <a:avLst>
              <a:gd name="adj1" fmla="val -41546"/>
            </a:avLst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7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5" grpId="0"/>
      <p:bldP spid="23" grpId="0"/>
      <p:bldP spid="38" grpId="0"/>
      <p:bldP spid="39" grpId="0" animBg="1"/>
      <p:bldP spid="41" grpId="0"/>
      <p:bldP spid="7" grpId="0"/>
      <p:bldP spid="42" grpId="0"/>
      <p:bldP spid="43" grpId="0"/>
      <p:bldP spid="47" grpId="0"/>
      <p:bldP spid="48" grpId="0"/>
      <p:bldP spid="50" grpId="0"/>
      <p:bldP spid="8" grpId="0"/>
      <p:bldP spid="10" grpId="0"/>
      <p:bldP spid="51" grpId="0"/>
      <p:bldP spid="52" grpId="0"/>
      <p:bldP spid="53" grpId="0"/>
      <p:bldP spid="54" grpId="0"/>
      <p:bldP spid="55" grpId="0" animBg="1"/>
      <p:bldP spid="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82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limite notável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800" b="1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800" b="1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pt-PT" sz="2800" b="1" i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pt-PT" sz="28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pt-PT" sz="2800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PT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sz="2800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PT" sz="28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sz="28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pt-PT" sz="2800" b="1" i="1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sup>
                            </m:sSup>
                            <m:r>
                              <a:rPr lang="pt-PT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PT" sz="28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den>
                        </m:f>
                      </m:e>
                    </m:func>
                    <m:r>
                      <a:rPr lang="pt-PT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822918"/>
              </a:xfrm>
              <a:prstGeom prst="rect">
                <a:avLst/>
              </a:prstGeom>
              <a:blipFill rotWithShape="0">
                <a:blip r:embed="rId3"/>
                <a:stretch>
                  <a:fillRect l="-1295" b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66846" y="3040362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Consideremos a mudança de variável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3040362"/>
                <a:ext cx="8049289" cy="507831"/>
              </a:xfrm>
              <a:prstGeom prst="rect">
                <a:avLst/>
              </a:prstGeom>
              <a:blipFill rotWithShape="0">
                <a:blip r:embed="rId31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666847" y="156416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1082084" y="1539626"/>
                <a:ext cx="1470403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84" y="1539626"/>
                <a:ext cx="1470403" cy="555793"/>
              </a:xfrm>
              <a:prstGeom prst="rect">
                <a:avLst/>
              </a:prstGeom>
              <a:blipFill rotWithShape="0">
                <a:blip r:embed="rId13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2361113" y="1308953"/>
                <a:ext cx="548805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20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1200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sz="12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0 </m:t>
                              </m:r>
                            </m:num>
                            <m:den>
                              <m:r>
                                <a:rPr lang="pt-PT" sz="12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sz="12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113" y="1308953"/>
                <a:ext cx="548805" cy="50731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2568321" y="1542223"/>
                <a:ext cx="2296398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321" y="1542223"/>
                <a:ext cx="2296398" cy="5375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4870748" y="1548762"/>
                <a:ext cx="3217163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→−3</m:t>
                          </m:r>
                        </m:lim>
                      </m:limLow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748" y="1548762"/>
                <a:ext cx="3217163" cy="53751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552487" y="2205421"/>
                <a:ext cx="2299797" cy="782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87" y="2205421"/>
                <a:ext cx="2299797" cy="78233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4846068" y="2205421"/>
                <a:ext cx="2488310" cy="787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limLow>
                                <m:limLow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→−3</m:t>
                                  </m:r>
                                </m:lim>
                              </m:limLow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sup>
                                  </m:s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068" y="2205421"/>
                <a:ext cx="2488310" cy="78746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7296537" y="2210511"/>
                <a:ext cx="1630703" cy="787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limLow>
                                <m:limLow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→−3</m:t>
                                  </m:r>
                                </m:lim>
                              </m:limLow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sup>
                                  </m:s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537" y="2210511"/>
                <a:ext cx="1630703" cy="78746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2568321" y="3551952"/>
                <a:ext cx="1355820" cy="79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limLow>
                                <m:limLow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lim>
                              </m:limLow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321" y="3551952"/>
                <a:ext cx="1355820" cy="798232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3924141" y="3551952"/>
                <a:ext cx="495328" cy="51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141" y="3551952"/>
                <a:ext cx="495328" cy="518732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418119" y="3701384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19" y="3701384"/>
                <a:ext cx="428002" cy="276999"/>
              </a:xfrm>
              <a:prstGeom prst="rect">
                <a:avLst/>
              </a:prstGeom>
              <a:blipFill rotWithShape="0">
                <a:blip r:embed="rId37"/>
                <a:stretch>
                  <a:fillRect l="-5714" r="-1285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arêntese esquerdo 39"/>
          <p:cNvSpPr/>
          <p:nvPr/>
        </p:nvSpPr>
        <p:spPr>
          <a:xfrm rot="5400000" flipV="1">
            <a:off x="6994552" y="5056214"/>
            <a:ext cx="108000" cy="1152000"/>
          </a:xfrm>
          <a:prstGeom prst="leftBracket">
            <a:avLst/>
          </a:prstGeom>
          <a:ln w="127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Parêntese esquerdo 43"/>
          <p:cNvSpPr/>
          <p:nvPr/>
        </p:nvSpPr>
        <p:spPr>
          <a:xfrm rot="16200000">
            <a:off x="4190411" y="3952719"/>
            <a:ext cx="72000" cy="252000"/>
          </a:xfrm>
          <a:prstGeom prst="leftBracket">
            <a:avLst/>
          </a:prstGeom>
          <a:ln w="127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6" name="Conexão em ângulos retos 45"/>
          <p:cNvCxnSpPr/>
          <p:nvPr/>
        </p:nvCxnSpPr>
        <p:spPr>
          <a:xfrm rot="16200000" flipH="1">
            <a:off x="7549946" y="5075596"/>
            <a:ext cx="216000" cy="1188000"/>
          </a:xfrm>
          <a:prstGeom prst="bentConnector3">
            <a:avLst>
              <a:gd name="adj1" fmla="val -48883"/>
            </a:avLst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666847" y="4945244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1082084" y="4920701"/>
                <a:ext cx="1367490" cy="533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84" y="4920701"/>
                <a:ext cx="1367490" cy="533223"/>
              </a:xfrm>
              <a:prstGeom prst="rect">
                <a:avLst/>
              </a:prstGeom>
              <a:blipFill rotWithShape="0">
                <a:blip r:embed="rId38"/>
                <a:stretch>
                  <a:fillRect l="-4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2293878" y="4690028"/>
                <a:ext cx="548805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20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1200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sz="12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0 </m:t>
                              </m:r>
                            </m:num>
                            <m:den>
                              <m:r>
                                <a:rPr lang="pt-PT" sz="120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sz="12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78" y="4690028"/>
                <a:ext cx="548805" cy="507318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2471004" y="4701469"/>
                <a:ext cx="2116092" cy="758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PT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004" y="4701469"/>
                <a:ext cx="2116092" cy="758541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4576590" y="4903996"/>
                <a:ext cx="2487156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90" y="4903996"/>
                <a:ext cx="2487156" cy="555793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1082084" y="5597136"/>
                <a:ext cx="2574679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84" y="5597136"/>
                <a:ext cx="2574679" cy="627992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3664247" y="5593528"/>
                <a:ext cx="2204578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×2×</m:t>
                          </m:r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247" y="5593528"/>
                <a:ext cx="2204578" cy="555793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666845" y="6190923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Consideremos a mudança de variável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5" y="6190923"/>
                <a:ext cx="8049289" cy="507831"/>
              </a:xfrm>
              <a:prstGeom prst="rect">
                <a:avLst/>
              </a:prstGeom>
              <a:blipFill rotWithShape="0">
                <a:blip r:embed="rId4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5879175" y="5606640"/>
                <a:ext cx="1718484" cy="580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limLow>
                            <m:limLow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175" y="5606640"/>
                <a:ext cx="1718484" cy="580544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7554644" y="5774889"/>
                <a:ext cx="8143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644" y="5774889"/>
                <a:ext cx="814325" cy="276999"/>
              </a:xfrm>
              <a:prstGeom prst="rect">
                <a:avLst/>
              </a:prstGeom>
              <a:blipFill rotWithShape="0">
                <a:blip r:embed="rId46"/>
                <a:stretch>
                  <a:fillRect l="-2239" r="-6716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8412838" y="5774889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38" y="5774889"/>
                <a:ext cx="428002" cy="276999"/>
              </a:xfrm>
              <a:prstGeom prst="rect">
                <a:avLst/>
              </a:prstGeom>
              <a:blipFill rotWithShape="0">
                <a:blip r:embed="rId47"/>
                <a:stretch>
                  <a:fillRect l="-4286" r="-14286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Parêntese esquerdo 64"/>
          <p:cNvSpPr/>
          <p:nvPr/>
        </p:nvSpPr>
        <p:spPr>
          <a:xfrm rot="5400000" flipV="1">
            <a:off x="8233341" y="5711783"/>
            <a:ext cx="72000" cy="252000"/>
          </a:xfrm>
          <a:prstGeom prst="leftBracket">
            <a:avLst/>
          </a:prstGeom>
          <a:ln w="127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6" name="Parêntese esquerdo 65"/>
          <p:cNvSpPr/>
          <p:nvPr/>
        </p:nvSpPr>
        <p:spPr>
          <a:xfrm rot="16200000">
            <a:off x="3231793" y="3760723"/>
            <a:ext cx="108000" cy="1152000"/>
          </a:xfrm>
          <a:prstGeom prst="leftBracket">
            <a:avLst/>
          </a:prstGeom>
          <a:ln w="127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7" name="Conexão em ângulos retos 66"/>
          <p:cNvCxnSpPr/>
          <p:nvPr/>
        </p:nvCxnSpPr>
        <p:spPr>
          <a:xfrm rot="5400000" flipH="1" flipV="1">
            <a:off x="3538943" y="3714838"/>
            <a:ext cx="288000" cy="1116000"/>
          </a:xfrm>
          <a:prstGeom prst="bentConnector3">
            <a:avLst>
              <a:gd name="adj1" fmla="val -41546"/>
            </a:avLst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98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2" grpId="0"/>
      <p:bldP spid="40" grpId="0" animBg="1"/>
      <p:bldP spid="44" grpId="0" animBg="1"/>
      <p:bldP spid="49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18" grpId="0"/>
      <p:bldP spid="19" grpId="0"/>
      <p:bldP spid="65" grpId="0" animBg="1"/>
      <p:bldP spid="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arredondado 21"/>
          <p:cNvSpPr/>
          <p:nvPr/>
        </p:nvSpPr>
        <p:spPr>
          <a:xfrm>
            <a:off x="3089852" y="5788987"/>
            <a:ext cx="2531019" cy="511982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Derivada da função exponencial de base </a:t>
                </a:r>
                <a14:m>
                  <m:oMath xmlns:m="http://schemas.openxmlformats.org/officeDocument/2006/math"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295" t="-11111" b="-29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1342" y="919086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Considera a função real de variável real definida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919086"/>
                <a:ext cx="8054794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1342" y="1341656"/>
                <a:ext cx="805754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 </a:t>
                </a: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1341656"/>
                <a:ext cx="8057546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7853" y="1889828"/>
                <a:ext cx="745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𝑓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′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889828"/>
                <a:ext cx="74552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459"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250605" y="1759568"/>
                <a:ext cx="2466253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6238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05" y="1759568"/>
                <a:ext cx="2466253" cy="6298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1250604" y="2444741"/>
                <a:ext cx="1867755" cy="653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6238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04" y="2444741"/>
                <a:ext cx="1867755" cy="6538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1250603" y="3153959"/>
                <a:ext cx="1972335" cy="663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6238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PT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03" y="3153959"/>
                <a:ext cx="1972335" cy="6639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1162421" y="3023699"/>
                <a:ext cx="548805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20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1200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sz="120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 0 </m:t>
                              </m:r>
                            </m:num>
                            <m:den>
                              <m:r>
                                <a:rPr lang="pt-PT" sz="120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sz="12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21" y="3023699"/>
                <a:ext cx="548805" cy="50731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1255192" y="3873180"/>
                <a:ext cx="2083968" cy="653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6238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92" y="3873180"/>
                <a:ext cx="2083968" cy="6538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1255192" y="4582398"/>
                <a:ext cx="1229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6238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92" y="4582398"/>
                <a:ext cx="122950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1255192" y="5007051"/>
                <a:ext cx="730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6238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92" y="5007051"/>
                <a:ext cx="73096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2070217" y="4595845"/>
            <a:ext cx="360000" cy="360000"/>
          </a:xfrm>
          <a:prstGeom prst="ellipse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arredondado 10"/>
          <p:cNvSpPr/>
          <p:nvPr/>
        </p:nvSpPr>
        <p:spPr>
          <a:xfrm>
            <a:off x="2070217" y="3873180"/>
            <a:ext cx="1152721" cy="653897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Conexão em ângulos retos 12"/>
          <p:cNvCxnSpPr/>
          <p:nvPr/>
        </p:nvCxnSpPr>
        <p:spPr>
          <a:xfrm flipH="1">
            <a:off x="2441277" y="4191369"/>
            <a:ext cx="792000" cy="576000"/>
          </a:xfrm>
          <a:prstGeom prst="bentConnector3">
            <a:avLst>
              <a:gd name="adj1" fmla="val -79538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5338012"/>
                <a:ext cx="804653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número real qualquer, conclui-se que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isto é: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338012"/>
                <a:ext cx="8046536" cy="456535"/>
              </a:xfrm>
              <a:prstGeom prst="rect">
                <a:avLst/>
              </a:prstGeom>
              <a:blipFill rotWithShape="0">
                <a:blip r:embed="rId14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406030" y="5915982"/>
                <a:ext cx="18986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030" y="5915982"/>
                <a:ext cx="1898661" cy="276999"/>
              </a:xfrm>
              <a:prstGeom prst="rect">
                <a:avLst/>
              </a:prstGeom>
              <a:blipFill rotWithShape="0">
                <a:blip r:embed="rId15"/>
                <a:stretch>
                  <a:fillRect t="-28261" r="-3537" b="-5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7853" y="6340660"/>
                <a:ext cx="803828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Observa que a função derivada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a própria função.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6340660"/>
                <a:ext cx="8038284" cy="507831"/>
              </a:xfrm>
              <a:prstGeom prst="rect">
                <a:avLst/>
              </a:prstGeom>
              <a:blipFill rotWithShape="0">
                <a:blip r:embed="rId16"/>
                <a:stretch>
                  <a:fillRect l="-607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0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9" grpId="0"/>
      <p:bldP spid="7" grpId="0"/>
      <p:bldP spid="8" grpId="0"/>
      <p:bldP spid="38" grpId="0"/>
      <p:bldP spid="41" grpId="0"/>
      <p:bldP spid="42" grpId="0"/>
      <p:bldP spid="45" grpId="0"/>
      <p:bldP spid="46" grpId="0"/>
      <p:bldP spid="47" grpId="0"/>
      <p:bldP spid="10" grpId="0" animBg="1"/>
      <p:bldP spid="11" grpId="0" animBg="1"/>
      <p:bldP spid="3" grpId="0"/>
      <p:bldP spid="5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arredondado 21"/>
          <p:cNvSpPr/>
          <p:nvPr/>
        </p:nvSpPr>
        <p:spPr>
          <a:xfrm>
            <a:off x="3306491" y="1378353"/>
            <a:ext cx="2531019" cy="511982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Derivada da função exponencial de base </a:t>
                </a:r>
                <a14:m>
                  <m:oMath xmlns:m="http://schemas.openxmlformats.org/officeDocument/2006/math"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295" t="-11111" b="-29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1342" y="919086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Pelo teorema da derivada da função composta, vem que: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915218" y="1505348"/>
                <a:ext cx="13135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218" y="1505348"/>
                <a:ext cx="1313565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2222"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1342" y="2064766"/>
                <a:ext cx="8038284" cy="2203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Recorda: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Dadas 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diferenciável num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uma função real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variável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diferenciável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composta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diferenciável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∘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)×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))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2064766"/>
                <a:ext cx="8038284" cy="2203232"/>
              </a:xfrm>
              <a:prstGeom prst="rect">
                <a:avLst/>
              </a:prstGeom>
              <a:blipFill rotWithShape="0">
                <a:blip r:embed="rId5"/>
                <a:stretch>
                  <a:fillRect l="-6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arredondado 12"/>
          <p:cNvSpPr/>
          <p:nvPr/>
        </p:nvSpPr>
        <p:spPr>
          <a:xfrm>
            <a:off x="526038" y="2062491"/>
            <a:ext cx="8190098" cy="2205507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tângulo 25"/>
          <p:cNvSpPr/>
          <p:nvPr/>
        </p:nvSpPr>
        <p:spPr>
          <a:xfrm>
            <a:off x="677852" y="4294892"/>
            <a:ext cx="803828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77857" y="4791874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993638" y="4860672"/>
                <a:ext cx="13704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𝑓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)=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𝑥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38" y="4860672"/>
                <a:ext cx="137044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33"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993638" y="5299705"/>
                <a:ext cx="769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𝑓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38" y="5299705"/>
                <a:ext cx="76912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381"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1566608" y="5299705"/>
                <a:ext cx="23620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′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×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08" y="5299705"/>
                <a:ext cx="236205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755042" y="5306588"/>
                <a:ext cx="2034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1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×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042" y="5306588"/>
                <a:ext cx="203446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5570387" y="5302024"/>
                <a:ext cx="14457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sSup>
                        <m:sSupPr>
                          <m:ctrlP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d>
                        <m:dPr>
                          <m:ctrlP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387" y="5302024"/>
                <a:ext cx="144571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ângulo 30"/>
          <p:cNvSpPr/>
          <p:nvPr/>
        </p:nvSpPr>
        <p:spPr>
          <a:xfrm>
            <a:off x="677857" y="5712530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993638" y="5781328"/>
                <a:ext cx="1357038" cy="406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𝑔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)=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38" y="5781328"/>
                <a:ext cx="1357038" cy="406073"/>
              </a:xfrm>
              <a:prstGeom prst="rect">
                <a:avLst/>
              </a:prstGeom>
              <a:blipFill rotWithShape="0">
                <a:blip r:embed="rId11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993638" y="6220361"/>
                <a:ext cx="769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𝑔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38" y="6220361"/>
                <a:ext cx="769121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566608" y="6180654"/>
                <a:ext cx="1625701" cy="406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′×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08" y="6180654"/>
                <a:ext cx="1625701" cy="40607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991990" y="6053809"/>
                <a:ext cx="1686167" cy="528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1 </m:t>
                                      </m:r>
                                    </m:num>
                                    <m:den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990" y="6053809"/>
                <a:ext cx="1686167" cy="5286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4528253" y="6068257"/>
                <a:ext cx="203029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1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253" y="6068257"/>
                <a:ext cx="2030299" cy="61093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6406972" y="6001456"/>
                <a:ext cx="897297" cy="737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f>
                        <m:fPr>
                          <m:ctrlP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pt-PT" b="1" i="1" dirty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1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sup>
                          </m:sSup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pt-PT" b="1" i="1" dirty="0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1" i="1" dirty="0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972" y="6001456"/>
                <a:ext cx="897297" cy="73706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7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5" grpId="0"/>
      <p:bldP spid="9" grpId="0" build="p"/>
      <p:bldP spid="25" grpId="0" animBg="1"/>
      <p:bldP spid="26" grpId="0"/>
      <p:bldP spid="27" grpId="0"/>
      <p:bldP spid="2" grpId="0"/>
      <p:bldP spid="28" grpId="0"/>
      <p:bldP spid="12" grpId="0"/>
      <p:bldP spid="14" grpId="0"/>
      <p:bldP spid="30" grpId="0"/>
      <p:bldP spid="31" grpId="0"/>
      <p:bldP spid="32" grpId="0"/>
      <p:bldP spid="33" grpId="0"/>
      <p:bldP spid="15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às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horas do dia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setembro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2016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666845" y="4723084"/>
            <a:ext cx="47299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exemplo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 introdução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ilustra um modelo matemático definido por uma expressão em que a base é constante e o expoente é variável. </a:t>
            </a:r>
          </a:p>
        </p:txBody>
      </p:sp>
      <p:cxnSp>
        <p:nvCxnSpPr>
          <p:cNvPr id="22" name="Conexão em ângulos retos 21"/>
          <p:cNvCxnSpPr/>
          <p:nvPr/>
        </p:nvCxnSpPr>
        <p:spPr>
          <a:xfrm>
            <a:off x="5396820" y="1206452"/>
            <a:ext cx="1102659" cy="253916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6716510" y="1200460"/>
                <a:ext cx="68211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 9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510" y="1200460"/>
                <a:ext cx="682110" cy="51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arredondado 26"/>
          <p:cNvSpPr/>
          <p:nvPr/>
        </p:nvSpPr>
        <p:spPr>
          <a:xfrm>
            <a:off x="6526373" y="1121849"/>
            <a:ext cx="1062384" cy="675827"/>
          </a:xfrm>
          <a:prstGeom prst="roundRect">
            <a:avLst/>
          </a:prstGeom>
          <a:noFill/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939904" y="1400826"/>
                <a:ext cx="91999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9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04" y="1400826"/>
                <a:ext cx="919995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1750307" y="1513064"/>
                <a:ext cx="599458" cy="401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9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307" y="1513064"/>
                <a:ext cx="599458" cy="4015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2347344" y="1571563"/>
                <a:ext cx="716991" cy="346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344" y="1571563"/>
                <a:ext cx="716991" cy="346313"/>
              </a:xfrm>
              <a:prstGeom prst="rect">
                <a:avLst/>
              </a:prstGeom>
              <a:blipFill rotWithShape="0">
                <a:blip r:embed="rId7"/>
                <a:stretch>
                  <a:fillRect l="-2542" r="-2542" b="-52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3116244" y="1639004"/>
                <a:ext cx="1720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4,757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</a:rPr>
                  <a:t>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milhares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244" y="1639004"/>
                <a:ext cx="172002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191" t="-31111" r="-8511" b="-4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"/>
              <p:cNvSpPr/>
              <p:nvPr/>
            </p:nvSpPr>
            <p:spPr>
              <a:xfrm>
                <a:off x="672352" y="2137340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às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horas do dia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agosto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2016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137340"/>
                <a:ext cx="8054794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xão em ângulos retos 32"/>
          <p:cNvCxnSpPr/>
          <p:nvPr/>
        </p:nvCxnSpPr>
        <p:spPr>
          <a:xfrm>
            <a:off x="5135496" y="2398097"/>
            <a:ext cx="1369488" cy="253916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6681244" y="2513901"/>
                <a:ext cx="752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244" y="2513901"/>
                <a:ext cx="75264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5691" r="-813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arredondado 34"/>
          <p:cNvSpPr/>
          <p:nvPr/>
        </p:nvSpPr>
        <p:spPr>
          <a:xfrm>
            <a:off x="6531878" y="2393823"/>
            <a:ext cx="1062384" cy="517155"/>
          </a:xfrm>
          <a:prstGeom prst="roundRect">
            <a:avLst/>
          </a:prstGeom>
          <a:noFill/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933712" y="2645983"/>
                <a:ext cx="8788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12" y="2645983"/>
                <a:ext cx="87883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720069" y="2691262"/>
                <a:ext cx="6475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069" y="2691262"/>
                <a:ext cx="647550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830" t="-4348" r="-3774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349241" y="2535145"/>
                <a:ext cx="52572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241" y="2535145"/>
                <a:ext cx="525721" cy="5186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3427510" y="2695571"/>
                <a:ext cx="15949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0,25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</a:rPr>
                  <a:t>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milhares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510" y="2695571"/>
                <a:ext cx="1594988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3053" t="-30435" r="-9160" b="-478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876355" y="2541729"/>
                <a:ext cx="52097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55" y="2541729"/>
                <a:ext cx="520975" cy="51860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820" y="2973290"/>
            <a:ext cx="2834640" cy="3794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66846" y="3262430"/>
                <a:ext cx="472997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Após determinarmos as imagens 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alguns valores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pela função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obtivemos o seguinte: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3262430"/>
                <a:ext cx="4729973" cy="1338828"/>
              </a:xfrm>
              <a:prstGeom prst="rect">
                <a:avLst/>
              </a:prstGeom>
              <a:blipFill rotWithShape="0">
                <a:blip r:embed="rId17"/>
                <a:stretch>
                  <a:fillRect l="-1031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4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4" grpId="0"/>
      <p:bldP spid="35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Derivada da função exponencial de base </a:t>
                </a:r>
                <a14:m>
                  <m:oMath xmlns:m="http://schemas.openxmlformats.org/officeDocument/2006/math"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295" t="-11111" b="-29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1342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677857" y="139107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993638" y="1445906"/>
                <a:ext cx="1550489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h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)=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38" y="1445906"/>
                <a:ext cx="1550489" cy="407163"/>
              </a:xfrm>
              <a:prstGeom prst="rect">
                <a:avLst/>
              </a:prstGeom>
              <a:blipFill rotWithShape="0">
                <a:blip r:embed="rId4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993638" y="1880574"/>
                <a:ext cx="769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h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38" y="1880574"/>
                <a:ext cx="76912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1566608" y="1852768"/>
                <a:ext cx="2197333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′×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08" y="1852768"/>
                <a:ext cx="2197333" cy="4071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535699" y="1856165"/>
                <a:ext cx="1344151" cy="416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𝟐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𝒙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 </m:t>
                      </m:r>
                      <m:sSup>
                        <m:sSupPr>
                          <m:ctrlP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99" y="1856165"/>
                <a:ext cx="1344151" cy="4168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993637" y="3051899"/>
                <a:ext cx="7139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𝑖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37" y="3051899"/>
                <a:ext cx="71397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 28"/>
          <p:cNvSpPr/>
          <p:nvPr/>
        </p:nvSpPr>
        <p:spPr>
          <a:xfrm>
            <a:off x="677857" y="2372942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4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993638" y="2279385"/>
                <a:ext cx="1186159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𝑖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)=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38" y="2279385"/>
                <a:ext cx="1186159" cy="6481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566608" y="2929117"/>
                <a:ext cx="2589299" cy="595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08" y="2929117"/>
                <a:ext cx="2589299" cy="5950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379742" y="2919140"/>
                <a:ext cx="2093201" cy="595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742" y="2919140"/>
                <a:ext cx="2093201" cy="595035"/>
              </a:xfrm>
              <a:prstGeom prst="rect">
                <a:avLst/>
              </a:prstGeom>
              <a:blipFill rotWithShape="1">
                <a:blip r:embed="rId11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6710524" y="2919139"/>
                <a:ext cx="1504450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524" y="2919139"/>
                <a:ext cx="1504450" cy="55579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1566608" y="3621062"/>
                <a:ext cx="1077154" cy="562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b="1" i="1" dirty="0">
                  <a:solidFill>
                    <a:srgbClr val="F47929"/>
                  </a:solidFill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08" y="3621062"/>
                <a:ext cx="1077154" cy="5628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xão reta 7"/>
          <p:cNvCxnSpPr/>
          <p:nvPr/>
        </p:nvCxnSpPr>
        <p:spPr>
          <a:xfrm flipV="1">
            <a:off x="7146597" y="3202389"/>
            <a:ext cx="324000" cy="25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40"/>
          <p:cNvCxnSpPr/>
          <p:nvPr/>
        </p:nvCxnSpPr>
        <p:spPr>
          <a:xfrm flipV="1">
            <a:off x="6927995" y="2840835"/>
            <a:ext cx="324000" cy="25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8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28" grpId="0"/>
      <p:bldP spid="12" grpId="0"/>
      <p:bldP spid="14" grpId="0"/>
      <p:bldP spid="33" grpId="0"/>
      <p:bldP spid="29" grpId="0"/>
      <p:bldP spid="34" grpId="0"/>
      <p:bldP spid="3" grpId="0"/>
      <p:bldP spid="38" grpId="0"/>
      <p:bldP spid="39" grpId="0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1342" y="919086"/>
                <a:ext cx="8054794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função definida por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919086"/>
                <a:ext cx="8054794" cy="456472"/>
              </a:xfrm>
              <a:prstGeom prst="rect">
                <a:avLst/>
              </a:prstGeom>
              <a:blipFill rotWithShape="0">
                <a:blip r:embed="rId3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72352" y="1351002"/>
                <a:ext cx="80547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Escreve a equação reduzida da reta tangente ao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que tem declive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51002"/>
                <a:ext cx="8054794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605" r="-1362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6"/>
          <p:cNvSpPr/>
          <p:nvPr/>
        </p:nvSpPr>
        <p:spPr>
          <a:xfrm>
            <a:off x="672352" y="2197038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6"/>
          <p:cNvSpPr/>
          <p:nvPr/>
        </p:nvSpPr>
        <p:spPr>
          <a:xfrm>
            <a:off x="672352" y="2619608"/>
            <a:ext cx="8054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declive da reta tangente ao gráfico de uma função num ponto é o valor da derivada na abcissa desse ponto.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72352" y="3447985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Neste sentido, vamos resolver a equação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447985"/>
                <a:ext cx="8054794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"/>
              <p:cNvSpPr/>
              <p:nvPr/>
            </p:nvSpPr>
            <p:spPr>
              <a:xfrm>
                <a:off x="672352" y="3854300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854300"/>
                <a:ext cx="8054794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501343" y="3849665"/>
                <a:ext cx="199894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343" y="3849665"/>
                <a:ext cx="1998944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3338439" y="3854300"/>
                <a:ext cx="226715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439" y="3854300"/>
                <a:ext cx="2267159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5401608" y="3859574"/>
                <a:ext cx="152362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 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08" y="3859574"/>
                <a:ext cx="1523622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672352" y="4363170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363170"/>
                <a:ext cx="8054794" cy="456535"/>
              </a:xfrm>
              <a:prstGeom prst="rect">
                <a:avLst/>
              </a:prstGeom>
              <a:blipFill rotWithShape="0">
                <a:blip r:embed="rId10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904812" y="4359865"/>
                <a:ext cx="205261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2 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812" y="4359865"/>
                <a:ext cx="2052613" cy="5078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3749909" y="4370413"/>
                <a:ext cx="266303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909" y="4370413"/>
                <a:ext cx="2663037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6"/>
              <p:cNvSpPr/>
              <p:nvPr/>
            </p:nvSpPr>
            <p:spPr>
              <a:xfrm>
                <a:off x="661342" y="4817460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Substituindo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obtém-se a equação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4817460"/>
                <a:ext cx="8054794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60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2" y="5446837"/>
                <a:ext cx="1857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446837"/>
                <a:ext cx="1857367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382416" y="5261444"/>
                <a:ext cx="4095417" cy="603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16" y="5261444"/>
                <a:ext cx="4095417" cy="60362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6478045" y="5288719"/>
                <a:ext cx="1909049" cy="578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1±</m:t>
                          </m:r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45" y="5288719"/>
                <a:ext cx="1909049" cy="5786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382416" y="5982077"/>
                <a:ext cx="135351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1±3</m:t>
                          </m:r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16" y="5982077"/>
                <a:ext cx="1353511" cy="51860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3754641" y="5977537"/>
                <a:ext cx="247298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  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41" y="5977537"/>
                <a:ext cx="2472985" cy="51860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6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5" grpId="0"/>
      <p:bldP spid="26" grpId="0"/>
      <p:bldP spid="30" grpId="0"/>
      <p:bldP spid="31" grpId="0"/>
      <p:bldP spid="5" grpId="0"/>
      <p:bldP spid="32" grpId="0"/>
      <p:bldP spid="35" grpId="0"/>
      <p:bldP spid="36" grpId="0"/>
      <p:bldP spid="37" grpId="0"/>
      <p:bldP spid="43" grpId="0"/>
      <p:bldP spid="44" grpId="0"/>
      <p:bldP spid="7" grpId="0"/>
      <p:bldP spid="9" grpId="0"/>
      <p:bldP spid="45" grpId="0"/>
      <p:bldP spid="46" grpId="0"/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1342" y="919086"/>
                <a:ext cx="8054794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função definida por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919086"/>
                <a:ext cx="8054794" cy="456472"/>
              </a:xfrm>
              <a:prstGeom prst="rect">
                <a:avLst/>
              </a:prstGeom>
              <a:blipFill rotWithShape="0">
                <a:blip r:embed="rId3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72352" y="1351002"/>
                <a:ext cx="80547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Escreve a equação reduzida da reta tangente ao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que tem declive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51002"/>
                <a:ext cx="8054794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605" r="-1362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6"/>
          <p:cNvSpPr/>
          <p:nvPr/>
        </p:nvSpPr>
        <p:spPr>
          <a:xfrm>
            <a:off x="672352" y="2197038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(resolução)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672352" y="2658118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658118"/>
                <a:ext cx="8054794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904812" y="2654813"/>
                <a:ext cx="205261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2 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812" y="2654813"/>
                <a:ext cx="2052613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3749909" y="2665361"/>
                <a:ext cx="266303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909" y="2665361"/>
                <a:ext cx="2663037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3754641" y="3088024"/>
                <a:ext cx="3358853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   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41" y="3088024"/>
                <a:ext cx="3358853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arêntese esquerdo 27"/>
          <p:cNvSpPr/>
          <p:nvPr/>
        </p:nvSpPr>
        <p:spPr>
          <a:xfrm rot="16200000">
            <a:off x="5883744" y="3071038"/>
            <a:ext cx="96111" cy="1044000"/>
          </a:xfrm>
          <a:prstGeom prst="leftBracket">
            <a:avLst/>
          </a:prstGeom>
          <a:ln w="1270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9" name="Conexão em ângulos retos 28"/>
          <p:cNvCxnSpPr/>
          <p:nvPr/>
        </p:nvCxnSpPr>
        <p:spPr>
          <a:xfrm rot="16200000" flipH="1">
            <a:off x="5949798" y="3621801"/>
            <a:ext cx="540000" cy="576000"/>
          </a:xfrm>
          <a:prstGeom prst="bentConnector2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6507798" y="4035017"/>
            <a:ext cx="2131144" cy="338554"/>
          </a:xfrm>
          <a:prstGeom prst="rect">
            <a:avLst/>
          </a:prstGeom>
          <a:ln>
            <a:solidFill>
              <a:srgbClr val="F47929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5AAB0"/>
              </a:buClr>
            </a:pPr>
            <a:r>
              <a:rPr lang="pt-PT" sz="1600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Equação impossível</a:t>
            </a:r>
            <a:endParaRPr lang="pt-PT" sz="1600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3754641" y="3999018"/>
                <a:ext cx="335885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41" y="3999018"/>
                <a:ext cx="3358853" cy="276999"/>
              </a:xfrm>
              <a:prstGeom prst="rect">
                <a:avLst/>
              </a:prstGeom>
              <a:blipFill rotWithShape="0">
                <a:blip r:embed="rId9"/>
                <a:stretch>
                  <a:fillRect t="-4444" b="-22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3749909" y="4388211"/>
                <a:ext cx="335885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909" y="4388211"/>
                <a:ext cx="3358853" cy="276999"/>
              </a:xfrm>
              <a:prstGeom prst="rect">
                <a:avLst/>
              </a:prstGeom>
              <a:blipFill rotWithShape="0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1342" y="4646909"/>
                <a:ext cx="80547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reta tangente ao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que tem declive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tangente ao gráfico no ponto de abcissa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4646909"/>
                <a:ext cx="8054794" cy="872034"/>
              </a:xfrm>
              <a:prstGeom prst="rect">
                <a:avLst/>
              </a:prstGeom>
              <a:blipFill rotWithShape="0">
                <a:blip r:embed="rId11"/>
                <a:stretch>
                  <a:fillRect l="-60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"/>
              <p:cNvSpPr/>
              <p:nvPr/>
            </p:nvSpPr>
            <p:spPr>
              <a:xfrm>
                <a:off x="661342" y="5484738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5484738"/>
                <a:ext cx="8054794" cy="456535"/>
              </a:xfrm>
              <a:prstGeom prst="rect">
                <a:avLst/>
              </a:prstGeom>
              <a:blipFill rotWithShape="0">
                <a:blip r:embed="rId12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438909" y="5485983"/>
                <a:ext cx="185076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09" y="5485983"/>
                <a:ext cx="1850763" cy="507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3119786" y="5481087"/>
                <a:ext cx="61427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786" y="5481087"/>
                <a:ext cx="614271" cy="5078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6"/>
              <p:cNvSpPr/>
              <p:nvPr/>
            </p:nvSpPr>
            <p:spPr>
              <a:xfrm>
                <a:off x="661342" y="5907068"/>
                <a:ext cx="805479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a equação reduzida da reta tangente ao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no ponto de abcissa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5907068"/>
                <a:ext cx="8054794" cy="923330"/>
              </a:xfrm>
              <a:prstGeom prst="rect">
                <a:avLst/>
              </a:prstGeom>
              <a:blipFill rotWithShape="0">
                <a:blip r:embed="rId15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3" grpId="0" animBg="1"/>
      <p:bldP spid="34" grpId="0"/>
      <p:bldP spid="38" grpId="0"/>
      <p:bldP spid="39" grpId="0"/>
      <p:bldP spid="40" grpId="0"/>
      <p:bldP spid="8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 função definida nos números racionais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Iremos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estudar algumas propriedades da função definida nos números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racionais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como, por exemplo,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monotonia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continuidade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limites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5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6"/>
          <p:cNvSpPr/>
          <p:nvPr/>
        </p:nvSpPr>
        <p:spPr>
          <a:xfrm>
            <a:off x="672352" y="2177681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No exemplo anterior,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66846" y="3262430"/>
                <a:ext cx="472997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Recorrendo a uma calculadora gráfica e introduzindo a expressão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podemos obter uma representação gráfica idêntica à seguinte:  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3262430"/>
                <a:ext cx="4729973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1031" r="-1675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948529" y="2631724"/>
                <a:ext cx="1246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29" y="2631724"/>
                <a:ext cx="124694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141" y="2352043"/>
            <a:ext cx="2857500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4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12"/>
          <p:cNvSpPr/>
          <p:nvPr/>
        </p:nvSpPr>
        <p:spPr>
          <a:xfrm>
            <a:off x="526038" y="945695"/>
            <a:ext cx="8190098" cy="133882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 função definida nos números racionais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definida no conjunto dos números racionais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crescente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é decrescente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5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"/>
          <p:cNvSpPr/>
          <p:nvPr/>
        </p:nvSpPr>
        <p:spPr>
          <a:xfrm>
            <a:off x="661342" y="2284523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2353" y="2754069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 função definida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crescente.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754069"/>
                <a:ext cx="8049288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7858" y="3210604"/>
                <a:ext cx="8043783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Comecemos por constatar que: </a:t>
                </a:r>
              </a:p>
              <a:p>
                <a:pPr marL="268288" algn="ctr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quaisquer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3210604"/>
                <a:ext cx="8043783" cy="872034"/>
              </a:xfrm>
              <a:prstGeom prst="rect">
                <a:avLst/>
              </a:prstGeom>
              <a:blipFill rotWithShape="0">
                <a:blip r:embed="rId6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7858" y="4039441"/>
                <a:ext cx="8043783" cy="87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facto, tem-se que: </a:t>
                </a:r>
              </a:p>
              <a:p>
                <a:pPr marL="268288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&gt;1⟹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⟹…⟹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4039441"/>
                <a:ext cx="8043783" cy="871970"/>
              </a:xfrm>
              <a:prstGeom prst="rect">
                <a:avLst/>
              </a:prstGeom>
              <a:blipFill rotWithShape="0">
                <a:blip r:embed="rId7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66847" y="4868214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Pela transitividade da relação de ordem, vem que: </a:t>
                </a:r>
                <a:endParaRPr lang="pt-PT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68288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&gt;…&gt;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868214"/>
                <a:ext cx="8043783" cy="923330"/>
              </a:xfrm>
              <a:prstGeom prst="rect">
                <a:avLst/>
              </a:prstGeom>
              <a:blipFill rotWithShape="0">
                <a:blip r:embed="rId8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7858" y="5748347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resulta que:</a:t>
                </a:r>
                <a:endParaRPr lang="pt-PT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68288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5748347"/>
                <a:ext cx="8043783" cy="9233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6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/>
      <p:bldP spid="11" grpId="0"/>
      <p:bldP spid="4" grpId="0"/>
      <p:bldP spid="5" grpId="0" uiExpand="1" build="p"/>
      <p:bldP spid="14" grpId="0" build="p"/>
      <p:bldP spid="15" grpId="0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 função definida nos números racionais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 smtClean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66847" y="1402230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 função definida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crescente.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402230"/>
                <a:ext cx="804928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2" y="1858765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Utilizando a propriedade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anterior,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para expoente natural, e algumas propriedades algébricas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radicais,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vejamos como o resultado acima se pode agora estender ao conjunto dos números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racionais,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isto é, para quaisquer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858765"/>
                <a:ext cx="8043783" cy="1754326"/>
              </a:xfrm>
              <a:prstGeom prst="rect">
                <a:avLst/>
              </a:prstGeom>
              <a:blipFill rotWithShape="0">
                <a:blip r:embed="rId5"/>
                <a:stretch>
                  <a:fillRect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053711" y="3613091"/>
                <a:ext cx="3123740" cy="562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ℚ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711" y="3613091"/>
                <a:ext cx="3123740" cy="5624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66847" y="4108318"/>
                <a:ext cx="8049288" cy="693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-269875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Tem-se que, para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108318"/>
                <a:ext cx="8049288" cy="6939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4802291"/>
                <a:ext cx="1389187" cy="613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381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802291"/>
                <a:ext cx="1389187" cy="6133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061539" y="4923053"/>
                <a:ext cx="14656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𝑚𝑞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539" y="4923053"/>
                <a:ext cx="1465658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061539" y="5346794"/>
                <a:ext cx="1642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𝑚𝑞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𝑛𝑝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539" y="5346794"/>
                <a:ext cx="164243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2061539" y="5775501"/>
                <a:ext cx="2010872" cy="406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ad>
                        <m:ra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g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𝑚𝑞</m:t>
                              </m:r>
                            </m:sup>
                          </m:sSup>
                        </m:e>
                      </m:ra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g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𝑛𝑝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539" y="5775501"/>
                <a:ext cx="2010872" cy="4067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2062768" y="6240242"/>
                <a:ext cx="1539268" cy="503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768" y="6240242"/>
                <a:ext cx="1539268" cy="50321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4691491" y="4802291"/>
                <a:ext cx="1389187" cy="613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381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491" y="4802291"/>
                <a:ext cx="1389187" cy="61337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080678" y="4786686"/>
                <a:ext cx="1759071" cy="535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678" y="4786686"/>
                <a:ext cx="1759071" cy="53533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080678" y="5346794"/>
                <a:ext cx="1622495" cy="503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ad>
                        <m:ra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ra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678" y="5346794"/>
                <a:ext cx="1622495" cy="50321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080677" y="5850009"/>
                <a:ext cx="1430263" cy="503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677" y="5850009"/>
                <a:ext cx="1430263" cy="50321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9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8" grpId="0"/>
      <p:bldP spid="3" grpId="0"/>
      <p:bldP spid="7" grpId="0"/>
      <p:bldP spid="19" grpId="0"/>
      <p:bldP spid="20" grpId="0"/>
      <p:bldP spid="21" grpId="0"/>
      <p:bldP spid="22" grpId="0"/>
      <p:bldP spid="25" grpId="0"/>
      <p:bldP spid="2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 função definida nos números racionais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 smtClean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66847" y="1402230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 função definida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crescente.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402230"/>
                <a:ext cx="804928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3" y="1840685"/>
                <a:ext cx="804928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-269875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Vejamos o caso de dois racionais de sinais contrários, ou seja, para </a:t>
                </a:r>
              </a:p>
              <a:p>
                <a:pPr marL="538163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′∈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′∈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quaisquer.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1840685"/>
                <a:ext cx="8049288" cy="923330"/>
              </a:xfrm>
              <a:prstGeom prst="rect">
                <a:avLst/>
              </a:prstGeom>
              <a:blipFill rotWithShape="0">
                <a:blip r:embed="rId5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3581" y="4023441"/>
                <a:ext cx="8048060" cy="493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38163" algn="ctr"/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com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81" y="4023441"/>
                <a:ext cx="8048060" cy="493405"/>
              </a:xfrm>
              <a:prstGeom prst="rect">
                <a:avLst/>
              </a:prstGeom>
              <a:blipFill rotWithShape="0">
                <a:blip r:embed="rId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2353" y="2666725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38163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Nesse caso, sabemos que existe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′′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666725"/>
                <a:ext cx="8049288" cy="456535"/>
              </a:xfrm>
              <a:prstGeom prst="rect">
                <a:avLst/>
              </a:prstGeom>
              <a:blipFill rotWithShape="0">
                <a:blip r:embed="rId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64799" y="3081261"/>
                <a:ext cx="8049288" cy="970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Vejamos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′′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′′</m:t>
                            </m:r>
                          </m:sup>
                        </m:sSup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ou, de forma equivalente, </a:t>
                </a:r>
              </a:p>
              <a:p>
                <a:pPr marL="538163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99" y="3081261"/>
                <a:ext cx="8049288" cy="970715"/>
              </a:xfrm>
              <a:prstGeom prst="rect">
                <a:avLst/>
              </a:prstGeom>
              <a:blipFill rotWithShape="1">
                <a:blip r:embed="rId8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64799" y="4470210"/>
                <a:ext cx="8049288" cy="811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38163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indent="538163" algn="ctr"/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ad>
                      <m:ra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g>
                      <m:e>
                        <m: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ra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99" y="4470210"/>
                <a:ext cx="8049288" cy="811825"/>
              </a:xfrm>
              <a:prstGeom prst="rect">
                <a:avLst/>
              </a:prstGeom>
              <a:blipFill rotWithShape="0">
                <a:blip r:embed="rId9"/>
                <a:stretch>
                  <a:fillRect b="-112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73581" y="5291763"/>
                <a:ext cx="8049288" cy="736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38163"/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Consequentemente, resulta que:</a:t>
                </a:r>
              </a:p>
              <a:p>
                <a:pPr indent="538163" algn="ctr"/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isto é,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81" y="5291763"/>
                <a:ext cx="8049288" cy="736868"/>
              </a:xfrm>
              <a:prstGeom prst="rect">
                <a:avLst/>
              </a:prstGeom>
              <a:blipFill rotWithShape="0">
                <a:blip r:embed="rId10"/>
                <a:stretch>
                  <a:fillRect t="-4132" b="-123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64799" y="6064356"/>
                <a:ext cx="8049288" cy="799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38163"/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Analogamente,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tem-se que:</a:t>
                </a:r>
              </a:p>
              <a:p>
                <a:pPr indent="538163" algn="ctr"/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p>
                      </m:den>
                    </m:f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&lt;1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99" y="6064356"/>
                <a:ext cx="8049288" cy="799578"/>
              </a:xfrm>
              <a:prstGeom prst="rect">
                <a:avLst/>
              </a:prstGeom>
              <a:blipFill rotWithShape="0">
                <a:blip r:embed="rId11"/>
                <a:stretch>
                  <a:fillRect b="-38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5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27" grpId="0"/>
      <p:bldP spid="28" grpId="0" build="p"/>
      <p:bldP spid="29" grpId="0" build="p"/>
      <p:bldP spid="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 função definida nos números racionais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sz="22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pt-PT" sz="2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PT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5691"/>
                <a:ext cx="847164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935" t="-4762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 smtClean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66847" y="1402230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 função definida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crescente.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402230"/>
                <a:ext cx="804928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672353" y="1840685"/>
            <a:ext cx="8049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269875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Finalmente, vejamos o caso de dois números racionais negativos. 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64799" y="2244382"/>
                <a:ext cx="8058070" cy="564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Mostremos que, para quaisquer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PT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′∈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′⟹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99" y="2244382"/>
                <a:ext cx="8058070" cy="564322"/>
              </a:xfrm>
              <a:prstGeom prst="rect">
                <a:avLst/>
              </a:prstGeom>
              <a:blipFill rotWithShape="0">
                <a:blip r:embed="rId5"/>
                <a:stretch>
                  <a:fillRect b="-53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2353" y="2815556"/>
                <a:ext cx="17346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381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&lt;−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815556"/>
                <a:ext cx="173467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2303785" y="2815556"/>
                <a:ext cx="1157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785" y="2815556"/>
                <a:ext cx="115794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303785" y="3243885"/>
                <a:ext cx="1421351" cy="406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785" y="3243885"/>
                <a:ext cx="1421351" cy="4069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2303785" y="3709853"/>
                <a:ext cx="1421351" cy="632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785" y="3709853"/>
                <a:ext cx="1421351" cy="6325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303785" y="4401395"/>
                <a:ext cx="1665007" cy="406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785" y="4401395"/>
                <a:ext cx="1665007" cy="4069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672353" y="4808366"/>
            <a:ext cx="8043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Estendeu-se, assim, a propriedade ao conjunto de todos os números racionais. </a:t>
            </a:r>
          </a:p>
        </p:txBody>
      </p:sp>
    </p:spTree>
    <p:extLst>
      <p:ext uri="{BB962C8B-B14F-4D97-AF65-F5344CB8AC3E}">
        <p14:creationId xmlns:p14="http://schemas.microsoft.com/office/powerpoint/2010/main" val="34320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14" grpId="0"/>
      <p:bldP spid="15" grpId="0"/>
      <p:bldP spid="16" grpId="0"/>
      <p:bldP spid="20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16385</TotalTime>
  <Words>8737</Words>
  <Application>Microsoft Office PowerPoint</Application>
  <PresentationFormat>Apresentação no Ecrã (4:3)</PresentationFormat>
  <Paragraphs>770</Paragraphs>
  <Slides>42</Slides>
  <Notes>42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42</vt:i4>
      </vt:variant>
    </vt:vector>
  </HeadingPairs>
  <TitlesOfParts>
    <vt:vector size="43" baseType="lpstr">
      <vt:lpstr>Tema do Office</vt:lpstr>
      <vt:lpstr>Funções exponenciais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1159</cp:revision>
  <dcterms:created xsi:type="dcterms:W3CDTF">2015-12-10T15:13:19Z</dcterms:created>
  <dcterms:modified xsi:type="dcterms:W3CDTF">2017-07-21T11:20:29Z</dcterms:modified>
</cp:coreProperties>
</file>