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5"/>
  </p:notesMasterIdLst>
  <p:sldIdLst>
    <p:sldId id="256" r:id="rId2"/>
    <p:sldId id="261" r:id="rId3"/>
    <p:sldId id="397" r:id="rId4"/>
    <p:sldId id="406" r:id="rId5"/>
    <p:sldId id="312" r:id="rId6"/>
    <p:sldId id="407" r:id="rId7"/>
    <p:sldId id="403" r:id="rId8"/>
    <p:sldId id="399" r:id="rId9"/>
    <p:sldId id="404" r:id="rId10"/>
    <p:sldId id="357" r:id="rId11"/>
    <p:sldId id="392" r:id="rId12"/>
    <p:sldId id="401" r:id="rId13"/>
    <p:sldId id="405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82" userDrawn="1">
          <p15:clr>
            <a:srgbClr val="A4A3A4"/>
          </p15:clr>
        </p15:guide>
        <p15:guide id="2" pos="612" userDrawn="1">
          <p15:clr>
            <a:srgbClr val="A4A3A4"/>
          </p15:clr>
        </p15:guide>
        <p15:guide id="3" orient="horz" pos="500">
          <p15:clr>
            <a:srgbClr val="A4A3A4"/>
          </p15:clr>
        </p15:guide>
        <p15:guide id="4" pos="6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677A"/>
    <a:srgbClr val="6AA342"/>
    <a:srgbClr val="ED1C24"/>
    <a:srgbClr val="4F81BD"/>
    <a:srgbClr val="00ADEE"/>
    <a:srgbClr val="404040"/>
    <a:srgbClr val="225C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224" autoAdjust="0"/>
    <p:restoredTop sz="99291" autoAdjust="0"/>
  </p:normalViewPr>
  <p:slideViewPr>
    <p:cSldViewPr snapToGrid="0" snapToObjects="1">
      <p:cViewPr>
        <p:scale>
          <a:sx n="90" d="100"/>
          <a:sy n="90" d="100"/>
        </p:scale>
        <p:origin x="-1578" y="-216"/>
      </p:cViewPr>
      <p:guideLst>
        <p:guide orient="horz" pos="482"/>
        <p:guide orient="horz" pos="500"/>
        <p:guide pos="612"/>
        <p:guide pos="6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1E7DC-E8FA-4492-8906-B5473182C9F0}" type="datetimeFigureOut">
              <a:rPr lang="pt-PT" smtClean="0"/>
              <a:t>09-06-2016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862B09-6E19-47D3-BE75-8DCE1D7D077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58640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454957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10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433588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11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878330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12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433588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13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878330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433588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433588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433588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433588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43358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82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985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400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929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805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782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436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957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98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987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269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B9475-9621-7F43-A36C-AF69A018FC9C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156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png"/><Relationship Id="rId13" Type="http://schemas.openxmlformats.org/officeDocument/2006/relationships/image" Target="../media/image79.png"/><Relationship Id="rId3" Type="http://schemas.openxmlformats.org/officeDocument/2006/relationships/image" Target="../media/image2.jpg"/><Relationship Id="rId7" Type="http://schemas.openxmlformats.org/officeDocument/2006/relationships/image" Target="../media/image73.png"/><Relationship Id="rId12" Type="http://schemas.openxmlformats.org/officeDocument/2006/relationships/image" Target="../media/image7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2.png"/><Relationship Id="rId11" Type="http://schemas.openxmlformats.org/officeDocument/2006/relationships/image" Target="../media/image77.png"/><Relationship Id="rId5" Type="http://schemas.openxmlformats.org/officeDocument/2006/relationships/image" Target="../media/image71.png"/><Relationship Id="rId10" Type="http://schemas.openxmlformats.org/officeDocument/2006/relationships/image" Target="../media/image76.png"/><Relationship Id="rId4" Type="http://schemas.openxmlformats.org/officeDocument/2006/relationships/image" Target="../media/image70.png"/><Relationship Id="rId9" Type="http://schemas.openxmlformats.org/officeDocument/2006/relationships/image" Target="../media/image7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png"/><Relationship Id="rId13" Type="http://schemas.openxmlformats.org/officeDocument/2006/relationships/image" Target="../media/image90.png"/><Relationship Id="rId18" Type="http://schemas.openxmlformats.org/officeDocument/2006/relationships/image" Target="../media/image95.png"/><Relationship Id="rId26" Type="http://schemas.openxmlformats.org/officeDocument/2006/relationships/image" Target="../media/image103.png"/><Relationship Id="rId39" Type="http://schemas.openxmlformats.org/officeDocument/2006/relationships/image" Target="../media/image113.png"/><Relationship Id="rId3" Type="http://schemas.openxmlformats.org/officeDocument/2006/relationships/image" Target="../media/image2.jpg"/><Relationship Id="rId21" Type="http://schemas.openxmlformats.org/officeDocument/2006/relationships/image" Target="../media/image98.png"/><Relationship Id="rId34" Type="http://schemas.openxmlformats.org/officeDocument/2006/relationships/image" Target="../media/image1080.png"/><Relationship Id="rId42" Type="http://schemas.openxmlformats.org/officeDocument/2006/relationships/image" Target="../media/image116.png"/><Relationship Id="rId7" Type="http://schemas.openxmlformats.org/officeDocument/2006/relationships/image" Target="../media/image84.png"/><Relationship Id="rId12" Type="http://schemas.openxmlformats.org/officeDocument/2006/relationships/image" Target="../media/image89.png"/><Relationship Id="rId17" Type="http://schemas.openxmlformats.org/officeDocument/2006/relationships/image" Target="../media/image94.png"/><Relationship Id="rId25" Type="http://schemas.openxmlformats.org/officeDocument/2006/relationships/image" Target="../media/image102.png"/><Relationship Id="rId33" Type="http://schemas.openxmlformats.org/officeDocument/2006/relationships/image" Target="../media/image1070.png"/><Relationship Id="rId38" Type="http://schemas.openxmlformats.org/officeDocument/2006/relationships/image" Target="../media/image112.png"/><Relationship Id="rId2" Type="http://schemas.openxmlformats.org/officeDocument/2006/relationships/notesSlide" Target="../notesSlides/notesSlide13.xml"/><Relationship Id="rId16" Type="http://schemas.openxmlformats.org/officeDocument/2006/relationships/image" Target="../media/image93.png"/><Relationship Id="rId20" Type="http://schemas.openxmlformats.org/officeDocument/2006/relationships/image" Target="../media/image97.png"/><Relationship Id="rId29" Type="http://schemas.openxmlformats.org/officeDocument/2006/relationships/image" Target="../media/image106.png"/><Relationship Id="rId41" Type="http://schemas.openxmlformats.org/officeDocument/2006/relationships/image" Target="../media/image1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3.png"/><Relationship Id="rId11" Type="http://schemas.openxmlformats.org/officeDocument/2006/relationships/image" Target="../media/image88.png"/><Relationship Id="rId24" Type="http://schemas.openxmlformats.org/officeDocument/2006/relationships/image" Target="../media/image101.png"/><Relationship Id="rId32" Type="http://schemas.openxmlformats.org/officeDocument/2006/relationships/image" Target="../media/image109.png"/><Relationship Id="rId37" Type="http://schemas.openxmlformats.org/officeDocument/2006/relationships/image" Target="../media/image111.png"/><Relationship Id="rId40" Type="http://schemas.openxmlformats.org/officeDocument/2006/relationships/image" Target="../media/image114.png"/><Relationship Id="rId5" Type="http://schemas.openxmlformats.org/officeDocument/2006/relationships/image" Target="../media/image82.png"/><Relationship Id="rId15" Type="http://schemas.openxmlformats.org/officeDocument/2006/relationships/image" Target="../media/image92.png"/><Relationship Id="rId23" Type="http://schemas.openxmlformats.org/officeDocument/2006/relationships/image" Target="../media/image100.png"/><Relationship Id="rId28" Type="http://schemas.openxmlformats.org/officeDocument/2006/relationships/image" Target="../media/image105.png"/><Relationship Id="rId36" Type="http://schemas.openxmlformats.org/officeDocument/2006/relationships/image" Target="../media/image110.png"/><Relationship Id="rId10" Type="http://schemas.openxmlformats.org/officeDocument/2006/relationships/image" Target="../media/image87.png"/><Relationship Id="rId19" Type="http://schemas.openxmlformats.org/officeDocument/2006/relationships/image" Target="../media/image96.png"/><Relationship Id="rId31" Type="http://schemas.openxmlformats.org/officeDocument/2006/relationships/image" Target="../media/image108.png"/><Relationship Id="rId4" Type="http://schemas.openxmlformats.org/officeDocument/2006/relationships/image" Target="../media/image81.png"/><Relationship Id="rId9" Type="http://schemas.openxmlformats.org/officeDocument/2006/relationships/image" Target="../media/image86.png"/><Relationship Id="rId14" Type="http://schemas.openxmlformats.org/officeDocument/2006/relationships/image" Target="../media/image91.png"/><Relationship Id="rId22" Type="http://schemas.openxmlformats.org/officeDocument/2006/relationships/image" Target="../media/image99.png"/><Relationship Id="rId27" Type="http://schemas.openxmlformats.org/officeDocument/2006/relationships/image" Target="../media/image104.png"/><Relationship Id="rId30" Type="http://schemas.openxmlformats.org/officeDocument/2006/relationships/image" Target="../media/image107.png"/><Relationship Id="rId35" Type="http://schemas.openxmlformats.org/officeDocument/2006/relationships/image" Target="../media/image109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2.jp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13" Type="http://schemas.openxmlformats.org/officeDocument/2006/relationships/image" Target="../media/image30.png"/><Relationship Id="rId3" Type="http://schemas.openxmlformats.org/officeDocument/2006/relationships/image" Target="../media/image2.jpg"/><Relationship Id="rId7" Type="http://schemas.openxmlformats.org/officeDocument/2006/relationships/image" Target="../media/image24.png"/><Relationship Id="rId12" Type="http://schemas.openxmlformats.org/officeDocument/2006/relationships/image" Target="../media/image2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11" Type="http://schemas.openxmlformats.org/officeDocument/2006/relationships/image" Target="../media/image28.png"/><Relationship Id="rId5" Type="http://schemas.openxmlformats.org/officeDocument/2006/relationships/image" Target="../media/image22.png"/><Relationship Id="rId10" Type="http://schemas.openxmlformats.org/officeDocument/2006/relationships/image" Target="../media/image27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Relationship Id="rId14" Type="http://schemas.openxmlformats.org/officeDocument/2006/relationships/image" Target="../media/image3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13" Type="http://schemas.openxmlformats.org/officeDocument/2006/relationships/image" Target="../media/image40.png"/><Relationship Id="rId3" Type="http://schemas.openxmlformats.org/officeDocument/2006/relationships/image" Target="../media/image2.jpg"/><Relationship Id="rId7" Type="http://schemas.openxmlformats.org/officeDocument/2006/relationships/image" Target="../media/image34.png"/><Relationship Id="rId12" Type="http://schemas.openxmlformats.org/officeDocument/2006/relationships/image" Target="../media/image39.png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4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3.png"/><Relationship Id="rId11" Type="http://schemas.openxmlformats.org/officeDocument/2006/relationships/image" Target="../media/image38.png"/><Relationship Id="rId5" Type="http://schemas.openxmlformats.org/officeDocument/2006/relationships/image" Target="../media/image320.png"/><Relationship Id="rId15" Type="http://schemas.openxmlformats.org/officeDocument/2006/relationships/image" Target="../media/image42.png"/><Relationship Id="rId10" Type="http://schemas.openxmlformats.org/officeDocument/2006/relationships/image" Target="../media/image37.png"/><Relationship Id="rId4" Type="http://schemas.openxmlformats.org/officeDocument/2006/relationships/image" Target="../media/image32.png"/><Relationship Id="rId9" Type="http://schemas.openxmlformats.org/officeDocument/2006/relationships/image" Target="../media/image36.png"/><Relationship Id="rId14" Type="http://schemas.openxmlformats.org/officeDocument/2006/relationships/image" Target="../media/image4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13" Type="http://schemas.openxmlformats.org/officeDocument/2006/relationships/image" Target="../media/image320.png"/><Relationship Id="rId3" Type="http://schemas.openxmlformats.org/officeDocument/2006/relationships/image" Target="../media/image2.jpg"/><Relationship Id="rId7" Type="http://schemas.openxmlformats.org/officeDocument/2006/relationships/image" Target="../media/image47.png"/><Relationship Id="rId12" Type="http://schemas.openxmlformats.org/officeDocument/2006/relationships/image" Target="../media/image52.png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5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6.png"/><Relationship Id="rId11" Type="http://schemas.openxmlformats.org/officeDocument/2006/relationships/image" Target="../media/image51.png"/><Relationship Id="rId5" Type="http://schemas.openxmlformats.org/officeDocument/2006/relationships/image" Target="../media/image45.png"/><Relationship Id="rId15" Type="http://schemas.openxmlformats.org/officeDocument/2006/relationships/image" Target="../media/image53.png"/><Relationship Id="rId10" Type="http://schemas.openxmlformats.org/officeDocument/2006/relationships/image" Target="../media/image50.png"/><Relationship Id="rId4" Type="http://schemas.openxmlformats.org/officeDocument/2006/relationships/image" Target="../media/image44.png"/><Relationship Id="rId9" Type="http://schemas.openxmlformats.org/officeDocument/2006/relationships/image" Target="../media/image49.png"/><Relationship Id="rId14" Type="http://schemas.openxmlformats.org/officeDocument/2006/relationships/image" Target="../media/image3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13" Type="http://schemas.openxmlformats.org/officeDocument/2006/relationships/image" Target="../media/image64.png"/><Relationship Id="rId18" Type="http://schemas.openxmlformats.org/officeDocument/2006/relationships/image" Target="../media/image69.png"/><Relationship Id="rId3" Type="http://schemas.openxmlformats.org/officeDocument/2006/relationships/image" Target="../media/image2.jpg"/><Relationship Id="rId7" Type="http://schemas.openxmlformats.org/officeDocument/2006/relationships/image" Target="../media/image58.png"/><Relationship Id="rId12" Type="http://schemas.openxmlformats.org/officeDocument/2006/relationships/image" Target="../media/image63.png"/><Relationship Id="rId17" Type="http://schemas.openxmlformats.org/officeDocument/2006/relationships/image" Target="../media/image270.png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6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7.png"/><Relationship Id="rId11" Type="http://schemas.openxmlformats.org/officeDocument/2006/relationships/image" Target="../media/image62.png"/><Relationship Id="rId5" Type="http://schemas.openxmlformats.org/officeDocument/2006/relationships/image" Target="../media/image56.png"/><Relationship Id="rId15" Type="http://schemas.openxmlformats.org/officeDocument/2006/relationships/image" Target="../media/image66.png"/><Relationship Id="rId10" Type="http://schemas.openxmlformats.org/officeDocument/2006/relationships/image" Target="../media/image61.png"/><Relationship Id="rId4" Type="http://schemas.openxmlformats.org/officeDocument/2006/relationships/image" Target="../media/image55.png"/><Relationship Id="rId9" Type="http://schemas.openxmlformats.org/officeDocument/2006/relationships/image" Target="../media/image60.png"/><Relationship Id="rId14" Type="http://schemas.openxmlformats.org/officeDocument/2006/relationships/image" Target="../media/image6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96839" y="2330373"/>
            <a:ext cx="5001245" cy="3252246"/>
          </a:xfrm>
        </p:spPr>
        <p:txBody>
          <a:bodyPr>
            <a:noAutofit/>
          </a:bodyPr>
          <a:lstStyle/>
          <a:p>
            <a:r>
              <a:rPr lang="pt-PT" sz="4800" b="1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Funções </a:t>
            </a:r>
            <a:r>
              <a:rPr lang="pt-PT" sz="4800" b="1" dirty="0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racionais</a:t>
            </a:r>
            <a:endParaRPr lang="en-US" sz="4800" b="1" dirty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35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955783" y="127008"/>
            <a:ext cx="817245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Equações fracionárias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-2184400" y="2235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955782" y="828128"/>
            <a:ext cx="746976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Em 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geral, para </a:t>
            </a:r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resolver 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analiticamente uma equação fracionária, </a:t>
            </a:r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seguem-se os 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seguintes passos</a:t>
            </a:r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pt-P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18"/>
          <p:cNvSpPr txBox="1"/>
          <p:nvPr/>
        </p:nvSpPr>
        <p:spPr>
          <a:xfrm>
            <a:off x="974209" y="1907297"/>
            <a:ext cx="6327543" cy="2543680"/>
          </a:xfrm>
          <a:prstGeom prst="roundRect">
            <a:avLst/>
          </a:prstGeom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6AA342"/>
              </a:buClr>
            </a:pPr>
            <a:endParaRPr lang="pt-PT" dirty="0" smtClean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ângulo 1"/>
              <p:cNvSpPr/>
              <p:nvPr/>
            </p:nvSpPr>
            <p:spPr>
              <a:xfrm>
                <a:off x="1044119" y="1806859"/>
                <a:ext cx="7077941" cy="25240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1º. passo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: Reduzir a equação fracionária à forma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i="1" dirty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</m:ctrlPr>
                      </m:fPr>
                      <m:num>
                        <m:r>
                          <a:rPr lang="pt-PT" i="1" dirty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𝐴</m:t>
                        </m:r>
                        <m:d>
                          <m:dPr>
                            <m:ctrlPr>
                              <a:rPr lang="pt-PT" i="1" dirty="0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</m:ctrlPr>
                          </m:dPr>
                          <m:e>
                            <m:r>
                              <a:rPr lang="pt-PT" i="1" dirty="0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𝑥</m:t>
                            </m:r>
                          </m:e>
                        </m:d>
                      </m:num>
                      <m:den>
                        <m:r>
                          <a:rPr lang="pt-PT" i="1" dirty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𝐵</m:t>
                        </m:r>
                        <m:d>
                          <m:dPr>
                            <m:ctrlPr>
                              <a:rPr lang="pt-PT" i="1" dirty="0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</m:ctrlPr>
                          </m:dPr>
                          <m:e>
                            <m:r>
                              <a:rPr lang="pt-PT" i="1" dirty="0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𝑥</m:t>
                            </m:r>
                          </m:e>
                        </m:d>
                      </m:den>
                    </m:f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=</m:t>
                    </m:r>
                    <m:r>
                      <a:rPr lang="pt-PT" b="0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0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.</a:t>
                </a:r>
                <a:endParaRPr lang="pt-PT" dirty="0">
                  <a:latin typeface="Arial" panose="020B0604020202020204" pitchFamily="34" charset="0"/>
                  <a:ea typeface="Cambria Math" panose="02040503050406030204" pitchFamily="18" charset="0"/>
                  <a:cs typeface="Lucida Grande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pt-PT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2º. passo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: Escrever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i="1" dirty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</m:ctrlPr>
                      </m:fPr>
                      <m:num>
                        <m:r>
                          <a:rPr lang="pt-PT" i="1" dirty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𝐴</m:t>
                        </m:r>
                        <m:d>
                          <m:dPr>
                            <m:ctrlPr>
                              <a:rPr lang="pt-PT" i="1" dirty="0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</m:ctrlPr>
                          </m:dPr>
                          <m:e>
                            <m:r>
                              <a:rPr lang="pt-PT" i="1" dirty="0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𝑥</m:t>
                            </m:r>
                          </m:e>
                        </m:d>
                      </m:num>
                      <m:den>
                        <m:r>
                          <a:rPr lang="pt-PT" i="1" dirty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𝐵</m:t>
                        </m:r>
                        <m:d>
                          <m:dPr>
                            <m:ctrlPr>
                              <a:rPr lang="pt-PT" i="1" dirty="0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</m:ctrlPr>
                          </m:dPr>
                          <m:e>
                            <m:r>
                              <a:rPr lang="pt-PT" i="1" dirty="0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𝑥</m:t>
                            </m:r>
                          </m:e>
                        </m:d>
                      </m:den>
                    </m:f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=0</m:t>
                    </m:r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⇔</m:t>
                    </m:r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𝐴</m:t>
                    </m:r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(</m:t>
                    </m:r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𝑥</m:t>
                    </m:r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)=0∧</m:t>
                    </m:r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𝐵</m:t>
                    </m:r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(</m:t>
                    </m:r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𝑥</m:t>
                    </m:r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)≠0</m:t>
                    </m:r>
                    <m:r>
                      <a:rPr lang="pt-PT" b="0" i="0" dirty="0" smtClean="0">
                        <a:latin typeface="Cambria Math"/>
                        <a:cs typeface="Arial" panose="020B0604020202020204" pitchFamily="34" charset="0"/>
                      </a:rPr>
                      <m:t>.</m:t>
                    </m:r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200000"/>
                  </a:lnSpc>
                </a:pPr>
                <a:r>
                  <a:rPr lang="pt-PT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3º. passo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: Resolver a condição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acima.</a:t>
                </a:r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200000"/>
                  </a:lnSpc>
                </a:pPr>
                <a:r>
                  <a:rPr lang="pt-PT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4º. passo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: Apresentar o conjunto-solução.</a:t>
                </a:r>
              </a:p>
            </p:txBody>
          </p:sp>
        </mc:Choice>
        <mc:Fallback xmlns="">
          <p:sp>
            <p:nvSpPr>
              <p:cNvPr id="2" name="Rec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4119" y="1806859"/>
                <a:ext cx="7077941" cy="2524024"/>
              </a:xfrm>
              <a:prstGeom prst="rect">
                <a:avLst/>
              </a:prstGeom>
              <a:blipFill rotWithShape="1">
                <a:blip r:embed="rId4"/>
                <a:stretch>
                  <a:fillRect l="-689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2943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976313" y="218179"/>
            <a:ext cx="69469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6AA342"/>
              </a:buClr>
            </a:pP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Exemplo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579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13"/>
              <p:cNvSpPr txBox="1"/>
              <p:nvPr/>
            </p:nvSpPr>
            <p:spPr>
              <a:xfrm>
                <a:off x="927266" y="954157"/>
                <a:ext cx="7810501" cy="6880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Resolve a equação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+5</m:t>
                        </m:r>
                      </m:num>
                      <m:den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+7</m:t>
                        </m:r>
                      </m:den>
                    </m:f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=3</m:t>
                    </m:r>
                  </m:oMath>
                </a14:m>
                <a:r>
                  <a:rPr lang="pt-PT" b="0" i="1" dirty="0" smtClean="0">
                    <a:solidFill>
                      <a:schemeClr val="tx1"/>
                    </a:solidFill>
                    <a:latin typeface="Cambria Math"/>
                  </a:rPr>
                  <a:t>.</a:t>
                </a:r>
              </a:p>
            </p:txBody>
          </p:sp>
        </mc:Choice>
        <mc:Fallback xmlns="">
          <p:sp>
            <p:nvSpPr>
              <p:cNvPr id="7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266" y="954157"/>
                <a:ext cx="7810501" cy="688009"/>
              </a:xfrm>
              <a:prstGeom prst="rect">
                <a:avLst/>
              </a:prstGeom>
              <a:blipFill rotWithShape="1">
                <a:blip r:embed="rId4"/>
                <a:stretch>
                  <a:fillRect l="-625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tângulo 1"/>
          <p:cNvSpPr/>
          <p:nvPr/>
        </p:nvSpPr>
        <p:spPr>
          <a:xfrm>
            <a:off x="958850" y="2096097"/>
            <a:ext cx="2787943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</a:pPr>
            <a:r>
              <a:rPr lang="pt-PT" b="1" dirty="0">
                <a:solidFill>
                  <a:srgbClr val="0D67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 de resolução: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ângulo 1"/>
              <p:cNvSpPr/>
              <p:nvPr/>
            </p:nvSpPr>
            <p:spPr>
              <a:xfrm>
                <a:off x="984250" y="2644698"/>
                <a:ext cx="989053" cy="6383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+5</m:t>
                        </m:r>
                      </m:num>
                      <m:den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+7</m:t>
                        </m:r>
                      </m:den>
                    </m:f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=3</m:t>
                    </m:r>
                  </m:oMath>
                </a14:m>
                <a:r>
                  <a:rPr lang="pt-PT" i="1" dirty="0" smtClean="0">
                    <a:latin typeface="Cambria Math"/>
                  </a:rPr>
                  <a:t> </a:t>
                </a:r>
                <a:endParaRPr lang="pt-PT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2" name="Rec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4250" y="2644698"/>
                <a:ext cx="989053" cy="638380"/>
              </a:xfrm>
              <a:prstGeom prst="rect">
                <a:avLst/>
              </a:prstGeom>
              <a:blipFill rotWithShape="1">
                <a:blip r:embed="rId5"/>
                <a:stretch>
                  <a:fillRect b="-952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ângulo 8"/>
              <p:cNvSpPr/>
              <p:nvPr/>
            </p:nvSpPr>
            <p:spPr>
              <a:xfrm>
                <a:off x="1961117" y="2793649"/>
                <a:ext cx="1729641" cy="4894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⟺</m:t>
                    </m:r>
                    <m:f>
                      <m:fPr>
                        <m:ctrlP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+5</m:t>
                        </m:r>
                      </m:num>
                      <m:den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+7</m:t>
                        </m:r>
                      </m:den>
                    </m:f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−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3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=0</m:t>
                    </m:r>
                  </m:oMath>
                </a14:m>
                <a:r>
                  <a:rPr lang="pt-PT" i="1" dirty="0" smtClean="0">
                    <a:latin typeface="Cambria Math"/>
                  </a:rPr>
                  <a:t> </a:t>
                </a:r>
                <a:endParaRPr lang="pt-PT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9" name="Rectângulo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1117" y="2793649"/>
                <a:ext cx="1729641" cy="48942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ângulo 11"/>
              <p:cNvSpPr/>
              <p:nvPr/>
            </p:nvSpPr>
            <p:spPr>
              <a:xfrm>
                <a:off x="1946452" y="3366966"/>
                <a:ext cx="2008691" cy="5049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⟺</m:t>
                    </m:r>
                    <m:f>
                      <m:fPr>
                        <m:ctrlP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+5−3</m:t>
                        </m:r>
                        <m:d>
                          <m:dPr>
                            <m:ctrlPr>
                              <a:rPr lang="pt-PT" b="0" i="1" smtClean="0">
                                <a:latin typeface="Cambria Math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pt-PT" b="0" i="1" smtClean="0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b="0" i="1" smtClean="0">
                                <a:latin typeface="Cambria Math"/>
                                <a:cs typeface="Arial" panose="020B0604020202020204" pitchFamily="34" charset="0"/>
                              </a:rPr>
                              <m:t>+7</m:t>
                            </m:r>
                          </m:e>
                        </m:d>
                      </m:num>
                      <m:den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+7</m:t>
                        </m:r>
                      </m:den>
                    </m:f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=0</m:t>
                    </m:r>
                  </m:oMath>
                </a14:m>
                <a:r>
                  <a:rPr lang="pt-PT" i="1" dirty="0" smtClean="0">
                    <a:latin typeface="Cambria Math"/>
                  </a:rPr>
                  <a:t> </a:t>
                </a:r>
                <a:endParaRPr lang="pt-PT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12" name="Rectângulo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6452" y="3366966"/>
                <a:ext cx="2008691" cy="504946"/>
              </a:xfrm>
              <a:prstGeom prst="rect">
                <a:avLst/>
              </a:prstGeom>
              <a:blipFill rotWithShape="1">
                <a:blip r:embed="rId7"/>
                <a:stretch>
                  <a:fillRect b="-1205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ângulo 12"/>
              <p:cNvSpPr/>
              <p:nvPr/>
            </p:nvSpPr>
            <p:spPr>
              <a:xfrm>
                <a:off x="1947177" y="3910405"/>
                <a:ext cx="1966564" cy="4894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⟺</m:t>
                    </m:r>
                    <m:f>
                      <m:fPr>
                        <m:ctrlP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+5−3</m:t>
                        </m:r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−21</m:t>
                        </m:r>
                      </m:num>
                      <m:den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+7</m:t>
                        </m:r>
                      </m:den>
                    </m:f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=0</m:t>
                    </m:r>
                  </m:oMath>
                </a14:m>
                <a:r>
                  <a:rPr lang="pt-PT" i="1" dirty="0" smtClean="0">
                    <a:latin typeface="Cambria Math"/>
                  </a:rPr>
                  <a:t> </a:t>
                </a:r>
                <a:endParaRPr lang="pt-PT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13" name="Rectângulo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7177" y="3910405"/>
                <a:ext cx="1966564" cy="48942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ângulo 13"/>
              <p:cNvSpPr/>
              <p:nvPr/>
            </p:nvSpPr>
            <p:spPr>
              <a:xfrm>
                <a:off x="1947177" y="4412897"/>
                <a:ext cx="1643079" cy="4855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⟺</m:t>
                    </m:r>
                    <m:f>
                      <m:fPr>
                        <m:ctrlP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−2</m:t>
                        </m:r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−16</m:t>
                        </m:r>
                      </m:num>
                      <m:den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+7</m:t>
                        </m:r>
                      </m:den>
                    </m:f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=0</m:t>
                    </m:r>
                  </m:oMath>
                </a14:m>
                <a:r>
                  <a:rPr lang="pt-PT" i="1" dirty="0" smtClean="0">
                    <a:latin typeface="Cambria Math"/>
                  </a:rPr>
                  <a:t> </a:t>
                </a:r>
                <a:endParaRPr lang="pt-PT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14" name="Rectângulo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7177" y="4412897"/>
                <a:ext cx="1643079" cy="485518"/>
              </a:xfrm>
              <a:prstGeom prst="rect">
                <a:avLst/>
              </a:prstGeom>
              <a:blipFill rotWithShape="1">
                <a:blip r:embed="rId9"/>
                <a:stretch>
                  <a:fillRect b="-125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ângulo 14"/>
              <p:cNvSpPr/>
              <p:nvPr/>
            </p:nvSpPr>
            <p:spPr>
              <a:xfrm>
                <a:off x="1948054" y="4989856"/>
                <a:ext cx="322030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⟺</m:t>
                    </m:r>
                    <m:r>
                      <a:rPr lang="pt-PT" i="1" smtClean="0">
                        <a:latin typeface="Cambria Math"/>
                        <a:cs typeface="Arial" panose="020B0604020202020204" pitchFamily="34" charset="0"/>
                      </a:rPr>
                      <m:t>−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2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𝑥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−16=0∧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𝑥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+7≠0</m:t>
                    </m:r>
                  </m:oMath>
                </a14:m>
                <a:r>
                  <a:rPr lang="pt-PT" i="1" dirty="0" smtClean="0">
                    <a:latin typeface="Cambria Math"/>
                  </a:rPr>
                  <a:t> </a:t>
                </a:r>
                <a:endParaRPr lang="pt-PT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15" name="Rectângulo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8054" y="4989856"/>
                <a:ext cx="3220305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ângulo 15"/>
              <p:cNvSpPr/>
              <p:nvPr/>
            </p:nvSpPr>
            <p:spPr>
              <a:xfrm>
                <a:off x="1946452" y="5403094"/>
                <a:ext cx="227773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⟺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𝑥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=−8∧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𝑥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≠−7</m:t>
                    </m:r>
                  </m:oMath>
                </a14:m>
                <a:r>
                  <a:rPr lang="pt-PT" i="1" dirty="0" smtClean="0">
                    <a:latin typeface="Cambria Math"/>
                  </a:rPr>
                  <a:t> </a:t>
                </a:r>
                <a:endParaRPr lang="pt-PT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16" name="Rectângulo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6452" y="5403094"/>
                <a:ext cx="2277739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ângulo 17"/>
              <p:cNvSpPr/>
              <p:nvPr/>
            </p:nvSpPr>
            <p:spPr>
              <a:xfrm>
                <a:off x="1934114" y="5843298"/>
                <a:ext cx="130574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  <a:cs typeface="Arial" panose="020B0604020202020204" pitchFamily="34" charset="0"/>
                        </a:rPr>
                        <m:t>⟺</m:t>
                      </m:r>
                      <m:r>
                        <a:rPr lang="pt-PT" b="0" i="1" smtClean="0">
                          <a:latin typeface="Cambria Math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pt-PT" b="0" i="1" smtClean="0">
                          <a:latin typeface="Cambria Math"/>
                          <a:cs typeface="Arial" panose="020B0604020202020204" pitchFamily="34" charset="0"/>
                        </a:rPr>
                        <m:t>=−8</m:t>
                      </m:r>
                    </m:oMath>
                  </m:oMathPara>
                </a14:m>
                <a:endParaRPr lang="pt-PT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18" name="Rectângulo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4114" y="5843298"/>
                <a:ext cx="1305742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ângulo 3"/>
              <p:cNvSpPr/>
              <p:nvPr/>
            </p:nvSpPr>
            <p:spPr>
              <a:xfrm>
                <a:off x="5654186" y="5843298"/>
                <a:ext cx="124668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pt-PT" dirty="0" smtClean="0">
                    <a:cs typeface="Arial" panose="020B0604020202020204" pitchFamily="34" charset="0"/>
                  </a:rPr>
                  <a:t>C.S.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−8</m:t>
                        </m:r>
                      </m:e>
                    </m:d>
                  </m:oMath>
                </a14:m>
                <a:endParaRPr lang="pt-PT" dirty="0"/>
              </a:p>
            </p:txBody>
          </p:sp>
        </mc:Choice>
        <mc:Fallback xmlns="">
          <p:sp>
            <p:nvSpPr>
              <p:cNvPr id="4" name="Rectângulo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4186" y="5843298"/>
                <a:ext cx="1246688" cy="369332"/>
              </a:xfrm>
              <a:prstGeom prst="rect">
                <a:avLst/>
              </a:prstGeom>
              <a:blipFill rotWithShape="1">
                <a:blip r:embed="rId13"/>
                <a:stretch>
                  <a:fillRect l="-4412" t="-8333" b="-2666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368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2" grpId="0"/>
      <p:bldP spid="13" grpId="0"/>
      <p:bldP spid="14" grpId="0"/>
      <p:bldP spid="15" grpId="0"/>
      <p:bldP spid="16" grpId="0"/>
      <p:bldP spid="18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955783" y="127008"/>
            <a:ext cx="817245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Inequações fracionárias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-2184400" y="2235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955782" y="828128"/>
            <a:ext cx="763957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Em 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geral, para </a:t>
            </a:r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resolver 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analiticamente uma </a:t>
            </a:r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inequação 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fracionária, </a:t>
            </a:r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seguem-se os 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seguintes passos</a:t>
            </a:r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pt-P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18"/>
          <p:cNvSpPr txBox="1"/>
          <p:nvPr/>
        </p:nvSpPr>
        <p:spPr>
          <a:xfrm>
            <a:off x="947316" y="1775056"/>
            <a:ext cx="7075280" cy="4460551"/>
          </a:xfrm>
          <a:prstGeom prst="roundRect">
            <a:avLst/>
          </a:prstGeom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6AA342"/>
              </a:buClr>
            </a:pPr>
            <a:endParaRPr lang="pt-PT" dirty="0" smtClean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ângulo 1"/>
              <p:cNvSpPr/>
              <p:nvPr/>
            </p:nvSpPr>
            <p:spPr>
              <a:xfrm>
                <a:off x="1000577" y="1806859"/>
                <a:ext cx="7077941" cy="423744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1º. </a:t>
                </a:r>
                <a:r>
                  <a:rPr lang="pt-PT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passo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: Reduzir a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inequação 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fracionária à forma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i="1" dirty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</m:ctrlPr>
                      </m:fPr>
                      <m:num>
                        <m:r>
                          <a:rPr lang="pt-PT" i="1" dirty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𝐴</m:t>
                        </m:r>
                        <m:d>
                          <m:dPr>
                            <m:ctrlPr>
                              <a:rPr lang="pt-PT" i="1" dirty="0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</m:ctrlPr>
                          </m:dPr>
                          <m:e>
                            <m:r>
                              <a:rPr lang="pt-PT" i="1" dirty="0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𝑥</m:t>
                            </m:r>
                          </m:e>
                        </m:d>
                      </m:num>
                      <m:den>
                        <m:r>
                          <a:rPr lang="pt-PT" i="1" dirty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𝐵</m:t>
                        </m:r>
                        <m:d>
                          <m:dPr>
                            <m:ctrlPr>
                              <a:rPr lang="pt-PT" i="1" dirty="0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</m:ctrlPr>
                          </m:dPr>
                          <m:e>
                            <m:r>
                              <a:rPr lang="pt-PT" i="1" dirty="0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𝑥</m:t>
                            </m:r>
                          </m:e>
                        </m:d>
                      </m:den>
                    </m:f>
                    <m:r>
                      <a:rPr lang="pt-PT" b="0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&gt;</m:t>
                    </m:r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0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. </a:t>
                </a:r>
              </a:p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	</a:t>
                </a:r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									(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&gt;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ou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≥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ou </a:t>
                </a:r>
                <a14:m>
                  <m:oMath xmlns:m="http://schemas.openxmlformats.org/officeDocument/2006/math">
                    <m:r>
                      <a:rPr lang="pt-PT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&lt;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ou </a:t>
                </a:r>
                <a14:m>
                  <m:oMath xmlns:m="http://schemas.openxmlformats.org/officeDocument/2006/math">
                    <m:r>
                      <a:rPr lang="pt-PT" b="0" i="0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≤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)</a:t>
                </a:r>
                <a:endParaRPr lang="pt-PT" dirty="0">
                  <a:latin typeface="Arial" panose="020B0604020202020204" pitchFamily="34" charset="0"/>
                  <a:ea typeface="Cambria Math" panose="02040503050406030204" pitchFamily="18" charset="0"/>
                  <a:cs typeface="Lucida Grande"/>
                </a:endParaRPr>
              </a:p>
              <a:p>
                <a:pPr marL="1127125" indent="-1127125">
                  <a:lnSpc>
                    <a:spcPct val="150000"/>
                  </a:lnSpc>
                </a:pPr>
                <a:r>
                  <a:rPr lang="pt-PT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2º. passo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Estudar 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o sinal da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fração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i="1" dirty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</m:ctrlPr>
                      </m:fPr>
                      <m:num>
                        <m:r>
                          <a:rPr lang="pt-PT" i="1" dirty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𝐴</m:t>
                        </m:r>
                        <m:d>
                          <m:dPr>
                            <m:ctrlPr>
                              <a:rPr lang="pt-PT" i="1" dirty="0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</m:ctrlPr>
                          </m:dPr>
                          <m:e>
                            <m:r>
                              <a:rPr lang="pt-PT" i="1" dirty="0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𝑥</m:t>
                            </m:r>
                          </m:e>
                        </m:d>
                      </m:num>
                      <m:den>
                        <m:r>
                          <a:rPr lang="pt-PT" i="1" dirty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𝐵</m:t>
                        </m:r>
                        <m:d>
                          <m:dPr>
                            <m:ctrlPr>
                              <a:rPr lang="pt-PT" i="1" dirty="0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</m:ctrlPr>
                          </m:dPr>
                          <m:e>
                            <m:r>
                              <a:rPr lang="pt-PT" i="1" dirty="0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𝑥</m:t>
                            </m:r>
                          </m:e>
                        </m:d>
                      </m:den>
                    </m:f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recorrendo, por exemplo, a um quadro de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sinais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pt-PT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1074738" indent="-1074738">
                  <a:lnSpc>
                    <a:spcPct val="200000"/>
                  </a:lnSpc>
                </a:pPr>
                <a:r>
                  <a:rPr lang="pt-PT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3º</a:t>
                </a:r>
                <a:r>
                  <a:rPr lang="pt-PT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 passo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Apresentar sob a forma de condição os valores de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𝑥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que satisfazem a inequação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i="1" dirty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</m:ctrlPr>
                      </m:fPr>
                      <m:num>
                        <m:r>
                          <a:rPr lang="pt-PT" i="1" dirty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𝐴</m:t>
                        </m:r>
                        <m:d>
                          <m:dPr>
                            <m:ctrlPr>
                              <a:rPr lang="pt-PT" i="1" dirty="0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</m:ctrlPr>
                          </m:dPr>
                          <m:e>
                            <m:r>
                              <a:rPr lang="pt-PT" i="1" dirty="0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𝑥</m:t>
                            </m:r>
                          </m:e>
                        </m:d>
                      </m:num>
                      <m:den>
                        <m:r>
                          <a:rPr lang="pt-PT" i="1" dirty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𝐵</m:t>
                        </m:r>
                        <m:d>
                          <m:dPr>
                            <m:ctrlPr>
                              <a:rPr lang="pt-PT" i="1" dirty="0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</m:ctrlPr>
                          </m:dPr>
                          <m:e>
                            <m:r>
                              <a:rPr lang="pt-PT" i="1" dirty="0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𝑥</m:t>
                            </m:r>
                          </m:e>
                        </m:d>
                      </m:den>
                    </m:f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&gt;</m:t>
                    </m:r>
                    <m:r>
                      <a:rPr lang="pt-PT" b="0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0 (</m:t>
                    </m:r>
                    <m:r>
                      <m:rPr>
                        <m:nor/>
                      </m:rPr>
                      <a:rPr lang="pt-PT" dirty="0">
                        <a:latin typeface="Arial" panose="020B0604020202020204" pitchFamily="34" charset="0"/>
                        <a:ea typeface="Cambria Math" panose="02040503050406030204" pitchFamily="18" charset="0"/>
                        <a:cs typeface="Lucida Grande"/>
                      </a:rPr>
                      <m:t>ou</m:t>
                    </m:r>
                    <m:r>
                      <m:rPr>
                        <m:nor/>
                      </m:rPr>
                      <a:rPr lang="pt-PT" dirty="0">
                        <a:latin typeface="Arial" panose="020B0604020202020204" pitchFamily="34" charset="0"/>
                        <a:ea typeface="Cambria Math" panose="02040503050406030204" pitchFamily="18" charset="0"/>
                        <a:cs typeface="Lucida Grande"/>
                      </a:rPr>
                      <m:t> </m:t>
                    </m:r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≥</m:t>
                    </m:r>
                    <m:r>
                      <m:rPr>
                        <m:nor/>
                      </m:rPr>
                      <a:rPr lang="pt-PT" dirty="0">
                        <a:latin typeface="Arial" panose="020B0604020202020204" pitchFamily="34" charset="0"/>
                        <a:ea typeface="Cambria Math" panose="02040503050406030204" pitchFamily="18" charset="0"/>
                        <a:cs typeface="Lucida Grande"/>
                      </a:rPr>
                      <m:t> </m:t>
                    </m:r>
                    <m:r>
                      <m:rPr>
                        <m:nor/>
                      </m:rPr>
                      <a:rPr lang="pt-PT" dirty="0">
                        <a:latin typeface="Arial" panose="020B0604020202020204" pitchFamily="34" charset="0"/>
                        <a:ea typeface="Cambria Math" panose="02040503050406030204" pitchFamily="18" charset="0"/>
                        <a:cs typeface="Lucida Grande"/>
                      </a:rPr>
                      <m:t>ou</m:t>
                    </m:r>
                    <m:r>
                      <m:rPr>
                        <m:nor/>
                      </m:rPr>
                      <a:rPr lang="pt-PT" dirty="0">
                        <a:latin typeface="Arial" panose="020B0604020202020204" pitchFamily="34" charset="0"/>
                        <a:ea typeface="Cambria Math" panose="02040503050406030204" pitchFamily="18" charset="0"/>
                        <a:cs typeface="Lucida Grande"/>
                      </a:rPr>
                      <m:t> </m:t>
                    </m:r>
                    <m:r>
                      <a:rPr lang="pt-PT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&lt;</m:t>
                    </m:r>
                    <m:r>
                      <m:rPr>
                        <m:nor/>
                      </m:rPr>
                      <a:rPr lang="pt-PT" dirty="0">
                        <a:latin typeface="Arial" panose="020B0604020202020204" pitchFamily="34" charset="0"/>
                        <a:ea typeface="Cambria Math" panose="02040503050406030204" pitchFamily="18" charset="0"/>
                        <a:cs typeface="Lucida Grande"/>
                      </a:rPr>
                      <m:t> </m:t>
                    </m:r>
                    <m:r>
                      <m:rPr>
                        <m:nor/>
                      </m:rPr>
                      <a:rPr lang="pt-PT" dirty="0">
                        <a:latin typeface="Arial" panose="020B0604020202020204" pitchFamily="34" charset="0"/>
                        <a:ea typeface="Cambria Math" panose="02040503050406030204" pitchFamily="18" charset="0"/>
                        <a:cs typeface="Lucida Grande"/>
                      </a:rPr>
                      <m:t>ou</m:t>
                    </m:r>
                    <m:r>
                      <m:rPr>
                        <m:nor/>
                      </m:rPr>
                      <a:rPr lang="pt-PT" dirty="0">
                        <a:latin typeface="Arial" panose="020B0604020202020204" pitchFamily="34" charset="0"/>
                        <a:ea typeface="Cambria Math" panose="02040503050406030204" pitchFamily="18" charset="0"/>
                        <a:cs typeface="Lucida Grande"/>
                      </a:rPr>
                      <m:t> </m:t>
                    </m:r>
                    <m:r>
                      <a:rPr lang="pt-PT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≤</m:t>
                    </m:r>
                    <m:r>
                      <a:rPr lang="pt-PT" b="0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)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>
                  <a:lnSpc>
                    <a:spcPct val="200000"/>
                  </a:lnSpc>
                </a:pPr>
                <a:r>
                  <a:rPr lang="pt-PT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4º</a:t>
                </a:r>
                <a:r>
                  <a:rPr lang="pt-PT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 passo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: Apresentar o conjunto-solução.</a:t>
                </a:r>
              </a:p>
            </p:txBody>
          </p:sp>
        </mc:Choice>
        <mc:Fallback xmlns="">
          <p:sp>
            <p:nvSpPr>
              <p:cNvPr id="2" name="Rec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0577" y="1806859"/>
                <a:ext cx="7077941" cy="4237442"/>
              </a:xfrm>
              <a:prstGeom prst="rect">
                <a:avLst/>
              </a:prstGeom>
              <a:blipFill rotWithShape="1">
                <a:blip r:embed="rId4"/>
                <a:stretch>
                  <a:fillRect l="-689" r="-112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51646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ela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21521030"/>
                  </p:ext>
                </p:extLst>
              </p:nvPr>
            </p:nvGraphicFramePr>
            <p:xfrm>
              <a:off x="1083181" y="3651393"/>
              <a:ext cx="5939563" cy="162445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76123"/>
                    <a:gridCol w="927463"/>
                    <a:gridCol w="496388"/>
                    <a:gridCol w="731520"/>
                    <a:gridCol w="444137"/>
                    <a:gridCol w="744583"/>
                    <a:gridCol w="457200"/>
                    <a:gridCol w="862149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b="0" i="1" smtClean="0">
                                    <a:latin typeface="Cambria Math"/>
                                    <a:cs typeface="Arial" panose="020B0604020202020204" pitchFamily="34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pt-PT" i="1" dirty="0" smtClean="0">
                                    <a:latin typeface="Cambria Math"/>
                                  </a:rPr>
                                  <m:t>−∞</m:t>
                                </m:r>
                              </m:oMath>
                            </m:oMathPara>
                          </a14:m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i="1" dirty="0" smtClean="0">
                                    <a:latin typeface="Cambria Math"/>
                                  </a:rPr>
                                  <m:t>−3</m:t>
                                </m:r>
                              </m:oMath>
                            </m:oMathPara>
                          </a14:m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i="1" dirty="0" smtClean="0">
                                    <a:latin typeface="Cambria Math"/>
                                  </a:rPr>
                                  <m:t>−2</m:t>
                                </m:r>
                              </m:oMath>
                            </m:oMathPara>
                          </a14:m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i="1" dirty="0" smtClean="0">
                                    <a:latin typeface="Cambria Math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tabLst>
                              <a:tab pos="627063" algn="l"/>
                            </a:tabLst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lang="pt-PT" i="1" dirty="0" smtClean="0">
                                    <a:latin typeface="Cambria Math"/>
                                  </a:rPr>
                                  <m:t>+∞</m:t>
                                </m:r>
                              </m:oMath>
                            </m:oMathPara>
                          </a14:m>
                          <a:endParaRPr lang="pt-PT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pt-PT" i="1" smtClean="0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i="1" smtClean="0">
                                  <a:latin typeface="Cambria Math"/>
                                  <a:cs typeface="Arial" panose="020B0604020202020204" pitchFamily="34" charset="0"/>
                                </a:rPr>
                                <m:t>²−</m:t>
                              </m:r>
                              <m:r>
                                <a:rPr lang="pt-PT" i="1" smtClean="0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i="1" smtClean="0">
                                  <a:latin typeface="Cambria Math"/>
                                  <a:cs typeface="Arial" panose="020B0604020202020204" pitchFamily="34" charset="0"/>
                                </a:rPr>
                                <m:t>−6</m:t>
                              </m:r>
                            </m:oMath>
                          </a14:m>
                          <a:r>
                            <a:rPr lang="pt-PT" dirty="0" smtClean="0"/>
                            <a:t> </a:t>
                          </a:r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444500" indent="0" algn="ctr">
                            <a:tabLst>
                              <a:tab pos="627063" algn="l"/>
                            </a:tabLst>
                          </a:pPr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92075" indent="0" algn="l"/>
                          <a:endParaRPr lang="pt-PT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pt-PT" b="0" i="1" smtClean="0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b="0" i="1" smtClean="0">
                                  <a:latin typeface="Cambria Math"/>
                                  <a:cs typeface="Arial" panose="020B0604020202020204" pitchFamily="34" charset="0"/>
                                </a:rPr>
                                <m:t>+3</m:t>
                              </m:r>
                            </m:oMath>
                          </a14:m>
                          <a:r>
                            <a:rPr lang="pt-PT" dirty="0" smtClean="0"/>
                            <a:t> </a:t>
                          </a:r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444500" indent="0" algn="ctr" defTabSz="914400" rtl="0" eaLnBrk="1" latinLnBrk="0" hangingPunct="1">
                            <a:tabLst>
                              <a:tab pos="627063" algn="l"/>
                            </a:tabLst>
                          </a:pPr>
                          <a:endParaRPr lang="pt-PT" sz="1800" i="1" kern="1200" dirty="0">
                            <a:solidFill>
                              <a:schemeClr val="dk1"/>
                            </a:solidFill>
                            <a:latin typeface="Cambria Math"/>
                            <a:ea typeface="+mn-ea"/>
                            <a:cs typeface="+mn-c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92075" indent="0" algn="l"/>
                          <a:endParaRPr lang="pt-PT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pt-PT" i="1" smtClean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PT" i="1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  <m:r>
                                    <a:rPr lang="pt-PT" i="1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²−</m:t>
                                  </m:r>
                                  <m:r>
                                    <a:rPr lang="pt-PT" i="1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  <m:r>
                                    <a:rPr lang="pt-PT" i="1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−6</m:t>
                                  </m:r>
                                </m:num>
                                <m:den>
                                  <m:r>
                                    <a:rPr lang="pt-PT" b="0" i="1" smtClean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  <m:r>
                                    <a:rPr lang="pt-PT" b="0" i="1" smtClean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+3</m:t>
                                  </m:r>
                                </m:den>
                              </m:f>
                            </m:oMath>
                          </a14:m>
                          <a:r>
                            <a:rPr lang="pt-PT" dirty="0" smtClean="0"/>
                            <a:t> </a:t>
                          </a:r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444500" indent="0" algn="ctr" defTabSz="914400" rtl="0" eaLnBrk="1" latinLnBrk="0" hangingPunct="1">
                            <a:tabLst>
                              <a:tab pos="627063" algn="l"/>
                            </a:tabLst>
                          </a:pPr>
                          <a:endParaRPr lang="pt-PT" sz="1800" i="1" kern="1200" dirty="0">
                            <a:solidFill>
                              <a:schemeClr val="dk1"/>
                            </a:solidFill>
                            <a:latin typeface="Cambria Math"/>
                            <a:ea typeface="+mn-ea"/>
                            <a:cs typeface="+mn-c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92075" indent="0" algn="l"/>
                          <a:endParaRPr lang="pt-PT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ela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21521030"/>
                  </p:ext>
                </p:extLst>
              </p:nvPr>
            </p:nvGraphicFramePr>
            <p:xfrm>
              <a:off x="1083181" y="3651393"/>
              <a:ext cx="5939563" cy="162445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76123"/>
                    <a:gridCol w="927463"/>
                    <a:gridCol w="496388"/>
                    <a:gridCol w="731520"/>
                    <a:gridCol w="444137"/>
                    <a:gridCol w="744583"/>
                    <a:gridCol w="457200"/>
                    <a:gridCol w="862149"/>
                  </a:tblGrid>
                  <a:tr h="370840"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478" t="-1639" r="-366507" b="-3393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138158" t="-1639" r="-403947" b="-3393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441463" t="-1639" r="-648780" b="-3393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772603" t="-1639" r="-464384" b="-3393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1012000" t="-1639" r="-189333" b="-3393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591489" t="-1639" r="-709" b="-339344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478" t="-103333" r="-366507" b="-24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444500" indent="0" algn="ctr">
                            <a:tabLst>
                              <a:tab pos="627063" algn="l"/>
                            </a:tabLst>
                          </a:pPr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92075" indent="0" algn="l"/>
                          <a:endParaRPr lang="pt-PT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478" t="-200000" r="-366507" b="-1409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444500" indent="0" algn="ctr" defTabSz="914400" rtl="0" eaLnBrk="1" latinLnBrk="0" hangingPunct="1">
                            <a:tabLst>
                              <a:tab pos="627063" algn="l"/>
                            </a:tabLst>
                          </a:pPr>
                          <a:endParaRPr lang="pt-PT" sz="1800" i="1" kern="1200" dirty="0">
                            <a:solidFill>
                              <a:schemeClr val="dk1"/>
                            </a:solidFill>
                            <a:latin typeface="Cambria Math"/>
                            <a:ea typeface="+mn-ea"/>
                            <a:cs typeface="+mn-c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92075" indent="0" algn="l"/>
                          <a:endParaRPr lang="pt-PT" dirty="0"/>
                        </a:p>
                      </a:txBody>
                      <a:tcPr/>
                    </a:tc>
                  </a:tr>
                  <a:tr h="511937"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478" t="-217857" r="-366507" b="-23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444500" indent="0" algn="ctr" defTabSz="914400" rtl="0" eaLnBrk="1" latinLnBrk="0" hangingPunct="1">
                            <a:tabLst>
                              <a:tab pos="627063" algn="l"/>
                            </a:tabLst>
                          </a:pPr>
                          <a:endParaRPr lang="pt-PT" sz="1800" i="1" kern="1200" dirty="0">
                            <a:solidFill>
                              <a:schemeClr val="dk1"/>
                            </a:solidFill>
                            <a:latin typeface="Cambria Math"/>
                            <a:ea typeface="+mn-ea"/>
                            <a:cs typeface="+mn-c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92075" indent="0" algn="l"/>
                          <a:endParaRPr lang="pt-PT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5" name="Tabela 9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00607890"/>
                  </p:ext>
                </p:extLst>
              </p:nvPr>
            </p:nvGraphicFramePr>
            <p:xfrm>
              <a:off x="1083600" y="3650400"/>
              <a:ext cx="5939563" cy="162445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76123"/>
                    <a:gridCol w="927463"/>
                    <a:gridCol w="496388"/>
                    <a:gridCol w="731520"/>
                    <a:gridCol w="444137"/>
                    <a:gridCol w="744583"/>
                    <a:gridCol w="457200"/>
                    <a:gridCol w="862149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b="0" i="1" smtClean="0">
                                    <a:latin typeface="Cambria Math"/>
                                    <a:cs typeface="Arial" panose="020B0604020202020204" pitchFamily="34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pt-PT" i="1" dirty="0" smtClean="0">
                                    <a:latin typeface="Cambria Math"/>
                                  </a:rPr>
                                  <m:t>−∞</m:t>
                                </m:r>
                              </m:oMath>
                            </m:oMathPara>
                          </a14:m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i="1" dirty="0" smtClean="0">
                                    <a:latin typeface="Cambria Math"/>
                                  </a:rPr>
                                  <m:t>−3</m:t>
                                </m:r>
                              </m:oMath>
                            </m:oMathPara>
                          </a14:m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i="1" dirty="0" smtClean="0">
                                    <a:latin typeface="Cambria Math"/>
                                  </a:rPr>
                                  <m:t>−2</m:t>
                                </m:r>
                              </m:oMath>
                            </m:oMathPara>
                          </a14:m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i="1" dirty="0" smtClean="0">
                                    <a:latin typeface="Cambria Math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tabLst>
                              <a:tab pos="627063" algn="l"/>
                            </a:tabLst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lang="pt-PT" i="1" dirty="0" smtClean="0">
                                    <a:latin typeface="Cambria Math"/>
                                  </a:rPr>
                                  <m:t>+∞</m:t>
                                </m:r>
                              </m:oMath>
                            </m:oMathPara>
                          </a14:m>
                          <a:endParaRPr lang="pt-PT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pt-PT" i="1" smtClean="0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i="1" smtClean="0">
                                  <a:latin typeface="Cambria Math"/>
                                  <a:cs typeface="Arial" panose="020B0604020202020204" pitchFamily="34" charset="0"/>
                                </a:rPr>
                                <m:t>²−</m:t>
                              </m:r>
                              <m:r>
                                <a:rPr lang="pt-PT" i="1" smtClean="0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i="1" smtClean="0">
                                  <a:latin typeface="Cambria Math"/>
                                  <a:cs typeface="Arial" panose="020B0604020202020204" pitchFamily="34" charset="0"/>
                                </a:rPr>
                                <m:t>−6</m:t>
                              </m:r>
                            </m:oMath>
                          </a14:m>
                          <a:r>
                            <a:rPr lang="pt-PT" dirty="0" smtClean="0"/>
                            <a:t> </a:t>
                          </a:r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444500" indent="0" algn="ctr">
                            <a:tabLst>
                              <a:tab pos="627063" algn="l"/>
                            </a:tabLst>
                          </a:pPr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92075" indent="0" algn="l"/>
                          <a:endParaRPr lang="pt-PT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pt-PT" b="0" i="1" smtClean="0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b="0" i="1" smtClean="0">
                                  <a:latin typeface="Cambria Math"/>
                                  <a:cs typeface="Arial" panose="020B0604020202020204" pitchFamily="34" charset="0"/>
                                </a:rPr>
                                <m:t>+3</m:t>
                              </m:r>
                            </m:oMath>
                          </a14:m>
                          <a:r>
                            <a:rPr lang="pt-PT" dirty="0" smtClean="0"/>
                            <a:t> </a:t>
                          </a:r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444500" indent="0" algn="ctr" defTabSz="914400" rtl="0" eaLnBrk="1" latinLnBrk="0" hangingPunct="1">
                            <a:tabLst>
                              <a:tab pos="627063" algn="l"/>
                            </a:tabLst>
                          </a:pPr>
                          <a:endParaRPr lang="pt-PT" sz="1800" i="1" kern="1200" dirty="0">
                            <a:solidFill>
                              <a:schemeClr val="dk1"/>
                            </a:solidFill>
                            <a:latin typeface="Cambria Math"/>
                            <a:ea typeface="+mn-ea"/>
                            <a:cs typeface="+mn-c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92075" indent="0" algn="l"/>
                          <a:endParaRPr lang="pt-PT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pt-PT" i="1" smtClean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PT" i="1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  <m:r>
                                    <a:rPr lang="pt-PT" i="1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²−</m:t>
                                  </m:r>
                                  <m:r>
                                    <a:rPr lang="pt-PT" i="1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  <m:r>
                                    <a:rPr lang="pt-PT" i="1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−6</m:t>
                                  </m:r>
                                </m:num>
                                <m:den>
                                  <m:r>
                                    <a:rPr lang="pt-PT" b="0" i="1" smtClean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  <m:r>
                                    <a:rPr lang="pt-PT" b="0" i="1" smtClean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+3</m:t>
                                  </m:r>
                                </m:den>
                              </m:f>
                            </m:oMath>
                          </a14:m>
                          <a:r>
                            <a:rPr lang="pt-PT" dirty="0" smtClean="0"/>
                            <a:t> </a:t>
                          </a:r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444500" indent="0" algn="ctr" defTabSz="914400" rtl="0" eaLnBrk="1" latinLnBrk="0" hangingPunct="1">
                            <a:tabLst>
                              <a:tab pos="627063" algn="l"/>
                            </a:tabLst>
                          </a:pPr>
                          <a:endParaRPr lang="pt-PT" sz="1800" i="1" kern="1200" dirty="0">
                            <a:solidFill>
                              <a:schemeClr val="dk1"/>
                            </a:solidFill>
                            <a:latin typeface="Cambria Math"/>
                            <a:ea typeface="+mn-ea"/>
                            <a:cs typeface="+mn-c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92075" indent="0" algn="l"/>
                          <a:endParaRPr lang="pt-PT" dirty="0"/>
                        </a:p>
                      </a:txBody>
                      <a:tcPr>
                        <a:solidFill>
                          <a:srgbClr val="FFFF00"/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95" name="Tabela 9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00607890"/>
                  </p:ext>
                </p:extLst>
              </p:nvPr>
            </p:nvGraphicFramePr>
            <p:xfrm>
              <a:off x="1083600" y="3650400"/>
              <a:ext cx="5939563" cy="162445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76123"/>
                    <a:gridCol w="927463"/>
                    <a:gridCol w="496388"/>
                    <a:gridCol w="731520"/>
                    <a:gridCol w="444137"/>
                    <a:gridCol w="744583"/>
                    <a:gridCol w="457200"/>
                    <a:gridCol w="862149"/>
                  </a:tblGrid>
                  <a:tr h="370840"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>
                        <a:blipFill rotWithShape="1">
                          <a:blip r:embed="rId5"/>
                          <a:stretch>
                            <a:fillRect l="-478" t="-1639" r="-366507" b="-3393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>
                        <a:blipFill rotWithShape="1">
                          <a:blip r:embed="rId5"/>
                          <a:stretch>
                            <a:fillRect l="-138158" t="-1639" r="-403947" b="-3393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>
                        <a:blipFill rotWithShape="1">
                          <a:blip r:embed="rId5"/>
                          <a:stretch>
                            <a:fillRect l="-441463" t="-1639" r="-648780" b="-3393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>
                        <a:blipFill rotWithShape="1">
                          <a:blip r:embed="rId5"/>
                          <a:stretch>
                            <a:fillRect l="-772603" t="-1639" r="-464384" b="-3393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>
                        <a:blipFill rotWithShape="1">
                          <a:blip r:embed="rId5"/>
                          <a:stretch>
                            <a:fillRect l="-1012000" t="-1639" r="-189333" b="-3393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>
                        <a:blipFill rotWithShape="1">
                          <a:blip r:embed="rId5"/>
                          <a:stretch>
                            <a:fillRect l="-591489" t="-1639" r="-709" b="-339344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>
                        <a:blipFill rotWithShape="1">
                          <a:blip r:embed="rId5"/>
                          <a:stretch>
                            <a:fillRect l="-478" t="-103333" r="-366507" b="-24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444500" indent="0" algn="ctr">
                            <a:tabLst>
                              <a:tab pos="627063" algn="l"/>
                            </a:tabLst>
                          </a:pPr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92075" indent="0" algn="l"/>
                          <a:endParaRPr lang="pt-PT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>
                        <a:blipFill rotWithShape="1">
                          <a:blip r:embed="rId5"/>
                          <a:stretch>
                            <a:fillRect l="-478" t="-200000" r="-366507" b="-1409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444500" indent="0" algn="ctr" defTabSz="914400" rtl="0" eaLnBrk="1" latinLnBrk="0" hangingPunct="1">
                            <a:tabLst>
                              <a:tab pos="627063" algn="l"/>
                            </a:tabLst>
                          </a:pPr>
                          <a:endParaRPr lang="pt-PT" sz="1800" i="1" kern="1200" dirty="0">
                            <a:solidFill>
                              <a:schemeClr val="dk1"/>
                            </a:solidFill>
                            <a:latin typeface="Cambria Math"/>
                            <a:ea typeface="+mn-ea"/>
                            <a:cs typeface="+mn-c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92075" indent="0" algn="l"/>
                          <a:endParaRPr lang="pt-PT" dirty="0"/>
                        </a:p>
                      </a:txBody>
                      <a:tcPr/>
                    </a:tc>
                  </a:tr>
                  <a:tr h="511937"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>
                        <a:blipFill rotWithShape="1">
                          <a:blip r:embed="rId5"/>
                          <a:stretch>
                            <a:fillRect l="-478" t="-217857" r="-366507" b="-23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444500" indent="0" algn="ctr" defTabSz="914400" rtl="0" eaLnBrk="1" latinLnBrk="0" hangingPunct="1">
                            <a:tabLst>
                              <a:tab pos="627063" algn="l"/>
                            </a:tabLst>
                          </a:pPr>
                          <a:endParaRPr lang="pt-PT" sz="1800" i="1" kern="1200" dirty="0">
                            <a:solidFill>
                              <a:schemeClr val="dk1"/>
                            </a:solidFill>
                            <a:latin typeface="Cambria Math"/>
                            <a:ea typeface="+mn-ea"/>
                            <a:cs typeface="+mn-c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92075" indent="0" algn="l"/>
                          <a:endParaRPr lang="pt-PT" dirty="0"/>
                        </a:p>
                      </a:txBody>
                      <a:tcPr>
                        <a:solidFill>
                          <a:srgbClr val="FFFF00"/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6" name="Tabela 9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88409558"/>
                  </p:ext>
                </p:extLst>
              </p:nvPr>
            </p:nvGraphicFramePr>
            <p:xfrm>
              <a:off x="1083600" y="3650400"/>
              <a:ext cx="5939563" cy="162445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76123"/>
                    <a:gridCol w="927463"/>
                    <a:gridCol w="496388"/>
                    <a:gridCol w="731520"/>
                    <a:gridCol w="444137"/>
                    <a:gridCol w="744583"/>
                    <a:gridCol w="457200"/>
                    <a:gridCol w="862149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b="0" i="1" smtClean="0">
                                    <a:latin typeface="Cambria Math"/>
                                    <a:cs typeface="Arial" panose="020B0604020202020204" pitchFamily="34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pt-PT" i="1" dirty="0" smtClean="0">
                                    <a:latin typeface="Cambria Math"/>
                                  </a:rPr>
                                  <m:t>−∞</m:t>
                                </m:r>
                              </m:oMath>
                            </m:oMathPara>
                          </a14:m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i="1" dirty="0" smtClean="0">
                                    <a:latin typeface="Cambria Math"/>
                                  </a:rPr>
                                  <m:t>−3</m:t>
                                </m:r>
                              </m:oMath>
                            </m:oMathPara>
                          </a14:m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i="1" dirty="0" smtClean="0">
                                    <a:latin typeface="Cambria Math"/>
                                  </a:rPr>
                                  <m:t>−2</m:t>
                                </m:r>
                              </m:oMath>
                            </m:oMathPara>
                          </a14:m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i="1" dirty="0" smtClean="0">
                                    <a:latin typeface="Cambria Math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tabLst>
                              <a:tab pos="627063" algn="l"/>
                            </a:tabLst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lang="pt-PT" i="1" dirty="0" smtClean="0">
                                    <a:latin typeface="Cambria Math"/>
                                  </a:rPr>
                                  <m:t>+∞</m:t>
                                </m:r>
                              </m:oMath>
                            </m:oMathPara>
                          </a14:m>
                          <a:endParaRPr lang="pt-PT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pt-PT" i="1" smtClean="0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i="1" smtClean="0">
                                  <a:latin typeface="Cambria Math"/>
                                  <a:cs typeface="Arial" panose="020B0604020202020204" pitchFamily="34" charset="0"/>
                                </a:rPr>
                                <m:t>²−</m:t>
                              </m:r>
                              <m:r>
                                <a:rPr lang="pt-PT" i="1" smtClean="0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i="1" smtClean="0">
                                  <a:latin typeface="Cambria Math"/>
                                  <a:cs typeface="Arial" panose="020B0604020202020204" pitchFamily="34" charset="0"/>
                                </a:rPr>
                                <m:t>−6</m:t>
                              </m:r>
                            </m:oMath>
                          </a14:m>
                          <a:r>
                            <a:rPr lang="pt-PT" dirty="0" smtClean="0"/>
                            <a:t> </a:t>
                          </a:r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444500" indent="0" algn="ctr">
                            <a:tabLst>
                              <a:tab pos="627063" algn="l"/>
                            </a:tabLst>
                          </a:pPr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92075" indent="0" algn="l"/>
                          <a:endParaRPr lang="pt-PT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pt-PT" b="0" i="1" smtClean="0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b="0" i="1" smtClean="0">
                                  <a:latin typeface="Cambria Math"/>
                                  <a:cs typeface="Arial" panose="020B0604020202020204" pitchFamily="34" charset="0"/>
                                </a:rPr>
                                <m:t>+3</m:t>
                              </m:r>
                            </m:oMath>
                          </a14:m>
                          <a:r>
                            <a:rPr lang="pt-PT" dirty="0" smtClean="0"/>
                            <a:t> </a:t>
                          </a:r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444500" indent="0" algn="ctr" defTabSz="914400" rtl="0" eaLnBrk="1" latinLnBrk="0" hangingPunct="1">
                            <a:tabLst>
                              <a:tab pos="627063" algn="l"/>
                            </a:tabLst>
                          </a:pPr>
                          <a:endParaRPr lang="pt-PT" sz="1800" i="1" kern="1200" dirty="0">
                            <a:solidFill>
                              <a:schemeClr val="dk1"/>
                            </a:solidFill>
                            <a:latin typeface="Cambria Math"/>
                            <a:ea typeface="+mn-ea"/>
                            <a:cs typeface="+mn-c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92075" indent="0" algn="l"/>
                          <a:endParaRPr lang="pt-PT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pt-PT" i="1" smtClean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PT" i="1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  <m:r>
                                    <a:rPr lang="pt-PT" i="1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²−</m:t>
                                  </m:r>
                                  <m:r>
                                    <a:rPr lang="pt-PT" i="1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  <m:r>
                                    <a:rPr lang="pt-PT" i="1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−6</m:t>
                                  </m:r>
                                </m:num>
                                <m:den>
                                  <m:r>
                                    <a:rPr lang="pt-PT" b="0" i="1" smtClean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  <m:r>
                                    <a:rPr lang="pt-PT" b="0" i="1" smtClean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+3</m:t>
                                  </m:r>
                                </m:den>
                              </m:f>
                            </m:oMath>
                          </a14:m>
                          <a:r>
                            <a:rPr lang="pt-PT" dirty="0" smtClean="0"/>
                            <a:t> </a:t>
                          </a:r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444500" indent="0" algn="ctr" defTabSz="914400" rtl="0" eaLnBrk="1" latinLnBrk="0" hangingPunct="1">
                            <a:tabLst>
                              <a:tab pos="627063" algn="l"/>
                            </a:tabLst>
                          </a:pPr>
                          <a:endParaRPr lang="pt-PT" sz="1800" i="1" kern="1200" dirty="0">
                            <a:solidFill>
                              <a:schemeClr val="dk1"/>
                            </a:solidFill>
                            <a:latin typeface="Cambria Math"/>
                            <a:ea typeface="+mn-ea"/>
                            <a:cs typeface="+mn-c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92075" indent="0" algn="l"/>
                          <a:endParaRPr lang="pt-PT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96" name="Tabela 9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88409558"/>
                  </p:ext>
                </p:extLst>
              </p:nvPr>
            </p:nvGraphicFramePr>
            <p:xfrm>
              <a:off x="1083600" y="3650400"/>
              <a:ext cx="5939563" cy="162445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76123"/>
                    <a:gridCol w="927463"/>
                    <a:gridCol w="496388"/>
                    <a:gridCol w="731520"/>
                    <a:gridCol w="444137"/>
                    <a:gridCol w="744583"/>
                    <a:gridCol w="457200"/>
                    <a:gridCol w="862149"/>
                  </a:tblGrid>
                  <a:tr h="370840"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>
                        <a:blipFill rotWithShape="1">
                          <a:blip r:embed="rId6"/>
                          <a:stretch>
                            <a:fillRect l="-478" t="-1639" r="-366507" b="-3393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>
                        <a:blipFill rotWithShape="1">
                          <a:blip r:embed="rId6"/>
                          <a:stretch>
                            <a:fillRect l="-138158" t="-1639" r="-403947" b="-3393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>
                        <a:blipFill rotWithShape="1">
                          <a:blip r:embed="rId6"/>
                          <a:stretch>
                            <a:fillRect l="-441463" t="-1639" r="-648780" b="-3393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>
                        <a:blipFill rotWithShape="1">
                          <a:blip r:embed="rId6"/>
                          <a:stretch>
                            <a:fillRect l="-772603" t="-1639" r="-464384" b="-3393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>
                        <a:blipFill rotWithShape="1">
                          <a:blip r:embed="rId6"/>
                          <a:stretch>
                            <a:fillRect l="-1012000" t="-1639" r="-189333" b="-3393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>
                        <a:blipFill rotWithShape="1">
                          <a:blip r:embed="rId6"/>
                          <a:stretch>
                            <a:fillRect l="-591489" t="-1639" r="-709" b="-339344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>
                        <a:blipFill rotWithShape="1">
                          <a:blip r:embed="rId6"/>
                          <a:stretch>
                            <a:fillRect l="-478" t="-103333" r="-366507" b="-24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444500" indent="0" algn="ctr">
                            <a:tabLst>
                              <a:tab pos="627063" algn="l"/>
                            </a:tabLst>
                          </a:pPr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92075" indent="0" algn="l"/>
                          <a:endParaRPr lang="pt-PT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>
                        <a:blipFill rotWithShape="1">
                          <a:blip r:embed="rId6"/>
                          <a:stretch>
                            <a:fillRect l="-478" t="-200000" r="-366507" b="-1409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444500" indent="0" algn="ctr" defTabSz="914400" rtl="0" eaLnBrk="1" latinLnBrk="0" hangingPunct="1">
                            <a:tabLst>
                              <a:tab pos="627063" algn="l"/>
                            </a:tabLst>
                          </a:pPr>
                          <a:endParaRPr lang="pt-PT" sz="1800" i="1" kern="1200" dirty="0">
                            <a:solidFill>
                              <a:schemeClr val="dk1"/>
                            </a:solidFill>
                            <a:latin typeface="Cambria Math"/>
                            <a:ea typeface="+mn-ea"/>
                            <a:cs typeface="+mn-c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92075" indent="0" algn="l"/>
                          <a:endParaRPr lang="pt-PT" dirty="0"/>
                        </a:p>
                      </a:txBody>
                      <a:tcPr/>
                    </a:tc>
                  </a:tr>
                  <a:tr h="511937"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>
                        <a:blipFill rotWithShape="1">
                          <a:blip r:embed="rId6"/>
                          <a:stretch>
                            <a:fillRect l="-478" t="-217857" r="-366507" b="-23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444500" indent="0" algn="ctr" defTabSz="914400" rtl="0" eaLnBrk="1" latinLnBrk="0" hangingPunct="1">
                            <a:tabLst>
                              <a:tab pos="627063" algn="l"/>
                            </a:tabLst>
                          </a:pPr>
                          <a:endParaRPr lang="pt-PT" sz="1800" i="1" kern="1200" dirty="0">
                            <a:solidFill>
                              <a:schemeClr val="dk1"/>
                            </a:solidFill>
                            <a:latin typeface="Cambria Math"/>
                            <a:ea typeface="+mn-ea"/>
                            <a:cs typeface="+mn-c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PT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92075" indent="0" algn="l"/>
                          <a:endParaRPr lang="pt-PT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976313" y="218179"/>
            <a:ext cx="69469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6AA342"/>
              </a:buClr>
            </a:pP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Exemplo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579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13"/>
              <p:cNvSpPr txBox="1"/>
              <p:nvPr/>
            </p:nvSpPr>
            <p:spPr>
              <a:xfrm>
                <a:off x="948533" y="784029"/>
                <a:ext cx="7940288" cy="7292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Resolve a inequação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²−</m:t>
                        </m:r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−6</m:t>
                        </m:r>
                      </m:num>
                      <m:den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+3</m:t>
                        </m:r>
                      </m:den>
                    </m:f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≥0</m:t>
                    </m:r>
                  </m:oMath>
                </a14:m>
                <a:r>
                  <a:rPr lang="pt-PT" b="0" i="1" dirty="0" smtClean="0">
                    <a:solidFill>
                      <a:schemeClr val="tx1"/>
                    </a:solidFill>
                    <a:latin typeface="Cambria Math"/>
                  </a:rPr>
                  <a:t>.</a:t>
                </a:r>
              </a:p>
            </p:txBody>
          </p:sp>
        </mc:Choice>
        <mc:Fallback xmlns="">
          <p:sp>
            <p:nvSpPr>
              <p:cNvPr id="7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8533" y="784029"/>
                <a:ext cx="7940288" cy="729239"/>
              </a:xfrm>
              <a:prstGeom prst="rect">
                <a:avLst/>
              </a:prstGeom>
              <a:blipFill rotWithShape="1">
                <a:blip r:embed="rId7"/>
                <a:stretch>
                  <a:fillRect l="-691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tângulo 1"/>
          <p:cNvSpPr/>
          <p:nvPr/>
        </p:nvSpPr>
        <p:spPr>
          <a:xfrm>
            <a:off x="958850" y="1734575"/>
            <a:ext cx="2787943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</a:pPr>
            <a:r>
              <a:rPr lang="pt-PT" b="1" dirty="0">
                <a:solidFill>
                  <a:srgbClr val="0D67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 de resolução:</a:t>
            </a:r>
          </a:p>
        </p:txBody>
      </p:sp>
      <p:sp>
        <p:nvSpPr>
          <p:cNvPr id="24" name="Rectângulo 23"/>
          <p:cNvSpPr/>
          <p:nvPr/>
        </p:nvSpPr>
        <p:spPr>
          <a:xfrm>
            <a:off x="1083181" y="2246605"/>
            <a:ext cx="2165978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1700" b="1" u="sng" dirty="0" smtClean="0">
                <a:latin typeface="Arial" pitchFamily="34" charset="0"/>
                <a:ea typeface="Cambria Math" panose="02040503050406030204" pitchFamily="18" charset="0"/>
                <a:cs typeface="Arial" pitchFamily="34" charset="0"/>
              </a:rPr>
              <a:t>Cálculos auxiliares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ângulo 24"/>
              <p:cNvSpPr/>
              <p:nvPr/>
            </p:nvSpPr>
            <p:spPr>
              <a:xfrm>
                <a:off x="4696137" y="2477105"/>
                <a:ext cx="2242152" cy="5264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sz="1700" i="1" dirty="0" smtClean="0">
                        <a:latin typeface="Cambria Math"/>
                        <a:ea typeface="Cambria Math"/>
                        <a:cs typeface="Lucida Grande"/>
                      </a:rPr>
                      <m:t>⟺</m:t>
                    </m:r>
                    <m:r>
                      <a:rPr lang="pt-PT" sz="1700" b="0" i="1" dirty="0" smtClean="0">
                        <a:latin typeface="Cambria Math"/>
                        <a:ea typeface="Cambria Math"/>
                        <a:cs typeface="Lucida Grande"/>
                      </a:rPr>
                      <m:t>𝑥</m:t>
                    </m:r>
                    <m:r>
                      <a:rPr lang="pt-PT" sz="1700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=</m:t>
                    </m:r>
                    <m:f>
                      <m:fPr>
                        <m:ctrlPr>
                          <a:rPr lang="pt-PT" sz="1700" b="0" i="1" dirty="0" smtClean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</m:ctrlPr>
                      </m:fPr>
                      <m:num>
                        <m:r>
                          <a:rPr lang="pt-PT" sz="1700" b="0" i="0" dirty="0" smtClean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1</m:t>
                        </m:r>
                        <m:r>
                          <a:rPr lang="pt-PT" sz="1700" b="0" i="1" dirty="0" smtClean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pt-PT" sz="1700" b="0" i="1" dirty="0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pt-PT" sz="1700" b="0" i="1" dirty="0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1−4×1×</m:t>
                            </m:r>
                            <m:d>
                              <m:dPr>
                                <m:ctrlPr>
                                  <a:rPr lang="pt-PT" sz="1700" b="0" i="1" dirty="0" smtClean="0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pt-PT" sz="1700" b="0" i="1" dirty="0" smtClean="0">
                                    <a:latin typeface="Cambria Math"/>
                                    <a:ea typeface="Cambria Math" panose="02040503050406030204" pitchFamily="18" charset="0"/>
                                  </a:rPr>
                                  <m:t>−6</m:t>
                                </m:r>
                              </m:e>
                            </m:d>
                          </m:e>
                        </m:rad>
                      </m:num>
                      <m:den>
                        <m:r>
                          <a:rPr lang="pt-PT" sz="1700" b="0" i="1" dirty="0" smtClean="0">
                            <a:latin typeface="Cambria Math"/>
                            <a:ea typeface="Cambria Math"/>
                            <a:cs typeface="Lucida Grande"/>
                          </a:rPr>
                          <m:t>2×1</m:t>
                        </m:r>
                      </m:den>
                    </m:f>
                  </m:oMath>
                </a14:m>
                <a:r>
                  <a:rPr lang="pt-PT" sz="1700" dirty="0" smtClean="0"/>
                  <a:t> </a:t>
                </a:r>
                <a:endParaRPr lang="pt-PT" sz="1700" dirty="0"/>
              </a:p>
            </p:txBody>
          </p:sp>
        </mc:Choice>
        <mc:Fallback xmlns="">
          <p:sp>
            <p:nvSpPr>
              <p:cNvPr id="25" name="Rectângulo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6137" y="2477105"/>
                <a:ext cx="2242152" cy="52642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ângulo 25"/>
              <p:cNvSpPr/>
              <p:nvPr/>
            </p:nvSpPr>
            <p:spPr>
              <a:xfrm>
                <a:off x="6720996" y="2600857"/>
                <a:ext cx="1993687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1700" i="1" dirty="0" smtClean="0">
                          <a:latin typeface="Cambria Math"/>
                          <a:ea typeface="Cambria Math"/>
                          <a:cs typeface="Lucida Grande"/>
                        </a:rPr>
                        <m:t>⟺</m:t>
                      </m:r>
                      <m:r>
                        <a:rPr lang="pt-PT" sz="1700" b="0" i="1" dirty="0" smtClean="0">
                          <a:latin typeface="Cambria Math"/>
                          <a:ea typeface="Cambria Math"/>
                          <a:cs typeface="Lucida Grande"/>
                        </a:rPr>
                        <m:t>𝑥</m:t>
                      </m:r>
                      <m:r>
                        <a:rPr lang="pt-PT" sz="1700" i="1" dirty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=</m:t>
                      </m:r>
                      <m:r>
                        <a:rPr lang="pt-PT" sz="1700" b="0" i="1" dirty="0" smtClean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−2∨</m:t>
                      </m:r>
                      <m:r>
                        <a:rPr lang="pt-PT" sz="1700" b="0" i="1" dirty="0" smtClean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𝑥</m:t>
                      </m:r>
                      <m:r>
                        <a:rPr lang="pt-PT" sz="1700" b="0" i="1" dirty="0" smtClean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=3</m:t>
                      </m:r>
                    </m:oMath>
                  </m:oMathPara>
                </a14:m>
                <a:endParaRPr lang="pt-PT" sz="1700" dirty="0"/>
              </a:p>
            </p:txBody>
          </p:sp>
        </mc:Choice>
        <mc:Fallback xmlns="">
          <p:sp>
            <p:nvSpPr>
              <p:cNvPr id="26" name="Rectângulo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0996" y="2600857"/>
                <a:ext cx="1993687" cy="353943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ângulo 26"/>
              <p:cNvSpPr/>
              <p:nvPr/>
            </p:nvSpPr>
            <p:spPr>
              <a:xfrm>
                <a:off x="3516037" y="3060092"/>
                <a:ext cx="1141851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sz="1700" b="0" i="1" smtClean="0">
                        <a:latin typeface="Cambria Math"/>
                      </a:rPr>
                      <m:t>𝑥</m:t>
                    </m:r>
                    <m:r>
                      <a:rPr lang="pt-PT" sz="1700" b="0" i="1" smtClean="0">
                        <a:latin typeface="Cambria Math"/>
                      </a:rPr>
                      <m:t>+3=0</m:t>
                    </m:r>
                  </m:oMath>
                </a14:m>
                <a:r>
                  <a:rPr lang="pt-PT" sz="1700" dirty="0" smtClean="0"/>
                  <a:t> </a:t>
                </a:r>
                <a:endParaRPr lang="pt-PT" sz="1700" dirty="0"/>
              </a:p>
            </p:txBody>
          </p:sp>
        </mc:Choice>
        <mc:Fallback xmlns="">
          <p:sp>
            <p:nvSpPr>
              <p:cNvPr id="27" name="Rectângulo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6037" y="3060092"/>
                <a:ext cx="1141851" cy="353943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ângulo 27"/>
              <p:cNvSpPr/>
              <p:nvPr/>
            </p:nvSpPr>
            <p:spPr>
              <a:xfrm>
                <a:off x="4442585" y="3049830"/>
                <a:ext cx="1241686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1700" i="1" dirty="0" smtClean="0">
                          <a:latin typeface="Cambria Math"/>
                          <a:ea typeface="Cambria Math"/>
                          <a:cs typeface="Lucida Grande"/>
                        </a:rPr>
                        <m:t>⟺</m:t>
                      </m:r>
                      <m:r>
                        <a:rPr lang="pt-PT" sz="1700" b="0" i="1" dirty="0" smtClean="0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pt-PT" sz="1700" b="0" i="1" dirty="0" smtClean="0">
                          <a:latin typeface="Cambria Math"/>
                          <a:ea typeface="Cambria Math"/>
                        </a:rPr>
                        <m:t>=−3</m:t>
                      </m:r>
                    </m:oMath>
                  </m:oMathPara>
                </a14:m>
                <a:endParaRPr lang="pt-PT" sz="1700" dirty="0"/>
              </a:p>
            </p:txBody>
          </p:sp>
        </mc:Choice>
        <mc:Fallback xmlns="">
          <p:sp>
            <p:nvSpPr>
              <p:cNvPr id="28" name="Rectângulo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2585" y="3049830"/>
                <a:ext cx="1241686" cy="353943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ângulo 28"/>
              <p:cNvSpPr/>
              <p:nvPr/>
            </p:nvSpPr>
            <p:spPr>
              <a:xfrm>
                <a:off x="3232396" y="2607306"/>
                <a:ext cx="1605889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sz="1700" i="1" dirty="0" smtClean="0">
                        <a:latin typeface="Cambria Math"/>
                        <a:cs typeface="Arial" pitchFamily="34" charset="0"/>
                      </a:rPr>
                      <m:t>𝑥</m:t>
                    </m:r>
                    <m:r>
                      <a:rPr lang="pt-PT" sz="1700" i="1" dirty="0" smtClean="0">
                        <a:latin typeface="Cambria Math"/>
                        <a:cs typeface="Arial" pitchFamily="34" charset="0"/>
                      </a:rPr>
                      <m:t>²−</m:t>
                    </m:r>
                    <m:r>
                      <a:rPr lang="pt-PT" sz="1700" i="1" dirty="0" smtClean="0">
                        <a:latin typeface="Cambria Math"/>
                        <a:cs typeface="Arial" pitchFamily="34" charset="0"/>
                      </a:rPr>
                      <m:t>𝑥</m:t>
                    </m:r>
                    <m:r>
                      <a:rPr lang="pt-PT" sz="1700" i="1" dirty="0" smtClean="0">
                        <a:latin typeface="Cambria Math"/>
                        <a:cs typeface="Arial" pitchFamily="34" charset="0"/>
                      </a:rPr>
                      <m:t>−6=0</m:t>
                    </m:r>
                  </m:oMath>
                </a14:m>
                <a:r>
                  <a:rPr lang="pt-PT" sz="1700" dirty="0" smtClean="0"/>
                  <a:t> </a:t>
                </a:r>
              </a:p>
            </p:txBody>
          </p:sp>
        </mc:Choice>
        <mc:Fallback xmlns="">
          <p:sp>
            <p:nvSpPr>
              <p:cNvPr id="29" name="Rectângulo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2396" y="2607306"/>
                <a:ext cx="1605889" cy="353943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Rectângulo 29"/>
          <p:cNvSpPr/>
          <p:nvPr/>
        </p:nvSpPr>
        <p:spPr>
          <a:xfrm>
            <a:off x="1071154" y="2246605"/>
            <a:ext cx="7839474" cy="118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700" dirty="0" smtClean="0"/>
              <a:t>z</a:t>
            </a:r>
            <a:endParaRPr lang="pt-PT" sz="1700" dirty="0"/>
          </a:p>
        </p:txBody>
      </p:sp>
      <p:sp>
        <p:nvSpPr>
          <p:cNvPr id="31" name="Rectângulo 30"/>
          <p:cNvSpPr/>
          <p:nvPr/>
        </p:nvSpPr>
        <p:spPr>
          <a:xfrm>
            <a:off x="1083181" y="2616741"/>
            <a:ext cx="2225289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1700" b="0" dirty="0" smtClean="0">
                <a:latin typeface="Arial" pitchFamily="34" charset="0"/>
                <a:ea typeface="Cambria Math" panose="02040503050406030204" pitchFamily="18" charset="0"/>
                <a:cs typeface="Arial" pitchFamily="34" charset="0"/>
              </a:rPr>
              <a:t>Zeros do numerador:</a:t>
            </a:r>
          </a:p>
        </p:txBody>
      </p:sp>
      <p:sp>
        <p:nvSpPr>
          <p:cNvPr id="32" name="Rectângulo 31"/>
          <p:cNvSpPr/>
          <p:nvPr/>
        </p:nvSpPr>
        <p:spPr>
          <a:xfrm>
            <a:off x="1071137" y="3063896"/>
            <a:ext cx="2444900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1700" b="0" dirty="0" smtClean="0">
                <a:latin typeface="Arial" pitchFamily="34" charset="0"/>
                <a:ea typeface="Cambria Math" panose="02040503050406030204" pitchFamily="18" charset="0"/>
                <a:cs typeface="Arial" pitchFamily="34" charset="0"/>
              </a:rPr>
              <a:t>Zeros do denominador: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ângulo 19"/>
              <p:cNvSpPr/>
              <p:nvPr/>
            </p:nvSpPr>
            <p:spPr>
              <a:xfrm>
                <a:off x="1083181" y="5401610"/>
                <a:ext cx="1279196" cy="7270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pt-PT" i="1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²−</m:t>
                        </m:r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−6</m:t>
                        </m:r>
                      </m:num>
                      <m:den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+3</m:t>
                        </m:r>
                      </m:den>
                    </m:f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≥0</m:t>
                    </m:r>
                  </m:oMath>
                </a14:m>
                <a:r>
                  <a:rPr lang="pt-PT" i="1" dirty="0" smtClean="0">
                    <a:latin typeface="Cambria Math"/>
                  </a:rPr>
                  <a:t> </a:t>
                </a:r>
                <a:endParaRPr lang="pt-PT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20" name="Rectângulo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3181" y="5401610"/>
                <a:ext cx="1279196" cy="72705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ângulo 3"/>
              <p:cNvSpPr/>
              <p:nvPr/>
            </p:nvSpPr>
            <p:spPr>
              <a:xfrm>
                <a:off x="2161563" y="5617339"/>
                <a:ext cx="270894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 smtClean="0">
                          <a:latin typeface="Cambria Math"/>
                          <a:ea typeface="Cambria Math"/>
                          <a:cs typeface="Lucida Grande"/>
                        </a:rPr>
                        <m:t>⟺</m:t>
                      </m:r>
                      <m:r>
                        <a:rPr lang="pt-PT" b="0" i="1" dirty="0" smtClean="0">
                          <a:latin typeface="Cambria Math"/>
                          <a:ea typeface="Cambria Math"/>
                          <a:cs typeface="Lucida Grande"/>
                        </a:rPr>
                        <m:t>−3&lt;</m:t>
                      </m:r>
                      <m:r>
                        <a:rPr lang="pt-PT" b="0" i="1" dirty="0" smtClean="0">
                          <a:latin typeface="Cambria Math"/>
                          <a:ea typeface="Cambria Math"/>
                          <a:cs typeface="Lucida Grande"/>
                        </a:rPr>
                        <m:t>𝑥</m:t>
                      </m:r>
                      <m:r>
                        <a:rPr lang="pt-PT" b="0" i="1" dirty="0" smtClean="0">
                          <a:latin typeface="Cambria Math"/>
                          <a:ea typeface="Cambria Math"/>
                          <a:cs typeface="Lucida Grande"/>
                        </a:rPr>
                        <m:t>≤−2∨</m:t>
                      </m:r>
                      <m:r>
                        <a:rPr lang="pt-PT" b="0" i="1" dirty="0" smtClean="0">
                          <a:latin typeface="Cambria Math"/>
                          <a:ea typeface="Cambria Math"/>
                          <a:cs typeface="Lucida Grande"/>
                        </a:rPr>
                        <m:t>𝑥</m:t>
                      </m:r>
                      <m:r>
                        <a:rPr lang="pt-PT" b="0" i="1" dirty="0" smtClean="0">
                          <a:latin typeface="Cambria Math"/>
                          <a:ea typeface="Cambria Math"/>
                          <a:cs typeface="Lucida Grande"/>
                        </a:rPr>
                        <m:t>≥3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4" name="Rectângulo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1563" y="5617339"/>
                <a:ext cx="2708947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ângulo 20"/>
              <p:cNvSpPr/>
              <p:nvPr/>
            </p:nvSpPr>
            <p:spPr>
              <a:xfrm>
                <a:off x="3566025" y="6144563"/>
                <a:ext cx="262219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pt-PT" dirty="0" smtClean="0">
                    <a:cs typeface="Arial" panose="020B0604020202020204" pitchFamily="34" charset="0"/>
                  </a:rPr>
                  <a:t>C.S.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]"/>
                        <m:endChr m:val="]"/>
                        <m:ctrlPr>
                          <a:rPr lang="pt-PT" i="1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−3,−2</m:t>
                        </m:r>
                      </m:e>
                    </m:d>
                    <m:r>
                      <a:rPr lang="pt-PT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∪</m:t>
                    </m:r>
                    <m:d>
                      <m:dPr>
                        <m:begChr m:val="["/>
                        <m:endChr m:val="["/>
                        <m:ctrlPr>
                          <a:rPr lang="pt-PT" i="1" smtClean="0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pt-PT" b="0" i="1" smtClean="0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3,+∞</m:t>
                        </m:r>
                      </m:e>
                    </m:d>
                  </m:oMath>
                </a14:m>
                <a:endParaRPr lang="pt-PT" dirty="0"/>
              </a:p>
            </p:txBody>
          </p:sp>
        </mc:Choice>
        <mc:Fallback xmlns="">
          <p:sp>
            <p:nvSpPr>
              <p:cNvPr id="21" name="Rectâ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6025" y="6144563"/>
                <a:ext cx="2622193" cy="369332"/>
              </a:xfrm>
              <a:prstGeom prst="rect">
                <a:avLst/>
              </a:prstGeom>
              <a:blipFill rotWithShape="1">
                <a:blip r:embed="rId15"/>
                <a:stretch>
                  <a:fillRect l="-2093" t="-8197" b="-2459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ixaDeTexto 4"/>
              <p:cNvSpPr txBox="1"/>
              <p:nvPr/>
            </p:nvSpPr>
            <p:spPr>
              <a:xfrm>
                <a:off x="2833739" y="4059434"/>
                <a:ext cx="3918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5" name="CaixaDeTex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3739" y="4059434"/>
                <a:ext cx="391885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aixaDeTexto 21"/>
              <p:cNvSpPr txBox="1"/>
              <p:nvPr/>
            </p:nvSpPr>
            <p:spPr>
              <a:xfrm>
                <a:off x="3349961" y="4059434"/>
                <a:ext cx="3918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2" name="CaixaDeTexto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9961" y="4059434"/>
                <a:ext cx="391885" cy="36933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CaixaDeTexto 32"/>
              <p:cNvSpPr txBox="1"/>
              <p:nvPr/>
            </p:nvSpPr>
            <p:spPr>
              <a:xfrm>
                <a:off x="3959566" y="4055078"/>
                <a:ext cx="3918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3" name="CaixaDeTexto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9566" y="4055078"/>
                <a:ext cx="391885" cy="36933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CaixaDeTexto 33"/>
              <p:cNvSpPr txBox="1"/>
              <p:nvPr/>
            </p:nvSpPr>
            <p:spPr>
              <a:xfrm>
                <a:off x="3959566" y="4420842"/>
                <a:ext cx="3918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4" name="CaixaDeTexto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9566" y="4420842"/>
                <a:ext cx="391885" cy="36933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CaixaDeTexto 34"/>
              <p:cNvSpPr txBox="1"/>
              <p:nvPr/>
            </p:nvSpPr>
            <p:spPr>
              <a:xfrm>
                <a:off x="3959566" y="4799669"/>
                <a:ext cx="3918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5" name="CaixaDeTexto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9566" y="4799669"/>
                <a:ext cx="391885" cy="369332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CaixaDeTexto 35"/>
              <p:cNvSpPr txBox="1"/>
              <p:nvPr/>
            </p:nvSpPr>
            <p:spPr>
              <a:xfrm>
                <a:off x="4543045" y="4416486"/>
                <a:ext cx="3918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6" name="CaixaDeTexto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3045" y="4416486"/>
                <a:ext cx="391885" cy="369332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CaixaDeTexto 36"/>
              <p:cNvSpPr txBox="1"/>
              <p:nvPr/>
            </p:nvSpPr>
            <p:spPr>
              <a:xfrm>
                <a:off x="5152650" y="4425193"/>
                <a:ext cx="3918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7" name="CaixaDeTexto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2650" y="4425193"/>
                <a:ext cx="391885" cy="369332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CaixaDeTexto 37"/>
              <p:cNvSpPr txBox="1"/>
              <p:nvPr/>
            </p:nvSpPr>
            <p:spPr>
              <a:xfrm>
                <a:off x="5753548" y="4425193"/>
                <a:ext cx="3918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8" name="CaixaDeTexto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3548" y="4425193"/>
                <a:ext cx="391885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CaixaDeTexto 38"/>
              <p:cNvSpPr txBox="1"/>
              <p:nvPr/>
            </p:nvSpPr>
            <p:spPr>
              <a:xfrm>
                <a:off x="6245586" y="4799664"/>
                <a:ext cx="3918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9" name="CaixaDeTexto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5586" y="4799664"/>
                <a:ext cx="391885" cy="369332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CaixaDeTexto 39"/>
              <p:cNvSpPr txBox="1"/>
              <p:nvPr/>
            </p:nvSpPr>
            <p:spPr>
              <a:xfrm>
                <a:off x="6241230" y="4416481"/>
                <a:ext cx="3918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40" name="CaixaDeTexto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1230" y="4416481"/>
                <a:ext cx="391885" cy="369332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CaixaDeTexto 40"/>
              <p:cNvSpPr txBox="1"/>
              <p:nvPr/>
            </p:nvSpPr>
            <p:spPr>
              <a:xfrm>
                <a:off x="6249937" y="4059424"/>
                <a:ext cx="3918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41" name="CaixaDeTexto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9937" y="4059424"/>
                <a:ext cx="391885" cy="369332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CaixaDeTexto 41"/>
              <p:cNvSpPr txBox="1"/>
              <p:nvPr/>
            </p:nvSpPr>
            <p:spPr>
              <a:xfrm>
                <a:off x="2832836" y="4440045"/>
                <a:ext cx="3918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dirty="0" smtClean="0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42" name="CaixaDeTexto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2836" y="4440045"/>
                <a:ext cx="391885" cy="369332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CaixaDeTexto 42"/>
              <p:cNvSpPr txBox="1"/>
              <p:nvPr/>
            </p:nvSpPr>
            <p:spPr>
              <a:xfrm>
                <a:off x="2828480" y="4814516"/>
                <a:ext cx="3918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dirty="0" smtClean="0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43" name="CaixaDeTexto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8480" y="4814516"/>
                <a:ext cx="391885" cy="369332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CaixaDeTexto 43"/>
              <p:cNvSpPr txBox="1"/>
              <p:nvPr/>
            </p:nvSpPr>
            <p:spPr>
              <a:xfrm>
                <a:off x="5144545" y="4796484"/>
                <a:ext cx="3918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dirty="0" smtClean="0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44" name="CaixaDeTexto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4545" y="4796484"/>
                <a:ext cx="391885" cy="369332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CaixaDeTexto 44"/>
              <p:cNvSpPr txBox="1"/>
              <p:nvPr/>
            </p:nvSpPr>
            <p:spPr>
              <a:xfrm>
                <a:off x="5153252" y="4060600"/>
                <a:ext cx="3918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dirty="0" smtClean="0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45" name="CaixaDeTexto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3252" y="4060600"/>
                <a:ext cx="391885" cy="369332"/>
              </a:xfrm>
              <a:prstGeom prst="rect">
                <a:avLst/>
              </a:prstGeom>
              <a:blipFill rotWithShape="1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CaixaDeTexto 45"/>
              <p:cNvSpPr txBox="1"/>
              <p:nvPr/>
            </p:nvSpPr>
            <p:spPr>
              <a:xfrm>
                <a:off x="3342727" y="4418016"/>
                <a:ext cx="3918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46" name="CaixaDeTexto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2727" y="4418016"/>
                <a:ext cx="391885" cy="369332"/>
              </a:xfrm>
              <a:prstGeom prst="rect">
                <a:avLst/>
              </a:prstGeom>
              <a:blipFill rotWithShape="1"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CaixaDeTexto 46"/>
              <p:cNvSpPr txBox="1"/>
              <p:nvPr/>
            </p:nvSpPr>
            <p:spPr>
              <a:xfrm>
                <a:off x="4540167" y="4805550"/>
                <a:ext cx="3918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47" name="CaixaDeTexto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0167" y="4805550"/>
                <a:ext cx="391885" cy="369332"/>
              </a:xfrm>
              <a:prstGeom prst="rect">
                <a:avLst/>
              </a:prstGeom>
              <a:blipFill rotWithShape="1"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CaixaDeTexto 47"/>
              <p:cNvSpPr txBox="1"/>
              <p:nvPr/>
            </p:nvSpPr>
            <p:spPr>
              <a:xfrm>
                <a:off x="4548874" y="4056603"/>
                <a:ext cx="3918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48" name="CaixaDeTexto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8874" y="4056603"/>
                <a:ext cx="391885" cy="369332"/>
              </a:xfrm>
              <a:prstGeom prst="rect">
                <a:avLst/>
              </a:prstGeom>
              <a:blipFill rotWithShape="1"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CaixaDeTexto 48"/>
              <p:cNvSpPr txBox="1"/>
              <p:nvPr/>
            </p:nvSpPr>
            <p:spPr>
              <a:xfrm>
                <a:off x="5746314" y="4052247"/>
                <a:ext cx="3918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49" name="CaixaDeTexto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6314" y="4052247"/>
                <a:ext cx="391885" cy="369332"/>
              </a:xfrm>
              <a:prstGeom prst="rect">
                <a:avLst/>
              </a:prstGeom>
              <a:blipFill rotWithShape="1">
                <a:blip r:embed="rId3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CaixaDeTexto 49"/>
              <p:cNvSpPr txBox="1"/>
              <p:nvPr/>
            </p:nvSpPr>
            <p:spPr>
              <a:xfrm>
                <a:off x="5741958" y="4805545"/>
                <a:ext cx="3918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50" name="CaixaDeTexto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1958" y="4805545"/>
                <a:ext cx="391885" cy="369332"/>
              </a:xfrm>
              <a:prstGeom prst="rect">
                <a:avLst/>
              </a:prstGeom>
              <a:blipFill rotWithShape="1">
                <a:blip r:embed="rId3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CaixaDeTexto 50"/>
              <p:cNvSpPr txBox="1"/>
              <p:nvPr/>
            </p:nvSpPr>
            <p:spPr>
              <a:xfrm>
                <a:off x="3295407" y="4799669"/>
                <a:ext cx="3918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pt-PT" i="0" dirty="0">
                          <a:latin typeface="Cambria Math"/>
                        </a:rPr>
                        <m:t>n</m:t>
                      </m:r>
                      <m:r>
                        <a:rPr lang="pt-PT" i="0" dirty="0">
                          <a:latin typeface="Cambria Math"/>
                        </a:rPr>
                        <m:t>.</m:t>
                      </m:r>
                      <m:r>
                        <m:rPr>
                          <m:sty m:val="p"/>
                        </m:rPr>
                        <a:rPr lang="pt-PT" i="0" dirty="0">
                          <a:latin typeface="Cambria Math"/>
                        </a:rPr>
                        <m:t>d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51" name="CaixaDeTexto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5407" y="4799669"/>
                <a:ext cx="391885" cy="369332"/>
              </a:xfrm>
              <a:prstGeom prst="rect">
                <a:avLst/>
              </a:prstGeom>
              <a:blipFill rotWithShape="1">
                <a:blip r:embed="rId32"/>
                <a:stretch>
                  <a:fillRect r="-3281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7" name="Grupo 86"/>
          <p:cNvGrpSpPr/>
          <p:nvPr/>
        </p:nvGrpSpPr>
        <p:grpSpPr>
          <a:xfrm>
            <a:off x="7177541" y="3900308"/>
            <a:ext cx="1338943" cy="650804"/>
            <a:chOff x="7119257" y="4238754"/>
            <a:chExt cx="1338943" cy="650804"/>
          </a:xfrm>
        </p:grpSpPr>
        <p:sp>
          <p:nvSpPr>
            <p:cNvPr id="82" name="Forma livre 81"/>
            <p:cNvSpPr/>
            <p:nvPr/>
          </p:nvSpPr>
          <p:spPr>
            <a:xfrm>
              <a:off x="7378700" y="4238754"/>
              <a:ext cx="881003" cy="650804"/>
            </a:xfrm>
            <a:custGeom>
              <a:avLst/>
              <a:gdLst>
                <a:gd name="connsiteX0" fmla="*/ 0 w 881003"/>
                <a:gd name="connsiteY0" fmla="*/ 3046 h 650804"/>
                <a:gd name="connsiteX1" fmla="*/ 444500 w 881003"/>
                <a:gd name="connsiteY1" fmla="*/ 650746 h 650804"/>
                <a:gd name="connsiteX2" fmla="*/ 850900 w 881003"/>
                <a:gd name="connsiteY2" fmla="*/ 41146 h 650804"/>
                <a:gd name="connsiteX3" fmla="*/ 850900 w 881003"/>
                <a:gd name="connsiteY3" fmla="*/ 53846 h 6508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1003" h="650804">
                  <a:moveTo>
                    <a:pt x="0" y="3046"/>
                  </a:moveTo>
                  <a:cubicBezTo>
                    <a:pt x="151341" y="323721"/>
                    <a:pt x="302683" y="644396"/>
                    <a:pt x="444500" y="650746"/>
                  </a:cubicBezTo>
                  <a:cubicBezTo>
                    <a:pt x="586317" y="657096"/>
                    <a:pt x="783167" y="140629"/>
                    <a:pt x="850900" y="41146"/>
                  </a:cubicBezTo>
                  <a:cubicBezTo>
                    <a:pt x="918633" y="-58337"/>
                    <a:pt x="850900" y="53846"/>
                    <a:pt x="850900" y="53846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grpSp>
          <p:nvGrpSpPr>
            <p:cNvPr id="86" name="Grupo 85"/>
            <p:cNvGrpSpPr/>
            <p:nvPr/>
          </p:nvGrpSpPr>
          <p:grpSpPr>
            <a:xfrm>
              <a:off x="7119257" y="4462034"/>
              <a:ext cx="1338943" cy="344910"/>
              <a:chOff x="7119257" y="4462034"/>
              <a:chExt cx="1338943" cy="344910"/>
            </a:xfrm>
          </p:grpSpPr>
          <p:cxnSp>
            <p:nvCxnSpPr>
              <p:cNvPr id="81" name="Conexão recta 80"/>
              <p:cNvCxnSpPr/>
              <p:nvPr/>
            </p:nvCxnSpPr>
            <p:spPr>
              <a:xfrm>
                <a:off x="7289800" y="4532357"/>
                <a:ext cx="11684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3" name="CaixaDeTexto 82"/>
                  <p:cNvSpPr txBox="1"/>
                  <p:nvPr/>
                </p:nvSpPr>
                <p:spPr>
                  <a:xfrm>
                    <a:off x="7119257" y="4468390"/>
                    <a:ext cx="391885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pt-PT" sz="1600" b="0" i="1" dirty="0" smtClean="0">
                              <a:latin typeface="Cambria Math"/>
                            </a:rPr>
                            <m:t>−2</m:t>
                          </m:r>
                        </m:oMath>
                      </m:oMathPara>
                    </a14:m>
                    <a:endParaRPr lang="pt-PT" sz="1600" dirty="0"/>
                  </a:p>
                </p:txBody>
              </p:sp>
            </mc:Choice>
            <mc:Fallback xmlns="">
              <p:sp>
                <p:nvSpPr>
                  <p:cNvPr id="83" name="CaixaDeTexto 8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119257" y="4468390"/>
                    <a:ext cx="391885" cy="338554"/>
                  </a:xfrm>
                  <a:prstGeom prst="rect">
                    <a:avLst/>
                  </a:prstGeom>
                  <a:blipFill rotWithShape="1">
                    <a:blip r:embed="rId33"/>
                    <a:stretch>
                      <a:fillRect r="-7692"/>
                    </a:stretch>
                  </a:blipFill>
                </p:spPr>
                <p:txBody>
                  <a:bodyPr/>
                  <a:lstStyle/>
                  <a:p>
                    <a:r>
                      <a:rPr lang="pt-PT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5" name="CaixaDeTexto 84"/>
                  <p:cNvSpPr txBox="1"/>
                  <p:nvPr/>
                </p:nvSpPr>
                <p:spPr>
                  <a:xfrm>
                    <a:off x="7948613" y="4462034"/>
                    <a:ext cx="391885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pt-PT" sz="1600" b="0" i="1" dirty="0" smtClean="0">
                              <a:latin typeface="Cambria Math"/>
                            </a:rPr>
                            <m:t>3</m:t>
                          </m:r>
                        </m:oMath>
                      </m:oMathPara>
                    </a14:m>
                    <a:endParaRPr lang="pt-PT" sz="1600" dirty="0"/>
                  </a:p>
                </p:txBody>
              </p:sp>
            </mc:Choice>
            <mc:Fallback xmlns="">
              <p:sp>
                <p:nvSpPr>
                  <p:cNvPr id="85" name="CaixaDeTexto 8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948613" y="4462034"/>
                    <a:ext cx="391885" cy="338554"/>
                  </a:xfrm>
                  <a:prstGeom prst="rect">
                    <a:avLst/>
                  </a:prstGeom>
                  <a:blipFill rotWithShape="1">
                    <a:blip r:embed="rId3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pt-PT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94" name="Grupo 93"/>
          <p:cNvGrpSpPr/>
          <p:nvPr/>
        </p:nvGrpSpPr>
        <p:grpSpPr>
          <a:xfrm>
            <a:off x="7348084" y="4650345"/>
            <a:ext cx="1168400" cy="595276"/>
            <a:chOff x="7348084" y="5181541"/>
            <a:chExt cx="1168400" cy="595276"/>
          </a:xfrm>
        </p:grpSpPr>
        <p:cxnSp>
          <p:nvCxnSpPr>
            <p:cNvPr id="89" name="Conexão recta 88"/>
            <p:cNvCxnSpPr/>
            <p:nvPr/>
          </p:nvCxnSpPr>
          <p:spPr>
            <a:xfrm>
              <a:off x="7348084" y="5470939"/>
              <a:ext cx="1168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Conexão recta 90"/>
            <p:cNvCxnSpPr/>
            <p:nvPr/>
          </p:nvCxnSpPr>
          <p:spPr>
            <a:xfrm flipV="1">
              <a:off x="7475084" y="5181541"/>
              <a:ext cx="898298" cy="5306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3" name="CaixaDeTexto 92"/>
                <p:cNvSpPr txBox="1"/>
                <p:nvPr/>
              </p:nvSpPr>
              <p:spPr>
                <a:xfrm>
                  <a:off x="7729312" y="5438263"/>
                  <a:ext cx="391885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sz="1600" b="0" i="1" dirty="0" smtClean="0">
                            <a:latin typeface="Cambria Math"/>
                          </a:rPr>
                          <m:t>−3</m:t>
                        </m:r>
                      </m:oMath>
                    </m:oMathPara>
                  </a14:m>
                  <a:endParaRPr lang="pt-PT" sz="1600" dirty="0"/>
                </a:p>
              </p:txBody>
            </p:sp>
          </mc:Choice>
          <mc:Fallback xmlns="">
            <p:sp>
              <p:nvSpPr>
                <p:cNvPr id="93" name="CaixaDeTexto 9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29312" y="5438263"/>
                  <a:ext cx="391885" cy="338554"/>
                </a:xfrm>
                <a:prstGeom prst="rect">
                  <a:avLst/>
                </a:prstGeom>
                <a:blipFill rotWithShape="1">
                  <a:blip r:embed="rId35"/>
                  <a:stretch>
                    <a:fillRect r="-7813"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CaixaDeTexto 52"/>
              <p:cNvSpPr txBox="1"/>
              <p:nvPr/>
            </p:nvSpPr>
            <p:spPr>
              <a:xfrm>
                <a:off x="7152141" y="3844445"/>
                <a:ext cx="3918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53" name="CaixaDeTexto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2141" y="3844445"/>
                <a:ext cx="391885" cy="369332"/>
              </a:xfrm>
              <a:prstGeom prst="rect">
                <a:avLst/>
              </a:prstGeom>
              <a:blipFill rotWithShape="1">
                <a:blip r:embed="rId3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CaixaDeTexto 53"/>
              <p:cNvSpPr txBox="1"/>
              <p:nvPr/>
            </p:nvSpPr>
            <p:spPr>
              <a:xfrm>
                <a:off x="8171179" y="3900308"/>
                <a:ext cx="3918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54" name="CaixaDeTexto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1179" y="3900308"/>
                <a:ext cx="391885" cy="369332"/>
              </a:xfrm>
              <a:prstGeom prst="rect">
                <a:avLst/>
              </a:prstGeom>
              <a:blipFill rotWithShape="1">
                <a:blip r:embed="rId3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CaixaDeTexto 54"/>
              <p:cNvSpPr txBox="1"/>
              <p:nvPr/>
            </p:nvSpPr>
            <p:spPr>
              <a:xfrm>
                <a:off x="7714798" y="4149202"/>
                <a:ext cx="3918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dirty="0" smtClean="0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55" name="CaixaDeTexto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4798" y="4149202"/>
                <a:ext cx="391885" cy="369332"/>
              </a:xfrm>
              <a:prstGeom prst="rect">
                <a:avLst/>
              </a:prstGeom>
              <a:blipFill rotWithShape="1">
                <a:blip r:embed="rId3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CaixaDeTexto 55"/>
              <p:cNvSpPr txBox="1"/>
              <p:nvPr/>
            </p:nvSpPr>
            <p:spPr>
              <a:xfrm>
                <a:off x="8174036" y="4606727"/>
                <a:ext cx="3918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56" name="CaixaDeTexto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4036" y="4606727"/>
                <a:ext cx="391885" cy="369332"/>
              </a:xfrm>
              <a:prstGeom prst="rect">
                <a:avLst/>
              </a:prstGeom>
              <a:blipFill rotWithShape="1">
                <a:blip r:embed="rId3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CaixaDeTexto 56"/>
              <p:cNvSpPr txBox="1"/>
              <p:nvPr/>
            </p:nvSpPr>
            <p:spPr>
              <a:xfrm>
                <a:off x="7264627" y="4844913"/>
                <a:ext cx="3918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dirty="0" smtClean="0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57" name="CaixaDeTexto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4627" y="4844913"/>
                <a:ext cx="391885" cy="369332"/>
              </a:xfrm>
              <a:prstGeom prst="rect">
                <a:avLst/>
              </a:prstGeom>
              <a:blipFill rotWithShape="1">
                <a:blip r:embed="rId4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ângulo 1"/>
              <p:cNvSpPr/>
              <p:nvPr/>
            </p:nvSpPr>
            <p:spPr>
              <a:xfrm>
                <a:off x="8127358" y="3770199"/>
                <a:ext cx="1026755" cy="2462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pt-PT" sz="1000" b="0" i="1" smtClean="0">
                        <a:latin typeface="Cambria Math"/>
                        <a:cs typeface="Arial" panose="020B0604020202020204" pitchFamily="34" charset="0"/>
                      </a:rPr>
                      <m:t>𝑦</m:t>
                    </m:r>
                    <m:r>
                      <a:rPr lang="pt-PT" sz="1000" b="0" i="1" smtClean="0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pt-PT" sz="1000" i="1">
                        <a:latin typeface="Cambria Math"/>
                        <a:cs typeface="Arial" panose="020B0604020202020204" pitchFamily="34" charset="0"/>
                      </a:rPr>
                      <m:t>𝑥</m:t>
                    </m:r>
                    <m:r>
                      <a:rPr lang="pt-PT" sz="1000" i="1">
                        <a:latin typeface="Cambria Math"/>
                        <a:cs typeface="Arial" panose="020B0604020202020204" pitchFamily="34" charset="0"/>
                      </a:rPr>
                      <m:t>²−</m:t>
                    </m:r>
                    <m:r>
                      <a:rPr lang="pt-PT" sz="1000" i="1">
                        <a:latin typeface="Cambria Math"/>
                        <a:cs typeface="Arial" panose="020B0604020202020204" pitchFamily="34" charset="0"/>
                      </a:rPr>
                      <m:t>𝑥</m:t>
                    </m:r>
                    <m:r>
                      <a:rPr lang="pt-PT" sz="1000" i="1">
                        <a:latin typeface="Cambria Math"/>
                        <a:cs typeface="Arial" panose="020B0604020202020204" pitchFamily="34" charset="0"/>
                      </a:rPr>
                      <m:t>−6</m:t>
                    </m:r>
                  </m:oMath>
                </a14:m>
                <a:r>
                  <a:rPr lang="pt-PT" sz="1000" dirty="0"/>
                  <a:t> </a:t>
                </a:r>
              </a:p>
            </p:txBody>
          </p:sp>
        </mc:Choice>
        <mc:Fallback xmlns="">
          <p:sp>
            <p:nvSpPr>
              <p:cNvPr id="2" name="Rec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27358" y="3770199"/>
                <a:ext cx="1026755" cy="246221"/>
              </a:xfrm>
              <a:prstGeom prst="rect">
                <a:avLst/>
              </a:prstGeom>
              <a:blipFill rotWithShape="1">
                <a:blip r:embed="rId4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Rectângulo 58"/>
              <p:cNvSpPr/>
              <p:nvPr/>
            </p:nvSpPr>
            <p:spPr>
              <a:xfrm>
                <a:off x="8367121" y="4518534"/>
                <a:ext cx="751809" cy="2462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1000" b="0" i="1" smtClean="0">
                          <a:latin typeface="Cambria Math"/>
                          <a:cs typeface="Arial" panose="020B0604020202020204" pitchFamily="34" charset="0"/>
                        </a:rPr>
                        <m:t>𝑦</m:t>
                      </m:r>
                      <m:r>
                        <a:rPr lang="pt-PT" sz="1000" b="0" i="1" smtClean="0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pt-PT" sz="1000" b="0" i="1" smtClean="0">
                          <a:latin typeface="Cambria Math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pt-PT" sz="1000" b="0" i="1" smtClean="0">
                          <a:latin typeface="Cambria Math"/>
                          <a:cs typeface="Arial" panose="020B0604020202020204" pitchFamily="34" charset="0"/>
                        </a:rPr>
                        <m:t>+3</m:t>
                      </m:r>
                    </m:oMath>
                  </m:oMathPara>
                </a14:m>
                <a:endParaRPr lang="pt-PT" sz="1000" dirty="0"/>
              </a:p>
            </p:txBody>
          </p:sp>
        </mc:Choice>
        <mc:Fallback xmlns="">
          <p:sp>
            <p:nvSpPr>
              <p:cNvPr id="59" name="Rectângulo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67121" y="4518534"/>
                <a:ext cx="751809" cy="246221"/>
              </a:xfrm>
              <a:prstGeom prst="rect">
                <a:avLst/>
              </a:prstGeom>
              <a:blipFill rotWithShape="1">
                <a:blip r:embed="rId4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7303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  <p:bldP spid="28" grpId="0"/>
      <p:bldP spid="29" grpId="0"/>
      <p:bldP spid="30" grpId="0" animBg="1"/>
      <p:bldP spid="31" grpId="0"/>
      <p:bldP spid="32" grpId="0"/>
      <p:bldP spid="20" grpId="0"/>
      <p:bldP spid="4" grpId="0"/>
      <p:bldP spid="21" grpId="0"/>
      <p:bldP spid="5" grpId="0"/>
      <p:bldP spid="2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3" grpId="0"/>
      <p:bldP spid="53" grpId="1"/>
      <p:bldP spid="54" grpId="0"/>
      <p:bldP spid="54" grpId="1"/>
      <p:bldP spid="55" grpId="0"/>
      <p:bldP spid="55" grpId="1"/>
      <p:bldP spid="56" grpId="0"/>
      <p:bldP spid="56" grpId="1"/>
      <p:bldP spid="57" grpId="0"/>
      <p:bldP spid="57" grpId="1"/>
      <p:bldP spid="2" grpId="0"/>
      <p:bldP spid="2" grpId="1"/>
      <p:bldP spid="59" grpId="0"/>
      <p:bldP spid="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155700" y="128032"/>
            <a:ext cx="69469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Funções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racionais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579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6"/>
              <p:cNvSpPr/>
              <p:nvPr/>
            </p:nvSpPr>
            <p:spPr>
              <a:xfrm>
                <a:off x="989013" y="1200666"/>
                <a:ext cx="7732627" cy="11696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Uma </a:t>
                </a:r>
                <a:r>
                  <a:rPr lang="pt-PT" b="1" dirty="0">
                    <a:solidFill>
                      <a:srgbClr val="6AA342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função racional </a:t>
                </a: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é uma função real de variável real dada por uma expressão </a:t>
                </a:r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da forma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b="0" i="1" dirty="0" smtClean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</m:ctrlPr>
                      </m:fPr>
                      <m:num>
                        <m:r>
                          <a:rPr lang="pt-PT" i="1" dirty="0" smtClean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𝑃</m:t>
                        </m:r>
                        <m:d>
                          <m:dPr>
                            <m:ctrlPr>
                              <a:rPr lang="pt-PT" b="0" i="1" dirty="0" smtClean="0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</m:ctrlPr>
                          </m:dPr>
                          <m:e>
                            <m:r>
                              <a:rPr lang="pt-PT" b="0" i="1" dirty="0" smtClean="0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𝑥</m:t>
                            </m:r>
                          </m:e>
                        </m:d>
                      </m:num>
                      <m:den>
                        <m:r>
                          <a:rPr lang="pt-PT" b="0" i="1" dirty="0" smtClean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𝑄</m:t>
                        </m:r>
                        <m:d>
                          <m:dPr>
                            <m:ctrlPr>
                              <a:rPr lang="pt-PT" b="0" i="1" dirty="0" smtClean="0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</m:ctrlPr>
                          </m:dPr>
                          <m:e>
                            <m:r>
                              <a:rPr lang="pt-PT" b="0" i="1" dirty="0" smtClean="0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𝑥</m:t>
                            </m:r>
                          </m:e>
                        </m:d>
                      </m:den>
                    </m:f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, onde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𝑃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e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𝑄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são </a:t>
                </a:r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polinómios.</a:t>
                </a:r>
                <a:endParaRPr lang="pt-PT" dirty="0">
                  <a:latin typeface="Arial" panose="020B0604020202020204" pitchFamily="34" charset="0"/>
                  <a:ea typeface="Cambria Math" panose="02040503050406030204" pitchFamily="18" charset="0"/>
                  <a:cs typeface="Lucida Grande"/>
                </a:endParaRPr>
              </a:p>
            </p:txBody>
          </p:sp>
        </mc:Choice>
        <mc:Fallback xmlns="">
          <p:sp>
            <p:nvSpPr>
              <p:cNvPr id="14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9013" y="1200666"/>
                <a:ext cx="7732627" cy="1169679"/>
              </a:xfrm>
              <a:prstGeom prst="rect">
                <a:avLst/>
              </a:prstGeom>
              <a:blipFill rotWithShape="1">
                <a:blip r:embed="rId4"/>
                <a:stretch>
                  <a:fillRect l="-63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ângulo 2"/>
              <p:cNvSpPr/>
              <p:nvPr/>
            </p:nvSpPr>
            <p:spPr>
              <a:xfrm>
                <a:off x="989013" y="2330257"/>
                <a:ext cx="5868987" cy="11696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lnSpc>
                    <a:spcPct val="150000"/>
                  </a:lnSpc>
                  <a:buClr>
                    <a:srgbClr val="6AA342"/>
                  </a:buClr>
                  <a:buFont typeface="+mj-lt"/>
                  <a:buAutoNum type="arabicPeriod"/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A expressão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i="1" dirty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</m:ctrlPr>
                      </m:fPr>
                      <m:num>
                        <m:r>
                          <a:rPr lang="pt-PT" i="1" dirty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𝑃</m:t>
                        </m:r>
                        <m:d>
                          <m:dPr>
                            <m:ctrlPr>
                              <a:rPr lang="pt-PT" i="1" dirty="0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</m:ctrlPr>
                          </m:dPr>
                          <m:e>
                            <m:r>
                              <a:rPr lang="pt-PT" i="1" dirty="0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𝑥</m:t>
                            </m:r>
                          </m:e>
                        </m:d>
                      </m:num>
                      <m:den>
                        <m:r>
                          <a:rPr lang="pt-PT" i="1" dirty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𝑄</m:t>
                        </m:r>
                        <m:d>
                          <m:dPr>
                            <m:ctrlPr>
                              <a:rPr lang="pt-PT" i="1" dirty="0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</m:ctrlPr>
                          </m:dPr>
                          <m:e>
                            <m:r>
                              <a:rPr lang="pt-PT" i="1" dirty="0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𝑥</m:t>
                            </m:r>
                          </m:e>
                        </m:d>
                      </m:den>
                    </m:f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designa-se por </a:t>
                </a:r>
                <a:r>
                  <a:rPr lang="pt-PT" b="1" dirty="0">
                    <a:solidFill>
                      <a:srgbClr val="6AA342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fração racional</a:t>
                </a: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pPr marL="342900" indent="-342900">
                  <a:lnSpc>
                    <a:spcPct val="150000"/>
                  </a:lnSpc>
                  <a:buClr>
                    <a:srgbClr val="6AA342"/>
                  </a:buClr>
                  <a:buFont typeface="+mj-lt"/>
                  <a:buAutoNum type="arabicPeriod"/>
                </a:pP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Uma função polinomial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é</a:t>
                </a: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 uma função racional.</a:t>
                </a:r>
                <a:endParaRPr lang="pt-PT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Rec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9013" y="2330257"/>
                <a:ext cx="5868987" cy="1169679"/>
              </a:xfrm>
              <a:prstGeom prst="rect">
                <a:avLst/>
              </a:prstGeom>
              <a:blipFill rotWithShape="1">
                <a:blip r:embed="rId5"/>
                <a:stretch>
                  <a:fillRect l="-623" b="-3125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ângulo 8"/>
          <p:cNvSpPr/>
          <p:nvPr/>
        </p:nvSpPr>
        <p:spPr>
          <a:xfrm>
            <a:off x="995840" y="3778236"/>
            <a:ext cx="13516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solidFill>
                  <a:srgbClr val="0D677A"/>
                </a:solidFill>
                <a:latin typeface="Arial" pitchFamily="34" charset="0"/>
                <a:cs typeface="Arial" pitchFamily="34" charset="0"/>
              </a:rPr>
              <a:t>Exemplos: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ângulo 9"/>
              <p:cNvSpPr/>
              <p:nvPr/>
            </p:nvSpPr>
            <p:spPr>
              <a:xfrm>
                <a:off x="971550" y="4221282"/>
                <a:ext cx="1464568" cy="6127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pt-PT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pt-PT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pt-PT" b="0" i="1" smtClean="0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pt-PT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PT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pt-PT" b="0" i="1" smtClean="0">
                              <a:latin typeface="Cambria Math"/>
                            </a:rPr>
                            <m:t>5</m:t>
                          </m:r>
                          <m:r>
                            <a:rPr lang="pt-PT" b="0" i="1" smtClean="0">
                              <a:latin typeface="Cambria Math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0" name="Rectângulo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550" y="4221282"/>
                <a:ext cx="1464568" cy="61279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ângulo 10"/>
              <p:cNvSpPr/>
              <p:nvPr/>
            </p:nvSpPr>
            <p:spPr>
              <a:xfrm>
                <a:off x="1005805" y="5302177"/>
                <a:ext cx="1758366" cy="6228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  <a:cs typeface="Arial" panose="020B0604020202020204" pitchFamily="34" charset="0"/>
                        </a:rPr>
                        <m:t>𝑔</m:t>
                      </m:r>
                      <m:d>
                        <m:dPr>
                          <m:ctrlP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</m:d>
                      <m:r>
                        <a:rPr lang="pt-PT" b="0" i="1" smtClean="0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  <m: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  <m:t>+3</m:t>
                          </m:r>
                        </m:num>
                        <m:den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³−4</m:t>
                          </m:r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1" name="Rectângulo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5805" y="5302177"/>
                <a:ext cx="1758366" cy="62286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ângulo 12"/>
              <p:cNvSpPr/>
              <p:nvPr/>
            </p:nvSpPr>
            <p:spPr>
              <a:xfrm>
                <a:off x="4425083" y="4343014"/>
                <a:ext cx="174336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smtClean="0">
                          <a:latin typeface="Cambria Math"/>
                          <a:cs typeface="Arial" panose="020B0604020202020204" pitchFamily="34" charset="0"/>
                        </a:rPr>
                        <m:t>h</m:t>
                      </m:r>
                      <m:d>
                        <m:dPr>
                          <m:ctrlP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</m:d>
                      <m:r>
                        <a:rPr lang="pt-PT" b="0" i="1" smtClean="0">
                          <a:latin typeface="Cambria Math"/>
                          <a:cs typeface="Arial" panose="020B0604020202020204" pitchFamily="34" charset="0"/>
                        </a:rPr>
                        <m:t>=2</m:t>
                      </m:r>
                      <m:r>
                        <a:rPr lang="pt-PT" b="0" i="1" smtClean="0">
                          <a:latin typeface="Cambria Math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pt-PT" b="0" i="1" smtClean="0">
                          <a:latin typeface="Cambria Math"/>
                          <a:cs typeface="Arial" panose="020B0604020202020204" pitchFamily="34" charset="0"/>
                        </a:rPr>
                        <m:t>²+5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3" name="Rectângulo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5083" y="4343014"/>
                <a:ext cx="1743362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ângulo 11"/>
              <p:cNvSpPr/>
              <p:nvPr/>
            </p:nvSpPr>
            <p:spPr>
              <a:xfrm>
                <a:off x="4458731" y="5191908"/>
                <a:ext cx="1935466" cy="7711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  <a:cs typeface="Arial" panose="020B0604020202020204" pitchFamily="34" charset="0"/>
                        </a:rPr>
                        <m:t>𝑗</m:t>
                      </m:r>
                      <m:d>
                        <m:dPr>
                          <m:ctrlP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</m:d>
                      <m:r>
                        <a:rPr lang="pt-PT" b="0" i="1" smtClean="0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pt-PT" i="1">
                                      <a:latin typeface="Cambria Math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PT" i="1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pt-PT" i="1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den>
                              </m:f>
                            </m:sup>
                          </m:sSup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+5</m:t>
                          </m:r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³</m:t>
                          </m:r>
                        </m:num>
                        <m:den>
                          <m: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  <m: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2" name="Rectângulo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8731" y="5191908"/>
                <a:ext cx="1935466" cy="77110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Forma L 1"/>
          <p:cNvSpPr/>
          <p:nvPr/>
        </p:nvSpPr>
        <p:spPr>
          <a:xfrm rot="18871400">
            <a:off x="2533568" y="4371522"/>
            <a:ext cx="470105" cy="116088"/>
          </a:xfrm>
          <a:prstGeom prst="corner">
            <a:avLst/>
          </a:prstGeom>
          <a:solidFill>
            <a:srgbClr val="6AA342"/>
          </a:solidFill>
          <a:ln>
            <a:solidFill>
              <a:srgbClr val="6AA342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5" name="Forma L 14"/>
          <p:cNvSpPr/>
          <p:nvPr/>
        </p:nvSpPr>
        <p:spPr>
          <a:xfrm rot="18871400">
            <a:off x="6139055" y="4286579"/>
            <a:ext cx="471600" cy="115200"/>
          </a:xfrm>
          <a:prstGeom prst="corner">
            <a:avLst/>
          </a:prstGeom>
          <a:solidFill>
            <a:srgbClr val="6AA342"/>
          </a:solidFill>
          <a:ln>
            <a:solidFill>
              <a:srgbClr val="6AA342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6" name="Forma L 15"/>
          <p:cNvSpPr/>
          <p:nvPr/>
        </p:nvSpPr>
        <p:spPr>
          <a:xfrm rot="18871400">
            <a:off x="2735450" y="5418321"/>
            <a:ext cx="471600" cy="115200"/>
          </a:xfrm>
          <a:prstGeom prst="corner">
            <a:avLst/>
          </a:prstGeom>
          <a:solidFill>
            <a:srgbClr val="6AA342"/>
          </a:solidFill>
          <a:ln>
            <a:solidFill>
              <a:srgbClr val="6AA342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7" name="Multiplicar 6"/>
          <p:cNvSpPr/>
          <p:nvPr/>
        </p:nvSpPr>
        <p:spPr>
          <a:xfrm>
            <a:off x="6237799" y="5370060"/>
            <a:ext cx="686931" cy="487096"/>
          </a:xfrm>
          <a:prstGeom prst="mathMultiply">
            <a:avLst>
              <a:gd name="adj1" fmla="val 9179"/>
            </a:avLst>
          </a:prstGeom>
          <a:noFill/>
          <a:ln w="57150">
            <a:solidFill>
              <a:srgbClr val="FF0000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" name="Seta para cima 4"/>
          <p:cNvSpPr/>
          <p:nvPr/>
        </p:nvSpPr>
        <p:spPr>
          <a:xfrm rot="14707757">
            <a:off x="5901237" y="4914155"/>
            <a:ext cx="87626" cy="451838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02375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9" grpId="0"/>
      <p:bldP spid="10" grpId="0"/>
      <p:bldP spid="11" grpId="0"/>
      <p:bldP spid="13" grpId="0"/>
      <p:bldP spid="12" grpId="0"/>
      <p:bldP spid="2" grpId="0" animBg="1"/>
      <p:bldP spid="15" grpId="0" animBg="1"/>
      <p:bldP spid="16" grpId="0" animBg="1"/>
      <p:bldP spid="7" grpId="0" animBg="1"/>
      <p:bldP spid="5" grpId="1" animBg="1"/>
      <p:bldP spid="5" grpId="2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155700" y="128032"/>
            <a:ext cx="69469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Funções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racionais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6"/>
              <p:cNvSpPr/>
              <p:nvPr/>
            </p:nvSpPr>
            <p:spPr>
              <a:xfrm>
                <a:off x="989014" y="1398332"/>
                <a:ext cx="7304382" cy="17543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O </a:t>
                </a:r>
                <a:r>
                  <a:rPr lang="pt-PT" b="1" dirty="0">
                    <a:solidFill>
                      <a:srgbClr val="6AA342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domínio de uma função racional</a:t>
                </a:r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é o </a:t>
                </a: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conjunto dos números reais que não </a:t>
                </a:r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anulam o </a:t>
                </a: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denominador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𝑄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(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𝑥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)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isto é, </a:t>
                </a:r>
                <a:endParaRPr lang="pt-PT" dirty="0" smtClean="0">
                  <a:latin typeface="Arial" panose="020B0604020202020204" pitchFamily="34" charset="0"/>
                  <a:ea typeface="Cambria Math" panose="02040503050406030204" pitchFamily="18" charset="0"/>
                  <a:cs typeface="Lucida Grande"/>
                </a:endParaRPr>
              </a:p>
              <a:p>
                <a:pPr>
                  <a:lnSpc>
                    <a:spcPct val="150000"/>
                  </a:lnSpc>
                </a:pPr>
                <a:endParaRPr lang="pt-PT" i="1" dirty="0" smtClean="0">
                  <a:latin typeface="Arial" panose="020B0604020202020204" pitchFamily="34" charset="0"/>
                  <a:ea typeface="Cambria Math" panose="02040503050406030204" pitchFamily="18" charset="0"/>
                  <a:cs typeface="Lucida Grande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𝐷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pt-PT" b="0" i="1" dirty="0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𝑥</m:t>
                        </m:r>
                        <m:r>
                          <a:rPr lang="pt-PT" i="1" dirty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∈</m:t>
                        </m:r>
                        <m:r>
                          <a:rPr lang="pt-PT" b="0" i="1" dirty="0" smtClean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ℝ</m:t>
                        </m:r>
                        <m:r>
                          <a:rPr lang="pt-PT" i="1" dirty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:</m:t>
                        </m:r>
                        <m:r>
                          <a:rPr lang="pt-PT" i="1" dirty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𝑄</m:t>
                        </m:r>
                        <m:r>
                          <a:rPr lang="pt-PT" i="1" dirty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(</m:t>
                        </m:r>
                        <m:r>
                          <a:rPr lang="pt-PT" i="1" dirty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𝑥</m:t>
                        </m:r>
                        <m:r>
                          <a:rPr lang="pt-PT" i="1" dirty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)≠0</m:t>
                        </m:r>
                      </m:e>
                    </m:d>
                  </m:oMath>
                </a14:m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. </a:t>
                </a:r>
                <a:endParaRPr lang="pt-PT" dirty="0">
                  <a:latin typeface="Arial" panose="020B0604020202020204" pitchFamily="34" charset="0"/>
                  <a:ea typeface="Cambria Math" panose="02040503050406030204" pitchFamily="18" charset="0"/>
                  <a:cs typeface="Lucida Grande"/>
                </a:endParaRPr>
              </a:p>
            </p:txBody>
          </p:sp>
        </mc:Choice>
        <mc:Fallback xmlns="">
          <p:sp>
            <p:nvSpPr>
              <p:cNvPr id="14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9014" y="1398332"/>
                <a:ext cx="7304382" cy="1754326"/>
              </a:xfrm>
              <a:prstGeom prst="rect">
                <a:avLst/>
              </a:prstGeom>
              <a:blipFill rotWithShape="1">
                <a:blip r:embed="rId4"/>
                <a:stretch>
                  <a:fillRect l="-668" b="-1736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49441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155700" y="128032"/>
            <a:ext cx="69469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Exemplo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ângulo 1"/>
              <p:cNvSpPr/>
              <p:nvPr/>
            </p:nvSpPr>
            <p:spPr>
              <a:xfrm>
                <a:off x="971550" y="2870258"/>
                <a:ext cx="2310376" cy="3915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</m:ctrlPr>
                        </m:sSubPr>
                        <m:e>
                          <m:r>
                            <a:rPr lang="pt-PT" i="1" dirty="0" smtClean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𝐷</m:t>
                          </m:r>
                        </m:e>
                        <m:sub>
                          <m: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𝑓</m:t>
                          </m:r>
                        </m:sub>
                      </m:sSub>
                      <m:r>
                        <a:rPr lang="pt-PT" i="1" dirty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pt-PT" i="1" dirty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𝑥</m:t>
                          </m:r>
                          <m:r>
                            <a:rPr lang="pt-PT" i="1" dirty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∈</m:t>
                          </m:r>
                          <m:r>
                            <a:rPr lang="pt-PT" i="1" dirty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ℝ</m:t>
                          </m:r>
                          <m:r>
                            <a:rPr lang="pt-PT" i="1" dirty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:5</m:t>
                          </m:r>
                          <m: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𝑥</m:t>
                          </m:r>
                          <m:r>
                            <a:rPr lang="pt-PT" i="1" dirty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≠0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" name="Rec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550" y="2870258"/>
                <a:ext cx="2310376" cy="391582"/>
              </a:xfrm>
              <a:prstGeom prst="rect">
                <a:avLst/>
              </a:prstGeom>
              <a:blipFill rotWithShape="1">
                <a:blip r:embed="rId4"/>
                <a:stretch>
                  <a:fillRect b="-9375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ângulo 14"/>
              <p:cNvSpPr/>
              <p:nvPr/>
            </p:nvSpPr>
            <p:spPr>
              <a:xfrm>
                <a:off x="3092437" y="2870350"/>
                <a:ext cx="106715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 smtClean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=</m:t>
                      </m:r>
                      <m:r>
                        <a:rPr lang="pt-PT" i="1" dirty="0" smtClean="0">
                          <a:latin typeface="Cambria Math"/>
                          <a:ea typeface="Cambria Math" panose="02040503050406030204" pitchFamily="18" charset="0"/>
                        </a:rPr>
                        <m:t>ℝ</m:t>
                      </m:r>
                      <m:r>
                        <a:rPr lang="pt-PT" b="0" i="1" dirty="0" smtClean="0">
                          <a:latin typeface="Cambria Math"/>
                          <a:ea typeface="Cambria Math" panose="02040503050406030204" pitchFamily="18" charset="0"/>
                        </a:rPr>
                        <m:t>\</m:t>
                      </m:r>
                      <m:d>
                        <m:dPr>
                          <m:begChr m:val="{"/>
                          <m:endChr m:val="}"/>
                          <m:ctrlP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</a:rPr>
                            <m:t>0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5" name="Rectângulo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2437" y="2870350"/>
                <a:ext cx="1067151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ângulo 15"/>
              <p:cNvSpPr/>
              <p:nvPr/>
            </p:nvSpPr>
            <p:spPr>
              <a:xfrm>
                <a:off x="971550" y="3823114"/>
                <a:ext cx="2841547" cy="3974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</m:ctrlPr>
                        </m:sSubPr>
                        <m:e>
                          <m:r>
                            <a:rPr lang="pt-PT" i="1" dirty="0" smtClean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𝐷</m:t>
                          </m:r>
                        </m:e>
                        <m:sub>
                          <m: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𝑔</m:t>
                          </m:r>
                        </m:sub>
                      </m:sSub>
                      <m:r>
                        <a:rPr lang="pt-PT" i="1" dirty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pt-PT" i="1" dirty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𝑥</m:t>
                          </m:r>
                          <m:r>
                            <a:rPr lang="pt-PT" i="1" dirty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∈</m:t>
                          </m:r>
                          <m:r>
                            <a:rPr lang="pt-PT" i="1" dirty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ℝ</m:t>
                          </m:r>
                          <m:r>
                            <a:rPr lang="pt-PT" i="1" dirty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:</m:t>
                          </m:r>
                          <m:sSup>
                            <m:sSupPr>
                              <m:ctrlPr>
                                <a:rPr lang="pt-PT" b="0" i="1" dirty="0" smtClean="0">
                                  <a:latin typeface="Cambria Math"/>
                                  <a:ea typeface="Cambria Math" panose="02040503050406030204" pitchFamily="18" charset="0"/>
                                  <a:cs typeface="Lucida Grande"/>
                                </a:rPr>
                              </m:ctrlPr>
                            </m:sSupPr>
                            <m:e>
                              <m:r>
                                <a:rPr lang="pt-PT" b="0" i="1" dirty="0" smtClean="0">
                                  <a:latin typeface="Cambria Math"/>
                                  <a:ea typeface="Cambria Math" panose="02040503050406030204" pitchFamily="18" charset="0"/>
                                  <a:cs typeface="Lucida Grande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pt-PT" b="0" i="1" dirty="0" smtClean="0">
                                  <a:latin typeface="Cambria Math"/>
                                  <a:ea typeface="Cambria Math" panose="02040503050406030204" pitchFamily="18" charset="0"/>
                                  <a:cs typeface="Lucida Grande"/>
                                </a:rPr>
                                <m:t>3</m:t>
                              </m:r>
                            </m:sup>
                          </m:sSup>
                          <m: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−4</m:t>
                          </m:r>
                          <m: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𝑥</m:t>
                          </m:r>
                          <m:r>
                            <a:rPr lang="pt-PT" i="1" dirty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≠0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6" name="Rectângulo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550" y="3823114"/>
                <a:ext cx="2841547" cy="397416"/>
              </a:xfrm>
              <a:prstGeom prst="rect">
                <a:avLst/>
              </a:prstGeom>
              <a:blipFill rotWithShape="1">
                <a:blip r:embed="rId6"/>
                <a:stretch>
                  <a:fillRect b="-6154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ângulo 17"/>
              <p:cNvSpPr/>
              <p:nvPr/>
            </p:nvSpPr>
            <p:spPr>
              <a:xfrm>
                <a:off x="1302123" y="4248299"/>
                <a:ext cx="166988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 smtClean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=</m:t>
                      </m:r>
                      <m:r>
                        <a:rPr lang="pt-PT" i="1" dirty="0" smtClean="0">
                          <a:latin typeface="Cambria Math"/>
                          <a:ea typeface="Cambria Math" panose="02040503050406030204" pitchFamily="18" charset="0"/>
                        </a:rPr>
                        <m:t>ℝ</m:t>
                      </m:r>
                      <m:r>
                        <a:rPr lang="pt-PT" b="0" i="1" dirty="0" smtClean="0">
                          <a:latin typeface="Cambria Math"/>
                          <a:ea typeface="Cambria Math" panose="02040503050406030204" pitchFamily="18" charset="0"/>
                        </a:rPr>
                        <m:t>\</m:t>
                      </m:r>
                      <m:d>
                        <m:dPr>
                          <m:begChr m:val="{"/>
                          <m:endChr m:val="}"/>
                          <m:ctrlP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</a:rPr>
                            <m:t>−2, 0, 2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8" name="Rectângulo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2123" y="4248299"/>
                <a:ext cx="1669880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ângulo 23"/>
              <p:cNvSpPr/>
              <p:nvPr/>
            </p:nvSpPr>
            <p:spPr>
              <a:xfrm>
                <a:off x="962119" y="5303347"/>
                <a:ext cx="97526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</m:ctrlPr>
                        </m:sSubPr>
                        <m:e>
                          <m:r>
                            <a:rPr lang="pt-PT" i="1" dirty="0" smtClean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𝐷</m:t>
                          </m:r>
                        </m:e>
                        <m:sub>
                          <m: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h</m:t>
                          </m:r>
                        </m:sub>
                      </m:sSub>
                      <m:r>
                        <a:rPr lang="pt-PT" i="1" dirty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=</m:t>
                      </m:r>
                      <m:r>
                        <a:rPr lang="pt-PT" i="1" dirty="0">
                          <a:latin typeface="Cambria Math"/>
                          <a:ea typeface="Cambria Math" panose="02040503050406030204" pitchFamily="18" charset="0"/>
                        </a:rPr>
                        <m:t>ℝ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4" name="Rectângulo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2119" y="5303347"/>
                <a:ext cx="975267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ângulo 2"/>
              <p:cNvSpPr/>
              <p:nvPr/>
            </p:nvSpPr>
            <p:spPr>
              <a:xfrm>
                <a:off x="933869" y="1169432"/>
                <a:ext cx="8083303" cy="4857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Determina o domínio das funções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pt-PT" i="1">
                            <a:latin typeface="Cambria Math"/>
                          </a:rPr>
                        </m:ctrlPr>
                      </m:dPr>
                      <m:e>
                        <m:r>
                          <a:rPr lang="pt-PT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pt-PT" i="1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pt-PT" i="1">
                            <a:latin typeface="Cambria Math"/>
                          </a:rPr>
                        </m:ctrlPr>
                      </m:fPr>
                      <m:num>
                        <m:r>
                          <a:rPr lang="pt-PT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pt-PT" i="1">
                            <a:latin typeface="Cambria Math"/>
                          </a:rPr>
                          <m:t>5</m:t>
                        </m:r>
                        <m:r>
                          <a:rPr lang="pt-PT" i="1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 ,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𝑔</m:t>
                    </m:r>
                    <m:d>
                      <m:dPr>
                        <m:ctrlP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+3</m:t>
                        </m:r>
                      </m:num>
                      <m:den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³−4</m:t>
                        </m:r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 e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h</m:t>
                    </m:r>
                    <m:d>
                      <m:dPr>
                        <m:ctrlP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=2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𝑥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²+5</m:t>
                    </m:r>
                  </m:oMath>
                </a14:m>
                <a:r>
                  <a:rPr lang="pt-PT" dirty="0" smtClean="0"/>
                  <a:t>.</a:t>
                </a:r>
                <a:endParaRPr lang="pt-PT" dirty="0"/>
              </a:p>
            </p:txBody>
          </p:sp>
        </mc:Choice>
        <mc:Fallback xmlns="">
          <p:sp>
            <p:nvSpPr>
              <p:cNvPr id="3" name="Rec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869" y="1169432"/>
                <a:ext cx="8083303" cy="485774"/>
              </a:xfrm>
              <a:prstGeom prst="rect">
                <a:avLst/>
              </a:prstGeom>
              <a:blipFill rotWithShape="1">
                <a:blip r:embed="rId9"/>
                <a:stretch>
                  <a:fillRect l="-603" r="-528" b="-750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Retângulo 1"/>
          <p:cNvSpPr/>
          <p:nvPr/>
        </p:nvSpPr>
        <p:spPr>
          <a:xfrm>
            <a:off x="944501" y="2107631"/>
            <a:ext cx="2787943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</a:pPr>
            <a:r>
              <a:rPr lang="pt-PT" b="1" dirty="0">
                <a:solidFill>
                  <a:srgbClr val="0D67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 de resolução:</a:t>
            </a:r>
          </a:p>
        </p:txBody>
      </p:sp>
      <p:sp>
        <p:nvSpPr>
          <p:cNvPr id="25" name="CaixaDeTexto 24"/>
          <p:cNvSpPr txBox="1"/>
          <p:nvPr/>
        </p:nvSpPr>
        <p:spPr>
          <a:xfrm>
            <a:off x="4629150" y="3670779"/>
            <a:ext cx="4388022" cy="181588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Cálculos auxiliares</a:t>
            </a:r>
          </a:p>
          <a:p>
            <a:pPr algn="ctr"/>
            <a:endParaRPr lang="pt-PT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pt-PT" b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pt-PT" sz="1200" b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pt-PT" b="0" i="1" dirty="0" smtClean="0">
              <a:solidFill>
                <a:schemeClr val="tx1"/>
              </a:solidFill>
              <a:latin typeface="Cambria Math"/>
            </a:endParaRPr>
          </a:p>
          <a:p>
            <a:endParaRPr lang="pt-PT" sz="1000" b="0" i="1" dirty="0" smtClean="0">
              <a:solidFill>
                <a:schemeClr val="tx1"/>
              </a:solidFill>
              <a:latin typeface="Cambria Math"/>
            </a:endParaRPr>
          </a:p>
          <a:p>
            <a:endParaRPr lang="pt-PT" i="1" dirty="0" smtClean="0">
              <a:solidFill>
                <a:schemeClr val="tx1"/>
              </a:solidFill>
              <a:latin typeface="Cambria Math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ângulo 25"/>
              <p:cNvSpPr/>
              <p:nvPr/>
            </p:nvSpPr>
            <p:spPr>
              <a:xfrm>
                <a:off x="5946786" y="4140802"/>
                <a:ext cx="197316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 smtClean="0">
                          <a:latin typeface="Cambria Math"/>
                          <a:ea typeface="Cambria Math"/>
                          <a:cs typeface="Lucida Grande"/>
                        </a:rPr>
                        <m:t>⟺</m:t>
                      </m:r>
                      <m:r>
                        <a:rPr lang="pt-PT" b="0" i="1" dirty="0" smtClean="0">
                          <a:latin typeface="Cambria Math"/>
                          <a:ea typeface="Cambria Math"/>
                          <a:cs typeface="Lucida Grande"/>
                        </a:rPr>
                        <m:t>𝑥</m:t>
                      </m:r>
                      <m:d>
                        <m:dPr>
                          <m:ctrlPr>
                            <a:rPr lang="pt-PT" b="0" i="1" dirty="0" smtClean="0">
                              <a:latin typeface="Cambria Math"/>
                              <a:ea typeface="Cambria Math"/>
                              <a:cs typeface="Lucida Grande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pt-PT" i="1" dirty="0">
                                  <a:latin typeface="Cambria Math"/>
                                  <a:ea typeface="Cambria Math" panose="02040503050406030204" pitchFamily="18" charset="0"/>
                                  <a:cs typeface="Lucida Grande"/>
                                </a:rPr>
                              </m:ctrlPr>
                            </m:sSupPr>
                            <m:e>
                              <m:r>
                                <a:rPr lang="pt-PT" i="1" dirty="0">
                                  <a:latin typeface="Cambria Math"/>
                                  <a:ea typeface="Cambria Math" panose="02040503050406030204" pitchFamily="18" charset="0"/>
                                  <a:cs typeface="Lucida Grande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pt-PT" b="0" i="1" dirty="0" smtClean="0">
                                  <a:latin typeface="Cambria Math"/>
                                  <a:ea typeface="Cambria Math" panose="02040503050406030204" pitchFamily="18" charset="0"/>
                                  <a:cs typeface="Lucida Grande"/>
                                </a:rPr>
                                <m:t>2</m:t>
                              </m:r>
                            </m:sup>
                          </m:sSup>
                          <m:r>
                            <a:rPr lang="pt-PT" i="1" dirty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−4</m:t>
                          </m:r>
                        </m:e>
                      </m:d>
                      <m:r>
                        <a:rPr lang="pt-PT" i="1" dirty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=0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6" name="Rectângulo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6786" y="4140802"/>
                <a:ext cx="1973169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ângulo 26"/>
              <p:cNvSpPr/>
              <p:nvPr/>
            </p:nvSpPr>
            <p:spPr>
              <a:xfrm>
                <a:off x="4655782" y="4588600"/>
                <a:ext cx="24500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 smtClean="0">
                          <a:latin typeface="Cambria Math"/>
                          <a:ea typeface="Cambria Math"/>
                          <a:cs typeface="Lucida Grande"/>
                        </a:rPr>
                        <m:t>⟺</m:t>
                      </m:r>
                      <m:r>
                        <a:rPr lang="pt-PT" b="0" i="1" dirty="0" smtClean="0">
                          <a:latin typeface="Cambria Math"/>
                          <a:ea typeface="Cambria Math"/>
                          <a:cs typeface="Lucida Grande"/>
                        </a:rPr>
                        <m:t>𝑥</m:t>
                      </m:r>
                      <m:r>
                        <a:rPr lang="pt-PT" i="1" dirty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=0</m:t>
                      </m:r>
                      <m:r>
                        <a:rPr lang="pt-PT" b="0" i="1" dirty="0" smtClean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∨</m:t>
                      </m:r>
                      <m:sSup>
                        <m:sSupPr>
                          <m:ctrlPr>
                            <a:rPr lang="pt-PT" i="1" dirty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</m:ctrlPr>
                        </m:sSupPr>
                        <m:e>
                          <m:r>
                            <a:rPr lang="pt-PT" i="1" dirty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𝑥</m:t>
                          </m:r>
                        </m:e>
                        <m:sup>
                          <m:r>
                            <a:rPr lang="pt-PT" i="1" dirty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2</m:t>
                          </m:r>
                        </m:sup>
                      </m:sSup>
                      <m:r>
                        <a:rPr lang="pt-PT" i="1" dirty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−4</m:t>
                      </m:r>
                      <m:r>
                        <a:rPr lang="pt-PT" b="0" i="1" dirty="0" smtClean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=0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7" name="Rectângulo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5782" y="4588600"/>
                <a:ext cx="2450030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ângulo 27"/>
              <p:cNvSpPr/>
              <p:nvPr/>
            </p:nvSpPr>
            <p:spPr>
              <a:xfrm>
                <a:off x="6928468" y="4579950"/>
                <a:ext cx="204607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 smtClean="0">
                          <a:latin typeface="Cambria Math"/>
                          <a:ea typeface="Cambria Math"/>
                          <a:cs typeface="Lucida Grande"/>
                        </a:rPr>
                        <m:t>⟺</m:t>
                      </m:r>
                      <m:r>
                        <a:rPr lang="pt-PT" b="0" i="1" dirty="0" smtClean="0">
                          <a:latin typeface="Cambria Math"/>
                          <a:ea typeface="Cambria Math"/>
                          <a:cs typeface="Lucida Grande"/>
                        </a:rPr>
                        <m:t>𝑥</m:t>
                      </m:r>
                      <m:r>
                        <a:rPr lang="pt-PT" i="1" dirty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=0</m:t>
                      </m:r>
                      <m:r>
                        <a:rPr lang="pt-PT" b="0" i="1" dirty="0" smtClean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∨</m:t>
                      </m:r>
                      <m:sSup>
                        <m:sSupPr>
                          <m:ctrlPr>
                            <a:rPr lang="pt-PT" i="1" dirty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</m:ctrlPr>
                        </m:sSupPr>
                        <m:e>
                          <m:r>
                            <a:rPr lang="pt-PT" i="1" dirty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𝑥</m:t>
                          </m:r>
                        </m:e>
                        <m:sup>
                          <m:r>
                            <a:rPr lang="pt-PT" i="1" dirty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2</m:t>
                          </m:r>
                        </m:sup>
                      </m:sSup>
                      <m:r>
                        <a:rPr lang="pt-PT" b="0" i="1" dirty="0" smtClean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=4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8" name="Rectângulo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8468" y="4579950"/>
                <a:ext cx="2046073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ângulo 28"/>
              <p:cNvSpPr/>
              <p:nvPr/>
            </p:nvSpPr>
            <p:spPr>
              <a:xfrm>
                <a:off x="4617550" y="4980973"/>
                <a:ext cx="301807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 smtClean="0">
                          <a:latin typeface="Cambria Math"/>
                          <a:ea typeface="Cambria Math"/>
                          <a:cs typeface="Lucida Grande"/>
                        </a:rPr>
                        <m:t>⟺</m:t>
                      </m:r>
                      <m:r>
                        <a:rPr lang="pt-PT" b="0" i="1" dirty="0" smtClean="0">
                          <a:latin typeface="Cambria Math"/>
                          <a:ea typeface="Cambria Math"/>
                          <a:cs typeface="Lucida Grande"/>
                        </a:rPr>
                        <m:t>𝑥</m:t>
                      </m:r>
                      <m:r>
                        <a:rPr lang="pt-PT" i="1" dirty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=0</m:t>
                      </m:r>
                      <m:r>
                        <a:rPr lang="pt-PT" b="0" i="1" dirty="0" smtClean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∨</m:t>
                      </m:r>
                      <m:r>
                        <a:rPr lang="pt-PT" b="0" i="1" dirty="0" smtClean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𝑥</m:t>
                      </m:r>
                      <m:r>
                        <a:rPr lang="pt-PT" b="0" i="1" dirty="0" smtClean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=−2∨</m:t>
                      </m:r>
                      <m:r>
                        <a:rPr lang="pt-PT" b="0" i="1" dirty="0" smtClean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𝑥</m:t>
                      </m:r>
                      <m:r>
                        <a:rPr lang="pt-PT" i="1" dirty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=</m:t>
                      </m:r>
                      <m:r>
                        <a:rPr lang="pt-PT" b="0" i="1" dirty="0" smtClean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2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9" name="Rectângulo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7550" y="4980973"/>
                <a:ext cx="3018070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ângulo 29"/>
              <p:cNvSpPr/>
              <p:nvPr/>
            </p:nvSpPr>
            <p:spPr>
              <a:xfrm>
                <a:off x="4725933" y="4139830"/>
                <a:ext cx="144494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i="1" dirty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</m:ctrlPr>
                        </m:sSupPr>
                        <m:e>
                          <m:r>
                            <a:rPr lang="pt-PT" i="1" dirty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𝑥</m:t>
                          </m:r>
                        </m:e>
                        <m:sup>
                          <m:r>
                            <a:rPr lang="pt-PT" i="1" dirty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3</m:t>
                          </m:r>
                        </m:sup>
                      </m:sSup>
                      <m:r>
                        <a:rPr lang="pt-PT" i="1" dirty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−4</m:t>
                      </m:r>
                      <m:r>
                        <a:rPr lang="pt-PT" i="1" dirty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𝑥</m:t>
                      </m:r>
                      <m:r>
                        <a:rPr lang="pt-PT" i="1" dirty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=0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0" name="Rectângulo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5933" y="4139830"/>
                <a:ext cx="1444947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4741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16" grpId="0"/>
      <p:bldP spid="18" grpId="0"/>
      <p:bldP spid="24" grpId="0"/>
      <p:bldP spid="25" grpId="0" animBg="1"/>
      <p:bldP spid="26" grpId="0"/>
      <p:bldP spid="27" grpId="0"/>
      <p:bldP spid="28" grpId="0"/>
      <p:bldP spid="29" grpId="0"/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69229" y="1313186"/>
            <a:ext cx="7419859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Em 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geral, para simplificar uma fração </a:t>
            </a:r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racional:</a:t>
            </a:r>
          </a:p>
          <a:p>
            <a:pPr>
              <a:lnSpc>
                <a:spcPct val="150000"/>
              </a:lnSpc>
            </a:pPr>
            <a:endParaRPr lang="pt-PT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50000"/>
              </a:lnSpc>
            </a:pPr>
            <a:r>
              <a:rPr lang="pt-PT" b="1" dirty="0" smtClean="0">
                <a:solidFill>
                  <a:srgbClr val="6AA3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1.º</a:t>
            </a:r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 decompõem-se os 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seus termos em </a:t>
            </a:r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fatores;</a:t>
            </a:r>
          </a:p>
          <a:p>
            <a:pPr>
              <a:lnSpc>
                <a:spcPct val="250000"/>
              </a:lnSpc>
            </a:pPr>
            <a:r>
              <a:rPr lang="pt-PT" b="1" dirty="0" smtClean="0">
                <a:solidFill>
                  <a:srgbClr val="6AA3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2.º</a:t>
            </a:r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 dividem-se 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ambos os termos pelos fatores </a:t>
            </a:r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comuns;</a:t>
            </a:r>
          </a:p>
          <a:p>
            <a:pPr>
              <a:lnSpc>
                <a:spcPct val="250000"/>
              </a:lnSpc>
            </a:pPr>
            <a:r>
              <a:rPr lang="pt-PT" b="1" dirty="0" smtClean="0">
                <a:solidFill>
                  <a:srgbClr val="6AA3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3.º</a:t>
            </a:r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 obtém-se uma 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fração racional mais simples</a:t>
            </a:r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P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969229" y="113153"/>
            <a:ext cx="590735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Simplificação de frações racionais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-2184400" y="2235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201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969229" y="113153"/>
            <a:ext cx="590735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Exemplo 2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-2184400" y="2235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ângulo 10"/>
              <p:cNvSpPr/>
              <p:nvPr/>
            </p:nvSpPr>
            <p:spPr>
              <a:xfrm>
                <a:off x="1023873" y="3146588"/>
                <a:ext cx="1284006" cy="516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pt-PT" i="1" dirty="0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²−4</m:t>
                        </m:r>
                      </m:num>
                      <m:den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2</m:t>
                        </m:r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²−2</m:t>
                        </m:r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−4</m:t>
                        </m:r>
                      </m:den>
                    </m:f>
                    <m:r>
                      <a:rPr lang="pt-PT" b="0" i="0" dirty="0" smtClean="0">
                        <a:latin typeface="Cambria Math"/>
                        <a:cs typeface="Arial" pitchFamily="34" charset="0"/>
                      </a:rPr>
                      <m:t>=</m:t>
                    </m:r>
                  </m:oMath>
                </a14:m>
                <a:r>
                  <a:rPr lang="pt-PT" dirty="0" smtClean="0"/>
                  <a:t> </a:t>
                </a:r>
                <a:endParaRPr lang="pt-PT" dirty="0"/>
              </a:p>
            </p:txBody>
          </p:sp>
        </mc:Choice>
        <mc:Fallback xmlns="">
          <p:sp>
            <p:nvSpPr>
              <p:cNvPr id="11" name="Rectângulo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3873" y="3146588"/>
                <a:ext cx="1284006" cy="516936"/>
              </a:xfrm>
              <a:prstGeom prst="rect">
                <a:avLst/>
              </a:prstGeom>
              <a:blipFill rotWithShape="1">
                <a:blip r:embed="rId4"/>
                <a:stretch>
                  <a:fillRect b="-3529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ângulo 11"/>
              <p:cNvSpPr/>
              <p:nvPr/>
            </p:nvSpPr>
            <p:spPr>
              <a:xfrm>
                <a:off x="2102674" y="3151115"/>
                <a:ext cx="1262140" cy="5335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pt-PT" i="1" dirty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−2</m:t>
                            </m:r>
                          </m:e>
                        </m:d>
                        <m:d>
                          <m:dPr>
                            <m:ctrlP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+2</m:t>
                            </m:r>
                          </m:e>
                        </m:d>
                      </m:num>
                      <m:den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2</m:t>
                        </m:r>
                        <m:d>
                          <m:dPr>
                            <m:ctrlP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−2</m:t>
                            </m:r>
                          </m:e>
                        </m:d>
                        <m:d>
                          <m:dPr>
                            <m:ctrlP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+1</m:t>
                            </m:r>
                          </m:e>
                        </m:d>
                      </m:den>
                    </m:f>
                  </m:oMath>
                </a14:m>
                <a:r>
                  <a:rPr lang="pt-PT" dirty="0" smtClean="0"/>
                  <a:t> </a:t>
                </a:r>
                <a:endParaRPr lang="pt-PT" dirty="0"/>
              </a:p>
            </p:txBody>
          </p:sp>
        </mc:Choice>
        <mc:Fallback xmlns="">
          <p:sp>
            <p:nvSpPr>
              <p:cNvPr id="12" name="Rectângulo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2674" y="3151115"/>
                <a:ext cx="1262140" cy="53354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ângulo 25"/>
              <p:cNvSpPr/>
              <p:nvPr/>
            </p:nvSpPr>
            <p:spPr>
              <a:xfrm>
                <a:off x="938017" y="1169432"/>
                <a:ext cx="7721947" cy="5169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Simplifica a fração racional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i="1" dirty="0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pt-PT" i="1" dirty="0" smtClean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²</m:t>
                        </m:r>
                        <m:r>
                          <a:rPr lang="pt-PT" i="1" dirty="0" smtClean="0">
                            <a:latin typeface="Cambria Math"/>
                            <a:cs typeface="Arial" pitchFamily="34" charset="0"/>
                          </a:rPr>
                          <m:t>−</m:t>
                        </m:r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4</m:t>
                        </m:r>
                      </m:num>
                      <m:den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2</m:t>
                        </m:r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²−2</m:t>
                        </m:r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−4</m:t>
                        </m:r>
                      </m:den>
                    </m:f>
                  </m:oMath>
                </a14:m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 indicando o seu domínio.</a:t>
                </a:r>
                <a:endParaRPr lang="pt-PT" dirty="0"/>
              </a:p>
            </p:txBody>
          </p:sp>
        </mc:Choice>
        <mc:Fallback xmlns="">
          <p:sp>
            <p:nvSpPr>
              <p:cNvPr id="26" name="Rectângulo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8017" y="1169432"/>
                <a:ext cx="7721947" cy="516936"/>
              </a:xfrm>
              <a:prstGeom prst="rect">
                <a:avLst/>
              </a:prstGeom>
              <a:blipFill rotWithShape="1">
                <a:blip r:embed="rId6"/>
                <a:stretch>
                  <a:fillRect l="-710" b="-5882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Retângulo 1"/>
          <p:cNvSpPr/>
          <p:nvPr/>
        </p:nvSpPr>
        <p:spPr>
          <a:xfrm>
            <a:off x="989013" y="2179800"/>
            <a:ext cx="2787943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</a:pPr>
            <a:r>
              <a:rPr lang="pt-PT" b="1" dirty="0">
                <a:solidFill>
                  <a:srgbClr val="0D67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 de resolução: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ângulo 27"/>
              <p:cNvSpPr/>
              <p:nvPr/>
            </p:nvSpPr>
            <p:spPr>
              <a:xfrm>
                <a:off x="3161041" y="3177928"/>
                <a:ext cx="2336409" cy="4855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=</m:t>
                    </m:r>
                    <m:f>
                      <m:fPr>
                        <m:ctrlPr>
                          <a:rPr lang="pt-PT" i="1" dirty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+2</m:t>
                        </m:r>
                      </m:num>
                      <m:den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2</m:t>
                        </m:r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+2</m:t>
                        </m:r>
                      </m:den>
                    </m:f>
                  </m:oMath>
                </a14:m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, em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</a:rPr>
                      <m:t>ℝ</m:t>
                    </m:r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</a:rPr>
                      <m:t>\</m:t>
                    </m:r>
                    <m:d>
                      <m:dPr>
                        <m:begChr m:val="{"/>
                        <m:endChr m:val="}"/>
                        <m:ctrlPr>
                          <a:rPr lang="pt-PT" i="1" dirty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/>
                            <a:ea typeface="Cambria Math" panose="02040503050406030204" pitchFamily="18" charset="0"/>
                          </a:rPr>
                          <m:t>−1,</m:t>
                        </m:r>
                        <m:r>
                          <a:rPr lang="pt-PT" b="0" i="1" dirty="0" smtClean="0">
                            <a:latin typeface="Cambria Math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pt-PT" i="1" dirty="0">
                            <a:latin typeface="Cambria Math"/>
                            <a:ea typeface="Cambria Math" panose="02040503050406030204" pitchFamily="18" charset="0"/>
                          </a:rPr>
                          <m:t>2</m:t>
                        </m:r>
                      </m:e>
                    </m:d>
                  </m:oMath>
                </a14:m>
                <a:endParaRPr lang="pt-PT" dirty="0"/>
              </a:p>
            </p:txBody>
          </p:sp>
        </mc:Choice>
        <mc:Fallback xmlns="">
          <p:sp>
            <p:nvSpPr>
              <p:cNvPr id="28" name="Rectângulo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1041" y="3177928"/>
                <a:ext cx="2336409" cy="485518"/>
              </a:xfrm>
              <a:prstGeom prst="rect">
                <a:avLst/>
              </a:prstGeom>
              <a:blipFill rotWithShape="1">
                <a:blip r:embed="rId7"/>
                <a:stretch>
                  <a:fillRect b="-625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ângulo 28"/>
              <p:cNvSpPr/>
              <p:nvPr/>
            </p:nvSpPr>
            <p:spPr>
              <a:xfrm>
                <a:off x="989013" y="4513020"/>
                <a:ext cx="327275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b="0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𝐷</m:t>
                    </m:r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pt-PT" i="1" dirty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𝑥</m:t>
                        </m:r>
                        <m:r>
                          <a:rPr lang="pt-PT" i="1" dirty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∈</m:t>
                        </m:r>
                        <m:r>
                          <a:rPr lang="pt-PT" b="0" i="1" dirty="0" smtClean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ℝ</m:t>
                        </m:r>
                        <m:r>
                          <a:rPr lang="pt-PT" i="1" dirty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:2</m:t>
                        </m:r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²−2</m:t>
                        </m:r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−4≠0</m:t>
                        </m:r>
                      </m:e>
                    </m:d>
                  </m:oMath>
                </a14:m>
                <a:r>
                  <a:rPr lang="pt-PT" dirty="0" smtClean="0"/>
                  <a:t> </a:t>
                </a:r>
                <a:endParaRPr lang="pt-PT" dirty="0"/>
              </a:p>
            </p:txBody>
          </p:sp>
        </mc:Choice>
        <mc:Fallback xmlns="">
          <p:sp>
            <p:nvSpPr>
              <p:cNvPr id="29" name="Rectângulo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9013" y="4513020"/>
                <a:ext cx="3272755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ângulo 29"/>
              <p:cNvSpPr/>
              <p:nvPr/>
            </p:nvSpPr>
            <p:spPr>
              <a:xfrm>
                <a:off x="1207524" y="4904602"/>
                <a:ext cx="145507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 smtClean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=</m:t>
                      </m:r>
                      <m:r>
                        <a:rPr lang="pt-PT" i="1" dirty="0" smtClean="0">
                          <a:latin typeface="Cambria Math"/>
                          <a:ea typeface="Cambria Math" panose="02040503050406030204" pitchFamily="18" charset="0"/>
                        </a:rPr>
                        <m:t>ℝ</m:t>
                      </m:r>
                      <m:r>
                        <a:rPr lang="pt-PT" b="0" i="1" dirty="0" smtClean="0">
                          <a:latin typeface="Cambria Math"/>
                          <a:ea typeface="Cambria Math" panose="02040503050406030204" pitchFamily="18" charset="0"/>
                        </a:rPr>
                        <m:t>\</m:t>
                      </m:r>
                      <m:d>
                        <m:dPr>
                          <m:begChr m:val="{"/>
                          <m:endChr m:val="}"/>
                          <m:ctrlP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</a:rPr>
                            <m:t>−1, 2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0" name="Rectângulo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7524" y="4904602"/>
                <a:ext cx="1455078" cy="369332"/>
              </a:xfrm>
              <a:prstGeom prst="rect">
                <a:avLst/>
              </a:prstGeom>
              <a:blipFill rotWithShape="1">
                <a:blip r:embed="rId9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CaixaDeTexto 30"/>
          <p:cNvSpPr txBox="1"/>
          <p:nvPr/>
        </p:nvSpPr>
        <p:spPr>
          <a:xfrm>
            <a:off x="4501404" y="4025448"/>
            <a:ext cx="4388022" cy="181588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Cálculos auxiliares</a:t>
            </a:r>
          </a:p>
          <a:p>
            <a:pPr algn="ctr"/>
            <a:endParaRPr lang="pt-PT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pt-PT" b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pt-PT" sz="1200" b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pt-PT" b="0" i="1" dirty="0" smtClean="0">
              <a:solidFill>
                <a:schemeClr val="tx1"/>
              </a:solidFill>
              <a:latin typeface="Cambria Math"/>
            </a:endParaRPr>
          </a:p>
          <a:p>
            <a:endParaRPr lang="pt-PT" sz="1000" b="0" i="1" dirty="0" smtClean="0">
              <a:solidFill>
                <a:schemeClr val="tx1"/>
              </a:solidFill>
              <a:latin typeface="Cambria Math"/>
            </a:endParaRPr>
          </a:p>
          <a:p>
            <a:endParaRPr lang="pt-PT" i="1" dirty="0" smtClean="0">
              <a:solidFill>
                <a:schemeClr val="tx1"/>
              </a:solidFill>
              <a:latin typeface="Cambria Math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ângulo 31"/>
              <p:cNvSpPr/>
              <p:nvPr/>
            </p:nvSpPr>
            <p:spPr>
              <a:xfrm>
                <a:off x="6358979" y="4360305"/>
                <a:ext cx="2370714" cy="5518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ea typeface="Cambria Math"/>
                        <a:cs typeface="Lucida Grande"/>
                      </a:rPr>
                      <m:t>⟺</m:t>
                    </m:r>
                    <m:r>
                      <a:rPr lang="pt-PT" b="0" i="1" dirty="0" smtClean="0">
                        <a:latin typeface="Cambria Math"/>
                        <a:ea typeface="Cambria Math"/>
                        <a:cs typeface="Lucida Grande"/>
                      </a:rPr>
                      <m:t>𝑥</m:t>
                    </m:r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=</m:t>
                    </m:r>
                    <m:f>
                      <m:fPr>
                        <m:ctrlPr>
                          <a:rPr lang="pt-PT" b="0" i="1" dirty="0" smtClean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</m:ctrlPr>
                      </m:fPr>
                      <m:num>
                        <m:r>
                          <a:rPr lang="pt-PT" b="0" i="0" dirty="0" smtClean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2</m:t>
                        </m:r>
                        <m:r>
                          <a:rPr lang="pt-PT" b="0" i="1" dirty="0" smtClean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pt-PT" b="0" i="1" dirty="0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pt-PT" b="0" i="1" dirty="0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4−4×2×</m:t>
                            </m:r>
                            <m:d>
                              <m:dPr>
                                <m:ctrlPr>
                                  <a:rPr lang="pt-PT" b="0" i="1" dirty="0" smtClean="0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pt-PT" b="0" i="1" dirty="0" smtClean="0">
                                    <a:latin typeface="Cambria Math"/>
                                    <a:ea typeface="Cambria Math" panose="02040503050406030204" pitchFamily="18" charset="0"/>
                                  </a:rPr>
                                  <m:t>−4</m:t>
                                </m:r>
                              </m:e>
                            </m:d>
                          </m:e>
                        </m:rad>
                      </m:num>
                      <m:den>
                        <m:r>
                          <a:rPr lang="pt-PT" b="0" i="1" dirty="0" smtClean="0">
                            <a:latin typeface="Cambria Math"/>
                            <a:ea typeface="Cambria Math"/>
                            <a:cs typeface="Lucida Grande"/>
                          </a:rPr>
                          <m:t>2×2</m:t>
                        </m:r>
                      </m:den>
                    </m:f>
                  </m:oMath>
                </a14:m>
                <a:r>
                  <a:rPr lang="pt-PT" dirty="0" smtClean="0"/>
                  <a:t> </a:t>
                </a:r>
                <a:endParaRPr lang="pt-PT" dirty="0"/>
              </a:p>
            </p:txBody>
          </p:sp>
        </mc:Choice>
        <mc:Fallback xmlns="">
          <p:sp>
            <p:nvSpPr>
              <p:cNvPr id="32" name="Rectângulo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8979" y="4360305"/>
                <a:ext cx="2370714" cy="551818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ângulo 32"/>
              <p:cNvSpPr/>
              <p:nvPr/>
            </p:nvSpPr>
            <p:spPr>
              <a:xfrm>
                <a:off x="4602079" y="4926873"/>
                <a:ext cx="210621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 smtClean="0">
                          <a:latin typeface="Cambria Math"/>
                          <a:ea typeface="Cambria Math"/>
                          <a:cs typeface="Lucida Grande"/>
                        </a:rPr>
                        <m:t>⟺</m:t>
                      </m:r>
                      <m:r>
                        <a:rPr lang="pt-PT" b="0" i="1" dirty="0" smtClean="0">
                          <a:latin typeface="Cambria Math"/>
                          <a:ea typeface="Cambria Math"/>
                          <a:cs typeface="Lucida Grande"/>
                        </a:rPr>
                        <m:t>𝑥</m:t>
                      </m:r>
                      <m:r>
                        <a:rPr lang="pt-PT" i="1" dirty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=</m:t>
                      </m:r>
                      <m:r>
                        <a:rPr lang="pt-PT" b="0" i="1" dirty="0" smtClean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−1∨</m:t>
                      </m:r>
                      <m:r>
                        <a:rPr lang="pt-PT" b="0" i="1" dirty="0" smtClean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𝑥</m:t>
                      </m:r>
                      <m:r>
                        <a:rPr lang="pt-PT" b="0" i="1" dirty="0" smtClean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=2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3" name="Rectângulo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2079" y="4926873"/>
                <a:ext cx="2106218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ângulo 33"/>
              <p:cNvSpPr/>
              <p:nvPr/>
            </p:nvSpPr>
            <p:spPr>
              <a:xfrm>
                <a:off x="5019778" y="5390389"/>
                <a:ext cx="175939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 smtClean="0">
                          <a:latin typeface="Cambria Math"/>
                          <a:cs typeface="Arial" pitchFamily="34" charset="0"/>
                        </a:rPr>
                        <m:t>2</m:t>
                      </m:r>
                      <m:r>
                        <a:rPr lang="pt-PT" i="1" dirty="0" smtClean="0">
                          <a:latin typeface="Cambria Math"/>
                          <a:cs typeface="Arial" pitchFamily="34" charset="0"/>
                        </a:rPr>
                        <m:t>𝑥</m:t>
                      </m:r>
                      <m:r>
                        <a:rPr lang="pt-PT" i="1" dirty="0" smtClean="0">
                          <a:latin typeface="Cambria Math"/>
                          <a:cs typeface="Arial" pitchFamily="34" charset="0"/>
                        </a:rPr>
                        <m:t>²−2</m:t>
                      </m:r>
                      <m:r>
                        <a:rPr lang="pt-PT" i="1" dirty="0" smtClean="0">
                          <a:latin typeface="Cambria Math"/>
                          <a:cs typeface="Arial" pitchFamily="34" charset="0"/>
                        </a:rPr>
                        <m:t>𝑥</m:t>
                      </m:r>
                      <m:r>
                        <a:rPr lang="pt-PT" i="1" dirty="0" smtClean="0">
                          <a:latin typeface="Cambria Math"/>
                          <a:cs typeface="Arial" pitchFamily="34" charset="0"/>
                        </a:rPr>
                        <m:t>−4</m:t>
                      </m:r>
                      <m:r>
                        <a:rPr lang="pt-PT" b="0" i="0" dirty="0" smtClean="0">
                          <a:latin typeface="Cambria Math"/>
                          <a:cs typeface="Arial" pitchFamily="34" charset="0"/>
                        </a:rPr>
                        <m:t>=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4" name="Rectângulo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9778" y="5390389"/>
                <a:ext cx="1759392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ângulo 34"/>
              <p:cNvSpPr/>
              <p:nvPr/>
            </p:nvSpPr>
            <p:spPr>
              <a:xfrm>
                <a:off x="6587944" y="5393190"/>
                <a:ext cx="181774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dirty="0" smtClean="0">
                          <a:latin typeface="Cambria Math"/>
                          <a:ea typeface="Cambria Math"/>
                        </a:rPr>
                        <m:t>2</m:t>
                      </m:r>
                      <m:d>
                        <m:dPr>
                          <m:ctrlPr>
                            <a:rPr lang="pt-PT" b="0" i="1" dirty="0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pt-PT" b="0" i="1" dirty="0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  <m:r>
                            <a:rPr lang="pt-PT" b="0" i="1" dirty="0" smtClean="0">
                              <a:latin typeface="Cambria Math"/>
                              <a:ea typeface="Cambria Math"/>
                            </a:rPr>
                            <m:t>−2</m:t>
                          </m:r>
                        </m:e>
                      </m:d>
                      <m:d>
                        <m:dPr>
                          <m:ctrlPr>
                            <a:rPr lang="pt-PT" b="0" i="1" dirty="0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pt-PT" b="0" i="1" dirty="0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  <m:r>
                            <a:rPr lang="pt-PT" b="0" i="1" dirty="0" smtClean="0">
                              <a:latin typeface="Cambria Math"/>
                              <a:ea typeface="Cambria Math"/>
                            </a:rPr>
                            <m:t>+1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5" name="Rectângulo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7944" y="5393190"/>
                <a:ext cx="1817741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ângulo 35"/>
              <p:cNvSpPr/>
              <p:nvPr/>
            </p:nvSpPr>
            <p:spPr>
              <a:xfrm>
                <a:off x="4597799" y="4478103"/>
                <a:ext cx="195175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2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𝑥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²−2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𝑥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−4=0</m:t>
                    </m:r>
                  </m:oMath>
                </a14:m>
                <a:r>
                  <a:rPr lang="pt-PT" dirty="0" smtClean="0"/>
                  <a:t> </a:t>
                </a:r>
              </a:p>
            </p:txBody>
          </p:sp>
        </mc:Choice>
        <mc:Fallback xmlns="">
          <p:sp>
            <p:nvSpPr>
              <p:cNvPr id="36" name="Rectângulo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7799" y="4478103"/>
                <a:ext cx="1951753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34373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28" grpId="0"/>
      <p:bldP spid="29" grpId="0"/>
      <p:bldP spid="30" grpId="0"/>
      <p:bldP spid="31" grpId="0" animBg="1"/>
      <p:bldP spid="32" grpId="0"/>
      <p:bldP spid="33" grpId="0"/>
      <p:bldP spid="34" grpId="0"/>
      <p:bldP spid="35" grpId="0"/>
      <p:bldP spid="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18"/>
          <p:cNvSpPr txBox="1"/>
          <p:nvPr/>
        </p:nvSpPr>
        <p:spPr>
          <a:xfrm>
            <a:off x="974209" y="1173769"/>
            <a:ext cx="5854759" cy="1749228"/>
          </a:xfrm>
          <a:prstGeom prst="roundRect">
            <a:avLst/>
          </a:prstGeom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6AA342"/>
              </a:buClr>
            </a:pPr>
            <a:endParaRPr lang="pt-PT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955782" y="113153"/>
            <a:ext cx="817245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Operações com frações racionais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-2184400" y="2235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969229" y="707105"/>
            <a:ext cx="7897932" cy="496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Clr>
                <a:srgbClr val="6AA342"/>
              </a:buClr>
              <a:buFont typeface="Wingdings" pitchFamily="2" charset="2"/>
              <a:buChar char="§"/>
            </a:pPr>
            <a:r>
              <a:rPr lang="pt-P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Adição e subtração</a:t>
            </a:r>
            <a:endParaRPr lang="pt-PT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ângulo 25"/>
              <p:cNvSpPr/>
              <p:nvPr/>
            </p:nvSpPr>
            <p:spPr>
              <a:xfrm>
                <a:off x="1004056" y="3643405"/>
                <a:ext cx="7721947" cy="4855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pt-PT" b="1" dirty="0" smtClean="0">
                    <a:solidFill>
                      <a:srgbClr val="0D677A"/>
                    </a:solidFill>
                    <a:latin typeface="Arial" pitchFamily="34" charset="0"/>
                    <a:cs typeface="Arial" pitchFamily="34" charset="0"/>
                  </a:rPr>
                  <a:t>1.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i="1" dirty="0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+2</m:t>
                        </m:r>
                      </m:den>
                    </m:f>
                    <m:r>
                      <a:rPr lang="pt-PT" b="0" i="1" dirty="0" smtClean="0">
                        <a:latin typeface="Cambria Math"/>
                        <a:cs typeface="Arial" pitchFamily="34" charset="0"/>
                      </a:rPr>
                      <m:t>+</m:t>
                    </m:r>
                    <m:f>
                      <m:fPr>
                        <m:ctrlP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+3</m:t>
                        </m:r>
                      </m:den>
                    </m:f>
                    <m:r>
                      <a:rPr lang="pt-PT" b="0" i="1" dirty="0" smtClean="0">
                        <a:latin typeface="Cambria Math"/>
                        <a:cs typeface="Arial" pitchFamily="34" charset="0"/>
                      </a:rPr>
                      <m:t>=</m:t>
                    </m:r>
                  </m:oMath>
                </a14:m>
                <a:endParaRPr lang="pt-PT" dirty="0"/>
              </a:p>
            </p:txBody>
          </p:sp>
        </mc:Choice>
        <mc:Fallback xmlns="">
          <p:sp>
            <p:nvSpPr>
              <p:cNvPr id="26" name="Rectângulo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4056" y="3643405"/>
                <a:ext cx="7721947" cy="485518"/>
              </a:xfrm>
              <a:prstGeom prst="rect">
                <a:avLst/>
              </a:prstGeom>
              <a:blipFill rotWithShape="1">
                <a:blip r:embed="rId4"/>
                <a:stretch>
                  <a:fillRect l="-711" b="-7595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ângulo 28"/>
              <p:cNvSpPr/>
              <p:nvPr/>
            </p:nvSpPr>
            <p:spPr>
              <a:xfrm>
                <a:off x="1226521" y="4270923"/>
                <a:ext cx="385361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dirty="0" smtClean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𝐷</m:t>
                      </m:r>
                      <m:r>
                        <a:rPr lang="pt-PT" i="1" dirty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pt-PT" i="1" dirty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𝑥</m:t>
                          </m:r>
                          <m:r>
                            <a:rPr lang="pt-PT" i="1" dirty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∈</m:t>
                          </m:r>
                          <m: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ℝ</m:t>
                          </m:r>
                          <m:r>
                            <a:rPr lang="pt-PT" i="1" dirty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:</m:t>
                          </m:r>
                          <m: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𝑥</m:t>
                          </m:r>
                          <m: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+2≠0∧</m:t>
                          </m:r>
                          <m: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𝑥</m:t>
                          </m:r>
                          <m: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+3≠0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9" name="Rectângulo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6521" y="4270923"/>
                <a:ext cx="3853619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ângulo 29"/>
              <p:cNvSpPr/>
              <p:nvPr/>
            </p:nvSpPr>
            <p:spPr>
              <a:xfrm>
                <a:off x="4792177" y="4270923"/>
                <a:ext cx="162820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 smtClean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=</m:t>
                      </m:r>
                      <m:r>
                        <a:rPr lang="pt-PT" i="1" dirty="0" smtClean="0">
                          <a:latin typeface="Cambria Math"/>
                          <a:ea typeface="Cambria Math" panose="02040503050406030204" pitchFamily="18" charset="0"/>
                        </a:rPr>
                        <m:t>ℝ</m:t>
                      </m:r>
                      <m:r>
                        <a:rPr lang="pt-PT" b="0" i="1" dirty="0" smtClean="0">
                          <a:latin typeface="Cambria Math"/>
                          <a:ea typeface="Cambria Math" panose="02040503050406030204" pitchFamily="18" charset="0"/>
                        </a:rPr>
                        <m:t>\</m:t>
                      </m:r>
                      <m:d>
                        <m:dPr>
                          <m:begChr m:val="{"/>
                          <m:endChr m:val="}"/>
                          <m:ctrlP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</a:rPr>
                            <m:t>−3,−2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0" name="Rectângulo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2177" y="4270923"/>
                <a:ext cx="1628203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ângulo 1"/>
          <p:cNvSpPr/>
          <p:nvPr/>
        </p:nvSpPr>
        <p:spPr>
          <a:xfrm>
            <a:off x="968189" y="1168671"/>
            <a:ext cx="58607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8288" indent="-268288">
              <a:lnSpc>
                <a:spcPct val="150000"/>
              </a:lnSpc>
              <a:buFont typeface="+mj-lt"/>
              <a:buAutoNum type="arabicPeriod"/>
            </a:pPr>
            <a:r>
              <a:rPr lang="pt-PT" dirty="0" smtClean="0">
                <a:latin typeface="Arial" pitchFamily="34" charset="0"/>
                <a:cs typeface="Arial" pitchFamily="34" charset="0"/>
              </a:rPr>
              <a:t>Substitui-se, se necessário, as frações por </a:t>
            </a:r>
            <a:r>
              <a:rPr lang="pt-PT" dirty="0">
                <a:latin typeface="Arial" pitchFamily="34" charset="0"/>
                <a:cs typeface="Arial" pitchFamily="34" charset="0"/>
              </a:rPr>
              <a:t>frações equivalentes que apresentem denominadores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iguais;</a:t>
            </a:r>
          </a:p>
          <a:p>
            <a:pPr marL="268288" indent="-268288">
              <a:lnSpc>
                <a:spcPct val="150000"/>
              </a:lnSpc>
              <a:buFont typeface="+mj-lt"/>
              <a:buAutoNum type="arabicPeriod"/>
            </a:pPr>
            <a:r>
              <a:rPr lang="pt-PT" dirty="0" smtClean="0">
                <a:latin typeface="Arial" pitchFamily="34" charset="0"/>
                <a:cs typeface="Arial" pitchFamily="34" charset="0"/>
              </a:rPr>
              <a:t>mantendo-se </a:t>
            </a:r>
            <a:r>
              <a:rPr lang="pt-PT" dirty="0">
                <a:latin typeface="Arial" pitchFamily="34" charset="0"/>
                <a:cs typeface="Arial" pitchFamily="34" charset="0"/>
              </a:rPr>
              <a:t>o mesmo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denominador, somam-se, ou subtraem-se, </a:t>
            </a:r>
            <a:r>
              <a:rPr lang="pt-PT" dirty="0">
                <a:latin typeface="Arial" pitchFamily="34" charset="0"/>
                <a:cs typeface="Arial" pitchFamily="34" charset="0"/>
              </a:rPr>
              <a:t>os respetivos numeradores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.</a:t>
            </a:r>
            <a:endParaRPr lang="pt-PT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anto dobrado 7"/>
              <p:cNvSpPr/>
              <p:nvPr/>
            </p:nvSpPr>
            <p:spPr>
              <a:xfrm>
                <a:off x="7073153" y="1439506"/>
                <a:ext cx="1794008" cy="1074489"/>
              </a:xfrm>
              <a:prstGeom prst="foldedCorner">
                <a:avLst/>
              </a:prstGeom>
            </p:spPr>
            <p:style>
              <a:lnRef idx="3">
                <a:schemeClr val="lt1"/>
              </a:lnRef>
              <a:fillRef idx="1">
                <a:schemeClr val="accent5"/>
              </a:fillRef>
              <a:effectRef idx="1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 dirty="0" smtClean="0"/>
              </a:p>
              <a:p>
                <a:pPr algn="ctr"/>
                <a:r>
                  <a:rPr lang="pt-PT" dirty="0" smtClean="0">
                    <a:solidFill>
                      <a:schemeClr val="tx1"/>
                    </a:solidFill>
                  </a:rPr>
                  <a:t>Recorda: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PT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𝐷</m:t>
                          </m:r>
                        </m:e>
                        <m:sub>
                          <m:r>
                            <a:rPr lang="pt-PT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𝑓</m:t>
                          </m:r>
                          <m:r>
                            <a:rPr lang="pt-PT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pt-PT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𝑔</m:t>
                          </m:r>
                        </m:sub>
                      </m:sSub>
                      <m:r>
                        <a:rPr lang="pt-PT" i="1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pt-PT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PT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𝐷</m:t>
                          </m:r>
                        </m:e>
                        <m:sub>
                          <m:r>
                            <a:rPr lang="pt-PT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𝑓</m:t>
                          </m:r>
                        </m:sub>
                      </m:sSub>
                      <m:r>
                        <a:rPr lang="pt-PT" i="1">
                          <a:solidFill>
                            <a:schemeClr val="tx1"/>
                          </a:solidFill>
                          <a:latin typeface="Cambria Math"/>
                        </a:rPr>
                        <m:t>∩</m:t>
                      </m:r>
                      <m:sSub>
                        <m:sSubPr>
                          <m:ctrlPr>
                            <a:rPr lang="pt-PT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PT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𝐷</m:t>
                          </m:r>
                        </m:e>
                        <m:sub>
                          <m:r>
                            <a:rPr lang="pt-PT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𝑔</m:t>
                          </m:r>
                        </m:sub>
                      </m:sSub>
                    </m:oMath>
                  </m:oMathPara>
                </a14:m>
                <a:endParaRPr lang="pt-PT" dirty="0">
                  <a:solidFill>
                    <a:schemeClr val="tx1"/>
                  </a:solidFill>
                </a:endParaRPr>
              </a:p>
              <a:p>
                <a:pPr algn="ctr"/>
                <a:endParaRPr lang="pt-PT" dirty="0"/>
              </a:p>
            </p:txBody>
          </p:sp>
        </mc:Choice>
        <mc:Fallback xmlns="">
          <p:sp>
            <p:nvSpPr>
              <p:cNvPr id="8" name="Canto dobrado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73153" y="1439506"/>
                <a:ext cx="1794008" cy="1074489"/>
              </a:xfrm>
              <a:prstGeom prst="foldedCorner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ângulo 8"/>
          <p:cNvSpPr/>
          <p:nvPr/>
        </p:nvSpPr>
        <p:spPr>
          <a:xfrm>
            <a:off x="985424" y="3096416"/>
            <a:ext cx="13516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solidFill>
                  <a:srgbClr val="0D67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Exemplos:</a:t>
            </a:r>
            <a:endParaRPr lang="pt-PT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ângulo 13"/>
              <p:cNvSpPr/>
              <p:nvPr/>
            </p:nvSpPr>
            <p:spPr>
              <a:xfrm>
                <a:off x="2476763" y="3627888"/>
                <a:ext cx="1718997" cy="5335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pt-PT" i="1" dirty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2</m:t>
                        </m:r>
                        <m:d>
                          <m:dPr>
                            <m:ctrlP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  <m: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  <m:t>+3</m:t>
                            </m:r>
                          </m:e>
                        </m:d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+3</m:t>
                        </m:r>
                        <m:d>
                          <m:dPr>
                            <m:ctrlP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  <m: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  <m:t>+2</m:t>
                            </m:r>
                          </m:e>
                        </m:d>
                      </m:num>
                      <m:den>
                        <m:d>
                          <m:dPr>
                            <m:ctrlP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  <m: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  <m:t>+2</m:t>
                            </m:r>
                          </m:e>
                        </m:d>
                        <m:d>
                          <m:dPr>
                            <m:ctrlP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  <m: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  <m:t>+3</m:t>
                            </m:r>
                          </m:e>
                        </m:d>
                      </m:den>
                    </m:f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=</m:t>
                    </m:r>
                  </m:oMath>
                </a14:m>
                <a:r>
                  <a:rPr lang="pt-PT" dirty="0" smtClean="0"/>
                  <a:t> </a:t>
                </a:r>
                <a:endParaRPr lang="pt-PT" dirty="0"/>
              </a:p>
            </p:txBody>
          </p:sp>
        </mc:Choice>
        <mc:Fallback xmlns="">
          <p:sp>
            <p:nvSpPr>
              <p:cNvPr id="14" name="Rectângulo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6763" y="3627888"/>
                <a:ext cx="1718997" cy="53354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ângulo 14"/>
              <p:cNvSpPr/>
              <p:nvPr/>
            </p:nvSpPr>
            <p:spPr>
              <a:xfrm>
                <a:off x="4003964" y="3657790"/>
                <a:ext cx="1439177" cy="4857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pt-PT" i="1" dirty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2</m:t>
                        </m:r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+6+3</m:t>
                        </m:r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+6</m:t>
                        </m:r>
                      </m:num>
                      <m:den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²+5</m:t>
                        </m:r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+6</m:t>
                        </m:r>
                      </m:den>
                    </m:f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=</m:t>
                    </m:r>
                  </m:oMath>
                </a14:m>
                <a:r>
                  <a:rPr lang="pt-PT" dirty="0" smtClean="0"/>
                  <a:t> </a:t>
                </a:r>
                <a:endParaRPr lang="pt-PT" dirty="0"/>
              </a:p>
            </p:txBody>
          </p:sp>
        </mc:Choice>
        <mc:Fallback xmlns="">
          <p:sp>
            <p:nvSpPr>
              <p:cNvPr id="15" name="Rectângulo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3964" y="3657790"/>
                <a:ext cx="1439177" cy="485774"/>
              </a:xfrm>
              <a:prstGeom prst="rect">
                <a:avLst/>
              </a:prstGeom>
              <a:blipFill rotWithShape="1">
                <a:blip r:embed="rId9"/>
                <a:stretch>
                  <a:fillRect b="-375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ângulo 23"/>
              <p:cNvSpPr/>
              <p:nvPr/>
            </p:nvSpPr>
            <p:spPr>
              <a:xfrm>
                <a:off x="5257903" y="3649817"/>
                <a:ext cx="2597699" cy="4896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pt-PT" i="1" dirty="0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5</m:t>
                        </m:r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+12</m:t>
                        </m:r>
                      </m:num>
                      <m:den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²+5</m:t>
                        </m:r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+6</m:t>
                        </m:r>
                      </m:den>
                    </m:f>
                  </m:oMath>
                </a14:m>
                <a:r>
                  <a:rPr lang="pt-PT" dirty="0" smtClean="0"/>
                  <a:t>,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em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</a:rPr>
                      <m:t>ℝ</m:t>
                    </m:r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</a:rPr>
                      <m:t>\</m:t>
                    </m:r>
                    <m:d>
                      <m:dPr>
                        <m:begChr m:val="{"/>
                        <m:endChr m:val="}"/>
                        <m:ctrlPr>
                          <a:rPr lang="pt-PT" i="1" dirty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pt-PT" b="0" i="1" dirty="0" smtClean="0">
                            <a:latin typeface="Cambria Math"/>
                            <a:ea typeface="Cambria Math" panose="02040503050406030204" pitchFamily="18" charset="0"/>
                          </a:rPr>
                          <m:t>3,−2</m:t>
                        </m:r>
                      </m:e>
                    </m:d>
                  </m:oMath>
                </a14:m>
                <a:r>
                  <a:rPr lang="pt-PT" dirty="0" smtClean="0"/>
                  <a:t> </a:t>
                </a:r>
                <a:endParaRPr lang="pt-PT" dirty="0"/>
              </a:p>
            </p:txBody>
          </p:sp>
        </mc:Choice>
        <mc:Fallback xmlns="">
          <p:sp>
            <p:nvSpPr>
              <p:cNvPr id="24" name="Rectângulo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903" y="3649817"/>
                <a:ext cx="2597699" cy="489686"/>
              </a:xfrm>
              <a:prstGeom prst="rect">
                <a:avLst/>
              </a:prstGeom>
              <a:blipFill rotWithShape="1">
                <a:blip r:embed="rId10"/>
                <a:stretch>
                  <a:fillRect b="-750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ângulo 30"/>
              <p:cNvSpPr/>
              <p:nvPr/>
            </p:nvSpPr>
            <p:spPr>
              <a:xfrm>
                <a:off x="1018012" y="4884245"/>
                <a:ext cx="7721947" cy="48391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pt-PT" b="1" dirty="0" smtClean="0">
                    <a:solidFill>
                      <a:srgbClr val="0D677A"/>
                    </a:solidFill>
                    <a:latin typeface="Arial" pitchFamily="34" charset="0"/>
                    <a:cs typeface="Arial" pitchFamily="34" charset="0"/>
                  </a:rPr>
                  <a:t>2.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i="1" dirty="0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−7</m:t>
                        </m:r>
                      </m:num>
                      <m:den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²−4</m:t>
                        </m:r>
                      </m:den>
                    </m:f>
                    <m:r>
                      <a:rPr lang="pt-PT" b="0" i="1" dirty="0" smtClean="0">
                        <a:latin typeface="Cambria Math"/>
                        <a:cs typeface="Arial" pitchFamily="34" charset="0"/>
                      </a:rPr>
                      <m:t>−</m:t>
                    </m:r>
                    <m:f>
                      <m:fPr>
                        <m:ctrlP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−2</m:t>
                        </m:r>
                      </m:num>
                      <m:den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+2</m:t>
                        </m:r>
                      </m:den>
                    </m:f>
                    <m:r>
                      <a:rPr lang="pt-PT" b="0" i="1" dirty="0" smtClean="0">
                        <a:latin typeface="Cambria Math"/>
                        <a:cs typeface="Arial" pitchFamily="34" charset="0"/>
                      </a:rPr>
                      <m:t>=</m:t>
                    </m:r>
                  </m:oMath>
                </a14:m>
                <a:endParaRPr lang="pt-PT" dirty="0"/>
              </a:p>
            </p:txBody>
          </p:sp>
        </mc:Choice>
        <mc:Fallback xmlns="">
          <p:sp>
            <p:nvSpPr>
              <p:cNvPr id="31" name="Rectângulo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8012" y="4884245"/>
                <a:ext cx="7721947" cy="483915"/>
              </a:xfrm>
              <a:prstGeom prst="rect">
                <a:avLst/>
              </a:prstGeom>
              <a:blipFill rotWithShape="1">
                <a:blip r:embed="rId11"/>
                <a:stretch>
                  <a:fillRect l="-710" b="-625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ângulo 31"/>
              <p:cNvSpPr/>
              <p:nvPr/>
            </p:nvSpPr>
            <p:spPr>
              <a:xfrm>
                <a:off x="1261743" y="5511763"/>
                <a:ext cx="383835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dirty="0" smtClean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𝐷</m:t>
                      </m:r>
                      <m:r>
                        <a:rPr lang="pt-PT" i="1" dirty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pt-PT" i="1" dirty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𝑥</m:t>
                          </m:r>
                          <m:r>
                            <a:rPr lang="pt-PT" i="1" dirty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∈</m:t>
                          </m:r>
                          <m: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ℝ</m:t>
                          </m:r>
                          <m:r>
                            <a:rPr lang="pt-PT" i="1" dirty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:</m:t>
                          </m:r>
                          <m:sSup>
                            <m:sSupPr>
                              <m:ctrlPr>
                                <a:rPr lang="pt-PT" b="0" i="1" dirty="0" smtClean="0">
                                  <a:latin typeface="Cambria Math"/>
                                  <a:ea typeface="Cambria Math" panose="02040503050406030204" pitchFamily="18" charset="0"/>
                                  <a:cs typeface="Lucida Grande"/>
                                </a:rPr>
                              </m:ctrlPr>
                            </m:sSupPr>
                            <m:e>
                              <m:r>
                                <a:rPr lang="pt-PT" b="0" i="1" dirty="0" smtClean="0">
                                  <a:latin typeface="Cambria Math"/>
                                  <a:ea typeface="Cambria Math" panose="02040503050406030204" pitchFamily="18" charset="0"/>
                                  <a:cs typeface="Lucida Grande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pt-PT" b="0" i="1" dirty="0" smtClean="0">
                                  <a:latin typeface="Cambria Math"/>
                                  <a:ea typeface="Cambria Math" panose="02040503050406030204" pitchFamily="18" charset="0"/>
                                  <a:cs typeface="Lucida Grande"/>
                                </a:rPr>
                                <m:t>2</m:t>
                              </m:r>
                            </m:sup>
                          </m:sSup>
                          <m: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−4≠0∧</m:t>
                          </m:r>
                          <m: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𝑥</m:t>
                          </m:r>
                          <m: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+2≠0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2" name="Rectângulo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1743" y="5511763"/>
                <a:ext cx="3838358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ângulo 32"/>
              <p:cNvSpPr/>
              <p:nvPr/>
            </p:nvSpPr>
            <p:spPr>
              <a:xfrm>
                <a:off x="4880564" y="5511763"/>
                <a:ext cx="145507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 smtClean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=</m:t>
                      </m:r>
                      <m:r>
                        <a:rPr lang="pt-PT" i="1" dirty="0" smtClean="0">
                          <a:latin typeface="Cambria Math"/>
                          <a:ea typeface="Cambria Math" panose="02040503050406030204" pitchFamily="18" charset="0"/>
                        </a:rPr>
                        <m:t>ℝ</m:t>
                      </m:r>
                      <m:r>
                        <a:rPr lang="pt-PT" b="0" i="1" dirty="0" smtClean="0">
                          <a:latin typeface="Cambria Math"/>
                          <a:ea typeface="Cambria Math" panose="02040503050406030204" pitchFamily="18" charset="0"/>
                        </a:rPr>
                        <m:t>\</m:t>
                      </m:r>
                      <m:d>
                        <m:dPr>
                          <m:begChr m:val="{"/>
                          <m:endChr m:val="}"/>
                          <m:ctrlP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</a:rPr>
                            <m:t>−2, 2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3" name="Rectângulo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0564" y="5511763"/>
                <a:ext cx="1455078" cy="369332"/>
              </a:xfrm>
              <a:prstGeom prst="rect">
                <a:avLst/>
              </a:prstGeom>
              <a:blipFill rotWithShape="1">
                <a:blip r:embed="rId13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ângulo 33"/>
              <p:cNvSpPr/>
              <p:nvPr/>
            </p:nvSpPr>
            <p:spPr>
              <a:xfrm>
                <a:off x="2520427" y="4887803"/>
                <a:ext cx="2000804" cy="5125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pt-PT" i="1" dirty="0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−7</m:t>
                        </m:r>
                      </m:num>
                      <m:den>
                        <m:d>
                          <m:dPr>
                            <m:ctrlP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  <m: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  <m:t>+2</m:t>
                            </m:r>
                          </m:e>
                        </m:d>
                        <m:d>
                          <m:dPr>
                            <m:ctrlP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−2</m:t>
                            </m:r>
                          </m:e>
                        </m:d>
                      </m:den>
                    </m:f>
                    <m:r>
                      <a:rPr lang="pt-PT" b="0" i="1" dirty="0" smtClean="0">
                        <a:latin typeface="Cambria Math"/>
                        <a:cs typeface="Arial" pitchFamily="34" charset="0"/>
                      </a:rPr>
                      <m:t>−</m:t>
                    </m:r>
                    <m:f>
                      <m:fPr>
                        <m:ctrlP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−2</m:t>
                        </m:r>
                      </m:num>
                      <m:den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+2</m:t>
                        </m:r>
                      </m:den>
                    </m:f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=</m:t>
                    </m:r>
                  </m:oMath>
                </a14:m>
                <a:r>
                  <a:rPr lang="pt-PT" dirty="0" smtClean="0"/>
                  <a:t> </a:t>
                </a:r>
                <a:endParaRPr lang="pt-PT" dirty="0"/>
              </a:p>
            </p:txBody>
          </p:sp>
        </mc:Choice>
        <mc:Fallback xmlns="">
          <p:sp>
            <p:nvSpPr>
              <p:cNvPr id="34" name="Rectângulo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0427" y="4887803"/>
                <a:ext cx="2000804" cy="512513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ângulo 34"/>
              <p:cNvSpPr/>
              <p:nvPr/>
            </p:nvSpPr>
            <p:spPr>
              <a:xfrm>
                <a:off x="4303121" y="4863917"/>
                <a:ext cx="1743041" cy="5335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pt-PT" i="1" dirty="0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−7−</m:t>
                        </m:r>
                        <m:d>
                          <m:dPr>
                            <m:ctrlP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−2</m:t>
                            </m:r>
                          </m:e>
                        </m:d>
                        <m:d>
                          <m:dPr>
                            <m:ctrlP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−2</m:t>
                            </m:r>
                          </m:e>
                        </m:d>
                      </m:num>
                      <m:den>
                        <m:d>
                          <m:dPr>
                            <m:ctrlP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+2</m:t>
                            </m:r>
                          </m:e>
                        </m:d>
                        <m:d>
                          <m:dPr>
                            <m:ctrlP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−2</m:t>
                            </m:r>
                          </m:e>
                        </m:d>
                      </m:den>
                    </m:f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=</m:t>
                    </m:r>
                  </m:oMath>
                </a14:m>
                <a:r>
                  <a:rPr lang="pt-PT" dirty="0" smtClean="0"/>
                  <a:t> </a:t>
                </a:r>
                <a:endParaRPr lang="pt-PT" dirty="0"/>
              </a:p>
            </p:txBody>
          </p:sp>
        </mc:Choice>
        <mc:Fallback xmlns="">
          <p:sp>
            <p:nvSpPr>
              <p:cNvPr id="35" name="Rectângulo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3121" y="4863917"/>
                <a:ext cx="1743041" cy="533544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ângulo 35"/>
              <p:cNvSpPr/>
              <p:nvPr/>
            </p:nvSpPr>
            <p:spPr>
              <a:xfrm>
                <a:off x="5866341" y="4842497"/>
                <a:ext cx="2671757" cy="5241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pt-PT" i="1" dirty="0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−</m:t>
                        </m:r>
                        <m:sSup>
                          <m:sSupPr>
                            <m:ctrlP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+4</m:t>
                        </m:r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−11</m:t>
                        </m:r>
                      </m:num>
                      <m:den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²−4</m:t>
                        </m:r>
                      </m:den>
                    </m:f>
                  </m:oMath>
                </a14:m>
                <a:r>
                  <a:rPr lang="pt-PT" dirty="0" smtClean="0"/>
                  <a:t>,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em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</a:rPr>
                      <m:t>ℝ</m:t>
                    </m:r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</a:rPr>
                      <m:t>\</m:t>
                    </m:r>
                    <m:d>
                      <m:dPr>
                        <m:begChr m:val="{"/>
                        <m:endChr m:val="}"/>
                        <m:ctrlPr>
                          <a:rPr lang="pt-PT" i="1" dirty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pt-PT" b="0" i="1" dirty="0" smtClean="0">
                            <a:latin typeface="Cambria Math"/>
                            <a:ea typeface="Cambria Math" panose="02040503050406030204" pitchFamily="18" charset="0"/>
                          </a:rPr>
                          <m:t>2, 2</m:t>
                        </m:r>
                      </m:e>
                    </m:d>
                  </m:oMath>
                </a14:m>
                <a:r>
                  <a:rPr lang="pt-PT" dirty="0" smtClean="0"/>
                  <a:t> </a:t>
                </a:r>
                <a:endParaRPr lang="pt-PT" dirty="0"/>
              </a:p>
            </p:txBody>
          </p:sp>
        </mc:Choice>
        <mc:Fallback xmlns="">
          <p:sp>
            <p:nvSpPr>
              <p:cNvPr id="36" name="Rectângulo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6341" y="4842497"/>
                <a:ext cx="2671757" cy="524182"/>
              </a:xfrm>
              <a:prstGeom prst="rect">
                <a:avLst/>
              </a:prstGeom>
              <a:blipFill rotWithShape="1">
                <a:blip r:embed="rId16"/>
                <a:stretch>
                  <a:fillRect b="-697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23683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6" grpId="0"/>
      <p:bldP spid="29" grpId="0"/>
      <p:bldP spid="30" grpId="0"/>
      <p:bldP spid="8" grpId="0" animBg="1"/>
      <p:bldP spid="9" grpId="0"/>
      <p:bldP spid="14" grpId="0"/>
      <p:bldP spid="15" grpId="0"/>
      <p:bldP spid="24" grpId="0"/>
      <p:bldP spid="31" grpId="0"/>
      <p:bldP spid="32" grpId="0"/>
      <p:bldP spid="33" grpId="0"/>
      <p:bldP spid="34" grpId="0"/>
      <p:bldP spid="35" grpId="0"/>
      <p:bldP spid="3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955782" y="113153"/>
            <a:ext cx="817245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Operações com frações racionais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-2184400" y="2235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955782" y="707105"/>
            <a:ext cx="789793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Clr>
                <a:srgbClr val="6AA342"/>
              </a:buClr>
              <a:buFont typeface="Wingdings" pitchFamily="2" charset="2"/>
              <a:buChar char="§"/>
            </a:pPr>
            <a:r>
              <a:rPr lang="pt-P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Multiplicação</a:t>
            </a:r>
            <a:endParaRPr lang="pt-PT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anto dobrado 23"/>
              <p:cNvSpPr/>
              <p:nvPr/>
            </p:nvSpPr>
            <p:spPr>
              <a:xfrm>
                <a:off x="7113494" y="1545836"/>
                <a:ext cx="1753666" cy="1074489"/>
              </a:xfrm>
              <a:prstGeom prst="foldedCorner">
                <a:avLst/>
              </a:prstGeom>
            </p:spPr>
            <p:style>
              <a:lnRef idx="3">
                <a:schemeClr val="lt1"/>
              </a:lnRef>
              <a:fillRef idx="1">
                <a:schemeClr val="accent5"/>
              </a:fillRef>
              <a:effectRef idx="1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 dirty="0" smtClean="0"/>
              </a:p>
              <a:p>
                <a:pPr algn="ctr"/>
                <a:r>
                  <a:rPr lang="pt-PT" dirty="0" smtClean="0">
                    <a:solidFill>
                      <a:schemeClr val="tx1"/>
                    </a:solidFill>
                  </a:rPr>
                  <a:t>Recorda: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PT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𝐷</m:t>
                          </m:r>
                        </m:e>
                        <m:sub>
                          <m:r>
                            <a:rPr lang="pt-PT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𝑓</m:t>
                          </m:r>
                          <m:r>
                            <a:rPr lang="pt-PT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×</m:t>
                          </m:r>
                          <m:r>
                            <a:rPr lang="pt-PT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𝑔</m:t>
                          </m:r>
                        </m:sub>
                      </m:sSub>
                      <m:r>
                        <a:rPr lang="pt-PT" i="1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pt-PT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PT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𝐷</m:t>
                          </m:r>
                        </m:e>
                        <m:sub>
                          <m:r>
                            <a:rPr lang="pt-PT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𝑓</m:t>
                          </m:r>
                        </m:sub>
                      </m:sSub>
                      <m:r>
                        <a:rPr lang="pt-PT" i="1">
                          <a:solidFill>
                            <a:schemeClr val="tx1"/>
                          </a:solidFill>
                          <a:latin typeface="Cambria Math"/>
                        </a:rPr>
                        <m:t>∩</m:t>
                      </m:r>
                      <m:sSub>
                        <m:sSubPr>
                          <m:ctrlPr>
                            <a:rPr lang="pt-PT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PT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𝐷</m:t>
                          </m:r>
                        </m:e>
                        <m:sub>
                          <m:r>
                            <a:rPr lang="pt-PT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𝑔</m:t>
                          </m:r>
                        </m:sub>
                      </m:sSub>
                    </m:oMath>
                  </m:oMathPara>
                </a14:m>
                <a:endParaRPr lang="pt-PT" dirty="0">
                  <a:solidFill>
                    <a:schemeClr val="tx1"/>
                  </a:solidFill>
                </a:endParaRPr>
              </a:p>
              <a:p>
                <a:pPr algn="ctr"/>
                <a:endParaRPr lang="pt-PT" dirty="0"/>
              </a:p>
            </p:txBody>
          </p:sp>
        </mc:Choice>
        <mc:Fallback xmlns="">
          <p:sp>
            <p:nvSpPr>
              <p:cNvPr id="24" name="Canto dobrado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3494" y="1545836"/>
                <a:ext cx="1753666" cy="1074489"/>
              </a:xfrm>
              <a:prstGeom prst="foldedCorner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Rectângulo 33"/>
          <p:cNvSpPr/>
          <p:nvPr/>
        </p:nvSpPr>
        <p:spPr>
          <a:xfrm>
            <a:off x="985424" y="3096416"/>
            <a:ext cx="13516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solidFill>
                  <a:srgbClr val="0D67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Exemplos:</a:t>
            </a:r>
            <a:endParaRPr lang="pt-PT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ângulo 37"/>
              <p:cNvSpPr/>
              <p:nvPr/>
            </p:nvSpPr>
            <p:spPr>
              <a:xfrm>
                <a:off x="984250" y="4893506"/>
                <a:ext cx="7721947" cy="48391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60363" indent="-360363"/>
                <a:r>
                  <a:rPr lang="pt-PT" b="1" dirty="0" smtClean="0">
                    <a:solidFill>
                      <a:srgbClr val="0D677A"/>
                    </a:solidFill>
                    <a:latin typeface="Arial" pitchFamily="34" charset="0"/>
                    <a:cs typeface="Arial" pitchFamily="34" charset="0"/>
                  </a:rPr>
                  <a:t>2.</a:t>
                </a: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i="1" dirty="0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−7</m:t>
                        </m:r>
                      </m:num>
                      <m:den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²−4</m:t>
                        </m:r>
                      </m:den>
                    </m:f>
                    <m:r>
                      <a:rPr lang="pt-PT" b="0" i="1" dirty="0" smtClean="0">
                        <a:latin typeface="Cambria Math"/>
                        <a:cs typeface="Arial" pitchFamily="34" charset="0"/>
                      </a:rPr>
                      <m:t>×</m:t>
                    </m:r>
                    <m:f>
                      <m:fPr>
                        <m:ctrlP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−2</m:t>
                        </m:r>
                      </m:num>
                      <m:den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+2</m:t>
                        </m:r>
                      </m:den>
                    </m:f>
                    <m:r>
                      <a:rPr lang="pt-PT" b="0" i="1" dirty="0" smtClean="0">
                        <a:latin typeface="Cambria Math"/>
                        <a:cs typeface="Arial" pitchFamily="34" charset="0"/>
                      </a:rPr>
                      <m:t>=</m:t>
                    </m:r>
                  </m:oMath>
                </a14:m>
                <a:endParaRPr lang="pt-PT" dirty="0"/>
              </a:p>
            </p:txBody>
          </p:sp>
        </mc:Choice>
        <mc:Fallback xmlns="">
          <p:sp>
            <p:nvSpPr>
              <p:cNvPr id="38" name="Rectângulo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4250" y="4893506"/>
                <a:ext cx="7721947" cy="483915"/>
              </a:xfrm>
              <a:prstGeom prst="rect">
                <a:avLst/>
              </a:prstGeom>
              <a:blipFill rotWithShape="1">
                <a:blip r:embed="rId5"/>
                <a:stretch>
                  <a:fillRect l="-631" b="-7595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ângulo 38"/>
              <p:cNvSpPr/>
              <p:nvPr/>
            </p:nvSpPr>
            <p:spPr>
              <a:xfrm>
                <a:off x="1270513" y="5521024"/>
                <a:ext cx="383835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dirty="0" smtClean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𝐷</m:t>
                      </m:r>
                      <m:r>
                        <a:rPr lang="pt-PT" i="1" dirty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pt-PT" i="1" dirty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𝑥</m:t>
                          </m:r>
                          <m:r>
                            <a:rPr lang="pt-PT" i="1" dirty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∈</m:t>
                          </m:r>
                          <m: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ℝ</m:t>
                          </m:r>
                          <m:r>
                            <a:rPr lang="pt-PT" i="1" dirty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:</m:t>
                          </m:r>
                          <m:sSup>
                            <m:sSupPr>
                              <m:ctrlPr>
                                <a:rPr lang="pt-PT" b="0" i="1" dirty="0" smtClean="0">
                                  <a:latin typeface="Cambria Math"/>
                                  <a:ea typeface="Cambria Math" panose="02040503050406030204" pitchFamily="18" charset="0"/>
                                  <a:cs typeface="Lucida Grande"/>
                                </a:rPr>
                              </m:ctrlPr>
                            </m:sSupPr>
                            <m:e>
                              <m:r>
                                <a:rPr lang="pt-PT" b="0" i="1" dirty="0" smtClean="0">
                                  <a:latin typeface="Cambria Math"/>
                                  <a:ea typeface="Cambria Math" panose="02040503050406030204" pitchFamily="18" charset="0"/>
                                  <a:cs typeface="Lucida Grande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pt-PT" b="0" i="1" dirty="0" smtClean="0">
                                  <a:latin typeface="Cambria Math"/>
                                  <a:ea typeface="Cambria Math" panose="02040503050406030204" pitchFamily="18" charset="0"/>
                                  <a:cs typeface="Lucida Grande"/>
                                </a:rPr>
                                <m:t>2</m:t>
                              </m:r>
                            </m:sup>
                          </m:sSup>
                          <m: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−4≠0∧</m:t>
                          </m:r>
                          <m: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𝑥</m:t>
                          </m:r>
                          <m: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+2≠0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9" name="Rectângulo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0513" y="5521024"/>
                <a:ext cx="3838358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ângulo 39"/>
              <p:cNvSpPr/>
              <p:nvPr/>
            </p:nvSpPr>
            <p:spPr>
              <a:xfrm>
                <a:off x="4889334" y="5521024"/>
                <a:ext cx="145507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 smtClean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=</m:t>
                      </m:r>
                      <m:r>
                        <a:rPr lang="pt-PT" i="1" dirty="0" smtClean="0">
                          <a:latin typeface="Cambria Math"/>
                          <a:ea typeface="Cambria Math" panose="02040503050406030204" pitchFamily="18" charset="0"/>
                        </a:rPr>
                        <m:t>ℝ</m:t>
                      </m:r>
                      <m:r>
                        <a:rPr lang="pt-PT" b="0" i="1" dirty="0" smtClean="0">
                          <a:latin typeface="Cambria Math"/>
                          <a:ea typeface="Cambria Math" panose="02040503050406030204" pitchFamily="18" charset="0"/>
                        </a:rPr>
                        <m:t>\</m:t>
                      </m:r>
                      <m:d>
                        <m:dPr>
                          <m:begChr m:val="{"/>
                          <m:endChr m:val="}"/>
                          <m:ctrlP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</a:rPr>
                            <m:t>−2, 2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40" name="Rectângulo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9334" y="5521024"/>
                <a:ext cx="1455078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ângulo 40"/>
              <p:cNvSpPr/>
              <p:nvPr/>
            </p:nvSpPr>
            <p:spPr>
              <a:xfrm>
                <a:off x="2569795" y="4870170"/>
                <a:ext cx="1466042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pt-PT" i="1" dirty="0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−7×</m:t>
                        </m:r>
                        <m:d>
                          <m:dPr>
                            <m:ctrlP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−2</m:t>
                            </m:r>
                          </m:e>
                        </m:d>
                      </m:num>
                      <m:den>
                        <m:d>
                          <m:dPr>
                            <m:ctrlP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²−4</m:t>
                            </m:r>
                          </m:e>
                        </m:d>
                        <m:d>
                          <m:dPr>
                            <m:ctrlP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+2</m:t>
                            </m:r>
                          </m:e>
                        </m:d>
                      </m:den>
                    </m:f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=</m:t>
                    </m:r>
                  </m:oMath>
                </a14:m>
                <a:r>
                  <a:rPr lang="pt-PT" dirty="0" smtClean="0"/>
                  <a:t> </a:t>
                </a:r>
                <a:endParaRPr lang="pt-PT" dirty="0"/>
              </a:p>
            </p:txBody>
          </p:sp>
        </mc:Choice>
        <mc:Fallback xmlns="">
          <p:sp>
            <p:nvSpPr>
              <p:cNvPr id="41" name="Rectângulo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9795" y="4870170"/>
                <a:ext cx="1466042" cy="53860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ângulo 41"/>
              <p:cNvSpPr/>
              <p:nvPr/>
            </p:nvSpPr>
            <p:spPr>
              <a:xfrm>
                <a:off x="3854950" y="4873178"/>
                <a:ext cx="1864998" cy="5335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pt-PT" i="1" dirty="0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−7×</m:t>
                        </m:r>
                        <m:d>
                          <m:dPr>
                            <m:ctrlP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−2</m:t>
                            </m:r>
                          </m:e>
                        </m:d>
                      </m:num>
                      <m:den>
                        <m:d>
                          <m:dPr>
                            <m:ctrlP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+2</m:t>
                            </m:r>
                          </m:e>
                        </m:d>
                        <m:d>
                          <m:dPr>
                            <m:ctrlP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−2</m:t>
                            </m:r>
                          </m:e>
                        </m:d>
                        <m:d>
                          <m:dPr>
                            <m:ctrlP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+2</m:t>
                            </m:r>
                          </m:e>
                        </m:d>
                      </m:den>
                    </m:f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=</m:t>
                    </m:r>
                  </m:oMath>
                </a14:m>
                <a:r>
                  <a:rPr lang="pt-PT" dirty="0" smtClean="0"/>
                  <a:t> </a:t>
                </a:r>
                <a:endParaRPr lang="pt-PT" dirty="0"/>
              </a:p>
            </p:txBody>
          </p:sp>
        </mc:Choice>
        <mc:Fallback xmlns="">
          <p:sp>
            <p:nvSpPr>
              <p:cNvPr id="42" name="Rectângulo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4950" y="4873178"/>
                <a:ext cx="1864998" cy="53354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ângulo 42"/>
              <p:cNvSpPr/>
              <p:nvPr/>
            </p:nvSpPr>
            <p:spPr>
              <a:xfrm>
                <a:off x="6722529" y="4892099"/>
                <a:ext cx="2424574" cy="4839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pt-PT" i="1" dirty="0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−7</m:t>
                        </m:r>
                      </m:num>
                      <m:den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²+4</m:t>
                        </m:r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+4</m:t>
                        </m:r>
                      </m:den>
                    </m:f>
                  </m:oMath>
                </a14:m>
                <a:r>
                  <a:rPr lang="pt-PT" dirty="0" smtClean="0"/>
                  <a:t>,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em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</a:rPr>
                      <m:t>ℝ</m:t>
                    </m:r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</a:rPr>
                      <m:t>\</m:t>
                    </m:r>
                    <m:d>
                      <m:dPr>
                        <m:begChr m:val="{"/>
                        <m:endChr m:val="}"/>
                        <m:ctrlPr>
                          <a:rPr lang="pt-PT" i="1" dirty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pt-PT" b="0" i="1" dirty="0" smtClean="0">
                            <a:latin typeface="Cambria Math"/>
                            <a:ea typeface="Cambria Math" panose="02040503050406030204" pitchFamily="18" charset="0"/>
                          </a:rPr>
                          <m:t>2, 2</m:t>
                        </m:r>
                      </m:e>
                    </m:d>
                  </m:oMath>
                </a14:m>
                <a:r>
                  <a:rPr lang="pt-PT" dirty="0" smtClean="0"/>
                  <a:t> </a:t>
                </a:r>
                <a:endParaRPr lang="pt-PT" dirty="0"/>
              </a:p>
            </p:txBody>
          </p:sp>
        </mc:Choice>
        <mc:Fallback xmlns="">
          <p:sp>
            <p:nvSpPr>
              <p:cNvPr id="43" name="Rectângulo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2529" y="4892099"/>
                <a:ext cx="2424574" cy="483915"/>
              </a:xfrm>
              <a:prstGeom prst="rect">
                <a:avLst/>
              </a:prstGeom>
              <a:blipFill rotWithShape="1">
                <a:blip r:embed="rId10"/>
                <a:stretch>
                  <a:fillRect b="-8861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ctângulo 43"/>
              <p:cNvSpPr/>
              <p:nvPr/>
            </p:nvSpPr>
            <p:spPr>
              <a:xfrm>
                <a:off x="5513414" y="4904555"/>
                <a:ext cx="1401602" cy="5125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pt-PT" i="1" dirty="0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−7</m:t>
                        </m:r>
                      </m:num>
                      <m:den>
                        <m:d>
                          <m:dPr>
                            <m:ctrlP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+2</m:t>
                            </m:r>
                          </m:e>
                        </m:d>
                        <m:d>
                          <m:dPr>
                            <m:ctrlP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+2</m:t>
                            </m:r>
                          </m:e>
                        </m:d>
                      </m:den>
                    </m:f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=</m:t>
                    </m:r>
                  </m:oMath>
                </a14:m>
                <a:r>
                  <a:rPr lang="pt-PT" dirty="0" smtClean="0"/>
                  <a:t> </a:t>
                </a:r>
                <a:endParaRPr lang="pt-PT" dirty="0"/>
              </a:p>
            </p:txBody>
          </p:sp>
        </mc:Choice>
        <mc:Fallback xmlns="">
          <p:sp>
            <p:nvSpPr>
              <p:cNvPr id="44" name="Rectângulo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3414" y="4904555"/>
                <a:ext cx="1401602" cy="512513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ângulo 44"/>
              <p:cNvSpPr/>
              <p:nvPr/>
            </p:nvSpPr>
            <p:spPr>
              <a:xfrm>
                <a:off x="987946" y="3643405"/>
                <a:ext cx="7721947" cy="4855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60363" indent="-360363"/>
                <a:r>
                  <a:rPr lang="pt-PT" b="1" dirty="0" smtClean="0">
                    <a:solidFill>
                      <a:srgbClr val="0D677A"/>
                    </a:solidFill>
                    <a:latin typeface="Arial" pitchFamily="34" charset="0"/>
                    <a:cs typeface="Arial" pitchFamily="34" charset="0"/>
                  </a:rPr>
                  <a:t>1. </a:t>
                </a: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i="1" dirty="0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+2</m:t>
                        </m:r>
                      </m:den>
                    </m:f>
                    <m:r>
                      <a:rPr lang="pt-PT" b="0" i="1" dirty="0" smtClean="0">
                        <a:latin typeface="Cambria Math"/>
                        <a:cs typeface="Arial" pitchFamily="34" charset="0"/>
                      </a:rPr>
                      <m:t>×</m:t>
                    </m:r>
                    <m:f>
                      <m:fPr>
                        <m:ctrlP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+3</m:t>
                        </m:r>
                      </m:den>
                    </m:f>
                    <m:r>
                      <a:rPr lang="pt-PT" b="0" i="1" dirty="0" smtClean="0">
                        <a:latin typeface="Cambria Math"/>
                        <a:cs typeface="Arial" pitchFamily="34" charset="0"/>
                      </a:rPr>
                      <m:t>=</m:t>
                    </m:r>
                  </m:oMath>
                </a14:m>
                <a:endParaRPr lang="pt-PT" dirty="0"/>
              </a:p>
            </p:txBody>
          </p:sp>
        </mc:Choice>
        <mc:Fallback xmlns="">
          <p:sp>
            <p:nvSpPr>
              <p:cNvPr id="45" name="Rectângulo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7946" y="3643405"/>
                <a:ext cx="7721947" cy="485518"/>
              </a:xfrm>
              <a:prstGeom prst="rect">
                <a:avLst/>
              </a:prstGeom>
              <a:blipFill rotWithShape="1">
                <a:blip r:embed="rId12"/>
                <a:stretch>
                  <a:fillRect l="-631" b="-7595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ctângulo 45"/>
              <p:cNvSpPr/>
              <p:nvPr/>
            </p:nvSpPr>
            <p:spPr>
              <a:xfrm>
                <a:off x="1226521" y="4270923"/>
                <a:ext cx="385361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dirty="0" smtClean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𝐷</m:t>
                      </m:r>
                      <m:r>
                        <a:rPr lang="pt-PT" i="1" dirty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pt-PT" i="1" dirty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𝑥</m:t>
                          </m:r>
                          <m:r>
                            <a:rPr lang="pt-PT" i="1" dirty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∈</m:t>
                          </m:r>
                          <m: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ℝ</m:t>
                          </m:r>
                          <m:r>
                            <a:rPr lang="pt-PT" i="1" dirty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:</m:t>
                          </m:r>
                          <m: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𝑥</m:t>
                          </m:r>
                          <m: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+2≠0∧</m:t>
                          </m:r>
                          <m: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𝑥</m:t>
                          </m:r>
                          <m: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+3≠0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46" name="Rectângulo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6521" y="4270923"/>
                <a:ext cx="3853619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ctângulo 46"/>
              <p:cNvSpPr/>
              <p:nvPr/>
            </p:nvSpPr>
            <p:spPr>
              <a:xfrm>
                <a:off x="4792177" y="4270923"/>
                <a:ext cx="162820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 smtClean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=</m:t>
                      </m:r>
                      <m:r>
                        <a:rPr lang="pt-PT" i="1" dirty="0" smtClean="0">
                          <a:latin typeface="Cambria Math"/>
                          <a:ea typeface="Cambria Math" panose="02040503050406030204" pitchFamily="18" charset="0"/>
                        </a:rPr>
                        <m:t>ℝ</m:t>
                      </m:r>
                      <m:r>
                        <a:rPr lang="pt-PT" b="0" i="1" dirty="0" smtClean="0">
                          <a:latin typeface="Cambria Math"/>
                          <a:ea typeface="Cambria Math" panose="02040503050406030204" pitchFamily="18" charset="0"/>
                        </a:rPr>
                        <m:t>\</m:t>
                      </m:r>
                      <m:d>
                        <m:dPr>
                          <m:begChr m:val="{"/>
                          <m:endChr m:val="}"/>
                          <m:ctrlP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</a:rPr>
                            <m:t>−3,−2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47" name="Rectângulo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2177" y="4270923"/>
                <a:ext cx="1628203" cy="369332"/>
              </a:xfrm>
              <a:prstGeom prst="rect">
                <a:avLst/>
              </a:prstGeom>
              <a:blipFill rotWithShape="1">
                <a:blip r:embed="rId14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Rectângulo 47"/>
              <p:cNvSpPr/>
              <p:nvPr/>
            </p:nvSpPr>
            <p:spPr>
              <a:xfrm>
                <a:off x="2519295" y="3606622"/>
                <a:ext cx="1401602" cy="5335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pt-PT" i="1" dirty="0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2</m:t>
                        </m:r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×</m:t>
                        </m:r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3</m:t>
                        </m:r>
                      </m:num>
                      <m:den>
                        <m:d>
                          <m:dPr>
                            <m:ctrlP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  <m: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  <m:t>+2</m:t>
                            </m:r>
                          </m:e>
                        </m:d>
                        <m:d>
                          <m:dPr>
                            <m:ctrlP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  <m: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  <m:t>+3</m:t>
                            </m:r>
                          </m:e>
                        </m:d>
                      </m:den>
                    </m:f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=</m:t>
                    </m:r>
                  </m:oMath>
                </a14:m>
                <a:r>
                  <a:rPr lang="pt-PT" dirty="0" smtClean="0"/>
                  <a:t> </a:t>
                </a:r>
                <a:endParaRPr lang="pt-PT" dirty="0"/>
              </a:p>
            </p:txBody>
          </p:sp>
        </mc:Choice>
        <mc:Fallback xmlns="">
          <p:sp>
            <p:nvSpPr>
              <p:cNvPr id="48" name="Rectângulo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9295" y="3606622"/>
                <a:ext cx="1401602" cy="533544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ângulo 49"/>
              <p:cNvSpPr/>
              <p:nvPr/>
            </p:nvSpPr>
            <p:spPr>
              <a:xfrm>
                <a:off x="3790240" y="3628551"/>
                <a:ext cx="2597699" cy="4896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pt-PT" i="1" dirty="0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6</m:t>
                        </m:r>
                      </m:num>
                      <m:den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²+5</m:t>
                        </m:r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+6</m:t>
                        </m:r>
                      </m:den>
                    </m:f>
                  </m:oMath>
                </a14:m>
                <a:r>
                  <a:rPr lang="pt-PT" dirty="0" smtClean="0"/>
                  <a:t>,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em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</a:rPr>
                      <m:t>ℝ</m:t>
                    </m:r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</a:rPr>
                      <m:t>\</m:t>
                    </m:r>
                    <m:d>
                      <m:dPr>
                        <m:begChr m:val="{"/>
                        <m:endChr m:val="}"/>
                        <m:ctrlPr>
                          <a:rPr lang="pt-PT" i="1" dirty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pt-PT" b="0" i="1" dirty="0" smtClean="0">
                            <a:latin typeface="Cambria Math"/>
                            <a:ea typeface="Cambria Math" panose="02040503050406030204" pitchFamily="18" charset="0"/>
                          </a:rPr>
                          <m:t>3,−2</m:t>
                        </m:r>
                      </m:e>
                    </m:d>
                  </m:oMath>
                </a14:m>
                <a:r>
                  <a:rPr lang="pt-PT" dirty="0" smtClean="0"/>
                  <a:t> </a:t>
                </a:r>
                <a:endParaRPr lang="pt-PT" dirty="0"/>
              </a:p>
            </p:txBody>
          </p:sp>
        </mc:Choice>
        <mc:Fallback xmlns="">
          <p:sp>
            <p:nvSpPr>
              <p:cNvPr id="50" name="Rectângulo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0240" y="3628551"/>
                <a:ext cx="2597699" cy="489686"/>
              </a:xfrm>
              <a:prstGeom prst="rect">
                <a:avLst/>
              </a:prstGeom>
              <a:blipFill rotWithShape="1">
                <a:blip r:embed="rId16"/>
                <a:stretch>
                  <a:fillRect b="-617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18"/>
          <p:cNvSpPr txBox="1"/>
          <p:nvPr/>
        </p:nvSpPr>
        <p:spPr>
          <a:xfrm>
            <a:off x="1162468" y="1464297"/>
            <a:ext cx="5446170" cy="1260000"/>
          </a:xfrm>
          <a:prstGeom prst="roundRect">
            <a:avLst/>
          </a:prstGeom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6AA342"/>
              </a:buClr>
            </a:pPr>
            <a:endParaRPr lang="pt-PT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ângulo 1"/>
          <p:cNvSpPr/>
          <p:nvPr/>
        </p:nvSpPr>
        <p:spPr>
          <a:xfrm>
            <a:off x="1233640" y="1419265"/>
            <a:ext cx="5712385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dirty="0" smtClean="0">
                <a:latin typeface="Arial" pitchFamily="34" charset="0"/>
                <a:cs typeface="Arial" pitchFamily="34" charset="0"/>
              </a:rPr>
              <a:t>Multiplicam-se os numeradores entre si e os denominadores entre si, simplificando, sempre que possível, o produto obtido.</a:t>
            </a:r>
            <a:endParaRPr lang="pt-PT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93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34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50" grpId="0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CaixaDeTexto 26"/>
          <p:cNvSpPr txBox="1"/>
          <p:nvPr/>
        </p:nvSpPr>
        <p:spPr>
          <a:xfrm>
            <a:off x="1101222" y="5395834"/>
            <a:ext cx="4999617" cy="135421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PT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Cálculos auxiliares</a:t>
            </a:r>
          </a:p>
          <a:p>
            <a:pPr algn="ctr"/>
            <a:endParaRPr lang="pt-PT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pt-PT" b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pt-PT" b="0" i="1" dirty="0" smtClean="0">
              <a:solidFill>
                <a:schemeClr val="tx1"/>
              </a:solidFill>
              <a:latin typeface="Cambria Math"/>
            </a:endParaRPr>
          </a:p>
          <a:p>
            <a:endParaRPr lang="pt-PT" sz="1000" b="0" i="1" dirty="0" smtClean="0">
              <a:solidFill>
                <a:schemeClr val="tx1"/>
              </a:solidFill>
              <a:latin typeface="Cambria Math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955782" y="113153"/>
            <a:ext cx="817245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Operações com frações racionais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-2184400" y="2235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955782" y="707105"/>
            <a:ext cx="7897932" cy="496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Clr>
                <a:srgbClr val="6AA342"/>
              </a:buClr>
              <a:buFont typeface="Wingdings" pitchFamily="2" charset="2"/>
              <a:buChar char="§"/>
            </a:pPr>
            <a:r>
              <a:rPr lang="pt-P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Divisão</a:t>
            </a:r>
            <a:endParaRPr lang="pt-PT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ângulo 1"/>
          <p:cNvSpPr/>
          <p:nvPr/>
        </p:nvSpPr>
        <p:spPr>
          <a:xfrm>
            <a:off x="1233640" y="1156783"/>
            <a:ext cx="3808367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dirty="0">
                <a:latin typeface="Arial" pitchFamily="34" charset="0"/>
                <a:cs typeface="Arial" pitchFamily="34" charset="0"/>
              </a:rPr>
              <a:t>Multiplica-se a primeira fração pela fração inversa da segunda,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simplificando </a:t>
            </a:r>
            <a:r>
              <a:rPr lang="pt-PT" dirty="0">
                <a:latin typeface="Arial" pitchFamily="34" charset="0"/>
                <a:cs typeface="Arial" pitchFamily="34" charset="0"/>
              </a:rPr>
              <a:t>o produto obtido.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anto dobrado 23"/>
              <p:cNvSpPr/>
              <p:nvPr/>
            </p:nvSpPr>
            <p:spPr>
              <a:xfrm>
                <a:off x="5449011" y="1335200"/>
                <a:ext cx="3260882" cy="900000"/>
              </a:xfrm>
              <a:prstGeom prst="foldedCorner">
                <a:avLst/>
              </a:prstGeom>
            </p:spPr>
            <p:style>
              <a:lnRef idx="3">
                <a:schemeClr val="lt1"/>
              </a:lnRef>
              <a:fillRef idx="1">
                <a:schemeClr val="accent5"/>
              </a:fillRef>
              <a:effectRef idx="1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 dirty="0" smtClean="0"/>
              </a:p>
              <a:p>
                <a:pPr algn="ctr"/>
                <a:r>
                  <a:rPr lang="pt-PT" dirty="0" smtClean="0">
                    <a:solidFill>
                      <a:schemeClr val="tx1"/>
                    </a:solidFill>
                  </a:rPr>
                  <a:t>Recorda: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PT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𝐷</m:t>
                          </m:r>
                        </m:e>
                        <m:sub>
                          <m:f>
                            <m:fPr>
                              <m:ctrlPr>
                                <a:rPr lang="pt-PT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pt-PT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num>
                            <m:den>
                              <m:r>
                                <a:rPr lang="pt-PT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𝑔</m:t>
                              </m:r>
                            </m:den>
                          </m:f>
                        </m:sub>
                      </m:sSub>
                      <m:r>
                        <a:rPr lang="pt-PT" i="1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pt-PT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PT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𝐷</m:t>
                          </m:r>
                        </m:e>
                        <m:sub>
                          <m:r>
                            <a:rPr lang="pt-PT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𝑓</m:t>
                          </m:r>
                        </m:sub>
                      </m:sSub>
                      <m:r>
                        <a:rPr lang="pt-PT" i="1">
                          <a:solidFill>
                            <a:schemeClr val="tx1"/>
                          </a:solidFill>
                          <a:latin typeface="Cambria Math"/>
                        </a:rPr>
                        <m:t>∩</m:t>
                      </m:r>
                      <m:d>
                        <m:dPr>
                          <m:begChr m:val="{"/>
                          <m:endChr m:val="}"/>
                          <m:ctrlPr>
                            <a:rPr lang="pt-PT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pt-PT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pt-PT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∈</m:t>
                          </m:r>
                          <m:sSub>
                            <m:sSubPr>
                              <m:ctrlPr>
                                <a:rPr lang="pt-PT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pt-PT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pt-PT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𝑔</m:t>
                              </m:r>
                            </m:sub>
                          </m:sSub>
                          <m:r>
                            <a:rPr lang="pt-PT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:</m:t>
                          </m:r>
                          <m:r>
                            <a:rPr lang="pt-PT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𝑔</m:t>
                          </m:r>
                          <m:d>
                            <m:dPr>
                              <m:ctrlPr>
                                <a:rPr lang="pt-PT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pt-PT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pt-PT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≠0</m:t>
                          </m:r>
                        </m:e>
                      </m:d>
                    </m:oMath>
                  </m:oMathPara>
                </a14:m>
                <a:endParaRPr lang="pt-PT" dirty="0">
                  <a:solidFill>
                    <a:schemeClr val="tx1"/>
                  </a:solidFill>
                </a:endParaRPr>
              </a:p>
              <a:p>
                <a:pPr algn="ctr"/>
                <a:endParaRPr lang="pt-PT" dirty="0"/>
              </a:p>
            </p:txBody>
          </p:sp>
        </mc:Choice>
        <mc:Fallback xmlns="">
          <p:sp>
            <p:nvSpPr>
              <p:cNvPr id="24" name="Canto dobrado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9011" y="1335200"/>
                <a:ext cx="3260882" cy="900000"/>
              </a:xfrm>
              <a:prstGeom prst="foldedCorner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Rectângulo 33"/>
          <p:cNvSpPr/>
          <p:nvPr/>
        </p:nvSpPr>
        <p:spPr>
          <a:xfrm>
            <a:off x="985424" y="2600022"/>
            <a:ext cx="13516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solidFill>
                  <a:srgbClr val="0D67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Exemplos:</a:t>
            </a:r>
            <a:endParaRPr lang="pt-PT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ângulo 37"/>
              <p:cNvSpPr/>
              <p:nvPr/>
            </p:nvSpPr>
            <p:spPr>
              <a:xfrm>
                <a:off x="984250" y="4397112"/>
                <a:ext cx="7721947" cy="51693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60363" indent="-360363"/>
                <a:r>
                  <a:rPr lang="pt-PT" b="1" dirty="0" smtClean="0">
                    <a:solidFill>
                      <a:srgbClr val="0D677A"/>
                    </a:solidFill>
                    <a:latin typeface="Arial" pitchFamily="34" charset="0"/>
                    <a:cs typeface="Arial" pitchFamily="34" charset="0"/>
                  </a:rPr>
                  <a:t>2.</a:t>
                </a: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i="1" dirty="0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³−8</m:t>
                        </m:r>
                      </m:num>
                      <m:den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+3</m:t>
                        </m:r>
                      </m:den>
                    </m:f>
                    <m:r>
                      <a:rPr lang="pt-PT" b="0" i="1" dirty="0" smtClean="0">
                        <a:latin typeface="Cambria Math"/>
                        <a:cs typeface="Arial" pitchFamily="34" charset="0"/>
                      </a:rPr>
                      <m:t>:</m:t>
                    </m:r>
                    <m:f>
                      <m:fPr>
                        <m:ctrlP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−2</m:t>
                        </m:r>
                      </m:num>
                      <m:den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2</m:t>
                        </m:r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+6</m:t>
                        </m:r>
                      </m:den>
                    </m:f>
                    <m:r>
                      <a:rPr lang="pt-PT" b="0" i="1" dirty="0" smtClean="0">
                        <a:latin typeface="Cambria Math"/>
                        <a:cs typeface="Arial" pitchFamily="34" charset="0"/>
                      </a:rPr>
                      <m:t>=</m:t>
                    </m:r>
                  </m:oMath>
                </a14:m>
                <a:endParaRPr lang="pt-PT" dirty="0"/>
              </a:p>
            </p:txBody>
          </p:sp>
        </mc:Choice>
        <mc:Fallback xmlns="">
          <p:sp>
            <p:nvSpPr>
              <p:cNvPr id="38" name="Rectângulo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4250" y="4397112"/>
                <a:ext cx="7721947" cy="516936"/>
              </a:xfrm>
              <a:prstGeom prst="rect">
                <a:avLst/>
              </a:prstGeom>
              <a:blipFill rotWithShape="1">
                <a:blip r:embed="rId5"/>
                <a:stretch>
                  <a:fillRect l="-631" b="-5882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ângulo 38"/>
              <p:cNvSpPr/>
              <p:nvPr/>
            </p:nvSpPr>
            <p:spPr>
              <a:xfrm>
                <a:off x="1327546" y="5024630"/>
                <a:ext cx="47732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1700" b="0" i="1" dirty="0" smtClean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𝐷</m:t>
                      </m:r>
                      <m:r>
                        <a:rPr lang="pt-PT" sz="1700" i="1" dirty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pt-PT" sz="1700" i="1" dirty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sz="1700" i="1" dirty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𝑥</m:t>
                          </m:r>
                          <m:r>
                            <a:rPr lang="pt-PT" sz="1700" i="1" dirty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∈</m:t>
                          </m:r>
                          <m:r>
                            <a:rPr lang="pt-PT" sz="1700" b="0" i="1" dirty="0" smtClean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ℝ</m:t>
                          </m:r>
                          <m:r>
                            <a:rPr lang="pt-PT" sz="1700" i="1" dirty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:</m:t>
                          </m:r>
                          <m:r>
                            <a:rPr lang="pt-PT" sz="1700" b="0" i="1" dirty="0" smtClean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𝑥</m:t>
                          </m:r>
                          <m:r>
                            <a:rPr lang="pt-PT" sz="1700" b="0" i="1" dirty="0" smtClean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+3≠0∧</m:t>
                          </m:r>
                          <m:r>
                            <a:rPr lang="pt-PT" sz="1700" b="0" i="1" dirty="0" smtClean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𝑥</m:t>
                          </m:r>
                          <m:r>
                            <a:rPr lang="pt-PT" sz="1700" b="0" i="1" dirty="0" smtClean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−2≠0∧2</m:t>
                          </m:r>
                          <m:r>
                            <a:rPr lang="pt-PT" sz="1700" i="1" dirty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𝑥</m:t>
                          </m:r>
                          <m:r>
                            <a:rPr lang="pt-PT" sz="1700" b="0" i="1" dirty="0" smtClean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+6</m:t>
                          </m:r>
                          <m:r>
                            <a:rPr lang="pt-PT" sz="1700" i="1" dirty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≠0</m:t>
                          </m:r>
                        </m:e>
                      </m:d>
                    </m:oMath>
                  </m:oMathPara>
                </a14:m>
                <a:endParaRPr lang="pt-PT" sz="1700" dirty="0"/>
              </a:p>
            </p:txBody>
          </p:sp>
        </mc:Choice>
        <mc:Fallback xmlns="">
          <p:sp>
            <p:nvSpPr>
              <p:cNvPr id="39" name="Rectângulo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7546" y="5024630"/>
                <a:ext cx="4773293" cy="35394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ângulo 39"/>
              <p:cNvSpPr/>
              <p:nvPr/>
            </p:nvSpPr>
            <p:spPr>
              <a:xfrm>
                <a:off x="5908186" y="5024630"/>
                <a:ext cx="1381789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1700" i="1" dirty="0" smtClean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=</m:t>
                      </m:r>
                      <m:r>
                        <a:rPr lang="pt-PT" sz="1700" i="1" dirty="0" smtClean="0">
                          <a:latin typeface="Cambria Math"/>
                          <a:ea typeface="Cambria Math" panose="02040503050406030204" pitchFamily="18" charset="0"/>
                        </a:rPr>
                        <m:t>ℝ</m:t>
                      </m:r>
                      <m:r>
                        <a:rPr lang="pt-PT" sz="1700" b="0" i="1" dirty="0" smtClean="0">
                          <a:latin typeface="Cambria Math"/>
                          <a:ea typeface="Cambria Math" panose="02040503050406030204" pitchFamily="18" charset="0"/>
                        </a:rPr>
                        <m:t>\</m:t>
                      </m:r>
                      <m:d>
                        <m:dPr>
                          <m:begChr m:val="{"/>
                          <m:endChr m:val="}"/>
                          <m:ctrlPr>
                            <a:rPr lang="pt-PT" sz="1700" b="0" i="1" dirty="0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sz="1700" b="0" i="1" dirty="0" smtClean="0">
                              <a:latin typeface="Cambria Math"/>
                              <a:ea typeface="Cambria Math" panose="02040503050406030204" pitchFamily="18" charset="0"/>
                            </a:rPr>
                            <m:t>−3, 2</m:t>
                          </m:r>
                        </m:e>
                      </m:d>
                    </m:oMath>
                  </m:oMathPara>
                </a14:m>
                <a:endParaRPr lang="pt-PT" sz="1700" dirty="0"/>
              </a:p>
            </p:txBody>
          </p:sp>
        </mc:Choice>
        <mc:Fallback xmlns="">
          <p:sp>
            <p:nvSpPr>
              <p:cNvPr id="40" name="Rectângulo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8186" y="5024630"/>
                <a:ext cx="1381789" cy="353943"/>
              </a:xfrm>
              <a:prstGeom prst="rect">
                <a:avLst/>
              </a:prstGeom>
              <a:blipFill rotWithShape="1">
                <a:blip r:embed="rId7"/>
                <a:stretch>
                  <a:fillRect b="-10345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ângulo 41"/>
              <p:cNvSpPr/>
              <p:nvPr/>
            </p:nvSpPr>
            <p:spPr>
              <a:xfrm>
                <a:off x="2600230" y="4376784"/>
                <a:ext cx="1602939" cy="5643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pt-PT" i="1" dirty="0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pt-PT" b="0" i="1" dirty="0" smtClean="0">
                                    <a:latin typeface="Cambria Math"/>
                                    <a:cs typeface="Arial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pt-PT" b="0" i="1" dirty="0" smtClean="0">
                                    <a:latin typeface="Cambria Math"/>
                                    <a:cs typeface="Arial" pitchFamily="34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pt-PT" b="0" i="1" dirty="0" smtClean="0">
                                    <a:latin typeface="Cambria Math"/>
                                    <a:cs typeface="Arial" pitchFamily="34" charset="0"/>
                                  </a:rPr>
                                  <m:t>3</m:t>
                                </m:r>
                              </m:sup>
                            </m:sSup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−8</m:t>
                            </m:r>
                          </m:e>
                        </m:d>
                        <m:d>
                          <m:dPr>
                            <m:ctrlP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2</m:t>
                            </m:r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+6</m:t>
                            </m:r>
                          </m:e>
                        </m:d>
                      </m:num>
                      <m:den>
                        <m:d>
                          <m:dPr>
                            <m:ctrlP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+3</m:t>
                            </m:r>
                          </m:e>
                        </m:d>
                        <m:d>
                          <m:dPr>
                            <m:ctrlP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−2</m:t>
                            </m:r>
                          </m:e>
                        </m:d>
                      </m:den>
                    </m:f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=</m:t>
                    </m:r>
                  </m:oMath>
                </a14:m>
                <a:r>
                  <a:rPr lang="pt-PT" dirty="0" smtClean="0"/>
                  <a:t> </a:t>
                </a:r>
                <a:endParaRPr lang="pt-PT" dirty="0"/>
              </a:p>
            </p:txBody>
          </p:sp>
        </mc:Choice>
        <mc:Fallback xmlns="">
          <p:sp>
            <p:nvSpPr>
              <p:cNvPr id="42" name="Rectângulo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0230" y="4376784"/>
                <a:ext cx="1602939" cy="56432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ângulo 42"/>
              <p:cNvSpPr/>
              <p:nvPr/>
            </p:nvSpPr>
            <p:spPr>
              <a:xfrm>
                <a:off x="6285145" y="4468552"/>
                <a:ext cx="2833020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sz="1700" b="0" i="1" dirty="0" smtClean="0">
                        <a:latin typeface="Cambria Math"/>
                        <a:cs typeface="Arial" pitchFamily="34" charset="0"/>
                      </a:rPr>
                      <m:t>2</m:t>
                    </m:r>
                    <m:r>
                      <a:rPr lang="pt-PT" sz="1700" i="1" dirty="0">
                        <a:latin typeface="Cambria Math"/>
                        <a:cs typeface="Arial" pitchFamily="34" charset="0"/>
                      </a:rPr>
                      <m:t>𝑥</m:t>
                    </m:r>
                    <m:r>
                      <a:rPr lang="pt-PT" sz="1700" i="1" dirty="0">
                        <a:latin typeface="Cambria Math"/>
                        <a:cs typeface="Arial" pitchFamily="34" charset="0"/>
                      </a:rPr>
                      <m:t>²+4</m:t>
                    </m:r>
                    <m:r>
                      <a:rPr lang="pt-PT" sz="1700" i="1" dirty="0">
                        <a:latin typeface="Cambria Math"/>
                        <a:cs typeface="Arial" pitchFamily="34" charset="0"/>
                      </a:rPr>
                      <m:t>𝑥</m:t>
                    </m:r>
                    <m:r>
                      <a:rPr lang="pt-PT" sz="1700" i="1" dirty="0">
                        <a:latin typeface="Cambria Math"/>
                        <a:cs typeface="Arial" pitchFamily="34" charset="0"/>
                      </a:rPr>
                      <m:t>+8</m:t>
                    </m:r>
                  </m:oMath>
                </a14:m>
                <a:r>
                  <a:rPr lang="pt-PT" sz="1700" dirty="0" smtClean="0"/>
                  <a:t>, </a:t>
                </a:r>
                <a:r>
                  <a:rPr lang="pt-PT" sz="1700" dirty="0">
                    <a:latin typeface="Arial" pitchFamily="34" charset="0"/>
                    <a:cs typeface="Arial" pitchFamily="34" charset="0"/>
                  </a:rPr>
                  <a:t>em </a:t>
                </a:r>
                <a14:m>
                  <m:oMath xmlns:m="http://schemas.openxmlformats.org/officeDocument/2006/math">
                    <m:r>
                      <a:rPr lang="pt-PT" sz="1700" i="1" dirty="0">
                        <a:latin typeface="Cambria Math"/>
                        <a:ea typeface="Cambria Math" panose="02040503050406030204" pitchFamily="18" charset="0"/>
                      </a:rPr>
                      <m:t>ℝ</m:t>
                    </m:r>
                    <m:r>
                      <a:rPr lang="pt-PT" sz="1700" i="1" dirty="0">
                        <a:latin typeface="Cambria Math"/>
                        <a:ea typeface="Cambria Math" panose="02040503050406030204" pitchFamily="18" charset="0"/>
                      </a:rPr>
                      <m:t>\</m:t>
                    </m:r>
                    <m:d>
                      <m:dPr>
                        <m:begChr m:val="{"/>
                        <m:endChr m:val="}"/>
                        <m:ctrlPr>
                          <a:rPr lang="pt-PT" sz="1700" i="1" dirty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PT" sz="1700" i="1" dirty="0">
                            <a:latin typeface="Cambria Math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pt-PT" sz="1700" b="0" i="1" dirty="0" smtClean="0">
                            <a:latin typeface="Cambria Math"/>
                            <a:ea typeface="Cambria Math" panose="02040503050406030204" pitchFamily="18" charset="0"/>
                          </a:rPr>
                          <m:t>3, 2</m:t>
                        </m:r>
                      </m:e>
                    </m:d>
                  </m:oMath>
                </a14:m>
                <a:r>
                  <a:rPr lang="pt-PT" sz="1700" dirty="0" smtClean="0"/>
                  <a:t> </a:t>
                </a:r>
                <a:endParaRPr lang="pt-PT" sz="1700" dirty="0"/>
              </a:p>
            </p:txBody>
          </p:sp>
        </mc:Choice>
        <mc:Fallback xmlns="">
          <p:sp>
            <p:nvSpPr>
              <p:cNvPr id="43" name="Rectângulo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5145" y="4468552"/>
                <a:ext cx="2833020" cy="353943"/>
              </a:xfrm>
              <a:prstGeom prst="rect">
                <a:avLst/>
              </a:prstGeom>
              <a:blipFill rotWithShape="1">
                <a:blip r:embed="rId9"/>
                <a:stretch>
                  <a:fillRect t="-6897" b="-22414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ctângulo 43"/>
              <p:cNvSpPr/>
              <p:nvPr/>
            </p:nvSpPr>
            <p:spPr>
              <a:xfrm>
                <a:off x="4068345" y="4394306"/>
                <a:ext cx="2470933" cy="54553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pt-PT" i="1" dirty="0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−2</m:t>
                            </m:r>
                          </m:e>
                        </m:d>
                        <m:d>
                          <m:dPr>
                            <m:ctrlP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²+2</m:t>
                            </m:r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+4</m:t>
                            </m:r>
                          </m:e>
                        </m:d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×2</m:t>
                        </m:r>
                        <m:d>
                          <m:dPr>
                            <m:ctrlP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  <m: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  <m:t>+3</m:t>
                            </m:r>
                          </m:e>
                        </m:d>
                      </m:num>
                      <m:den>
                        <m:d>
                          <m:dPr>
                            <m:ctrlP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+3</m:t>
                            </m:r>
                          </m:e>
                        </m:d>
                        <m:d>
                          <m:dPr>
                            <m:ctrlP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  <m: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  <m:t>−2</m:t>
                            </m:r>
                          </m:e>
                        </m:d>
                      </m:den>
                    </m:f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=</m:t>
                    </m:r>
                  </m:oMath>
                </a14:m>
                <a:r>
                  <a:rPr lang="pt-PT" dirty="0"/>
                  <a:t> </a:t>
                </a:r>
              </a:p>
            </p:txBody>
          </p:sp>
        </mc:Choice>
        <mc:Fallback xmlns="">
          <p:sp>
            <p:nvSpPr>
              <p:cNvPr id="44" name="Rectângulo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8345" y="4394306"/>
                <a:ext cx="2470933" cy="545534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ângulo 44"/>
              <p:cNvSpPr/>
              <p:nvPr/>
            </p:nvSpPr>
            <p:spPr>
              <a:xfrm>
                <a:off x="987946" y="3147011"/>
                <a:ext cx="7721947" cy="4855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60363" indent="-360363"/>
                <a:r>
                  <a:rPr lang="pt-PT" b="1" dirty="0" smtClean="0">
                    <a:solidFill>
                      <a:srgbClr val="0D677A"/>
                    </a:solidFill>
                    <a:latin typeface="Arial" pitchFamily="34" charset="0"/>
                    <a:cs typeface="Arial" pitchFamily="34" charset="0"/>
                  </a:rPr>
                  <a:t>1. </a:t>
                </a: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i="1" dirty="0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+2</m:t>
                        </m:r>
                      </m:den>
                    </m:f>
                    <m:r>
                      <a:rPr lang="pt-PT" b="0" i="1" dirty="0" smtClean="0">
                        <a:latin typeface="Cambria Math"/>
                        <a:cs typeface="Arial" pitchFamily="34" charset="0"/>
                      </a:rPr>
                      <m:t>:</m:t>
                    </m:r>
                    <m:f>
                      <m:fPr>
                        <m:ctrlP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+3</m:t>
                        </m:r>
                      </m:den>
                    </m:f>
                    <m:r>
                      <a:rPr lang="pt-PT" b="0" i="1" dirty="0" smtClean="0">
                        <a:latin typeface="Cambria Math"/>
                        <a:cs typeface="Arial" pitchFamily="34" charset="0"/>
                      </a:rPr>
                      <m:t>=</m:t>
                    </m:r>
                  </m:oMath>
                </a14:m>
                <a:endParaRPr lang="pt-PT" dirty="0"/>
              </a:p>
            </p:txBody>
          </p:sp>
        </mc:Choice>
        <mc:Fallback xmlns="">
          <p:sp>
            <p:nvSpPr>
              <p:cNvPr id="45" name="Rectângulo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7946" y="3147011"/>
                <a:ext cx="7721947" cy="485518"/>
              </a:xfrm>
              <a:prstGeom prst="rect">
                <a:avLst/>
              </a:prstGeom>
              <a:blipFill rotWithShape="1">
                <a:blip r:embed="rId11"/>
                <a:stretch>
                  <a:fillRect l="-631" b="-625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ctângulo 45"/>
              <p:cNvSpPr/>
              <p:nvPr/>
            </p:nvSpPr>
            <p:spPr>
              <a:xfrm>
                <a:off x="1226521" y="3774529"/>
                <a:ext cx="385361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dirty="0" smtClean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𝐷</m:t>
                      </m:r>
                      <m:r>
                        <a:rPr lang="pt-PT" i="1" dirty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pt-PT" i="1" dirty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𝑥</m:t>
                          </m:r>
                          <m:r>
                            <a:rPr lang="pt-PT" i="1" dirty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∈</m:t>
                          </m:r>
                          <m: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ℝ</m:t>
                          </m:r>
                          <m:r>
                            <a:rPr lang="pt-PT" i="1" dirty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:</m:t>
                          </m:r>
                          <m: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𝑥</m:t>
                          </m:r>
                          <m: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+2≠0∧</m:t>
                          </m:r>
                          <m: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𝑥</m:t>
                          </m:r>
                          <m: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+3≠0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46" name="Rectângulo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6521" y="3774529"/>
                <a:ext cx="3853619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ctângulo 46"/>
              <p:cNvSpPr/>
              <p:nvPr/>
            </p:nvSpPr>
            <p:spPr>
              <a:xfrm>
                <a:off x="4792177" y="3774529"/>
                <a:ext cx="162820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 smtClean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=</m:t>
                      </m:r>
                      <m:r>
                        <a:rPr lang="pt-PT" i="1" dirty="0" smtClean="0">
                          <a:latin typeface="Cambria Math"/>
                          <a:ea typeface="Cambria Math" panose="02040503050406030204" pitchFamily="18" charset="0"/>
                        </a:rPr>
                        <m:t>ℝ</m:t>
                      </m:r>
                      <m:r>
                        <a:rPr lang="pt-PT" b="0" i="1" dirty="0" smtClean="0">
                          <a:latin typeface="Cambria Math"/>
                          <a:ea typeface="Cambria Math" panose="02040503050406030204" pitchFamily="18" charset="0"/>
                        </a:rPr>
                        <m:t>\</m:t>
                      </m:r>
                      <m:d>
                        <m:dPr>
                          <m:begChr m:val="{"/>
                          <m:endChr m:val="}"/>
                          <m:ctrlP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b="0" i="1" dirty="0" smtClean="0">
                              <a:latin typeface="Cambria Math"/>
                              <a:ea typeface="Cambria Math" panose="02040503050406030204" pitchFamily="18" charset="0"/>
                            </a:rPr>
                            <m:t>−3,−2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47" name="Rectângulo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2177" y="3774529"/>
                <a:ext cx="1628203" cy="369332"/>
              </a:xfrm>
              <a:prstGeom prst="rect">
                <a:avLst/>
              </a:prstGeom>
              <a:blipFill rotWithShape="1">
                <a:blip r:embed="rId13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Rectângulo 47"/>
              <p:cNvSpPr/>
              <p:nvPr/>
            </p:nvSpPr>
            <p:spPr>
              <a:xfrm>
                <a:off x="2519295" y="3152760"/>
                <a:ext cx="1389483" cy="4855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pt-PT" i="1" dirty="0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+2</m:t>
                        </m:r>
                      </m:den>
                    </m:f>
                    <m:r>
                      <a:rPr lang="pt-PT" b="0" i="1" dirty="0" smtClean="0">
                        <a:latin typeface="Cambria Math"/>
                        <a:cs typeface="Arial" pitchFamily="34" charset="0"/>
                      </a:rPr>
                      <m:t>×</m:t>
                    </m:r>
                    <m:f>
                      <m:fPr>
                        <m:ctrlPr>
                          <a:rPr lang="pt-PT" i="1" dirty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+3</m:t>
                        </m:r>
                      </m:num>
                      <m:den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3</m:t>
                        </m:r>
                      </m:den>
                    </m:f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=</m:t>
                    </m:r>
                  </m:oMath>
                </a14:m>
                <a:r>
                  <a:rPr lang="pt-PT" dirty="0" smtClean="0"/>
                  <a:t> </a:t>
                </a:r>
                <a:endParaRPr lang="pt-PT" dirty="0"/>
              </a:p>
            </p:txBody>
          </p:sp>
        </mc:Choice>
        <mc:Fallback xmlns="">
          <p:sp>
            <p:nvSpPr>
              <p:cNvPr id="48" name="Rectângulo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9295" y="3152760"/>
                <a:ext cx="1389483" cy="485518"/>
              </a:xfrm>
              <a:prstGeom prst="rect">
                <a:avLst/>
              </a:prstGeom>
              <a:blipFill rotWithShape="1">
                <a:blip r:embed="rId14"/>
                <a:stretch>
                  <a:fillRect b="-125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ângulo 49"/>
              <p:cNvSpPr/>
              <p:nvPr/>
            </p:nvSpPr>
            <p:spPr>
              <a:xfrm>
                <a:off x="3790240" y="3132157"/>
                <a:ext cx="1035989" cy="5335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pt-PT" i="1" dirty="0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2</m:t>
                        </m:r>
                        <m:d>
                          <m:dPr>
                            <m:ctrlP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+3</m:t>
                            </m:r>
                          </m:e>
                        </m:d>
                      </m:num>
                      <m:den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3</m:t>
                        </m:r>
                        <m:d>
                          <m:dPr>
                            <m:ctrlP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+2</m:t>
                            </m:r>
                          </m:e>
                        </m:d>
                      </m:den>
                    </m:f>
                    <m:r>
                      <a:rPr lang="pt-PT" b="0" i="1" dirty="0" smtClean="0">
                        <a:latin typeface="Cambria Math"/>
                        <a:cs typeface="Arial" pitchFamily="34" charset="0"/>
                      </a:rPr>
                      <m:t>=</m:t>
                    </m:r>
                  </m:oMath>
                </a14:m>
                <a:r>
                  <a:rPr lang="pt-PT" dirty="0" smtClean="0"/>
                  <a:t> </a:t>
                </a:r>
                <a:endParaRPr lang="pt-PT" dirty="0"/>
              </a:p>
            </p:txBody>
          </p:sp>
        </mc:Choice>
        <mc:Fallback xmlns="">
          <p:sp>
            <p:nvSpPr>
              <p:cNvPr id="50" name="Rectângulo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0240" y="3132157"/>
                <a:ext cx="1035989" cy="533544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ângulo 22"/>
              <p:cNvSpPr/>
              <p:nvPr/>
            </p:nvSpPr>
            <p:spPr>
              <a:xfrm>
                <a:off x="4635294" y="3133156"/>
                <a:ext cx="2307555" cy="4855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pt-PT" i="1" dirty="0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2</m:t>
                        </m:r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+6</m:t>
                        </m:r>
                      </m:num>
                      <m:den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3</m:t>
                        </m:r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+6</m:t>
                        </m:r>
                      </m:den>
                    </m:f>
                  </m:oMath>
                </a14:m>
                <a:r>
                  <a:rPr lang="pt-PT" dirty="0" smtClean="0"/>
                  <a:t>,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em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</a:rPr>
                      <m:t>ℝ</m:t>
                    </m:r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</a:rPr>
                      <m:t>\</m:t>
                    </m:r>
                    <m:d>
                      <m:dPr>
                        <m:begChr m:val="{"/>
                        <m:endChr m:val="}"/>
                        <m:ctrlPr>
                          <a:rPr lang="pt-PT" i="1" dirty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pt-PT" b="0" i="1" dirty="0" smtClean="0">
                            <a:latin typeface="Cambria Math"/>
                            <a:ea typeface="Cambria Math" panose="02040503050406030204" pitchFamily="18" charset="0"/>
                          </a:rPr>
                          <m:t>3,−2</m:t>
                        </m:r>
                      </m:e>
                    </m:d>
                  </m:oMath>
                </a14:m>
                <a:r>
                  <a:rPr lang="pt-PT" dirty="0" smtClean="0"/>
                  <a:t> </a:t>
                </a:r>
                <a:endParaRPr lang="pt-PT" dirty="0"/>
              </a:p>
            </p:txBody>
          </p:sp>
        </mc:Choice>
        <mc:Fallback xmlns="">
          <p:sp>
            <p:nvSpPr>
              <p:cNvPr id="23" name="Rectângulo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5294" y="3133156"/>
                <a:ext cx="2307555" cy="485518"/>
              </a:xfrm>
              <a:prstGeom prst="rect">
                <a:avLst/>
              </a:prstGeom>
              <a:blipFill rotWithShape="1">
                <a:blip r:embed="rId16"/>
                <a:stretch>
                  <a:fillRect b="-750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ela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71858561"/>
                  </p:ext>
                </p:extLst>
              </p:nvPr>
            </p:nvGraphicFramePr>
            <p:xfrm>
              <a:off x="3104337" y="5533741"/>
              <a:ext cx="2412000" cy="82395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02000"/>
                    <a:gridCol w="402000"/>
                    <a:gridCol w="402000"/>
                    <a:gridCol w="402000"/>
                    <a:gridCol w="402000"/>
                    <a:gridCol w="402000"/>
                  </a:tblGrid>
                  <a:tr h="274652">
                    <a:tc>
                      <a:txBody>
                        <a:bodyPr/>
                        <a:lstStyle/>
                        <a:p>
                          <a:endParaRPr lang="pt-PT" sz="1700" dirty="0"/>
                        </a:p>
                      </a:txBody>
                      <a:tcPr marL="0" marR="0" marT="0" marB="0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sz="1700" dirty="0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pt-PT" sz="1700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sz="1700" dirty="0" smtClean="0">
                                    <a:latin typeface="Cambria Math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pt-PT" sz="1700" dirty="0"/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sz="1700" dirty="0" smtClean="0">
                                    <a:latin typeface="Cambria Math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pt-PT" sz="1700" dirty="0"/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sz="1700" dirty="0" smtClean="0">
                                    <a:latin typeface="Cambria Math"/>
                                  </a:rPr>
                                  <m:t>−8</m:t>
                                </m:r>
                              </m:oMath>
                            </m:oMathPara>
                          </a14:m>
                          <a:endParaRPr lang="pt-PT" sz="1700" dirty="0"/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pt-PT" sz="1700" dirty="0"/>
                        </a:p>
                      </a:txBody>
                      <a:tcPr marL="0" marR="0" marT="0" marB="0"/>
                    </a:tc>
                  </a:tr>
                  <a:tr h="274652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sz="1700" dirty="0" smtClean="0">
                                    <a:latin typeface="Cambria Math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pt-PT" sz="1700" dirty="0"/>
                        </a:p>
                      </a:txBody>
                      <a:tcPr marL="0" marR="0" marT="0" marB="0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pt-PT" sz="1700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sz="1700" dirty="0" smtClean="0">
                                    <a:latin typeface="Cambria Math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pt-PT" sz="1700" dirty="0"/>
                        </a:p>
                      </a:txBody>
                      <a:tcPr marL="0" marR="0" marT="0" marB="0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sz="1700" dirty="0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pt-PT" sz="1700" dirty="0"/>
                        </a:p>
                      </a:txBody>
                      <a:tcPr marL="0" marR="0" marT="0" marB="0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sz="1700" dirty="0" smtClean="0">
                                    <a:latin typeface="Cambria Math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pt-PT" sz="1700" dirty="0"/>
                        </a:p>
                      </a:txBody>
                      <a:tcPr marL="0" marR="0" marT="0" marB="0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pt-PT" sz="1700" dirty="0"/>
                        </a:p>
                      </a:txBody>
                      <a:tcPr marL="0" marR="0" marT="0" marB="0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74652">
                    <a:tc>
                      <a:txBody>
                        <a:bodyPr/>
                        <a:lstStyle/>
                        <a:p>
                          <a:endParaRPr lang="pt-PT" sz="1700" dirty="0"/>
                        </a:p>
                      </a:txBody>
                      <a:tcPr marL="0" marR="0" marT="0" marB="0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sz="1700" dirty="0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pt-PT" sz="1700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sz="1700" dirty="0" smtClean="0">
                                    <a:latin typeface="Cambria Math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pt-PT" sz="1700" dirty="0"/>
                        </a:p>
                      </a:txBody>
                      <a:tcPr marL="0" marR="0" marT="0" marB="0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sz="1700" dirty="0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pt-PT" sz="1700" dirty="0"/>
                        </a:p>
                      </a:txBody>
                      <a:tcPr marL="0" marR="0" marT="0" marB="0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sz="1700" dirty="0" smtClean="0">
                                    <a:latin typeface="Cambria Math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pt-PT" sz="1700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pt-PT" sz="1700" b="0" i="0" dirty="0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m:rPr>
                                    <m:sty m:val="p"/>
                                  </m:rPr>
                                  <a:rPr lang="pt-PT" sz="1700" b="0" i="0" dirty="0" smtClean="0">
                                    <a:latin typeface="Cambria Math"/>
                                  </a:rPr>
                                  <m:t>R</m:t>
                                </m:r>
                              </m:oMath>
                            </m:oMathPara>
                          </a14:m>
                          <a:endParaRPr lang="pt-PT" sz="1700" dirty="0"/>
                        </a:p>
                      </a:txBody>
                      <a:tcPr marL="0" marR="0" marT="0" marB="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ela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71858561"/>
                  </p:ext>
                </p:extLst>
              </p:nvPr>
            </p:nvGraphicFramePr>
            <p:xfrm>
              <a:off x="3104337" y="5533741"/>
              <a:ext cx="2412000" cy="82395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02000"/>
                    <a:gridCol w="402000"/>
                    <a:gridCol w="402000"/>
                    <a:gridCol w="402000"/>
                    <a:gridCol w="402000"/>
                    <a:gridCol w="402000"/>
                  </a:tblGrid>
                  <a:tr h="274652">
                    <a:tc>
                      <a:txBody>
                        <a:bodyPr/>
                        <a:lstStyle/>
                        <a:p>
                          <a:endParaRPr lang="pt-PT" sz="1700" dirty="0"/>
                        </a:p>
                      </a:txBody>
                      <a:tcPr marL="0" marR="0" marT="0" marB="0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17"/>
                          <a:stretch>
                            <a:fillRect l="-100000" t="-2222" r="-400000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marL="0" marR="0" marT="0" marB="0">
                        <a:blipFill rotWithShape="1">
                          <a:blip r:embed="rId17"/>
                          <a:stretch>
                            <a:fillRect l="-200000" t="-2222" r="-300000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marL="0" marR="0" marT="0" marB="0">
                        <a:blipFill rotWithShape="1">
                          <a:blip r:embed="rId17"/>
                          <a:stretch>
                            <a:fillRect l="-300000" t="-2222" r="-200000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marL="0" marR="0" marT="0" marB="0">
                        <a:blipFill rotWithShape="1">
                          <a:blip r:embed="rId17"/>
                          <a:stretch>
                            <a:fillRect l="-400000" t="-2222" r="-100000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pt-PT" sz="1700" dirty="0"/>
                        </a:p>
                      </a:txBody>
                      <a:tcPr marL="0" marR="0" marT="0" marB="0"/>
                    </a:tc>
                  </a:tr>
                  <a:tr h="274652"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marL="0" marR="0" marT="0" marB="0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17"/>
                          <a:stretch>
                            <a:fillRect t="-102222" r="-500000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 sz="1700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marL="0" marR="0" marT="0" marB="0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17"/>
                          <a:stretch>
                            <a:fillRect l="-200000" t="-102222" r="-300000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marL="0" marR="0" marT="0" marB="0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17"/>
                          <a:stretch>
                            <a:fillRect l="-300000" t="-102222" r="-200000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marL="0" marR="0" marT="0" marB="0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17"/>
                          <a:stretch>
                            <a:fillRect l="-400000" t="-102222" r="-100000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pt-PT" sz="1700" dirty="0"/>
                        </a:p>
                      </a:txBody>
                      <a:tcPr marL="0" marR="0" marT="0" marB="0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74652">
                    <a:tc>
                      <a:txBody>
                        <a:bodyPr/>
                        <a:lstStyle/>
                        <a:p>
                          <a:endParaRPr lang="pt-PT" sz="1700" dirty="0"/>
                        </a:p>
                      </a:txBody>
                      <a:tcPr marL="0" marR="0" marT="0" marB="0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17"/>
                          <a:stretch>
                            <a:fillRect l="-100000" t="-202222" r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marL="0" marR="0" marT="0" marB="0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17"/>
                          <a:stretch>
                            <a:fillRect l="-200000" t="-202222" r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marL="0" marR="0" marT="0" marB="0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17"/>
                          <a:stretch>
                            <a:fillRect l="-300000" t="-202222" r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17"/>
                          <a:stretch>
                            <a:fillRect l="-400000" t="-202222" r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marL="0" marR="0" marT="0" marB="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17"/>
                          <a:stretch>
                            <a:fillRect l="-500000" t="-202222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ângulo 8"/>
              <p:cNvSpPr/>
              <p:nvPr/>
            </p:nvSpPr>
            <p:spPr>
              <a:xfrm>
                <a:off x="3060005" y="6409949"/>
                <a:ext cx="3078920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1700" i="1" dirty="0" smtClean="0">
                              <a:latin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pt-PT" sz="1700" i="1" dirty="0">
                              <a:latin typeface="Cambria Math"/>
                              <a:cs typeface="Arial" pitchFamily="34" charset="0"/>
                            </a:rPr>
                            <m:t>𝑥</m:t>
                          </m:r>
                        </m:e>
                        <m:sup>
                          <m:r>
                            <a:rPr lang="pt-PT" sz="1700" i="1" dirty="0">
                              <a:latin typeface="Cambria Math"/>
                              <a:cs typeface="Arial" pitchFamily="34" charset="0"/>
                            </a:rPr>
                            <m:t>3</m:t>
                          </m:r>
                        </m:sup>
                      </m:sSup>
                      <m:r>
                        <a:rPr lang="pt-PT" sz="1700" i="1" dirty="0">
                          <a:latin typeface="Cambria Math"/>
                          <a:cs typeface="Arial" pitchFamily="34" charset="0"/>
                        </a:rPr>
                        <m:t>−8</m:t>
                      </m:r>
                      <m:r>
                        <a:rPr lang="pt-PT" sz="1700" b="0" i="1" dirty="0" smtClean="0">
                          <a:latin typeface="Cambria Math"/>
                          <a:cs typeface="Arial" pitchFamily="34" charset="0"/>
                        </a:rPr>
                        <m:t>=</m:t>
                      </m:r>
                      <m:d>
                        <m:dPr>
                          <m:ctrlPr>
                            <a:rPr lang="pt-PT" sz="1700" i="1" dirty="0">
                              <a:latin typeface="Cambria Math"/>
                              <a:cs typeface="Arial" pitchFamily="34" charset="0"/>
                            </a:rPr>
                          </m:ctrlPr>
                        </m:dPr>
                        <m:e>
                          <m:r>
                            <a:rPr lang="pt-PT" sz="1700" i="1" dirty="0">
                              <a:latin typeface="Cambria Math"/>
                              <a:cs typeface="Arial" pitchFamily="34" charset="0"/>
                            </a:rPr>
                            <m:t>𝑥</m:t>
                          </m:r>
                          <m:r>
                            <a:rPr lang="pt-PT" sz="1700" i="1" dirty="0">
                              <a:latin typeface="Cambria Math"/>
                              <a:cs typeface="Arial" pitchFamily="34" charset="0"/>
                            </a:rPr>
                            <m:t>−2</m:t>
                          </m:r>
                        </m:e>
                      </m:d>
                      <m:d>
                        <m:dPr>
                          <m:ctrlPr>
                            <a:rPr lang="pt-PT" sz="1700" i="1" dirty="0">
                              <a:latin typeface="Cambria Math"/>
                              <a:cs typeface="Arial" pitchFamily="34" charset="0"/>
                            </a:rPr>
                          </m:ctrlPr>
                        </m:dPr>
                        <m:e>
                          <m:r>
                            <a:rPr lang="pt-PT" sz="1700" i="1" dirty="0">
                              <a:latin typeface="Cambria Math"/>
                              <a:cs typeface="Arial" pitchFamily="34" charset="0"/>
                            </a:rPr>
                            <m:t>𝑥</m:t>
                          </m:r>
                          <m:r>
                            <a:rPr lang="pt-PT" sz="1700" i="1" dirty="0">
                              <a:latin typeface="Cambria Math"/>
                              <a:cs typeface="Arial" pitchFamily="34" charset="0"/>
                            </a:rPr>
                            <m:t>²+2</m:t>
                          </m:r>
                          <m:r>
                            <a:rPr lang="pt-PT" sz="1700" i="1" dirty="0">
                              <a:latin typeface="Cambria Math"/>
                              <a:cs typeface="Arial" pitchFamily="34" charset="0"/>
                            </a:rPr>
                            <m:t>𝑥</m:t>
                          </m:r>
                          <m:r>
                            <a:rPr lang="pt-PT" sz="1700" i="1" dirty="0">
                              <a:latin typeface="Cambria Math"/>
                              <a:cs typeface="Arial" pitchFamily="34" charset="0"/>
                            </a:rPr>
                            <m:t>+4</m:t>
                          </m:r>
                        </m:e>
                      </m:d>
                    </m:oMath>
                  </m:oMathPara>
                </a14:m>
                <a:endParaRPr lang="pt-PT" sz="1700" dirty="0"/>
              </a:p>
            </p:txBody>
          </p:sp>
        </mc:Choice>
        <mc:Fallback xmlns="">
          <p:sp>
            <p:nvSpPr>
              <p:cNvPr id="9" name="Rectângulo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0005" y="6409949"/>
                <a:ext cx="3078920" cy="353943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18"/>
          <p:cNvSpPr txBox="1"/>
          <p:nvPr/>
        </p:nvSpPr>
        <p:spPr>
          <a:xfrm>
            <a:off x="1135574" y="1173769"/>
            <a:ext cx="3906433" cy="1260000"/>
          </a:xfrm>
          <a:prstGeom prst="roundRect">
            <a:avLst/>
          </a:prstGeom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6AA342"/>
              </a:buClr>
            </a:pPr>
            <a:endParaRPr lang="pt-PT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467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4" grpId="0" animBg="1"/>
      <p:bldP spid="34" grpId="0"/>
      <p:bldP spid="38" grpId="0"/>
      <p:bldP spid="39" grpId="0"/>
      <p:bldP spid="40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50" grpId="0"/>
      <p:bldP spid="23" grpId="0"/>
      <p:bldP spid="9" grpId="0"/>
      <p:bldP spid="26" grpId="0" animBg="1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8477</TotalTime>
  <Words>1738</Words>
  <Application>Microsoft Office PowerPoint</Application>
  <PresentationFormat>Apresentação no Ecrã (4:3)</PresentationFormat>
  <Paragraphs>242</Paragraphs>
  <Slides>13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13</vt:i4>
      </vt:variant>
    </vt:vector>
  </HeadingPairs>
  <TitlesOfParts>
    <vt:vector size="14" baseType="lpstr">
      <vt:lpstr>Tema do Office</vt:lpstr>
      <vt:lpstr>Funções racionais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Leya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Luis Marques</dc:creator>
  <cp:lastModifiedBy>Liliana Fernandes</cp:lastModifiedBy>
  <cp:revision>501</cp:revision>
  <dcterms:created xsi:type="dcterms:W3CDTF">2015-12-10T15:13:19Z</dcterms:created>
  <dcterms:modified xsi:type="dcterms:W3CDTF">2016-06-09T09:34:05Z</dcterms:modified>
</cp:coreProperties>
</file>