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61" r:id="rId3"/>
    <p:sldId id="421" r:id="rId4"/>
    <p:sldId id="422" r:id="rId5"/>
    <p:sldId id="437" r:id="rId6"/>
    <p:sldId id="426" r:id="rId7"/>
    <p:sldId id="438" r:id="rId8"/>
    <p:sldId id="439" r:id="rId9"/>
    <p:sldId id="440" r:id="rId10"/>
    <p:sldId id="427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66" r:id="rId31"/>
    <p:sldId id="449" r:id="rId32"/>
    <p:sldId id="450" r:id="rId33"/>
    <p:sldId id="451" r:id="rId34"/>
    <p:sldId id="452" r:id="rId35"/>
    <p:sldId id="453" r:id="rId36"/>
    <p:sldId id="45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A1623-63D1-6647-B4E5-1D46CAD5BB78}">
          <p14:sldIdLst>
            <p14:sldId id="256"/>
            <p14:sldId id="261"/>
            <p14:sldId id="421"/>
            <p14:sldId id="422"/>
            <p14:sldId id="437"/>
            <p14:sldId id="426"/>
            <p14:sldId id="438"/>
            <p14:sldId id="439"/>
            <p14:sldId id="440"/>
            <p14:sldId id="427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66"/>
            <p14:sldId id="449"/>
            <p14:sldId id="450"/>
            <p14:sldId id="451"/>
            <p14:sldId id="452"/>
            <p14:sldId id="453"/>
            <p14:sldId id="4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25" clrIdx="0"/>
  <p:cmAuthor id="1" name="Sofia Pereira Carvalhosa" initials="SP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AB0"/>
    <a:srgbClr val="F47929"/>
    <a:srgbClr val="BA051E"/>
    <a:srgbClr val="00B6B5"/>
    <a:srgbClr val="0D677A"/>
    <a:srgbClr val="6AA342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9291" autoAdjust="0"/>
  </p:normalViewPr>
  <p:slideViewPr>
    <p:cSldViewPr snapToGrid="0" snapToObjects="1">
      <p:cViewPr varScale="1">
        <p:scale>
          <a:sx n="91" d="100"/>
          <a:sy n="91" d="100"/>
        </p:scale>
        <p:origin x="-1020" y="-108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4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7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090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778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595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790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905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35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417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544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4294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45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628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326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7990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77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51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92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13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74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13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1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3" Type="http://schemas.openxmlformats.org/officeDocument/2006/relationships/image" Target="../media/image210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52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57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44.png"/><Relationship Id="rId4" Type="http://schemas.openxmlformats.org/officeDocument/2006/relationships/image" Target="../media/image4.png"/><Relationship Id="rId9" Type="http://schemas.openxmlformats.org/officeDocument/2006/relationships/image" Target="../media/image1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5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146.png"/><Relationship Id="rId7" Type="http://schemas.openxmlformats.org/officeDocument/2006/relationships/image" Target="../media/image640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0.png"/><Relationship Id="rId11" Type="http://schemas.openxmlformats.org/officeDocument/2006/relationships/image" Target="../media/image680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9" Type="http://schemas.openxmlformats.org/officeDocument/2006/relationships/image" Target="../media/image6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151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00.png"/><Relationship Id="rId9" Type="http://schemas.openxmlformats.org/officeDocument/2006/relationships/image" Target="../media/image15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2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1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1.png"/><Relationship Id="rId10" Type="http://schemas.openxmlformats.org/officeDocument/2006/relationships/image" Target="../media/image159.png"/><Relationship Id="rId4" Type="http://schemas.openxmlformats.org/officeDocument/2006/relationships/image" Target="../media/image810.png"/><Relationship Id="rId9" Type="http://schemas.openxmlformats.org/officeDocument/2006/relationships/image" Target="../media/image15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167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0" Type="http://schemas.openxmlformats.org/officeDocument/2006/relationships/image" Target="../media/image940.png"/><Relationship Id="rId4" Type="http://schemas.openxmlformats.org/officeDocument/2006/relationships/image" Target="../media/image880.png"/><Relationship Id="rId9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6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0.png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4.png"/><Relationship Id="rId3" Type="http://schemas.openxmlformats.org/officeDocument/2006/relationships/image" Target="../media/image3.png"/><Relationship Id="rId21" Type="http://schemas.openxmlformats.org/officeDocument/2006/relationships/image" Target="../media/image157.png"/><Relationship Id="rId12" Type="http://schemas.openxmlformats.org/officeDocument/2006/relationships/image" Target="../media/image511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7.png"/><Relationship Id="rId19" Type="http://schemas.openxmlformats.org/officeDocument/2006/relationships/image" Target="../media/image155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120.png"/><Relationship Id="rId18" Type="http://schemas.openxmlformats.org/officeDocument/2006/relationships/image" Target="../media/image1170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12" Type="http://schemas.openxmlformats.org/officeDocument/2006/relationships/image" Target="../media/image1110.png"/><Relationship Id="rId17" Type="http://schemas.openxmlformats.org/officeDocument/2006/relationships/image" Target="../media/image162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610.png"/><Relationship Id="rId20" Type="http://schemas.openxmlformats.org/officeDocument/2006/relationships/image" Target="../media/image16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0.png"/><Relationship Id="rId11" Type="http://schemas.openxmlformats.org/officeDocument/2006/relationships/image" Target="../media/image1100.png"/><Relationship Id="rId5" Type="http://schemas.openxmlformats.org/officeDocument/2006/relationships/image" Target="../media/image1040.png"/><Relationship Id="rId15" Type="http://schemas.openxmlformats.org/officeDocument/2006/relationships/image" Target="../media/image1600.png"/><Relationship Id="rId10" Type="http://schemas.openxmlformats.org/officeDocument/2006/relationships/image" Target="../media/image1090.png"/><Relationship Id="rId19" Type="http://schemas.openxmlformats.org/officeDocument/2006/relationships/image" Target="../media/image1630.png"/><Relationship Id="rId4" Type="http://schemas.openxmlformats.org/officeDocument/2006/relationships/image" Target="../media/image1030.png"/><Relationship Id="rId9" Type="http://schemas.openxmlformats.org/officeDocument/2006/relationships/image" Target="../media/image1080.png"/><Relationship Id="rId14" Type="http://schemas.openxmlformats.org/officeDocument/2006/relationships/image" Target="../media/image159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0.png"/><Relationship Id="rId3" Type="http://schemas.openxmlformats.org/officeDocument/2006/relationships/image" Target="../media/image1200.png"/><Relationship Id="rId7" Type="http://schemas.openxmlformats.org/officeDocument/2006/relationships/image" Target="../media/image177.png"/><Relationship Id="rId12" Type="http://schemas.openxmlformats.org/officeDocument/2006/relationships/image" Target="../media/image12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220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Relationship Id="rId14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3" Type="http://schemas.openxmlformats.org/officeDocument/2006/relationships/image" Target="../media/image1310.png"/><Relationship Id="rId7" Type="http://schemas.openxmlformats.org/officeDocument/2006/relationships/image" Target="../media/image13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1.png"/><Relationship Id="rId11" Type="http://schemas.openxmlformats.org/officeDocument/2006/relationships/image" Target="../media/image1370.png"/><Relationship Id="rId5" Type="http://schemas.openxmlformats.org/officeDocument/2006/relationships/image" Target="../media/image1220.png"/><Relationship Id="rId10" Type="http://schemas.openxmlformats.org/officeDocument/2006/relationships/image" Target="../media/image1360.png"/><Relationship Id="rId4" Type="http://schemas.openxmlformats.org/officeDocument/2006/relationships/image" Target="../media/image1210.png"/><Relationship Id="rId9" Type="http://schemas.openxmlformats.org/officeDocument/2006/relationships/image" Target="../media/image13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750.png"/><Relationship Id="rId3" Type="http://schemas.openxmlformats.org/officeDocument/2006/relationships/image" Target="../media/image1650.png"/><Relationship Id="rId7" Type="http://schemas.openxmlformats.org/officeDocument/2006/relationships/image" Target="../media/image1690.png"/><Relationship Id="rId12" Type="http://schemas.openxmlformats.org/officeDocument/2006/relationships/image" Target="../media/image17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0.png"/><Relationship Id="rId11" Type="http://schemas.openxmlformats.org/officeDocument/2006/relationships/image" Target="../media/image1730.png"/><Relationship Id="rId5" Type="http://schemas.openxmlformats.org/officeDocument/2006/relationships/image" Target="../media/image1670.png"/><Relationship Id="rId15" Type="http://schemas.openxmlformats.org/officeDocument/2006/relationships/image" Target="../media/image1770.png"/><Relationship Id="rId10" Type="http://schemas.openxmlformats.org/officeDocument/2006/relationships/image" Target="../media/image1720.png"/><Relationship Id="rId4" Type="http://schemas.openxmlformats.org/officeDocument/2006/relationships/image" Target="../media/image1660.png"/><Relationship Id="rId9" Type="http://schemas.openxmlformats.org/officeDocument/2006/relationships/image" Target="../media/image1710.png"/><Relationship Id="rId14" Type="http://schemas.openxmlformats.org/officeDocument/2006/relationships/image" Target="../media/image17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3" Type="http://schemas.openxmlformats.org/officeDocument/2006/relationships/image" Target="../media/image179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19" Type="http://schemas.openxmlformats.org/officeDocument/2006/relationships/image" Target="../media/image194.png"/><Relationship Id="rId4" Type="http://schemas.openxmlformats.org/officeDocument/2006/relationships/image" Target="../media/image1790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79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5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Espaços de probabilidade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de Laplace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243582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conjunto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finito, não finito.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função de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definida por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pt-PT" sz="600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>
                  <a:lnSpc>
                    <a:spcPct val="150000"/>
                  </a:lnSpc>
                </a:pPr>
                <a:endParaRPr lang="pt-PT" sz="600" dirty="0" smtClean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designada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definição de Laplace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606" b="-11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581394" y="2223081"/>
                <a:ext cx="6309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#</m:t>
                          </m:r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#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394" y="2223081"/>
                <a:ext cx="630942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ângulo 6"/>
          <p:cNvSpPr/>
          <p:nvPr/>
        </p:nvSpPr>
        <p:spPr>
          <a:xfrm>
            <a:off x="672352" y="3344887"/>
            <a:ext cx="804378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Decorre naturalmente da definição de Laplace que os acontecimentos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elementares (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acontecimentos constituídos por um só elemento) são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equiprováveis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 igual a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925663" y="4151485"/>
                <a:ext cx="6201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 1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#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  <m:r>
                        <a:rPr lang="pt-PT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63" y="4151485"/>
                <a:ext cx="620106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" grpId="0"/>
      <p:bldP spid="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Considera todos os números de quatro algarismos diferentes.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17964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Selecionando um deles ao acaso, qual é a probabilidade de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ser ímpar?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99916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20452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1"/>
              <p:cNvSpPr/>
              <p:nvPr/>
            </p:nvSpPr>
            <p:spPr>
              <a:xfrm>
                <a:off x="1324477" y="49984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77" y="4998489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2"/>
              <p:cNvSpPr/>
              <p:nvPr/>
            </p:nvSpPr>
            <p:spPr>
              <a:xfrm>
                <a:off x="3032319" y="49984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9" y="4998489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33"/>
              <p:cNvSpPr/>
              <p:nvPr/>
            </p:nvSpPr>
            <p:spPr>
              <a:xfrm>
                <a:off x="4811487" y="49984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7" y="4998489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4"/>
              <p:cNvSpPr/>
              <p:nvPr/>
            </p:nvSpPr>
            <p:spPr>
              <a:xfrm>
                <a:off x="2145735" y="499848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35" y="4998489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5"/>
              <p:cNvSpPr/>
              <p:nvPr/>
            </p:nvSpPr>
            <p:spPr>
              <a:xfrm>
                <a:off x="3845109" y="49992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09" y="4999200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6"/>
              <p:cNvSpPr/>
              <p:nvPr/>
            </p:nvSpPr>
            <p:spPr>
              <a:xfrm>
                <a:off x="7369832" y="4999200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𝟓𝟑𝟔</m:t>
                      </m:r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32" y="4999200"/>
                <a:ext cx="107753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5840989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8"/>
              <p:cNvSpPr/>
              <p:nvPr/>
            </p:nvSpPr>
            <p:spPr>
              <a:xfrm>
                <a:off x="6490872" y="49984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72" y="4998489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9"/>
              <p:cNvSpPr/>
              <p:nvPr/>
            </p:nvSpPr>
            <p:spPr>
              <a:xfrm>
                <a:off x="5607839" y="50029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39" y="5002932"/>
                <a:ext cx="4026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679380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haveta à direita 42"/>
          <p:cNvSpPr/>
          <p:nvPr/>
        </p:nvSpPr>
        <p:spPr>
          <a:xfrm rot="5400000">
            <a:off x="4787949" y="3374918"/>
            <a:ext cx="258134" cy="4035436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616166" y="5521703"/>
                <a:ext cx="66223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66" y="5521703"/>
                <a:ext cx="66223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83361" y="2282911"/>
            <a:ext cx="803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número de casos possíveis corresponde ao número de números compostos por quatro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algarismos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99873" y="367142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cada uma das escolhas efetuadas, tem-se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maneiras de escolher a sequência dos três algarismos da classe das unidades.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3" y="3671426"/>
                <a:ext cx="8049289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3"/>
              <p:cNvSpPr/>
              <p:nvPr/>
            </p:nvSpPr>
            <p:spPr>
              <a:xfrm>
                <a:off x="699873" y="318491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algarismo das unidades de milhar (não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32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3" y="3184918"/>
                <a:ext cx="80492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82" r="-758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5724348" y="5960755"/>
            <a:ext cx="2723023" cy="463075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de casos possíveis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7826249" y="5367821"/>
            <a:ext cx="266700" cy="529434"/>
          </a:xfrm>
          <a:prstGeom prst="down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9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0" grpId="0"/>
      <p:bldP spid="15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2" grpId="0"/>
      <p:bldP spid="3" grpId="0"/>
      <p:bldP spid="30" grpId="0"/>
      <p:bldP spid="32" grpId="0"/>
      <p:bldP spid="3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Considera todos os números de quatro algarismos diferentes.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17964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Selecionando um deles ao acaso, qual é a probabilidade de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ser ímpar?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3361" y="2282911"/>
                <a:ext cx="803827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determinar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favoráveis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basta ter em consideração que um número ímpar termina em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282911"/>
                <a:ext cx="803827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7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99873" y="3671426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cada uma das hipóteses anteriores, há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oito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algarismo das unidades de milhar (não pode ser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nem o algarismo escolhido para as unidades).</a:t>
                </a: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3" y="3671426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3"/>
          <p:cNvSpPr/>
          <p:nvPr/>
        </p:nvSpPr>
        <p:spPr>
          <a:xfrm>
            <a:off x="699873" y="318491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há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 para o algarismo das unidades.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45" y="490162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fim, para cada par de escolhas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efetuadas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maneiras de escolher a sequência dos dois algarismos do meio.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4901622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895216" y="58394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615752" y="58394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1"/>
              <p:cNvSpPr/>
              <p:nvPr/>
            </p:nvSpPr>
            <p:spPr>
              <a:xfrm>
                <a:off x="1819777" y="61922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77" y="6192289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2"/>
              <p:cNvSpPr/>
              <p:nvPr/>
            </p:nvSpPr>
            <p:spPr>
              <a:xfrm>
                <a:off x="3527619" y="61922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19" y="6192289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3"/>
              <p:cNvSpPr/>
              <p:nvPr/>
            </p:nvSpPr>
            <p:spPr>
              <a:xfrm>
                <a:off x="5306787" y="61922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787" y="6192289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4"/>
              <p:cNvSpPr/>
              <p:nvPr/>
            </p:nvSpPr>
            <p:spPr>
              <a:xfrm>
                <a:off x="2641035" y="619228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35" y="6192289"/>
                <a:ext cx="4026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35"/>
              <p:cNvSpPr/>
              <p:nvPr/>
            </p:nvSpPr>
            <p:spPr>
              <a:xfrm>
                <a:off x="4340409" y="61930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409" y="6193000"/>
                <a:ext cx="4026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/>
          <p:cNvSpPr txBox="1"/>
          <p:nvPr/>
        </p:nvSpPr>
        <p:spPr>
          <a:xfrm>
            <a:off x="6336289" y="58394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38"/>
              <p:cNvSpPr/>
              <p:nvPr/>
            </p:nvSpPr>
            <p:spPr>
              <a:xfrm>
                <a:off x="6986172" y="61922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172" y="6192289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39"/>
              <p:cNvSpPr/>
              <p:nvPr/>
            </p:nvSpPr>
            <p:spPr>
              <a:xfrm>
                <a:off x="6103139" y="61967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39" y="6196732"/>
                <a:ext cx="40267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1174680" y="58394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2" grpId="0"/>
      <p:bldP spid="31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Considera todos os números de quatro algarismos diferentes.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17964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Selecionando um deles ao acaso, qual é a probabilidade de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ser ímpar?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99916" y="23723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20452" y="23723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1"/>
              <p:cNvSpPr/>
              <p:nvPr/>
            </p:nvSpPr>
            <p:spPr>
              <a:xfrm>
                <a:off x="1324477" y="27251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77" y="2725189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2"/>
              <p:cNvSpPr/>
              <p:nvPr/>
            </p:nvSpPr>
            <p:spPr>
              <a:xfrm>
                <a:off x="3032319" y="27251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9" y="2725189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33"/>
              <p:cNvSpPr/>
              <p:nvPr/>
            </p:nvSpPr>
            <p:spPr>
              <a:xfrm>
                <a:off x="4811487" y="27251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7" y="2725189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4"/>
              <p:cNvSpPr/>
              <p:nvPr/>
            </p:nvSpPr>
            <p:spPr>
              <a:xfrm>
                <a:off x="2145735" y="272518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35" y="2725189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5"/>
              <p:cNvSpPr/>
              <p:nvPr/>
            </p:nvSpPr>
            <p:spPr>
              <a:xfrm>
                <a:off x="3845109" y="27259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09" y="2725900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6"/>
              <p:cNvSpPr/>
              <p:nvPr/>
            </p:nvSpPr>
            <p:spPr>
              <a:xfrm>
                <a:off x="7369832" y="2725900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32" y="2725900"/>
                <a:ext cx="107753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5840989" y="23723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8"/>
              <p:cNvSpPr/>
              <p:nvPr/>
            </p:nvSpPr>
            <p:spPr>
              <a:xfrm>
                <a:off x="6490872" y="27251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72" y="2725189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9"/>
              <p:cNvSpPr/>
              <p:nvPr/>
            </p:nvSpPr>
            <p:spPr>
              <a:xfrm>
                <a:off x="5607839" y="27296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39" y="2729632"/>
                <a:ext cx="4026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679380" y="23723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haveta à direita 42"/>
          <p:cNvSpPr/>
          <p:nvPr/>
        </p:nvSpPr>
        <p:spPr>
          <a:xfrm rot="5400000">
            <a:off x="3959782" y="1929785"/>
            <a:ext cx="258134" cy="2379101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757732" y="3248403"/>
                <a:ext cx="66223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732" y="3248403"/>
                <a:ext cx="66223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5607840" y="3687455"/>
            <a:ext cx="2839532" cy="463075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de casos favoráveis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7826249" y="3094521"/>
            <a:ext cx="266700" cy="529434"/>
          </a:xfrm>
          <a:prstGeom prst="down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688864" y="4387334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Laplace, a probabilidade pedida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                    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8"/>
              <p:cNvSpPr/>
              <p:nvPr/>
            </p:nvSpPr>
            <p:spPr>
              <a:xfrm>
                <a:off x="5324245" y="4334851"/>
                <a:ext cx="90441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2 240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4 536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45" y="4334851"/>
                <a:ext cx="904414" cy="6127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8"/>
              <p:cNvSpPr/>
              <p:nvPr/>
            </p:nvSpPr>
            <p:spPr>
              <a:xfrm>
                <a:off x="6035495" y="4336239"/>
                <a:ext cx="85311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95" y="4336239"/>
                <a:ext cx="853118" cy="6127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4"/>
          <p:cNvSpPr/>
          <p:nvPr/>
        </p:nvSpPr>
        <p:spPr>
          <a:xfrm>
            <a:off x="6771671" y="4365647"/>
            <a:ext cx="255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2" grpId="0"/>
      <p:bldP spid="34" grpId="0" animBg="1"/>
      <p:bldP spid="7" grpId="0" animBg="1"/>
      <p:bldP spid="5" grpId="0"/>
      <p:bldP spid="33" grpId="0"/>
      <p:bldP spid="35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um baralho de 52 cartas, selecionaram-se as cartas do naipe copas.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24822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Destas, escolhem-se quatro cartas ao acaso e dispõem-se em fila numa mesa.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99916" y="44170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2.ª carta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20452" y="44170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ª carta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1"/>
              <p:cNvSpPr/>
              <p:nvPr/>
            </p:nvSpPr>
            <p:spPr>
              <a:xfrm>
                <a:off x="1324477" y="47698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13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77" y="4769889"/>
                <a:ext cx="49404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2"/>
              <p:cNvSpPr/>
              <p:nvPr/>
            </p:nvSpPr>
            <p:spPr>
              <a:xfrm>
                <a:off x="3032319" y="47698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9" y="4769889"/>
                <a:ext cx="4940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33"/>
              <p:cNvSpPr/>
              <p:nvPr/>
            </p:nvSpPr>
            <p:spPr>
              <a:xfrm>
                <a:off x="4811487" y="47698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11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7" y="4769889"/>
                <a:ext cx="49404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4"/>
              <p:cNvSpPr/>
              <p:nvPr/>
            </p:nvSpPr>
            <p:spPr>
              <a:xfrm>
                <a:off x="2145735" y="476988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35" y="4769889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5"/>
              <p:cNvSpPr/>
              <p:nvPr/>
            </p:nvSpPr>
            <p:spPr>
              <a:xfrm>
                <a:off x="3845109" y="47706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09" y="4770600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6"/>
              <p:cNvSpPr/>
              <p:nvPr/>
            </p:nvSpPr>
            <p:spPr>
              <a:xfrm>
                <a:off x="7369832" y="4770600"/>
                <a:ext cx="1215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𝟏𝟔𝟎</m:t>
                      </m:r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32" y="4770600"/>
                <a:ext cx="121539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5840989" y="44170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ª carta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8"/>
              <p:cNvSpPr/>
              <p:nvPr/>
            </p:nvSpPr>
            <p:spPr>
              <a:xfrm>
                <a:off x="6490872" y="47698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72" y="4769889"/>
                <a:ext cx="49404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9"/>
              <p:cNvSpPr/>
              <p:nvPr/>
            </p:nvSpPr>
            <p:spPr>
              <a:xfrm>
                <a:off x="5607839" y="47743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39" y="4774332"/>
                <a:ext cx="4026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679380" y="44170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1.ª carta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haveta à direita 42"/>
          <p:cNvSpPr/>
          <p:nvPr/>
        </p:nvSpPr>
        <p:spPr>
          <a:xfrm rot="5400000">
            <a:off x="3959654" y="2399792"/>
            <a:ext cx="339904" cy="5610257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747995" y="5386458"/>
                <a:ext cx="763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𝟏𝟑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95" y="5386458"/>
                <a:ext cx="763222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83361" y="2968711"/>
            <a:ext cx="803827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experiência aleatória consiste em escolher ordenadamente e sem repetição quatro cartas de entre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 treze cartas do naipe copas.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724348" y="5732155"/>
            <a:ext cx="2723023" cy="463075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de casos possíveis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7844180" y="5121741"/>
            <a:ext cx="266700" cy="529434"/>
          </a:xfrm>
          <a:prstGeom prst="down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angle 6"/>
          <p:cNvSpPr/>
          <p:nvPr/>
        </p:nvSpPr>
        <p:spPr>
          <a:xfrm>
            <a:off x="683361" y="204970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a probabilidade de formar uma fila que comece com uma figura?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99873" y="3796437"/>
                <a:ext cx="80217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possíveis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dado por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3" y="3796437"/>
                <a:ext cx="8021768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0" grpId="0"/>
      <p:bldP spid="15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2" grpId="0"/>
      <p:bldP spid="3" grpId="0"/>
      <p:bldP spid="34" grpId="0" animBg="1"/>
      <p:bldP spid="7" grpId="0" animBg="1"/>
      <p:bldP spid="3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um baralho de 52 cartas, selecionaram-se as cartas do naipe copas.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2482203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Destas, escolhem-se quatro cartas ao acaso e dispõem-se em fila numa mesa.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361" y="2968711"/>
            <a:ext cx="803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determinar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número de casos favoráveis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basta ter em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1.ª carta da fila é uma figura.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há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escolhas disponíveis. </a:t>
            </a:r>
          </a:p>
        </p:txBody>
      </p:sp>
      <p:sp>
        <p:nvSpPr>
          <p:cNvPr id="31" name="Rectangle 6"/>
          <p:cNvSpPr/>
          <p:nvPr/>
        </p:nvSpPr>
        <p:spPr>
          <a:xfrm>
            <a:off x="683361" y="204970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a probabilidade de formar uma fila que comece com uma figura?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72345" y="379812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cada uma das escolhas efetuadas, tem-se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maneiras de escolher a sequência das três cartas.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798125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2399916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2.ª carta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120452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ª carta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1"/>
              <p:cNvSpPr/>
              <p:nvPr/>
            </p:nvSpPr>
            <p:spPr>
              <a:xfrm>
                <a:off x="1388597" y="499848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97" y="4998489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2"/>
              <p:cNvSpPr/>
              <p:nvPr/>
            </p:nvSpPr>
            <p:spPr>
              <a:xfrm>
                <a:off x="3032319" y="49984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9" y="4998489"/>
                <a:ext cx="49404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3"/>
              <p:cNvSpPr/>
              <p:nvPr/>
            </p:nvSpPr>
            <p:spPr>
              <a:xfrm>
                <a:off x="4811487" y="49984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11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7" y="4998489"/>
                <a:ext cx="49404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4"/>
              <p:cNvSpPr/>
              <p:nvPr/>
            </p:nvSpPr>
            <p:spPr>
              <a:xfrm>
                <a:off x="2145735" y="499848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35" y="4998489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35"/>
              <p:cNvSpPr/>
              <p:nvPr/>
            </p:nvSpPr>
            <p:spPr>
              <a:xfrm>
                <a:off x="3845109" y="49992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09" y="4999200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36"/>
              <p:cNvSpPr/>
              <p:nvPr/>
            </p:nvSpPr>
            <p:spPr>
              <a:xfrm>
                <a:off x="7369832" y="4999200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𝟗𝟔𝟎</m:t>
                      </m:r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32" y="4999200"/>
                <a:ext cx="107753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/>
          <p:cNvSpPr txBox="1"/>
          <p:nvPr/>
        </p:nvSpPr>
        <p:spPr>
          <a:xfrm>
            <a:off x="5840989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ª carta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38"/>
              <p:cNvSpPr/>
              <p:nvPr/>
            </p:nvSpPr>
            <p:spPr>
              <a:xfrm>
                <a:off x="6490872" y="499848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72" y="4998489"/>
                <a:ext cx="49404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39"/>
              <p:cNvSpPr/>
              <p:nvPr/>
            </p:nvSpPr>
            <p:spPr>
              <a:xfrm>
                <a:off x="5607839" y="50029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39" y="5002932"/>
                <a:ext cx="40267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/>
          <p:cNvSpPr txBox="1"/>
          <p:nvPr/>
        </p:nvSpPr>
        <p:spPr>
          <a:xfrm>
            <a:off x="679380" y="464565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1.ª carta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aveta à direita 47"/>
          <p:cNvSpPr/>
          <p:nvPr/>
        </p:nvSpPr>
        <p:spPr>
          <a:xfrm rot="5400000">
            <a:off x="4813574" y="3482313"/>
            <a:ext cx="339904" cy="3902416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1"/>
              <p:cNvSpPr/>
              <p:nvPr/>
            </p:nvSpPr>
            <p:spPr>
              <a:xfrm>
                <a:off x="4601915" y="5615058"/>
                <a:ext cx="763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15" y="5615058"/>
                <a:ext cx="763222" cy="3755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/>
          <p:cNvSpPr/>
          <p:nvPr/>
        </p:nvSpPr>
        <p:spPr>
          <a:xfrm>
            <a:off x="5607840" y="5770255"/>
            <a:ext cx="2839532" cy="507831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de casos favoráveis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51" name="Seta para baixo 50"/>
          <p:cNvSpPr/>
          <p:nvPr/>
        </p:nvSpPr>
        <p:spPr>
          <a:xfrm>
            <a:off x="7796674" y="5350341"/>
            <a:ext cx="266700" cy="375472"/>
          </a:xfrm>
          <a:prstGeom prst="down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tângulo 51"/>
          <p:cNvSpPr/>
          <p:nvPr/>
        </p:nvSpPr>
        <p:spPr>
          <a:xfrm>
            <a:off x="688864" y="6111464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pedida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                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38"/>
              <p:cNvSpPr/>
              <p:nvPr/>
            </p:nvSpPr>
            <p:spPr>
              <a:xfrm>
                <a:off x="3647845" y="6058981"/>
                <a:ext cx="93006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3 960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17 160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45" y="6058981"/>
                <a:ext cx="930062" cy="6127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38"/>
              <p:cNvSpPr/>
              <p:nvPr/>
            </p:nvSpPr>
            <p:spPr>
              <a:xfrm>
                <a:off x="4413687" y="6060369"/>
                <a:ext cx="75052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87" y="6060369"/>
                <a:ext cx="750525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4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um baralho de 52 cartas, selecionaram-se as cartas do naipe copas.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24822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83361" y="1251115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Destas, escolhem-se quatro cartas ao acaso e dispõem-se em fila numa mesa.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3361" y="2968711"/>
                <a:ext cx="803827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possíveis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968711"/>
                <a:ext cx="8038273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"/>
          <p:cNvSpPr/>
          <p:nvPr/>
        </p:nvSpPr>
        <p:spPr>
          <a:xfrm>
            <a:off x="683361" y="204970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a probabilidade de formar uma fila que contenha as três figuras?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88864" y="3402235"/>
                <a:ext cx="8049289" cy="93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relação aos casos favoráveis, há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formas de dispor as figuras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“rei”, “dama”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“valete”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 fila 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cartas.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402235"/>
                <a:ext cx="8049289" cy="931602"/>
              </a:xfrm>
              <a:prstGeom prst="rect">
                <a:avLst/>
              </a:prstGeom>
              <a:blipFill rotWithShape="0">
                <a:blip r:embed="rId4"/>
                <a:stretch>
                  <a:fillRect b="-32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0"/>
              <p:cNvSpPr/>
              <p:nvPr/>
            </p:nvSpPr>
            <p:spPr>
              <a:xfrm>
                <a:off x="688864" y="431082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Após dispor em fila as figuras do naipe copas, há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cartas disponíveis para colocar no único lugar da fila.</a:t>
                </a:r>
              </a:p>
            </p:txBody>
          </p:sp>
        </mc:Choice>
        <mc:Fallback xmlns="">
          <p:sp>
            <p:nvSpPr>
              <p:cNvPr id="3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310826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0"/>
              <p:cNvSpPr/>
              <p:nvPr/>
            </p:nvSpPr>
            <p:spPr>
              <a:xfrm>
                <a:off x="688864" y="521114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favoráveis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b="0" i="1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pt-PT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há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formas de arrumar as quatro cartas em fila, sendo que a fila contém três figuras.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211145"/>
                <a:ext cx="8049289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/>
          <p:cNvSpPr/>
          <p:nvPr/>
        </p:nvSpPr>
        <p:spPr>
          <a:xfrm>
            <a:off x="688864" y="6111464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pedida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                                       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8"/>
              <p:cNvSpPr/>
              <p:nvPr/>
            </p:nvSpPr>
            <p:spPr>
              <a:xfrm>
                <a:off x="4700808" y="6103367"/>
                <a:ext cx="11673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240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17 160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08" y="6103367"/>
                <a:ext cx="1167306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8"/>
              <p:cNvSpPr/>
              <p:nvPr/>
            </p:nvSpPr>
            <p:spPr>
              <a:xfrm>
                <a:off x="3709892" y="6098064"/>
                <a:ext cx="112082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24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17 160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892" y="6098064"/>
                <a:ext cx="1120820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5754908" y="6103367"/>
                <a:ext cx="8883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𝟏𝟒𝟑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08" y="6103367"/>
                <a:ext cx="888385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1" grpId="0"/>
      <p:bldP spid="30" grpId="0"/>
      <p:bldP spid="32" grpId="0"/>
      <p:bldP spid="33" grpId="0"/>
      <p:bldP spid="35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turma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alunos,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raparigas, vão escolher-se 6 alunos.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30"/>
              <p:cNvSpPr/>
              <p:nvPr/>
            </p:nvSpPr>
            <p:spPr>
              <a:xfrm>
                <a:off x="672353" y="3487595"/>
                <a:ext cx="8049289" cy="52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possíveis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sup>
                        </m:sSup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487595"/>
                <a:ext cx="8049289" cy="523348"/>
              </a:xfrm>
              <a:prstGeom prst="rect">
                <a:avLst/>
              </a:prstGeom>
              <a:blipFill rotWithShape="0">
                <a:blip r:embed="rId4"/>
                <a:stretch>
                  <a:fillRect l="-606" b="-58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467484" y="3572007"/>
                <a:ext cx="135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𝟏𝟕𝟕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84" y="3572007"/>
                <a:ext cx="135325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3604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72353" y="225022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3" y="168706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Qual a probabilidade do grupo escolhido ter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raparigas?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687068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3" y="2646473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contabilizar todas as possibilidades de se escolherem seis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alunos de um grupo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basta calcular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de combinações de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646473"/>
                <a:ext cx="8049289" cy="872034"/>
              </a:xfrm>
              <a:prstGeom prst="rect">
                <a:avLst/>
              </a:prstGeom>
              <a:blipFill rotWithShape="0">
                <a:blip r:embed="rId7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3" y="3933548"/>
                <a:ext cx="8032775" cy="948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Agora,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escolher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três rapazes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maneiras distintas de o fazer e, para escolher as raparigas, há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formas diferentes.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933548"/>
                <a:ext cx="8032775" cy="948208"/>
              </a:xfrm>
              <a:prstGeom prst="rect">
                <a:avLst/>
              </a:prstGeom>
              <a:blipFill rotWithShape="0">
                <a:blip r:embed="rId8"/>
                <a:stretch>
                  <a:fillRect l="-607" b="-19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3" y="4770130"/>
                <a:ext cx="8032775" cy="938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resulta que 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favoráveis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ao acontecimento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770130"/>
                <a:ext cx="8032775" cy="938847"/>
              </a:xfrm>
              <a:prstGeom prst="rect">
                <a:avLst/>
              </a:prstGeom>
              <a:blipFill rotWithShape="0">
                <a:blip r:embed="rId9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974984" y="5243297"/>
                <a:ext cx="1523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pt-PT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455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84" y="5243297"/>
                <a:ext cx="15231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295784" y="5243297"/>
                <a:ext cx="1226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𝟓𝟒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𝟔𝟎𝟎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84" y="5243297"/>
                <a:ext cx="1226618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r="-3483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672353" y="5720254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pedida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                    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38"/>
              <p:cNvSpPr/>
              <p:nvPr/>
            </p:nvSpPr>
            <p:spPr>
              <a:xfrm>
                <a:off x="3325081" y="5706854"/>
                <a:ext cx="105830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54 600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177 100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1" y="5706854"/>
                <a:ext cx="1058302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188997" y="5712157"/>
                <a:ext cx="88838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𝟐𝟓𝟑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97" y="5712157"/>
                <a:ext cx="888385" cy="6127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1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6" grpId="0"/>
      <p:bldP spid="19" grpId="0"/>
      <p:bldP spid="20" grpId="0"/>
      <p:bldP spid="22" grpId="0"/>
      <p:bldP spid="2" grpId="0"/>
      <p:bldP spid="15" grpId="0"/>
      <p:bldP spid="18" grpId="0"/>
      <p:bldP spid="21" grpId="0"/>
      <p:bldP spid="2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Seis amigos vão ao cinema e sentam-se numa fila de seis lugares. Supondo que se sentam ao acaso, qual a probabilidade do casal, João e Rita (que fazem parte do grupo), ficar junto?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0" y="21774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83361" y="35235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esquema seguinte sugere as várias formas do casal ocupar os lugares, ficando o João (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sentado à esquerda e a Rita (</a:t>
            </a:r>
            <a:r>
              <a:rPr lang="pt-PT" dirty="0" smtClean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à direita: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368800" y="4833815"/>
            <a:ext cx="4363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possibilidades, mais outras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pois o João e a Rita podem trocar entre si as posições.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31"/>
          <p:cNvSpPr/>
          <p:nvPr/>
        </p:nvSpPr>
        <p:spPr>
          <a:xfrm>
            <a:off x="-1678839" y="441111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62587" y="44111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321730" y="44111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15" name="Retângulo 31"/>
          <p:cNvSpPr/>
          <p:nvPr/>
        </p:nvSpPr>
        <p:spPr>
          <a:xfrm>
            <a:off x="-1695358" y="486764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1320250" y="48676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1879393" y="486764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19" name="Retângulo 31"/>
          <p:cNvSpPr/>
          <p:nvPr/>
        </p:nvSpPr>
        <p:spPr>
          <a:xfrm>
            <a:off x="-1695359" y="532418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1894431" y="53241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2453574" y="53241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22" name="Retângulo 31"/>
          <p:cNvSpPr/>
          <p:nvPr/>
        </p:nvSpPr>
        <p:spPr>
          <a:xfrm>
            <a:off x="-1695360" y="578071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2426080" y="57807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5" name="Rectângulo 24"/>
          <p:cNvSpPr/>
          <p:nvPr/>
        </p:nvSpPr>
        <p:spPr>
          <a:xfrm>
            <a:off x="2985223" y="578071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26" name="Retângulo 31"/>
          <p:cNvSpPr/>
          <p:nvPr/>
        </p:nvSpPr>
        <p:spPr>
          <a:xfrm>
            <a:off x="-1678839" y="623725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3027416" y="62372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8" name="Rectângulo 27"/>
          <p:cNvSpPr/>
          <p:nvPr/>
        </p:nvSpPr>
        <p:spPr>
          <a:xfrm>
            <a:off x="3586559" y="6237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83361" y="26088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casos possíveis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número de formas de permutar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lugares distintos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6!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608874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90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ta à direita 4"/>
          <p:cNvSpPr/>
          <p:nvPr/>
        </p:nvSpPr>
        <p:spPr>
          <a:xfrm>
            <a:off x="4102100" y="4446857"/>
            <a:ext cx="266700" cy="224693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614682" y="3110961"/>
                <a:ext cx="899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𝟕𝟐𝟎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82" y="3110961"/>
                <a:ext cx="89960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5442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2" grpId="0"/>
      <p:bldP spid="13" grpId="0"/>
      <p:bldP spid="2" grpId="0"/>
      <p:bldP spid="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31"/>
              <p:cNvSpPr/>
              <p:nvPr/>
            </p:nvSpPr>
            <p:spPr>
              <a:xfrm>
                <a:off x="683361" y="260458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 cada posição que o casal ocupa, os outros amigos têm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4!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maneiras de ocupar os quatro lugares que ficam livres.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604584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Seis amigos vão ao cinema e sentam-se numa fila de seis lugares. Supondo que se sentam ao acaso, qual a probabilidade do João e a Rita (que fazem parte do grupo), ficarem juntos?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0" y="21774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1"/>
              <p:cNvSpPr/>
              <p:nvPr/>
            </p:nvSpPr>
            <p:spPr>
              <a:xfrm>
                <a:off x="683361" y="473131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o acontecimento tem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×2×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4!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casos favoráveis.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4731312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1"/>
          <p:cNvSpPr/>
          <p:nvPr/>
        </p:nvSpPr>
        <p:spPr>
          <a:xfrm>
            <a:off x="666842" y="354291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____    ____    ____    ____    ____    ____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ângulo 15"/>
          <p:cNvSpPr/>
          <p:nvPr/>
        </p:nvSpPr>
        <p:spPr>
          <a:xfrm>
            <a:off x="3403634" y="35429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36" name="Rectângulo 17"/>
          <p:cNvSpPr/>
          <p:nvPr/>
        </p:nvSpPr>
        <p:spPr>
          <a:xfrm>
            <a:off x="4135263" y="35429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cxnSp>
        <p:nvCxnSpPr>
          <p:cNvPr id="37" name="Conexão recta unidireccional 6"/>
          <p:cNvCxnSpPr/>
          <p:nvPr/>
        </p:nvCxnSpPr>
        <p:spPr>
          <a:xfrm>
            <a:off x="2785711" y="39547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7"/>
              <p:cNvSpPr/>
              <p:nvPr/>
            </p:nvSpPr>
            <p:spPr>
              <a:xfrm>
                <a:off x="2382395" y="43373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3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95" y="4337350"/>
                <a:ext cx="806631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r="-758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cta unidireccional 21"/>
          <p:cNvCxnSpPr/>
          <p:nvPr/>
        </p:nvCxnSpPr>
        <p:spPr>
          <a:xfrm>
            <a:off x="5049452" y="39686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23"/>
              <p:cNvSpPr/>
              <p:nvPr/>
            </p:nvSpPr>
            <p:spPr>
              <a:xfrm>
                <a:off x="4646136" y="43512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4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36" y="4351250"/>
                <a:ext cx="806631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4444" r="-1515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cta unidireccional 24"/>
          <p:cNvCxnSpPr/>
          <p:nvPr/>
        </p:nvCxnSpPr>
        <p:spPr>
          <a:xfrm>
            <a:off x="5830198" y="39686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25"/>
              <p:cNvSpPr/>
              <p:nvPr/>
            </p:nvSpPr>
            <p:spPr>
              <a:xfrm>
                <a:off x="5426882" y="43512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42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82" y="4351250"/>
                <a:ext cx="806631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r="-752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cta unidireccional 26"/>
          <p:cNvCxnSpPr/>
          <p:nvPr/>
        </p:nvCxnSpPr>
        <p:spPr>
          <a:xfrm>
            <a:off x="6588678" y="3950809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27"/>
              <p:cNvSpPr/>
              <p:nvPr/>
            </p:nvSpPr>
            <p:spPr>
              <a:xfrm>
                <a:off x="6185362" y="4333379"/>
                <a:ext cx="7296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opção</a:t>
                </a:r>
                <a:endParaRPr lang="pt-PT" sz="1200" dirty="0"/>
              </a:p>
            </p:txBody>
          </p:sp>
        </mc:Choice>
        <mc:Fallback xmlns="">
          <p:sp>
            <p:nvSpPr>
              <p:cNvPr id="44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62" y="4333379"/>
                <a:ext cx="729687" cy="276999"/>
              </a:xfrm>
              <a:prstGeom prst="rect">
                <a:avLst/>
              </a:prstGeom>
              <a:blipFill rotWithShape="0">
                <a:blip r:embed="rId8"/>
                <a:stretch>
                  <a:fillRect t="-4444" r="-840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/>
          <p:cNvSpPr/>
          <p:nvPr/>
        </p:nvSpPr>
        <p:spPr>
          <a:xfrm>
            <a:off x="672353" y="5212254"/>
            <a:ext cx="80327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Pela lei de Laplace, 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pedida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           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38"/>
              <p:cNvSpPr/>
              <p:nvPr/>
            </p:nvSpPr>
            <p:spPr>
              <a:xfrm>
                <a:off x="5280881" y="5198854"/>
                <a:ext cx="7248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240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720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81" y="5198854"/>
                <a:ext cx="724877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839997" y="5204157"/>
                <a:ext cx="71525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97" y="5204157"/>
                <a:ext cx="715259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6" grpId="0"/>
      <p:bldP spid="38" grpId="0"/>
      <p:bldP spid="40" grpId="0"/>
      <p:bldP spid="42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espaço de probabilidade</a:t>
                </a:r>
                <a:endParaRPr lang="pt-PT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9589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tângulo arredondado 12"/>
          <p:cNvSpPr/>
          <p:nvPr/>
        </p:nvSpPr>
        <p:spPr>
          <a:xfrm>
            <a:off x="535442" y="882172"/>
            <a:ext cx="8191700" cy="1751973"/>
          </a:xfrm>
          <a:prstGeom prst="roundRect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6"/>
          <p:cNvSpPr/>
          <p:nvPr/>
        </p:nvSpPr>
        <p:spPr>
          <a:xfrm>
            <a:off x="666847" y="88074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Recorda: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0" y="129531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conjunto.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Designa-se por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conjunto das partes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conjunto formado pelos subconjuntos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representa-se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1295317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72350" y="270483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6847" y="3645790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número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subconjuntos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645790"/>
                <a:ext cx="8049289" cy="456472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0" y="4152682"/>
                <a:ext cx="8049289" cy="51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4, 6</m:t>
                            </m:r>
                          </m:e>
                        </m:d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4152682"/>
                <a:ext cx="8049289" cy="515462"/>
              </a:xfrm>
              <a:prstGeom prst="rect">
                <a:avLst/>
              </a:prstGeom>
              <a:blipFill rotWithShape="0">
                <a:blip r:embed="rId8"/>
                <a:stretch>
                  <a:fillRect l="-606" b="-141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3174375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74375"/>
                <a:ext cx="8043784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ângulo arredondado 2"/>
          <p:cNvSpPr/>
          <p:nvPr/>
        </p:nvSpPr>
        <p:spPr>
          <a:xfrm>
            <a:off x="1726069" y="5379624"/>
            <a:ext cx="3007296" cy="50783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9"/>
              <p:cNvSpPr/>
              <p:nvPr/>
            </p:nvSpPr>
            <p:spPr>
              <a:xfrm>
                <a:off x="1726069" y="5379624"/>
                <a:ext cx="300729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Conjunto das partes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69" y="5379624"/>
                <a:ext cx="3007296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em ângulos retos 28"/>
          <p:cNvCxnSpPr/>
          <p:nvPr/>
        </p:nvCxnSpPr>
        <p:spPr>
          <a:xfrm rot="16200000" flipH="1">
            <a:off x="1771027" y="4673205"/>
            <a:ext cx="738956" cy="640614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15" grpId="0"/>
      <p:bldP spid="16" grpId="0"/>
      <p:bldP spid="18" grpId="0"/>
      <p:bldP spid="19" grpId="0"/>
      <p:bldP spid="20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31"/>
              <p:cNvSpPr/>
              <p:nvPr/>
            </p:nvSpPr>
            <p:spPr>
              <a:xfrm>
                <a:off x="683361" y="467468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o número de bolas pretas. Assim, o saco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bolas.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4674684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saco contém várias bolas indistinguíveis ao tato, das quais quatro são brancas e as restantes são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pretas.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Retiraram-se simultaneamente e ao acaso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bolas desse saco.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0" y="42475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38"/>
              <p:cNvSpPr/>
              <p:nvPr/>
            </p:nvSpPr>
            <p:spPr>
              <a:xfrm>
                <a:off x="672352" y="5576046"/>
                <a:ext cx="1847172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+4</m:t>
                                  </m:r>
                                </m:sup>
                              </m:s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76046"/>
                <a:ext cx="1847172" cy="692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672352" y="212372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probabilidade de sair uma bola preta é        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8"/>
              <p:cNvSpPr/>
              <p:nvPr/>
            </p:nvSpPr>
            <p:spPr>
              <a:xfrm>
                <a:off x="4862306" y="2114853"/>
                <a:ext cx="596638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306" y="2114853"/>
                <a:ext cx="596638" cy="611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6840" y="2545532"/>
            <a:ext cx="8038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 o número de bolas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2353" y="2967335"/>
            <a:ext cx="80327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Para resolver este problema, percorre as seguintes etapas: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equaciona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problema;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resolve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equação. </a:t>
            </a:r>
          </a:p>
        </p:txBody>
      </p:sp>
      <p:sp>
        <p:nvSpPr>
          <p:cNvPr id="28" name="Retângulo 31"/>
          <p:cNvSpPr/>
          <p:nvPr/>
        </p:nvSpPr>
        <p:spPr>
          <a:xfrm>
            <a:off x="672353" y="506478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Tem-se que: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38"/>
              <p:cNvSpPr/>
              <p:nvPr/>
            </p:nvSpPr>
            <p:spPr>
              <a:xfrm>
                <a:off x="2348752" y="5614146"/>
                <a:ext cx="2939266" cy="85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</m:t>
                          </m:r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52" y="5614146"/>
                <a:ext cx="2939266" cy="8515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8"/>
              <p:cNvSpPr/>
              <p:nvPr/>
            </p:nvSpPr>
            <p:spPr>
              <a:xfrm>
                <a:off x="5110324" y="5614892"/>
                <a:ext cx="2500877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 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24" y="5614892"/>
                <a:ext cx="2500877" cy="6173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6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12" grpId="0"/>
      <p:bldP spid="46" grpId="0"/>
      <p:bldP spid="24" grpId="0"/>
      <p:bldP spid="25" grpId="0"/>
      <p:bldP spid="2" grpId="0"/>
      <p:bldP spid="3" grpId="0"/>
      <p:bldP spid="28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8"/>
              <p:cNvSpPr/>
              <p:nvPr/>
            </p:nvSpPr>
            <p:spPr>
              <a:xfrm>
                <a:off x="672352" y="922289"/>
                <a:ext cx="211295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922289"/>
                <a:ext cx="2112951" cy="617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38"/>
              <p:cNvSpPr/>
              <p:nvPr/>
            </p:nvSpPr>
            <p:spPr>
              <a:xfrm>
                <a:off x="2649919" y="1046297"/>
                <a:ext cx="3698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69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=20×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19" y="1046297"/>
                <a:ext cx="369832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8"/>
              <p:cNvSpPr/>
              <p:nvPr/>
            </p:nvSpPr>
            <p:spPr>
              <a:xfrm>
                <a:off x="2649919" y="1501673"/>
                <a:ext cx="3356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552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+140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+240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19" y="1501673"/>
                <a:ext cx="335604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8"/>
              <p:cNvSpPr/>
              <p:nvPr/>
            </p:nvSpPr>
            <p:spPr>
              <a:xfrm>
                <a:off x="2649918" y="1957049"/>
                <a:ext cx="2962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−412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+240=0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18" y="1957049"/>
                <a:ext cx="29625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38819" y="2412425"/>
                <a:ext cx="4628383" cy="605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−412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−412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20×240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9" y="2412425"/>
                <a:ext cx="4628383" cy="605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738819" y="3103891"/>
                <a:ext cx="3422284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69 744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19 200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9" y="3103891"/>
                <a:ext cx="3422284" cy="5827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738819" y="3772659"/>
                <a:ext cx="2460674" cy="585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50 544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9" y="3772659"/>
                <a:ext cx="2460674" cy="5854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738819" y="4441427"/>
                <a:ext cx="18664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9" y="4441427"/>
                <a:ext cx="1866473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738819" y="5047871"/>
                <a:ext cx="248619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=20     ∨  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9" y="5047871"/>
                <a:ext cx="2486193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1" y="5652520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652520"/>
                <a:ext cx="8049287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6058835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saco tem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bolas pretas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058835"/>
                <a:ext cx="8049287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9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5" grpId="0"/>
      <p:bldP spid="21" grpId="0"/>
      <p:bldP spid="22" grpId="0"/>
      <p:bldP spid="26" grpId="0"/>
      <p:bldP spid="27" grpId="0"/>
      <p:bldP spid="7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1: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01233"/>
                <a:ext cx="8049289" cy="1339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conjunto finito,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não vazio,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acontecimento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1−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01233"/>
                <a:ext cx="8049289" cy="1339726"/>
              </a:xfrm>
              <a:prstGeom prst="rect">
                <a:avLst/>
              </a:prstGeom>
              <a:blipFill rotWithShape="1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72351" y="3105835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contrários, então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105835"/>
                <a:ext cx="8049289" cy="456985"/>
              </a:xfrm>
              <a:prstGeom prst="rect">
                <a:avLst/>
              </a:prstGeom>
              <a:blipFill rotWithShape="1">
                <a:blip r:embed="rId5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ângulo 10"/>
          <p:cNvSpPr/>
          <p:nvPr/>
        </p:nvSpPr>
        <p:spPr>
          <a:xfrm>
            <a:off x="672352" y="3527195"/>
            <a:ext cx="8049289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72352" y="3990126"/>
                <a:ext cx="2697726" cy="508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/>
                              <a:ea typeface="Cambria Math"/>
                              <a:cs typeface="Lucida Grande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990126"/>
                <a:ext cx="2697726" cy="5087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3370079" y="3984180"/>
                <a:ext cx="5773922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(pela definição de probabilidade, porque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79" y="3984180"/>
                <a:ext cx="5773922" cy="508729"/>
              </a:xfrm>
              <a:prstGeom prst="rect">
                <a:avLst/>
              </a:prstGeom>
              <a:blipFill rotWithShape="1">
                <a:blip r:embed="rId7"/>
                <a:stretch>
                  <a:fillRect l="-95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666847" y="4492909"/>
                <a:ext cx="2631746" cy="508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𝐸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492909"/>
                <a:ext cx="2631746" cy="5087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3370079" y="4498855"/>
                <a:ext cx="5773922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79" y="4498855"/>
                <a:ext cx="5773922" cy="456985"/>
              </a:xfrm>
              <a:prstGeom prst="rect">
                <a:avLst/>
              </a:prstGeom>
              <a:blipFill rotWithShape="1">
                <a:blip r:embed="rId9"/>
                <a:stretch>
                  <a:fillRect l="-95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672352" y="5001638"/>
                <a:ext cx="2266774" cy="508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1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01638"/>
                <a:ext cx="2266774" cy="5087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3375584" y="5007584"/>
                <a:ext cx="577392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(pela definição de probabilidade,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)=1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84" y="5007584"/>
                <a:ext cx="5773922" cy="456535"/>
              </a:xfrm>
              <a:prstGeom prst="rect">
                <a:avLst/>
              </a:prstGeom>
              <a:blipFill rotWithShape="1">
                <a:blip r:embed="rId11"/>
                <a:stretch>
                  <a:fillRect l="-95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666847" y="5510367"/>
                <a:ext cx="23055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1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1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𝟏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b="1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510367"/>
                <a:ext cx="2305503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9" grpId="0"/>
      <p:bldP spid="2" grpId="0"/>
      <p:bldP spid="11" grpId="0"/>
      <p:bldP spid="3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2: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1339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finito,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/>
                              <a:ea typeface="Cambria Math"/>
                              <a:cs typeface="Lucida Grande"/>
                            </a:rPr>
                            <m:t>∅</m:t>
                          </m:r>
                        </m:e>
                      </m:d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39726"/>
              </a:xfrm>
              <a:prstGeom prst="rect">
                <a:avLst/>
              </a:prstGeom>
              <a:blipFill rotWithShape="1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672352" y="3109840"/>
                <a:ext cx="73295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/>
                              <a:cs typeface="Lucida Grande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09840"/>
                <a:ext cx="732958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1226661" y="3115434"/>
                <a:ext cx="97924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61" y="3115434"/>
                <a:ext cx="97924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2034161" y="3109823"/>
                <a:ext cx="138319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=1−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61" y="3109823"/>
                <a:ext cx="1383199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209786" y="3109134"/>
                <a:ext cx="101822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=1−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86" y="3109134"/>
                <a:ext cx="101822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4064786" y="3117513"/>
                <a:ext cx="61427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86" y="3117513"/>
                <a:ext cx="61427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362534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ssim, resulta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Lucida Grande"/>
                          </a:rPr>
                          <m:t>∅</m:t>
                        </m:r>
                      </m:e>
                    </m:d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25344"/>
                <a:ext cx="804928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8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3: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138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\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A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)–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89548"/>
              </a:xfrm>
              <a:prstGeom prst="rect">
                <a:avLst/>
              </a:prstGeom>
              <a:blipFill rotWithShape="1">
                <a:blip r:embed="rId3"/>
                <a:stretch>
                  <a:fillRect l="-606" b="-1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672351" y="310583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105835"/>
                <a:ext cx="8049289" cy="872034"/>
              </a:xfrm>
              <a:prstGeom prst="rect">
                <a:avLst/>
              </a:prstGeom>
              <a:blipFill rotWithShape="1">
                <a:blip r:embed="rId4"/>
                <a:stretch>
                  <a:fillRect l="-606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ângulo 10"/>
          <p:cNvSpPr/>
          <p:nvPr/>
        </p:nvSpPr>
        <p:spPr>
          <a:xfrm>
            <a:off x="672352" y="4058180"/>
            <a:ext cx="8049289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666847" y="4521111"/>
                <a:ext cx="3449727" cy="561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pt-PT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\</m:t>
                              </m:r>
                              <m:r>
                                <a:rPr lang="pt-PT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521111"/>
                <a:ext cx="3449727" cy="5613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ângulo 12"/>
          <p:cNvSpPr/>
          <p:nvPr/>
        </p:nvSpPr>
        <p:spPr>
          <a:xfrm>
            <a:off x="4310743" y="4515165"/>
            <a:ext cx="4833258" cy="50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(pela definição de probabilidade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666847" y="5023894"/>
                <a:ext cx="290925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023894"/>
                <a:ext cx="290925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4310743" y="4997605"/>
                <a:ext cx="483325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4997605"/>
                <a:ext cx="4833258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100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642472" y="5532623"/>
                <a:ext cx="284565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𝑩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\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𝑨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)=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𝑩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)–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𝑨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72" y="5532623"/>
                <a:ext cx="2845651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059" y="2703867"/>
            <a:ext cx="296307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Corolário (Monotonia da probabilidade):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138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A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)≤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89548"/>
              </a:xfrm>
              <a:prstGeom prst="rect">
                <a:avLst/>
              </a:prstGeom>
              <a:blipFill rotWithShape="1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672351" y="310583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105835"/>
                <a:ext cx="804928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66847" y="3613666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probabilidade,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\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613666"/>
                <a:ext cx="8043784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666847" y="4070201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)≤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070201"/>
                <a:ext cx="804378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6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9" grpId="0"/>
      <p:bldP spid="10" grpId="0"/>
      <p:bldP spid="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4: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38220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acontecimento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38220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66847" y="3026151"/>
                <a:ext cx="81901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qualquer.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026151"/>
                <a:ext cx="819010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59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666847" y="4238672"/>
                <a:ext cx="81901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sua vez, dado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pela monotonia da probabilidade,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isto é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238672"/>
                <a:ext cx="819010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44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666847" y="5078329"/>
                <a:ext cx="81901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vem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078329"/>
                <a:ext cx="819010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59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/>
          <p:nvPr/>
        </p:nvSpPr>
        <p:spPr>
          <a:xfrm>
            <a:off x="666847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66847" y="3450310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probabilidade,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não negativo, isto é,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)≥0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450310"/>
                <a:ext cx="804378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45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3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2" grpId="0"/>
      <p:bldP spid="10" grpId="0"/>
      <p:bldP spid="11" grpId="0"/>
      <p:bldP spid="1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5: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672351" y="310583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)∪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)∩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105835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ângulo 10"/>
          <p:cNvSpPr/>
          <p:nvPr/>
        </p:nvSpPr>
        <p:spPr>
          <a:xfrm>
            <a:off x="672352" y="4232991"/>
            <a:ext cx="8049289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679084" y="4695922"/>
                <a:ext cx="4473982" cy="561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(</m:t>
                          </m:r>
                          <m:r>
                            <a:rPr lang="pt-PT" b="0" i="1" dirty="0"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)∪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\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pt-PT" b="0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i="1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84" y="4695922"/>
                <a:ext cx="4473982" cy="5613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ângulo 12"/>
          <p:cNvSpPr/>
          <p:nvPr/>
        </p:nvSpPr>
        <p:spPr>
          <a:xfrm>
            <a:off x="5338481" y="4702305"/>
            <a:ext cx="3805519" cy="50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(pela definição de probabilidade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666847" y="5198705"/>
                <a:ext cx="32973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198705"/>
                <a:ext cx="329737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5338481" y="5172416"/>
                <a:ext cx="38055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)∪</m:t>
                    </m:r>
                    <m:d>
                      <m:dPr>
                        <m:ctrlPr>
                          <a:rPr lang="pt-PT" i="1" dirty="0" smtClean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81" y="5172416"/>
                <a:ext cx="380551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442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679084" y="5707434"/>
                <a:ext cx="352378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𝑨</m:t>
                          </m:r>
                        </m:e>
                      </m:d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𝑨</m:t>
                          </m:r>
                          <m:r>
                            <a:rPr lang="pt-PT" b="1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𝑩</m:t>
                          </m:r>
                        </m:e>
                      </m:d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𝑨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/>
                          <a:cs typeface="Lucida Grande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t-PT" b="1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acc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84" y="5707434"/>
                <a:ext cx="3523785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4"/>
              <p:cNvSpPr/>
              <p:nvPr/>
            </p:nvSpPr>
            <p:spPr>
              <a:xfrm>
                <a:off x="5338481" y="5706536"/>
                <a:ext cx="38055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\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b="0" i="1" smtClean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81" y="5706536"/>
                <a:ext cx="380551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44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354" y="2771183"/>
            <a:ext cx="274978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7"/>
            <a:ext cx="8190100" cy="1744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 6: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∪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72352" y="26532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9"/>
              <p:cNvSpPr/>
              <p:nvPr/>
            </p:nvSpPr>
            <p:spPr>
              <a:xfrm>
                <a:off x="672351" y="310583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\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)∪(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\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\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\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disjuntos dois a dois.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105835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10"/>
          <p:cNvSpPr/>
          <p:nvPr/>
        </p:nvSpPr>
        <p:spPr>
          <a:xfrm>
            <a:off x="672352" y="423299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Pelo teorema anterior, sabe-se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3"/>
              <p:cNvSpPr/>
              <p:nvPr/>
            </p:nvSpPr>
            <p:spPr>
              <a:xfrm>
                <a:off x="3913433" y="4657179"/>
                <a:ext cx="437551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33" y="4657179"/>
                <a:ext cx="4375516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5"/>
              <p:cNvSpPr/>
              <p:nvPr/>
            </p:nvSpPr>
            <p:spPr>
              <a:xfrm>
                <a:off x="672351" y="4647103"/>
                <a:ext cx="3351494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/>
                        <a:cs typeface="Lucida Grande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647103"/>
                <a:ext cx="3351494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727" r="-3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13"/>
              <p:cNvSpPr/>
              <p:nvPr/>
            </p:nvSpPr>
            <p:spPr>
              <a:xfrm>
                <a:off x="3907929" y="5113714"/>
                <a:ext cx="437551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6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29" y="5113714"/>
                <a:ext cx="4375516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15"/>
              <p:cNvSpPr/>
              <p:nvPr/>
            </p:nvSpPr>
            <p:spPr>
              <a:xfrm>
                <a:off x="666847" y="5103638"/>
                <a:ext cx="3351494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ctr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/>
                        <a:cs typeface="Lucida Grande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</m:acc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7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103638"/>
                <a:ext cx="3351494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727" r="-5091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5557468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Adicionando, membro a membro, as últimas igualdades, tem-se: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287" y="2879609"/>
            <a:ext cx="2738849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13"/>
              <p:cNvSpPr/>
              <p:nvPr/>
            </p:nvSpPr>
            <p:spPr>
              <a:xfrm>
                <a:off x="672352" y="5999175"/>
                <a:ext cx="153744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99175"/>
                <a:ext cx="153744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950069" y="6089211"/>
                <a:ext cx="4630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69" y="6089211"/>
                <a:ext cx="463056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8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22" grpId="0"/>
      <p:bldP spid="24" grpId="0"/>
      <p:bldP spid="25" grpId="0"/>
      <p:bldP spid="28" grpId="0"/>
      <p:bldP spid="30" grpId="0"/>
      <p:bldP spid="36" grpId="0"/>
      <p:bldP spid="37" grpId="0"/>
      <p:bldP spid="2" grpId="0"/>
      <p:bldP spid="38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72352" y="90068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5" name="Rectângulo 10"/>
          <p:cNvSpPr/>
          <p:nvPr/>
        </p:nvSpPr>
        <p:spPr>
          <a:xfrm>
            <a:off x="666847" y="280766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conclui-se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13"/>
              <p:cNvSpPr/>
              <p:nvPr/>
            </p:nvSpPr>
            <p:spPr>
              <a:xfrm>
                <a:off x="666847" y="1385332"/>
                <a:ext cx="153744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85332"/>
                <a:ext cx="1537448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944564" y="1475368"/>
                <a:ext cx="4630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564" y="1475368"/>
                <a:ext cx="463056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3"/>
              <p:cNvSpPr/>
              <p:nvPr/>
            </p:nvSpPr>
            <p:spPr>
              <a:xfrm>
                <a:off x="672351" y="1842649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842649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ta à direita 6"/>
          <p:cNvSpPr/>
          <p:nvPr/>
        </p:nvSpPr>
        <p:spPr>
          <a:xfrm rot="5400000">
            <a:off x="5182938" y="852243"/>
            <a:ext cx="197205" cy="3000516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709652" y="2454314"/>
                <a:ext cx="1143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  <a:cs typeface="Lucida Grande"/>
                            </a:rPr>
                            <m:t>∪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52" y="2454314"/>
                <a:ext cx="114377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3244334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𝑨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Lucida Grande"/>
                          </a:rPr>
                          <m:t>∪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Lucida Grande"/>
                          </a:rPr>
                          <m:t>𝑩</m:t>
                        </m:r>
                      </m:e>
                    </m:d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𝑨</m:t>
                        </m:r>
                      </m:e>
                    </m:d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𝑩</m:t>
                        </m:r>
                      </m:e>
                    </m:d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𝑨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𝑩</m:t>
                        </m:r>
                      </m:e>
                    </m:d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44334"/>
                <a:ext cx="8043784" cy="507831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3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5"/>
            <a:ext cx="8191700" cy="220526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espaço de probabilidade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9589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6" y="1278348"/>
                <a:ext cx="82113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conjunto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finito, não vazio.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de valores não negativos, é chamada uma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278348"/>
                <a:ext cx="821134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9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83353" y="2103679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2103679"/>
                <a:ext cx="8049289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83353" y="253830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disjuntos (ou seja,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2538302"/>
                <a:ext cx="8049289" cy="507831"/>
              </a:xfrm>
              <a:prstGeom prst="rect">
                <a:avLst/>
              </a:prstGeom>
              <a:blipFill rotWithShape="1">
                <a:blip r:embed="rId12"/>
                <a:stretch>
                  <a:fillRect l="-454" r="-7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83353" y="323574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contexto da definição anterior, designa-se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83353" y="367116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 </a:t>
                </a:r>
                <a:r>
                  <a:rPr lang="pt-PT" b="1" dirty="0" err="1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universo dos resultados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3671163"/>
                <a:ext cx="8049289" cy="507831"/>
              </a:xfrm>
              <a:prstGeom prst="rect">
                <a:avLst/>
              </a:prstGeom>
              <a:blipFill rotWithShape="0">
                <a:blip r:embed="rId17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410658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 dos acontecimentos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106580"/>
                <a:ext cx="8049289" cy="507831"/>
              </a:xfrm>
              <a:prstGeom prst="rect">
                <a:avLst/>
              </a:prstGeom>
              <a:blipFill rotWithShape="0">
                <a:blip r:embed="rId18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454199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41997"/>
                <a:ext cx="8049289" cy="507831"/>
              </a:xfrm>
              <a:prstGeom prst="rect">
                <a:avLst/>
              </a:prstGeom>
              <a:blipFill rotWithShape="0">
                <a:blip r:embed="rId19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3353" y="497741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terno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 de probabilidade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4977413"/>
                <a:ext cx="8049289" cy="507831"/>
              </a:xfrm>
              <a:prstGeom prst="rect">
                <a:avLst/>
              </a:prstGeom>
              <a:blipFill rotWithShape="0">
                <a:blip r:embed="rId20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6846" y="5673289"/>
                <a:ext cx="80602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Desta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resulta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que, é possível definir várias probabilidades diferentes para o mesmo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5673289"/>
                <a:ext cx="8060295" cy="923330"/>
              </a:xfrm>
              <a:prstGeom prst="rect">
                <a:avLst/>
              </a:prstGeom>
              <a:blipFill rotWithShape="0">
                <a:blip r:embed="rId21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21" grpId="0"/>
      <p:bldP spid="22" grpId="0"/>
      <p:bldP spid="2" grpId="0"/>
      <p:bldP spid="24" grpId="0"/>
      <p:bldP spid="25" grpId="0"/>
      <p:bldP spid="26" grpId="0"/>
      <p:bldP spid="31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probabilidades | Síntese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90068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conjunto finito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não vazio,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uma probabilidade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900688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1867980"/>
                <a:ext cx="8049289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=1−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867980"/>
                <a:ext cx="8049289" cy="369909"/>
              </a:xfrm>
              <a:prstGeom prst="rect">
                <a:avLst/>
              </a:prstGeom>
              <a:blipFill rotWithShape="0">
                <a:blip r:embed="rId4"/>
                <a:stretch>
                  <a:fillRect l="-454" t="-1639" b="-19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0" y="2333147"/>
                <a:ext cx="8049289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∅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2333147"/>
                <a:ext cx="8049289" cy="369909"/>
              </a:xfrm>
              <a:prstGeom prst="rect">
                <a:avLst/>
              </a:prstGeom>
              <a:blipFill rotWithShape="0">
                <a:blip r:embed="rId5"/>
                <a:stretch>
                  <a:fillRect l="-454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49" y="2798314"/>
                <a:ext cx="8049289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\</m:t>
                    </m:r>
                    <m:r>
                      <m:rPr>
                        <m:sty m:val="p"/>
                      </m:rP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A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)–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2798314"/>
                <a:ext cx="8049289" cy="369909"/>
              </a:xfrm>
              <a:prstGeom prst="rect">
                <a:avLst/>
              </a:prstGeom>
              <a:blipFill rotWithShape="0">
                <a:blip r:embed="rId6"/>
                <a:stretch>
                  <a:fillRect l="-45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3263481"/>
                <a:ext cx="8049289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então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m:rPr>
                        <m:sty m:val="p"/>
                      </m:rP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A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)≤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3481"/>
                <a:ext cx="8049289" cy="369909"/>
              </a:xfrm>
              <a:prstGeom prst="rect">
                <a:avLst/>
              </a:prstGeom>
              <a:blipFill rotWithShape="0">
                <a:blip r:embed="rId7"/>
                <a:stretch>
                  <a:fillRect l="-454" t="-9836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48" y="3728648"/>
                <a:ext cx="8049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)∈</m:t>
                    </m:r>
                    <m:d>
                      <m:dPr>
                        <m:begChr m:val="["/>
                        <m:endChr m:val="]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8" y="3728648"/>
                <a:ext cx="804928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54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47" y="4193238"/>
                <a:ext cx="8049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4193238"/>
                <a:ext cx="804928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54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2" y="4657828"/>
                <a:ext cx="8049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∪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57828"/>
                <a:ext cx="80492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54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6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5" grpId="0"/>
      <p:bldP spid="16" grpId="0"/>
      <p:bldP spid="18" grpId="0"/>
      <p:bldP spid="19" grpId="0"/>
      <p:bldP spid="21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6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 espaço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associado a uma experiência aleatória. </a:t>
                </a:r>
                <a:endParaRPr lang="pt-PT" dirty="0" smtClean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acontecimentos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391027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1332" y="2173932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2173932"/>
                <a:ext cx="8049289" cy="45698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/>
          <p:nvPr/>
        </p:nvSpPr>
        <p:spPr>
          <a:xfrm>
            <a:off x="661332" y="170453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Sabe-se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61332" y="259248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2592487"/>
                <a:ext cx="8049289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61332" y="3010592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3010592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1332" y="3428696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</a:t>
                </a:r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3428696"/>
                <a:ext cx="8049289" cy="508729"/>
              </a:xfrm>
              <a:prstGeom prst="rect">
                <a:avLst/>
              </a:prstGeom>
              <a:blipFill rotWithShape="0">
                <a:blip r:embed="rId7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1332" y="4375345"/>
                <a:ext cx="1686084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4375345"/>
                <a:ext cx="1686084" cy="456985"/>
              </a:xfrm>
              <a:prstGeom prst="rect">
                <a:avLst/>
              </a:prstGeom>
              <a:blipFill rotWithShape="0">
                <a:blip r:embed="rId8"/>
                <a:stretch>
                  <a:fillRect l="-216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3"/>
              <p:cNvSpPr/>
              <p:nvPr/>
            </p:nvSpPr>
            <p:spPr>
              <a:xfrm>
                <a:off x="2132280" y="4380171"/>
                <a:ext cx="208332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=1−0,7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80" y="4380171"/>
                <a:ext cx="2083327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3"/>
              <p:cNvSpPr/>
              <p:nvPr/>
            </p:nvSpPr>
            <p:spPr>
              <a:xfrm>
                <a:off x="4064884" y="4382588"/>
                <a:ext cx="167937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=0,3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9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884" y="4382588"/>
                <a:ext cx="1679370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1332" y="4881118"/>
                <a:ext cx="1686084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4881118"/>
                <a:ext cx="1686084" cy="456985"/>
              </a:xfrm>
              <a:prstGeom prst="rect">
                <a:avLst/>
              </a:prstGeom>
              <a:blipFill rotWithShape="0">
                <a:blip r:embed="rId11"/>
                <a:stretch>
                  <a:fillRect l="-216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886997" y="4975758"/>
                <a:ext cx="1381789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97" y="4975758"/>
                <a:ext cx="1381789" cy="369909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107129" y="4973049"/>
                <a:ext cx="1785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29" y="4973049"/>
                <a:ext cx="1785745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148329" y="5287683"/>
                <a:ext cx="114377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∪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29" y="5287683"/>
                <a:ext cx="1143775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080885" y="5293442"/>
                <a:ext cx="291887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885" y="5293442"/>
                <a:ext cx="2918876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080885" y="5660881"/>
                <a:ext cx="193995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0,3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0,6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885" y="5660881"/>
                <a:ext cx="1939955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189541" y="6232949"/>
                <a:ext cx="11833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1−0,5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41" y="6232949"/>
                <a:ext cx="1183337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10"/>
          <p:cNvSpPr/>
          <p:nvPr/>
        </p:nvSpPr>
        <p:spPr>
          <a:xfrm>
            <a:off x="666847" y="579014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fim,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6226813"/>
                <a:ext cx="8043784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1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∪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226813"/>
                <a:ext cx="8043784" cy="50872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206156" y="6240975"/>
                <a:ext cx="83708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𝟎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,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𝟓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156" y="6240975"/>
                <a:ext cx="837089" cy="5078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869550" y="5658492"/>
                <a:ext cx="77938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0,5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50" y="5658492"/>
                <a:ext cx="779380" cy="5078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ta à esquerda 6"/>
          <p:cNvSpPr/>
          <p:nvPr/>
        </p:nvSpPr>
        <p:spPr>
          <a:xfrm rot="16200000">
            <a:off x="4219644" y="4832729"/>
            <a:ext cx="155887" cy="968472"/>
          </a:xfrm>
          <a:prstGeom prst="lef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31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0" grpId="0"/>
      <p:bldP spid="11" grpId="0"/>
      <p:bldP spid="13" grpId="0"/>
      <p:bldP spid="15" grpId="0"/>
      <p:bldP spid="16" grpId="0"/>
      <p:bldP spid="18" grpId="0"/>
      <p:bldP spid="19" grpId="0"/>
      <p:bldP spid="20" grpId="0"/>
      <p:bldP spid="2" grpId="0"/>
      <p:bldP spid="21" grpId="0"/>
      <p:bldP spid="3" grpId="0"/>
      <p:bldP spid="5" grpId="0"/>
      <p:bldP spid="22" grpId="0"/>
      <p:bldP spid="24" grpId="0"/>
      <p:bldP spid="25" grpId="0"/>
      <p:bldP spid="26" grpId="0"/>
      <p:bldP spid="27" grpId="0"/>
      <p:bldP spid="28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5815" y="87092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dois acontecimentos possíveis e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equiprováveis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tais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870927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334421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42065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17261" y="1605011"/>
                <a:ext cx="8049289" cy="8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261" y="1605011"/>
                <a:ext cx="8049289" cy="8702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571186" y="1598875"/>
                <a:ext cx="1802334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86" y="1598875"/>
                <a:ext cx="1802334" cy="881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2614502" y="1849232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                       e                           ,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55815" y="2847589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2847589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5815" y="386538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equiprováveis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3865383"/>
                <a:ext cx="8049289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530" r="-75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3"/>
              <p:cNvSpPr/>
              <p:nvPr/>
            </p:nvSpPr>
            <p:spPr>
              <a:xfrm>
                <a:off x="3049190" y="4607383"/>
                <a:ext cx="4316605" cy="906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1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=2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90" y="4607383"/>
                <a:ext cx="4316605" cy="9060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13"/>
              <p:cNvSpPr/>
              <p:nvPr/>
            </p:nvSpPr>
            <p:spPr>
              <a:xfrm>
                <a:off x="655815" y="4615245"/>
                <a:ext cx="4316605" cy="906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615245"/>
                <a:ext cx="4316605" cy="9060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13"/>
              <p:cNvSpPr/>
              <p:nvPr/>
            </p:nvSpPr>
            <p:spPr>
              <a:xfrm>
                <a:off x="5125014" y="4614861"/>
                <a:ext cx="2988186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2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14" y="4614861"/>
                <a:ext cx="2988186" cy="881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13"/>
              <p:cNvSpPr/>
              <p:nvPr/>
            </p:nvSpPr>
            <p:spPr>
              <a:xfrm>
                <a:off x="3049190" y="5481012"/>
                <a:ext cx="23643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  <a:cs typeface="Lucida Grande"/>
                        </a:rPr>
                        <m:t>7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</a:rPr>
                        <m:t>=12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90" y="5481012"/>
                <a:ext cx="2364368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13"/>
              <p:cNvSpPr/>
              <p:nvPr/>
            </p:nvSpPr>
            <p:spPr>
              <a:xfrm>
                <a:off x="4616457" y="5237193"/>
                <a:ext cx="2364368" cy="86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9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457" y="5237193"/>
                <a:ext cx="2364368" cy="8674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432704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∪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faz-se: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27048"/>
                <a:ext cx="8049289" cy="456535"/>
              </a:xfrm>
              <a:prstGeom prst="rect">
                <a:avLst/>
              </a:prstGeom>
              <a:blipFill rotWithShape="1">
                <a:blip r:embed="rId14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3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3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dois acontecimentos possíveis e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equiprováveis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tais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330067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42065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etermina: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17261" y="1605011"/>
                <a:ext cx="8049289" cy="8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261" y="1605011"/>
                <a:ext cx="8049289" cy="8702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571186" y="1598875"/>
                <a:ext cx="1802334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86" y="1598875"/>
                <a:ext cx="1802334" cy="881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2614502" y="1849232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                       e                           ,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5815" y="2866111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2866111"/>
                <a:ext cx="8049289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5815" y="3802977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3802977"/>
                <a:ext cx="8049289" cy="508729"/>
              </a:xfrm>
              <a:prstGeom prst="rect">
                <a:avLst/>
              </a:prstGeom>
              <a:blipFill rotWithShape="0">
                <a:blip r:embed="rId7"/>
                <a:stretch>
                  <a:fillRect l="-53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985102" y="3884853"/>
                <a:ext cx="1381789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02" y="3884853"/>
                <a:ext cx="1381789" cy="369909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985102" y="4306590"/>
                <a:ext cx="1785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02" y="4306590"/>
                <a:ext cx="178574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985102" y="4737329"/>
                <a:ext cx="110959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02" y="4737329"/>
                <a:ext cx="1109598" cy="6183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985102" y="5355640"/>
                <a:ext cx="71526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02" y="5355640"/>
                <a:ext cx="715260" cy="612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4" grpId="0"/>
      <p:bldP spid="22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8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certo dado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viciado,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numerado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sair cada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face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 diretamente proporcional ao número de pintas.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21533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2352" y="169426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Qual é a probabilidade de sair face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lançamento desse mesmo dado?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3452786"/>
                <a:ext cx="80382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acontecimentos elementares “sair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“sair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…, “sair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 são disjuntos,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sua união corresponde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todo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espaço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52786"/>
                <a:ext cx="803826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7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4816258"/>
                <a:ext cx="8038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16258"/>
                <a:ext cx="803826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2352" y="2595341"/>
                <a:ext cx="80382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 probabilidade de sair a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probabilidade de sair a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…, a probabilidade de sair a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595341"/>
                <a:ext cx="803826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7" r="-75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2" y="4310232"/>
                <a:ext cx="8038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10232"/>
                <a:ext cx="803826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035219" y="4816229"/>
                <a:ext cx="163070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/>
                          <a:cs typeface="Lucida Grande"/>
                        </a:rPr>
                        <m:t>21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19" y="4816229"/>
                <a:ext cx="1630709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799778" y="4562342"/>
                <a:ext cx="2034550" cy="8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78" y="4562342"/>
                <a:ext cx="2034550" cy="8702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5445446"/>
                <a:ext cx="8038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fim,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sair</m:t>
                        </m:r>
                        <m: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ú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mero</m:t>
                        </m:r>
                        <m: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par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"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45446"/>
                <a:ext cx="8038269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0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479319" y="5185987"/>
                <a:ext cx="2034550" cy="87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319" y="5185987"/>
                <a:ext cx="2034550" cy="8702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aveta à esquerda 20"/>
          <p:cNvSpPr/>
          <p:nvPr/>
        </p:nvSpPr>
        <p:spPr>
          <a:xfrm rot="16200000">
            <a:off x="4230624" y="5569854"/>
            <a:ext cx="181790" cy="686978"/>
          </a:xfrm>
          <a:prstGeom prst="lef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haveta à esquerda 21"/>
          <p:cNvSpPr/>
          <p:nvPr/>
        </p:nvSpPr>
        <p:spPr>
          <a:xfrm rot="16200000">
            <a:off x="5153969" y="5569854"/>
            <a:ext cx="181790" cy="686978"/>
          </a:xfrm>
          <a:prstGeom prst="lef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haveta à esquerda 23"/>
          <p:cNvSpPr/>
          <p:nvPr/>
        </p:nvSpPr>
        <p:spPr>
          <a:xfrm rot="16200000">
            <a:off x="6076990" y="5569854"/>
            <a:ext cx="181790" cy="686978"/>
          </a:xfrm>
          <a:prstGeom prst="lef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876525" y="6000413"/>
                <a:ext cx="88998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25" y="6000413"/>
                <a:ext cx="889987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801554" y="6000413"/>
                <a:ext cx="88998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54" y="6000413"/>
                <a:ext cx="889987" cy="6109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722891" y="5995327"/>
                <a:ext cx="88998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91" y="5995327"/>
                <a:ext cx="889987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121714" y="5384391"/>
                <a:ext cx="612667" cy="610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714" y="5384391"/>
                <a:ext cx="612667" cy="61029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5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2" grpId="0"/>
      <p:bldP spid="19" grpId="0"/>
      <p:bldP spid="11" grpId="0"/>
      <p:bldP spid="13" grpId="0"/>
      <p:bldP spid="15" grpId="0"/>
      <p:bldP spid="16" grpId="0"/>
      <p:bldP spid="18" grpId="0"/>
      <p:bldP spid="20" grpId="0"/>
      <p:bldP spid="21" grpId="0" animBg="1"/>
      <p:bldP spid="22" grpId="0" animBg="1"/>
      <p:bldP spid="24" grpId="0" animBg="1"/>
      <p:bldP spid="3" grpId="0"/>
      <p:bldP spid="25" grpId="0"/>
      <p:bldP spid="26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não vazio,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prova que: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25470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13640" y="2987881"/>
            <a:ext cx="14231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1)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1689708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∪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89708"/>
                <a:ext cx="8049289" cy="45698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52" y="2129225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29225"/>
                <a:ext cx="8049289" cy="508729"/>
              </a:xfrm>
              <a:prstGeom prst="rect">
                <a:avLst/>
              </a:prstGeom>
              <a:blipFill rotWithShape="0">
                <a:blip r:embed="rId5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61331" y="298743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∪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1" y="2987433"/>
                <a:ext cx="8049289" cy="508729"/>
              </a:xfrm>
              <a:prstGeom prst="rect">
                <a:avLst/>
              </a:prstGeom>
              <a:blipFill rotWithShape="0">
                <a:blip r:embed="rId6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2807630" y="2991438"/>
                <a:ext cx="294546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2991438"/>
                <a:ext cx="2945469" cy="508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807630" y="3516534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3516534"/>
                <a:ext cx="468536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/>
          <p:cNvCxnSpPr/>
          <p:nvPr/>
        </p:nvCxnSpPr>
        <p:spPr>
          <a:xfrm flipV="1">
            <a:off x="3149600" y="3547512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/>
          <p:cNvCxnSpPr/>
          <p:nvPr/>
        </p:nvCxnSpPr>
        <p:spPr>
          <a:xfrm flipV="1">
            <a:off x="6261100" y="3547512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807630" y="3902233"/>
                <a:ext cx="4685369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3902233"/>
                <a:ext cx="4685369" cy="4049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807630" y="4323583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+1−1+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4323583"/>
                <a:ext cx="468536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xão reta 35"/>
          <p:cNvCxnSpPr/>
          <p:nvPr/>
        </p:nvCxnSpPr>
        <p:spPr>
          <a:xfrm flipV="1">
            <a:off x="3708400" y="4366272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V="1">
            <a:off x="4114800" y="4378368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807630" y="4709283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𝑩</m:t>
                          </m:r>
                        </m:e>
                      </m:d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4709283"/>
                <a:ext cx="468536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/>
          <p:cNvSpPr/>
          <p:nvPr/>
        </p:nvSpPr>
        <p:spPr>
          <a:xfrm>
            <a:off x="6813640" y="3410119"/>
            <a:ext cx="14231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6)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6813640" y="3832357"/>
            <a:ext cx="14231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1)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6813640" y="4254596"/>
            <a:ext cx="24954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(Leis de </a:t>
            </a:r>
            <a:r>
              <a:rPr lang="pt-PT" dirty="0" err="1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Morgan)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6"/>
              <p:cNvSpPr/>
              <p:nvPr/>
            </p:nvSpPr>
            <p:spPr>
              <a:xfrm>
                <a:off x="672352" y="502586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25863"/>
                <a:ext cx="8049289" cy="508729"/>
              </a:xfrm>
              <a:prstGeom prst="rect">
                <a:avLst/>
              </a:prstGeom>
              <a:blipFill rotWithShape="0">
                <a:blip r:embed="rId12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807630" y="5091315"/>
                <a:ext cx="199618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Lucida Grande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𝐴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∩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𝐵</m:t>
                              </m:r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30" y="5091315"/>
                <a:ext cx="1996187" cy="404983"/>
              </a:xfrm>
              <a:prstGeom prst="rect">
                <a:avLst/>
              </a:prstGeom>
              <a:blipFill rotWithShape="0">
                <a:blip r:embed="rId13"/>
                <a:stretch>
                  <a:fillRect r="-70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4603112" y="5009495"/>
                <a:ext cx="4413888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são incompatíveis)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2" y="5009495"/>
                <a:ext cx="4413888" cy="508729"/>
              </a:xfrm>
              <a:prstGeom prst="rect">
                <a:avLst/>
              </a:prstGeom>
              <a:blipFill rotWithShape="0">
                <a:blip r:embed="rId14"/>
                <a:stretch>
                  <a:fillRect l="-11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72352" y="5504509"/>
                <a:ext cx="303604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Lucida Grande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𝐴</m:t>
                              </m:r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∪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04509"/>
                <a:ext cx="3036048" cy="40498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/>
          <p:cNvSpPr/>
          <p:nvPr/>
        </p:nvSpPr>
        <p:spPr>
          <a:xfrm>
            <a:off x="4603112" y="5400368"/>
            <a:ext cx="4413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(Propriedade distributiva)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72352" y="5879409"/>
                <a:ext cx="303604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𝐸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879409"/>
                <a:ext cx="3036048" cy="40498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672352" y="6254308"/>
                <a:ext cx="3036048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254308"/>
                <a:ext cx="3036048" cy="36990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4603112" y="6181216"/>
                <a:ext cx="44138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elemento neutro da interseção)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2" y="6181216"/>
                <a:ext cx="4413888" cy="507831"/>
              </a:xfrm>
              <a:prstGeom prst="rect">
                <a:avLst/>
              </a:prstGeom>
              <a:blipFill rotWithShape="0">
                <a:blip r:embed="rId18"/>
                <a:stretch>
                  <a:fillRect l="-11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4603112" y="5790343"/>
                <a:ext cx="4413888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contrários)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2" y="5790343"/>
                <a:ext cx="4413888" cy="508729"/>
              </a:xfrm>
              <a:prstGeom prst="rect">
                <a:avLst/>
              </a:prstGeom>
              <a:blipFill rotWithShape="0">
                <a:blip r:embed="rId19"/>
                <a:stretch>
                  <a:fillRect l="-11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3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1" grpId="0"/>
      <p:bldP spid="27" grpId="0"/>
      <p:bldP spid="28" grpId="0"/>
      <p:bldP spid="29" grpId="0"/>
      <p:bldP spid="30" grpId="0"/>
      <p:bldP spid="7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10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não vazio,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dois acontecimentos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prova que: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25470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70599" y="2987881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(Leis de </a:t>
            </a:r>
            <a:r>
              <a:rPr lang="pt-PT" dirty="0" err="1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Morgan)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1689708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89708"/>
                <a:ext cx="8049289" cy="45698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52" y="2129225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29225"/>
                <a:ext cx="8049289" cy="508729"/>
              </a:xfrm>
              <a:prstGeom prst="rect">
                <a:avLst/>
              </a:prstGeom>
              <a:blipFill rotWithShape="0">
                <a:blip r:embed="rId5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61331" y="298743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b="0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1" y="2987433"/>
                <a:ext cx="8049289" cy="508729"/>
              </a:xfrm>
              <a:prstGeom prst="rect">
                <a:avLst/>
              </a:prstGeom>
              <a:blipFill rotWithShape="0">
                <a:blip r:embed="rId6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3175930" y="2991438"/>
                <a:ext cx="294546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30" y="2991438"/>
                <a:ext cx="2945469" cy="508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175930" y="3497484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30" y="3497484"/>
                <a:ext cx="468536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175930" y="3864133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30" y="3864133"/>
                <a:ext cx="468536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/>
          <p:cNvSpPr/>
          <p:nvPr/>
        </p:nvSpPr>
        <p:spPr>
          <a:xfrm>
            <a:off x="6070599" y="3436302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1)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xão reta 49"/>
          <p:cNvCxnSpPr/>
          <p:nvPr/>
        </p:nvCxnSpPr>
        <p:spPr>
          <a:xfrm flipV="1">
            <a:off x="5085510" y="3563035"/>
            <a:ext cx="807290" cy="178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"/>
              <p:cNvSpPr/>
              <p:nvPr/>
            </p:nvSpPr>
            <p:spPr>
              <a:xfrm>
                <a:off x="672352" y="4174619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174619"/>
                <a:ext cx="8049289" cy="508729"/>
              </a:xfrm>
              <a:prstGeom prst="rect">
                <a:avLst/>
              </a:prstGeom>
              <a:blipFill rotWithShape="0">
                <a:blip r:embed="rId10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"/>
              <p:cNvSpPr/>
              <p:nvPr/>
            </p:nvSpPr>
            <p:spPr>
              <a:xfrm>
                <a:off x="2820330" y="4173632"/>
                <a:ext cx="379489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4173632"/>
                <a:ext cx="3794893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/>
          <p:cNvSpPr/>
          <p:nvPr/>
        </p:nvSpPr>
        <p:spPr>
          <a:xfrm>
            <a:off x="6694260" y="4171800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6)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"/>
              <p:cNvSpPr/>
              <p:nvPr/>
            </p:nvSpPr>
            <p:spPr>
              <a:xfrm>
                <a:off x="2820330" y="4534564"/>
                <a:ext cx="40376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4534564"/>
                <a:ext cx="4037670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exão reta 54"/>
          <p:cNvCxnSpPr/>
          <p:nvPr/>
        </p:nvCxnSpPr>
        <p:spPr>
          <a:xfrm flipV="1">
            <a:off x="4305764" y="4629488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/>
          <p:cNvCxnSpPr/>
          <p:nvPr/>
        </p:nvCxnSpPr>
        <p:spPr>
          <a:xfrm flipV="1">
            <a:off x="6248862" y="4629488"/>
            <a:ext cx="406400" cy="328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2820330" y="4895496"/>
                <a:ext cx="40376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+1−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4895496"/>
                <a:ext cx="4037670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6"/>
              <p:cNvSpPr/>
              <p:nvPr/>
            </p:nvSpPr>
            <p:spPr>
              <a:xfrm>
                <a:off x="2820330" y="5256428"/>
                <a:ext cx="4037670" cy="594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5256428"/>
                <a:ext cx="4037670" cy="59452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6"/>
              <p:cNvSpPr/>
              <p:nvPr/>
            </p:nvSpPr>
            <p:spPr>
              <a:xfrm>
                <a:off x="2820330" y="5704051"/>
                <a:ext cx="4037670" cy="57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̿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5704051"/>
                <a:ext cx="4037670" cy="57586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"/>
              <p:cNvSpPr/>
              <p:nvPr/>
            </p:nvSpPr>
            <p:spPr>
              <a:xfrm>
                <a:off x="2820330" y="6133015"/>
                <a:ext cx="4037670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𝑨</m:t>
                          </m:r>
                        </m:e>
                      </m:d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1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pt-PT" b="1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b="1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6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30" y="6133015"/>
                <a:ext cx="4037670" cy="50872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 61"/>
          <p:cNvSpPr/>
          <p:nvPr/>
        </p:nvSpPr>
        <p:spPr>
          <a:xfrm>
            <a:off x="6694261" y="4541497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1)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6694259" y="5299773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(Teorema 1)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6694258" y="5738066"/>
            <a:ext cx="277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(Leis de </a:t>
            </a:r>
            <a:r>
              <a:rPr lang="pt-PT" dirty="0" err="1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Morgan)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xão reta 64"/>
          <p:cNvCxnSpPr/>
          <p:nvPr/>
        </p:nvCxnSpPr>
        <p:spPr>
          <a:xfrm flipV="1">
            <a:off x="3498474" y="3576585"/>
            <a:ext cx="807290" cy="178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7" grpId="0"/>
      <p:bldP spid="29" grpId="0"/>
      <p:bldP spid="30" grpId="0"/>
      <p:bldP spid="7" grpId="0"/>
      <p:bldP spid="34" grpId="0"/>
      <p:bldP spid="39" grpId="0"/>
      <p:bldP spid="51" grpId="0"/>
      <p:bldP spid="52" grpId="0"/>
      <p:bldP spid="53" grpId="0"/>
      <p:bldP spid="54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espaço de probabilidade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9589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77853" y="924443"/>
            <a:ext cx="80547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1: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 conjunto finito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11"/>
              <p:cNvSpPr/>
              <p:nvPr/>
            </p:nvSpPr>
            <p:spPr>
              <a:xfrm>
                <a:off x="2770094" y="3352427"/>
                <a:ext cx="59515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à soma das probabilidades dos elementos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pertencentes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94" y="3352427"/>
                <a:ext cx="595154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819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52" y="2149669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tal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2149669"/>
                <a:ext cx="80547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11"/>
              <p:cNvSpPr/>
              <p:nvPr/>
            </p:nvSpPr>
            <p:spPr>
              <a:xfrm>
                <a:off x="666852" y="2612306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∅</m:t>
                        </m:r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2612306"/>
                <a:ext cx="194676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87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6852" y="173832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738328"/>
                <a:ext cx="8049289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1"/>
              <p:cNvSpPr/>
              <p:nvPr/>
            </p:nvSpPr>
            <p:spPr>
              <a:xfrm>
                <a:off x="666852" y="3074943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3074943"/>
                <a:ext cx="194676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87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1"/>
              <p:cNvSpPr/>
              <p:nvPr/>
            </p:nvSpPr>
            <p:spPr>
              <a:xfrm>
                <a:off x="666852" y="3537580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3537580"/>
                <a:ext cx="1946769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187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1"/>
              <p:cNvSpPr/>
              <p:nvPr/>
            </p:nvSpPr>
            <p:spPr>
              <a:xfrm>
                <a:off x="666852" y="4000217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=0,25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4000217"/>
                <a:ext cx="1946769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187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1"/>
              <p:cNvSpPr/>
              <p:nvPr/>
            </p:nvSpPr>
            <p:spPr>
              <a:xfrm>
                <a:off x="666852" y="4462854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=0,25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4462854"/>
                <a:ext cx="1946769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187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ta à direita 1"/>
          <p:cNvSpPr/>
          <p:nvPr/>
        </p:nvSpPr>
        <p:spPr>
          <a:xfrm>
            <a:off x="2487706" y="2657500"/>
            <a:ext cx="282388" cy="2313185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3" y="5015879"/>
                <a:ext cx="80602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assim definida é uma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 de probabilidade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015879"/>
                <a:ext cx="8060290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2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8" grpId="0"/>
      <p:bldP spid="21" grpId="0"/>
      <p:bldP spid="24" grpId="0"/>
      <p:bldP spid="15" grpId="0"/>
      <p:bldP spid="13" grpId="0"/>
      <p:bldP spid="14" grpId="0"/>
      <p:bldP spid="16" grpId="0"/>
      <p:bldP spid="18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espaço de probabilidade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80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9589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77853" y="924443"/>
            <a:ext cx="80547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2: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666852" y="1326987"/>
                <a:ext cx="600870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experiência aleatória que consiste em lançar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dado octaédrico equilibrado, numerado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verificar a face que fica voltada para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baixo,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326987"/>
                <a:ext cx="6008706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811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11"/>
              <p:cNvSpPr/>
              <p:nvPr/>
            </p:nvSpPr>
            <p:spPr>
              <a:xfrm>
                <a:off x="666851" y="4327442"/>
                <a:ext cx="80657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à soma das probabilidades dos elementos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pertencentes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1" y="4327442"/>
                <a:ext cx="8065791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04" r="-120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1"/>
              <p:cNvSpPr/>
              <p:nvPr/>
            </p:nvSpPr>
            <p:spPr>
              <a:xfrm>
                <a:off x="666852" y="3263112"/>
                <a:ext cx="19467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3263112"/>
                <a:ext cx="1946769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187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1"/>
              <p:cNvSpPr/>
              <p:nvPr/>
            </p:nvSpPr>
            <p:spPr>
              <a:xfrm>
                <a:off x="666851" y="3789547"/>
                <a:ext cx="807679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d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1" y="3789547"/>
                <a:ext cx="8076791" cy="456535"/>
              </a:xfrm>
              <a:prstGeom prst="rect">
                <a:avLst/>
              </a:prstGeom>
              <a:blipFill rotWithShape="1">
                <a:blip r:embed="rId7"/>
                <a:stretch>
                  <a:fillRect l="-45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3353" y="5250772"/>
                <a:ext cx="80602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assim definida é uma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no conjunto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 de probabilidade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5250772"/>
                <a:ext cx="806029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558" y="773801"/>
            <a:ext cx="2068085" cy="20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310698" y="3770876"/>
                <a:ext cx="52097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698" y="3770876"/>
                <a:ext cx="520976" cy="5203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1"/>
              <p:cNvSpPr/>
              <p:nvPr/>
            </p:nvSpPr>
            <p:spPr>
              <a:xfrm>
                <a:off x="670389" y="2742709"/>
                <a:ext cx="272139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1, 2, 3, 4, 5, 6, 7, 8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9" y="2742709"/>
                <a:ext cx="2721397" cy="507831"/>
              </a:xfrm>
              <a:prstGeom prst="rect">
                <a:avLst/>
              </a:prstGeom>
              <a:blipFill rotWithShape="1">
                <a:blip r:embed="rId11"/>
                <a:stretch>
                  <a:fillRect l="-157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8" grpId="0"/>
      <p:bldP spid="13" grpId="0"/>
      <p:bldP spid="14" grpId="0"/>
      <p:bldP spid="3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12"/>
          <p:cNvSpPr/>
          <p:nvPr/>
        </p:nvSpPr>
        <p:spPr>
          <a:xfrm>
            <a:off x="535442" y="909067"/>
            <a:ext cx="8190100" cy="214925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6"/>
          <p:cNvSpPr/>
          <p:nvPr/>
        </p:nvSpPr>
        <p:spPr>
          <a:xfrm>
            <a:off x="666847" y="9076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Definições: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1343" y="131356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finito, não vazio,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designa-se por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1313562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12"/>
          <p:cNvSpPr/>
          <p:nvPr/>
        </p:nvSpPr>
        <p:spPr>
          <a:xfrm>
            <a:off x="529939" y="3220194"/>
            <a:ext cx="8195760" cy="302495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angle 6"/>
          <p:cNvSpPr/>
          <p:nvPr/>
        </p:nvSpPr>
        <p:spPr>
          <a:xfrm>
            <a:off x="661343" y="321876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Definições: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661343" y="2098342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acontecimento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impossível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conjunto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vazio;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61343" y="573731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err="1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equiprováveis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se tiverem a mesma probabilidade.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61343" y="255048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acontecimento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certo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2550486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61343" y="449821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ncompatíveis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ou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mutuamente exclusivos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se forem disjuntos;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1343" y="491001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complementares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ou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contrários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se forem disjuntos e a respetiva união for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4910013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454" r="-113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61343" y="367090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não vazio,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dois acontecimentos designam-se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3670908"/>
                <a:ext cx="8049289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3" y="6280008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acontecimento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complementar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contrário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representa-se por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6280008"/>
                <a:ext cx="8049289" cy="456985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25" grpId="0" animBg="1"/>
      <p:bldP spid="26" grpId="0"/>
      <p:bldP spid="27" grpId="0"/>
      <p:bldP spid="15" grpId="0"/>
      <p:bldP spid="16" grpId="0"/>
      <p:bldP spid="18" grpId="0"/>
      <p:bldP spid="19" grpId="0"/>
      <p:bldP spid="2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77853" y="924443"/>
            <a:ext cx="8054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 conjunto finito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11"/>
              <p:cNvSpPr/>
              <p:nvPr/>
            </p:nvSpPr>
            <p:spPr>
              <a:xfrm>
                <a:off x="661352" y="3021155"/>
                <a:ext cx="80547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à soma das probabilidades dos elementos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pertencentes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3021155"/>
                <a:ext cx="80547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52" y="2149669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probabilidade definida 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tal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2149669"/>
                <a:ext cx="80547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11"/>
              <p:cNvSpPr/>
              <p:nvPr/>
            </p:nvSpPr>
            <p:spPr>
              <a:xfrm>
                <a:off x="666852" y="2558518"/>
                <a:ext cx="16264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∅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2558518"/>
                <a:ext cx="1626485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6852" y="173832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𝒫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∅,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4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6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4, 6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738328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1"/>
              <p:cNvSpPr/>
              <p:nvPr/>
            </p:nvSpPr>
            <p:spPr>
              <a:xfrm>
                <a:off x="2273928" y="2558518"/>
                <a:ext cx="16264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928" y="2558518"/>
                <a:ext cx="1626485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1"/>
              <p:cNvSpPr/>
              <p:nvPr/>
            </p:nvSpPr>
            <p:spPr>
              <a:xfrm>
                <a:off x="3881004" y="2558518"/>
                <a:ext cx="16264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=0,3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04" y="2558518"/>
                <a:ext cx="1626485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1"/>
              <p:cNvSpPr/>
              <p:nvPr/>
            </p:nvSpPr>
            <p:spPr>
              <a:xfrm>
                <a:off x="5488080" y="2558518"/>
                <a:ext cx="16264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=0,3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080" y="2558518"/>
                <a:ext cx="1626485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1"/>
              <p:cNvSpPr/>
              <p:nvPr/>
            </p:nvSpPr>
            <p:spPr>
              <a:xfrm>
                <a:off x="7095157" y="2558518"/>
                <a:ext cx="16264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PT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d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157" y="2558518"/>
                <a:ext cx="1626485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1"/>
          <p:cNvSpPr/>
          <p:nvPr/>
        </p:nvSpPr>
        <p:spPr>
          <a:xfrm>
            <a:off x="4098907" y="3435171"/>
            <a:ext cx="19253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Verifica-se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11"/>
              <p:cNvSpPr/>
              <p:nvPr/>
            </p:nvSpPr>
            <p:spPr>
              <a:xfrm>
                <a:off x="661352" y="3905376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 impossível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3905376"/>
                <a:ext cx="8054789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11"/>
              <p:cNvSpPr/>
              <p:nvPr/>
            </p:nvSpPr>
            <p:spPr>
              <a:xfrm>
                <a:off x="661352" y="4374098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 certo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4374098"/>
                <a:ext cx="80547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11"/>
              <p:cNvSpPr/>
              <p:nvPr/>
            </p:nvSpPr>
            <p:spPr>
              <a:xfrm>
                <a:off x="661352" y="4842820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acontecimentos incompatíveis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dado que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4842820"/>
                <a:ext cx="8054789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11"/>
              <p:cNvSpPr/>
              <p:nvPr/>
            </p:nvSpPr>
            <p:spPr>
              <a:xfrm>
                <a:off x="661352" y="5311542"/>
                <a:ext cx="80547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acontecimentos contrários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</a:p>
              <a:p>
                <a:pPr marL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4, 6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5311542"/>
                <a:ext cx="8054789" cy="923330"/>
              </a:xfrm>
              <a:prstGeom prst="rect">
                <a:avLst/>
              </a:prstGeom>
              <a:blipFill rotWithShape="0">
                <a:blip r:embed="rId15"/>
                <a:stretch>
                  <a:fillRect l="-454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11"/>
              <p:cNvSpPr/>
              <p:nvPr/>
            </p:nvSpPr>
            <p:spPr>
              <a:xfrm>
                <a:off x="661352" y="6195763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b="1" dirty="0" err="1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equiprováveis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pois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6195763"/>
                <a:ext cx="8054789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4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8" grpId="0"/>
      <p:bldP spid="21" grpId="0"/>
      <p:bldP spid="24" grpId="0"/>
      <p:bldP spid="15" grpId="0"/>
      <p:bldP spid="13" grpId="0"/>
      <p:bldP spid="14" grpId="0"/>
      <p:bldP spid="16" grpId="0"/>
      <p:bldP spid="18" grpId="0"/>
      <p:bldP spid="19" grpId="0"/>
      <p:bldP spid="22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12"/>
          <p:cNvSpPr/>
          <p:nvPr/>
        </p:nvSpPr>
        <p:spPr>
          <a:xfrm>
            <a:off x="526036" y="909067"/>
            <a:ext cx="8190100" cy="174332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6"/>
          <p:cNvSpPr/>
          <p:nvPr/>
        </p:nvSpPr>
        <p:spPr>
          <a:xfrm>
            <a:off x="666847" y="9076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não vazio,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acontecimento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designam-se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casos favoráveis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os elementos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casos possíveis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elementos do espaço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13562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11"/>
          <p:cNvSpPr/>
          <p:nvPr/>
        </p:nvSpPr>
        <p:spPr>
          <a:xfrm>
            <a:off x="688853" y="2651177"/>
            <a:ext cx="8054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7"/>
              <p:cNvSpPr/>
              <p:nvPr/>
            </p:nvSpPr>
            <p:spPr>
              <a:xfrm>
                <a:off x="688854" y="3138029"/>
                <a:ext cx="80272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 conjunto finito </a:t>
                </a:r>
                <a14:m>
                  <m:oMath xmlns:m="http://schemas.openxmlformats.org/officeDocument/2006/math"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54" y="3138029"/>
                <a:ext cx="8027282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36"/>
              <p:cNvSpPr/>
              <p:nvPr/>
            </p:nvSpPr>
            <p:spPr>
              <a:xfrm>
                <a:off x="688853" y="3624881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53" y="3624881"/>
                <a:ext cx="8054789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11"/>
              <p:cNvSpPr/>
              <p:nvPr/>
            </p:nvSpPr>
            <p:spPr>
              <a:xfrm>
                <a:off x="661352" y="4111733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os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casos possíveis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#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4111733"/>
                <a:ext cx="8054789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11"/>
              <p:cNvSpPr/>
              <p:nvPr/>
            </p:nvSpPr>
            <p:spPr>
              <a:xfrm>
                <a:off x="661352" y="4598585"/>
                <a:ext cx="80547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os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casos favoráveis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#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composto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2" y="4598585"/>
                <a:ext cx="8054789" cy="872034"/>
              </a:xfrm>
              <a:prstGeom prst="rect">
                <a:avLst/>
              </a:prstGeom>
              <a:blipFill rotWithShape="1">
                <a:blip r:embed="rId7"/>
                <a:stretch>
                  <a:fillRect l="-45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11"/>
              <p:cNvSpPr/>
              <p:nvPr/>
            </p:nvSpPr>
            <p:spPr>
              <a:xfrm>
                <a:off x="688854" y="5449639"/>
                <a:ext cx="80547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o único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caso favorável ao acontecimento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#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acontecimento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elementar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54" y="5449639"/>
                <a:ext cx="805478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454" r="-136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3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  <p:bldP spid="23" grpId="0"/>
      <p:bldP spid="28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12"/>
          <p:cNvSpPr/>
          <p:nvPr/>
        </p:nvSpPr>
        <p:spPr>
          <a:xfrm>
            <a:off x="526036" y="909067"/>
            <a:ext cx="8190100" cy="174332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6"/>
          <p:cNvSpPr/>
          <p:nvPr/>
        </p:nvSpPr>
        <p:spPr>
          <a:xfrm>
            <a:off x="666847" y="9076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Definição: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132589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conjunto finito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  <m:r>
                      <a:rPr lang="pt-PT" b="0" i="0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,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não vazio,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uma probabilidade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um acontecimento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elementar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#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composto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#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 ≥2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25891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8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11377</TotalTime>
  <Words>5232</Words>
  <Application>Microsoft Office PowerPoint</Application>
  <PresentationFormat>Apresentação no Ecrã (4:3)</PresentationFormat>
  <Paragraphs>543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Tema do Office</vt:lpstr>
      <vt:lpstr>Espaços de probabilidade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775</cp:revision>
  <dcterms:created xsi:type="dcterms:W3CDTF">2015-12-10T15:13:19Z</dcterms:created>
  <dcterms:modified xsi:type="dcterms:W3CDTF">2017-07-21T09:49:59Z</dcterms:modified>
</cp:coreProperties>
</file>