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sldIdLst>
    <p:sldId id="256" r:id="rId2"/>
    <p:sldId id="441" r:id="rId3"/>
    <p:sldId id="470" r:id="rId4"/>
    <p:sldId id="442" r:id="rId5"/>
    <p:sldId id="473" r:id="rId6"/>
    <p:sldId id="471" r:id="rId7"/>
    <p:sldId id="472" r:id="rId8"/>
    <p:sldId id="474" r:id="rId9"/>
    <p:sldId id="47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orient="horz" pos="500">
          <p15:clr>
            <a:srgbClr val="A4A3A4"/>
          </p15:clr>
        </p15:guide>
        <p15:guide id="4" pos="6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áudia Araújo" initials="" lastIdx="5" clrIdx="0"/>
  <p:cmAuthor id="1" name="Sofia Pereira Carvalhosa" initials="SPC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929"/>
    <a:srgbClr val="05AAB0"/>
    <a:srgbClr val="00B6B5"/>
    <a:srgbClr val="BA051E"/>
    <a:srgbClr val="0D677A"/>
    <a:srgbClr val="6AA342"/>
    <a:srgbClr val="ED1C24"/>
    <a:srgbClr val="4F81BD"/>
    <a:srgbClr val="00ADEE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9291" autoAdjust="0"/>
  </p:normalViewPr>
  <p:slideViewPr>
    <p:cSldViewPr snapToGrid="0" snapToObjects="1">
      <p:cViewPr varScale="1">
        <p:scale>
          <a:sx n="82" d="100"/>
          <a:sy n="82" d="100"/>
        </p:scale>
        <p:origin x="1488" y="62"/>
      </p:cViewPr>
      <p:guideLst>
        <p:guide orient="horz" pos="482"/>
        <p:guide pos="612"/>
        <p:guide orient="horz" pos="500"/>
        <p:guide pos="6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E7DC-E8FA-4492-8906-B5473182C9F0}" type="datetimeFigureOut">
              <a:rPr lang="pt-PT" smtClean="0"/>
              <a:t>01/09/2020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2B09-6E19-47D3-BE75-8DCE1D7D0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864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5495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677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724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677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5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51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3480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7307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8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90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9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5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2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6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9475-9621-7F43-A36C-AF69A018FC9C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5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59.png"/><Relationship Id="rId5" Type="http://schemas.openxmlformats.org/officeDocument/2006/relationships/image" Target="../media/image4.png"/><Relationship Id="rId10" Type="http://schemas.openxmlformats.org/officeDocument/2006/relationships/image" Target="../media/image58.png"/><Relationship Id="rId4" Type="http://schemas.openxmlformats.org/officeDocument/2006/relationships/image" Target="../media/image3.png"/><Relationship Id="rId9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0.png"/><Relationship Id="rId5" Type="http://schemas.openxmlformats.org/officeDocument/2006/relationships/image" Target="../media/image6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8.png"/><Relationship Id="rId9" Type="http://schemas.openxmlformats.org/officeDocument/2006/relationships/image" Target="../media/image7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1.png"/><Relationship Id="rId3" Type="http://schemas.openxmlformats.org/officeDocument/2006/relationships/image" Target="../media/image8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0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10.png"/><Relationship Id="rId9" Type="http://schemas.openxmlformats.org/officeDocument/2006/relationships/image" Target="../media/image9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11.png"/><Relationship Id="rId9" Type="http://schemas.openxmlformats.org/officeDocument/2006/relationships/image" Target="../media/image10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8866" y="2511097"/>
            <a:ext cx="5465134" cy="1835807"/>
          </a:xfrm>
        </p:spPr>
        <p:txBody>
          <a:bodyPr>
            <a:noAutofit/>
          </a:bodyPr>
          <a:lstStyle/>
          <a:p>
            <a:r>
              <a:rPr lang="pt-PT" sz="55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 de Bolzano-</a:t>
            </a:r>
            <a:r>
              <a:rPr lang="pt-PT" sz="5500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Cauchy</a:t>
            </a:r>
            <a:endParaRPr lang="en-US" sz="55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5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Teorema dos valores intermédios (Bolzano-</a:t>
            </a:r>
            <a:r>
              <a:rPr lang="pt-PT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Cauchy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6"/>
              <p:cNvSpPr/>
              <p:nvPr/>
            </p:nvSpPr>
            <p:spPr>
              <a:xfrm>
                <a:off x="666847" y="907637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Considere-se três funções de domínio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[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, 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𝑏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as respetivas representações gráficas: </a:t>
                </a:r>
              </a:p>
            </p:txBody>
          </p:sp>
        </mc:Choice>
        <mc:Fallback xmlns="">
          <p:sp>
            <p:nvSpPr>
              <p:cNvPr id="3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07637"/>
                <a:ext cx="804928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3996" y="1846742"/>
            <a:ext cx="2483881" cy="224504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848" y="1846742"/>
            <a:ext cx="2444079" cy="224504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0945" y="1846742"/>
            <a:ext cx="2455191" cy="22450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66848" y="4265897"/>
                <a:ext cx="8049288" cy="464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um valor qualquer compreendido entre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8" y="4265897"/>
                <a:ext cx="8049288" cy="464871"/>
              </a:xfrm>
              <a:prstGeom prst="rect">
                <a:avLst/>
              </a:prstGeom>
              <a:blipFill rotWithShape="0">
                <a:blip r:embed="rId7"/>
                <a:stretch>
                  <a:fillRect l="-606" b="-1973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672352" y="4730768"/>
                <a:ext cx="8043784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Como nestes três casos a função não é contínua no intervalo fechado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não é possível, para cada uma destas funções, garantir a existência de um objeto de imagem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730768"/>
                <a:ext cx="8043784" cy="1338828"/>
              </a:xfrm>
              <a:prstGeom prst="rect">
                <a:avLst/>
              </a:prstGeom>
              <a:blipFill rotWithShape="0">
                <a:blip r:embed="rId8"/>
                <a:stretch>
                  <a:fillRect l="-606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exão reta 21"/>
          <p:cNvCxnSpPr/>
          <p:nvPr/>
        </p:nvCxnSpPr>
        <p:spPr>
          <a:xfrm>
            <a:off x="668738" y="3166274"/>
            <a:ext cx="2319357" cy="0"/>
          </a:xfrm>
          <a:prstGeom prst="line">
            <a:avLst/>
          </a:prstGeom>
          <a:ln w="19050">
            <a:solidFill>
              <a:srgbClr val="F47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846162" y="2914387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62" y="2914387"/>
                <a:ext cx="186268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33333" r="-30000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exão reta 27"/>
          <p:cNvCxnSpPr/>
          <p:nvPr/>
        </p:nvCxnSpPr>
        <p:spPr>
          <a:xfrm>
            <a:off x="3482456" y="2554402"/>
            <a:ext cx="2319357" cy="0"/>
          </a:xfrm>
          <a:prstGeom prst="line">
            <a:avLst/>
          </a:prstGeom>
          <a:ln w="19050">
            <a:solidFill>
              <a:srgbClr val="F47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3646232" y="2585249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232" y="2585249"/>
                <a:ext cx="186268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32258" r="-25806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6459808" y="2828677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808" y="2828677"/>
                <a:ext cx="186268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33333" r="-30000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exão reta 30"/>
          <p:cNvCxnSpPr/>
          <p:nvPr/>
        </p:nvCxnSpPr>
        <p:spPr>
          <a:xfrm>
            <a:off x="6247297" y="2809926"/>
            <a:ext cx="2319357" cy="0"/>
          </a:xfrm>
          <a:prstGeom prst="line">
            <a:avLst/>
          </a:prstGeom>
          <a:ln w="19050">
            <a:solidFill>
              <a:srgbClr val="F47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9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/>
      <p:bldP spid="10" grpId="0"/>
      <p:bldP spid="24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Teorema dos valores intermédios (Bolzano-</a:t>
            </a:r>
            <a:r>
              <a:rPr lang="pt-PT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Cauchy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6"/>
              <p:cNvSpPr/>
              <p:nvPr/>
            </p:nvSpPr>
            <p:spPr>
              <a:xfrm>
                <a:off x="666847" y="907637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Vejamos um caso em que a função é contínua no intervalo fechado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[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, 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𝑏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</a:p>
            </p:txBody>
          </p:sp>
        </mc:Choice>
        <mc:Fallback xmlns="">
          <p:sp>
            <p:nvSpPr>
              <p:cNvPr id="3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07637"/>
                <a:ext cx="8049289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9693" y="1421290"/>
            <a:ext cx="2816966" cy="25221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72352" y="4033461"/>
                <a:ext cx="804928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um valor qualquer compreendido entre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neste caso,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é possível garantir a existência de um objeto de imagem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𝑘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033461"/>
                <a:ext cx="8049288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606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ângulo 9"/>
          <p:cNvSpPr/>
          <p:nvPr/>
        </p:nvSpPr>
        <p:spPr>
          <a:xfrm>
            <a:off x="672352" y="5331271"/>
            <a:ext cx="8043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Estas considerações conduzem-nos ao 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 dos valores intermédios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 de Bolzano-</a:t>
            </a:r>
            <a:r>
              <a:rPr lang="pt-PT" b="1" dirty="0" err="1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Cauchy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22" name="Conexão reta 21"/>
          <p:cNvCxnSpPr/>
          <p:nvPr/>
        </p:nvCxnSpPr>
        <p:spPr>
          <a:xfrm>
            <a:off x="3486045" y="2524582"/>
            <a:ext cx="2803318" cy="0"/>
          </a:xfrm>
          <a:prstGeom prst="line">
            <a:avLst/>
          </a:prstGeom>
          <a:ln w="28575">
            <a:solidFill>
              <a:srgbClr val="F47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3690765" y="2258627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765" y="2258627"/>
                <a:ext cx="186268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32258" r="-25806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xão reta 8"/>
          <p:cNvCxnSpPr/>
          <p:nvPr/>
        </p:nvCxnSpPr>
        <p:spPr>
          <a:xfrm flipH="1">
            <a:off x="5513696" y="2524582"/>
            <a:ext cx="13647" cy="1092075"/>
          </a:xfrm>
          <a:prstGeom prst="line">
            <a:avLst/>
          </a:prstGeom>
          <a:ln>
            <a:solidFill>
              <a:srgbClr val="F4792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5434209" y="3627875"/>
                <a:ext cx="1660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209" y="3627875"/>
                <a:ext cx="166007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1429" r="-1071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4012199" y="4959365"/>
                <a:ext cx="11196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</m:d>
                      <m:r>
                        <a:rPr lang="pt-PT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</m:oMath>
                  </m:oMathPara>
                </a14:m>
                <a:endParaRPr lang="pt-PT" i="1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199" y="4959365"/>
                <a:ext cx="1119602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89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/>
      <p:bldP spid="10" grpId="0"/>
      <p:bldP spid="24" grpId="0"/>
      <p:bldP spid="2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Teorema dos valores intermédios (Bolzano-</a:t>
            </a:r>
            <a:r>
              <a:rPr lang="pt-PT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Cauchy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2" name="Retângulo arredondado 12"/>
          <p:cNvSpPr/>
          <p:nvPr/>
        </p:nvSpPr>
        <p:spPr>
          <a:xfrm>
            <a:off x="526036" y="909068"/>
            <a:ext cx="8190100" cy="1812306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Rectangle 6"/>
          <p:cNvSpPr/>
          <p:nvPr/>
        </p:nvSpPr>
        <p:spPr>
          <a:xfrm>
            <a:off x="666847" y="907637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 dos valores intermédios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 de Bolzano-</a:t>
            </a:r>
            <a:r>
              <a:rPr lang="pt-PT" b="1" dirty="0" err="1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Cauchy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66847" y="1382545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Dada uma função real de variável real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contínua num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𝐼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=[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𝑎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, 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&lt;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para qualquer valor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𝑘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∈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do intervalo de extremos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𝑏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existe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𝑐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∈</m:t>
                    </m:r>
                    <m:r>
                      <a:rPr lang="pt-PT" i="1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tal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𝑐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)=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𝑘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382545"/>
                <a:ext cx="8049289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06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ângulo 1"/>
              <p:cNvSpPr/>
              <p:nvPr/>
            </p:nvSpPr>
            <p:spPr>
              <a:xfrm>
                <a:off x="666847" y="3182833"/>
                <a:ext cx="2696379" cy="463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/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contínua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8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3182833"/>
                <a:ext cx="2696379" cy="463075"/>
              </a:xfrm>
              <a:prstGeom prst="rect">
                <a:avLst/>
              </a:prstGeom>
              <a:blipFill rotWithShape="0">
                <a:blip r:embed="rId4"/>
                <a:stretch>
                  <a:fillRect l="-1354" b="-1973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ângulo 2"/>
              <p:cNvSpPr/>
              <p:nvPr/>
            </p:nvSpPr>
            <p:spPr>
              <a:xfrm>
                <a:off x="666847" y="3645908"/>
                <a:ext cx="4161011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)&lt;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ou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)&lt;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3645908"/>
                <a:ext cx="4161011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878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haveta à direita 19"/>
          <p:cNvSpPr/>
          <p:nvPr/>
        </p:nvSpPr>
        <p:spPr>
          <a:xfrm>
            <a:off x="4827858" y="3228713"/>
            <a:ext cx="281354" cy="936325"/>
          </a:xfrm>
          <a:prstGeom prst="rightBrace">
            <a:avLst/>
          </a:prstGeom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5200652" y="3526482"/>
                <a:ext cx="2374881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⇒∃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∈</m:t>
                      </m:r>
                      <m:d>
                        <m:dPr>
                          <m:begChr m:val="]"/>
                          <m:endChr m:val="["/>
                          <m:ctrlP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𝑎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,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𝑏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: 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𝑓</m:t>
                      </m:r>
                      <m:d>
                        <m:dPr>
                          <m:ctrlP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𝑐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𝑘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652" y="3526482"/>
                <a:ext cx="2374881" cy="4154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6"/>
          <p:cNvSpPr/>
          <p:nvPr/>
        </p:nvSpPr>
        <p:spPr>
          <a:xfrm>
            <a:off x="672352" y="2715468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Assim,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2891" y="4233278"/>
            <a:ext cx="2701672" cy="2515134"/>
          </a:xfrm>
          <a:prstGeom prst="rect">
            <a:avLst/>
          </a:prstGeom>
        </p:spPr>
      </p:pic>
      <p:cxnSp>
        <p:nvCxnSpPr>
          <p:cNvPr id="8" name="Conexão reta 7"/>
          <p:cNvCxnSpPr/>
          <p:nvPr/>
        </p:nvCxnSpPr>
        <p:spPr>
          <a:xfrm>
            <a:off x="4012446" y="5254389"/>
            <a:ext cx="586854" cy="0"/>
          </a:xfrm>
          <a:prstGeom prst="line">
            <a:avLst/>
          </a:prstGeom>
          <a:ln>
            <a:solidFill>
              <a:srgbClr val="05AAB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4633727" y="5097939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727" y="5097939"/>
                <a:ext cx="186268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32258" r="-25806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exão reta 21"/>
          <p:cNvCxnSpPr/>
          <p:nvPr/>
        </p:nvCxnSpPr>
        <p:spPr>
          <a:xfrm>
            <a:off x="4012446" y="5254389"/>
            <a:ext cx="0" cy="709684"/>
          </a:xfrm>
          <a:prstGeom prst="line">
            <a:avLst/>
          </a:prstGeom>
          <a:ln>
            <a:solidFill>
              <a:srgbClr val="05AAB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3929442" y="5940738"/>
                <a:ext cx="1660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442" y="5940738"/>
                <a:ext cx="166007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2222" r="-148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788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18" grpId="0"/>
      <p:bldP spid="19" grpId="0"/>
      <p:bldP spid="20" grpId="0" animBg="1"/>
      <p:bldP spid="2" grpId="0"/>
      <p:bldP spid="21" grpId="0"/>
      <p:bldP spid="25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2" y="870927"/>
                <a:ext cx="8049289" cy="456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Considera a função polinomial, de domínio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ℝ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definida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𝑓</m:t>
                    </m:r>
                    <m:d>
                      <m:dPr>
                        <m:ctrlPr>
                          <a:rPr lang="pt-PT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𝑥</m:t>
                        </m:r>
                      </m:e>
                    </m:d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sSup>
                      <m:sSupPr>
                        <m:ctrlPr>
                          <a:rPr lang="pt-PT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PT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−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2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𝑥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456472"/>
              </a:xfrm>
              <a:prstGeom prst="rect">
                <a:avLst/>
              </a:prstGeom>
              <a:blipFill rotWithShape="0">
                <a:blip r:embed="rId3"/>
                <a:stretch>
                  <a:fillRect l="-60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88864" y="2262099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ângulo 19"/>
              <p:cNvSpPr/>
              <p:nvPr/>
            </p:nvSpPr>
            <p:spPr>
              <a:xfrm>
                <a:off x="679908" y="2783959"/>
                <a:ext cx="4670014" cy="1294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contínua em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por se tratar de uma função polinomial; em particular, é contínua no intervalo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0,6</m:t>
                        </m:r>
                      </m:e>
                    </m:d>
                  </m:oMath>
                </a14:m>
                <a:r>
                  <a:rPr lang="pt-PT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31" name="Rec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08" y="2783959"/>
                <a:ext cx="4670014" cy="1294072"/>
              </a:xfrm>
              <a:prstGeom prst="rect">
                <a:avLst/>
              </a:prstGeom>
              <a:blipFill>
                <a:blip r:embed="rId4"/>
                <a:stretch>
                  <a:fillRect l="-914" b="-70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ângulo 1"/>
              <p:cNvSpPr/>
              <p:nvPr/>
            </p:nvSpPr>
            <p:spPr>
              <a:xfrm>
                <a:off x="679908" y="4093911"/>
                <a:ext cx="2692853" cy="4630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  <m:d>
                      <m:dPr>
                        <m:ctrlP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0</m:t>
                        </m:r>
                      </m:e>
                    </m:d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0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−2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×0=0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3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08" y="4093911"/>
                <a:ext cx="2692853" cy="463012"/>
              </a:xfrm>
              <a:prstGeom prst="rect">
                <a:avLst/>
              </a:prstGeom>
              <a:blipFill rotWithShape="0">
                <a:blip r:embed="rId5"/>
                <a:stretch>
                  <a:fillRect l="-1587" b="-157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ângulo 2"/>
              <p:cNvSpPr/>
              <p:nvPr/>
            </p:nvSpPr>
            <p:spPr>
              <a:xfrm>
                <a:off x="694933" y="5623245"/>
                <a:ext cx="802670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Assim, pelo teorema de Bolzano-</a:t>
                </a:r>
                <a:r>
                  <a:rPr lang="pt-PT" dirty="0" err="1">
                    <a:latin typeface="Arial" pitchFamily="34" charset="0"/>
                    <a:cs typeface="Arial" pitchFamily="34" charset="0"/>
                  </a:rPr>
                  <a:t>Cauchy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, podemos concluir  que a equação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)=15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tem, pelo menos, uma solução no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]0, 6[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 </a:t>
                </a:r>
                <a:endParaRPr lang="pt-PT" dirty="0"/>
              </a:p>
            </p:txBody>
          </p:sp>
        </mc:Choice>
        <mc:Fallback xmlns="">
          <p:sp>
            <p:nvSpPr>
              <p:cNvPr id="50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33" y="5623245"/>
                <a:ext cx="8026706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683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72352" y="1376465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Prova que a equação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𝑓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𝑥</m:t>
                    </m:r>
                    <m:r>
                      <a:rPr lang="pt-PT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)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=15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tem, pelo menos, uma solução no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]0, 6[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376465"/>
                <a:ext cx="8049289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606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9908" y="4568991"/>
                <a:ext cx="3911135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  <m:d>
                      <m:dPr>
                        <m:ctrlP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6</m:t>
                        </m:r>
                      </m:e>
                    </m:d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6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2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×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6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36−12=24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08" y="4568991"/>
                <a:ext cx="3911135" cy="507831"/>
              </a:xfrm>
              <a:prstGeom prst="rect">
                <a:avLst/>
              </a:prstGeom>
              <a:blipFill rotWithShape="0">
                <a:blip r:embed="rId8"/>
                <a:stretch>
                  <a:fillRect l="-1092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haveta à direita 25"/>
          <p:cNvSpPr/>
          <p:nvPr/>
        </p:nvSpPr>
        <p:spPr>
          <a:xfrm>
            <a:off x="5250934" y="2769930"/>
            <a:ext cx="372794" cy="2771058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5691968" y="3920347"/>
                <a:ext cx="2562946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⇒∃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∈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 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]0, 6[  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: 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𝑓</m:t>
                      </m:r>
                      <m:d>
                        <m:dPr>
                          <m:ctrlP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𝑐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=15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968" y="3920347"/>
                <a:ext cx="2562946" cy="4154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672352" y="5076822"/>
                <a:ext cx="2239587" cy="464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  <m:d>
                      <m:dPr>
                        <m:ctrlP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0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&lt;15&lt;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(6)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076822"/>
                <a:ext cx="2239587" cy="464166"/>
              </a:xfrm>
              <a:prstGeom prst="rect">
                <a:avLst/>
              </a:prstGeom>
              <a:blipFill rotWithShape="0">
                <a:blip r:embed="rId10"/>
                <a:stretch>
                  <a:fillRect l="-1630" b="-157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41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31" grpId="0"/>
      <p:bldP spid="33" grpId="0"/>
      <p:bldP spid="50" grpId="0"/>
      <p:bldP spid="24" grpId="0"/>
      <p:bldP spid="2" grpId="0"/>
      <p:bldP spid="26" grpId="0" animBg="1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Teorema dos valores intermédios (Bolzano-</a:t>
            </a:r>
            <a:r>
              <a:rPr lang="pt-PT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Cauchy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3" name="Rectangle 6"/>
          <p:cNvSpPr/>
          <p:nvPr/>
        </p:nvSpPr>
        <p:spPr>
          <a:xfrm>
            <a:off x="677857" y="907637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Notas: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77857" y="1465744"/>
                <a:ext cx="4772025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/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O teorema de Bolzano-</a:t>
                </a:r>
                <a:r>
                  <a:rPr lang="pt-PT" dirty="0" err="1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Cauchy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garante apenas a existência de um valor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𝑐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no intervalo considerado, mas não o determina. </a:t>
                </a: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7" y="1465744"/>
                <a:ext cx="4772025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766"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77857" y="3270346"/>
                <a:ext cx="477202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2"/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O teorema de Bolzano-</a:t>
                </a:r>
                <a:r>
                  <a:rPr lang="pt-PT" dirty="0" err="1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Cauchy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não enuncia a unicidade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𝑐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7" y="3270346"/>
                <a:ext cx="4772025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76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"/>
              <p:cNvSpPr/>
              <p:nvPr/>
            </p:nvSpPr>
            <p:spPr>
              <a:xfrm>
                <a:off x="672352" y="4243952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3"/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Como caso particular deste teorema (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𝑘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 = 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), decorre um resultado de grande interesse prático, que permite justificar a existência de zeros de funções contínuas, </a:t>
                </a:r>
                <a:r>
                  <a:rPr lang="pt-PT" b="1" dirty="0">
                    <a:solidFill>
                      <a:srgbClr val="F47929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corolário do teorema de Bolzano-</a:t>
                </a:r>
                <a:r>
                  <a:rPr lang="pt-PT" b="1" dirty="0" err="1">
                    <a:solidFill>
                      <a:srgbClr val="F47929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Cauchy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</a:p>
            </p:txBody>
          </p:sp>
        </mc:Choice>
        <mc:Fallback xmlns="">
          <p:sp>
            <p:nvSpPr>
              <p:cNvPr id="2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243952"/>
                <a:ext cx="8049289" cy="1338828"/>
              </a:xfrm>
              <a:prstGeom prst="rect">
                <a:avLst/>
              </a:prstGeom>
              <a:blipFill rotWithShape="0">
                <a:blip r:embed="rId5"/>
                <a:stretch>
                  <a:fillRect l="-454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 cstate="screen">
            <a:lum bright="6000" contrast="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9882" y="1385332"/>
            <a:ext cx="3277264" cy="281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0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Teorema dos valores intermédios (Bolzano-</a:t>
            </a:r>
            <a:r>
              <a:rPr lang="pt-PT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Cauchy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9" name="Retângulo arredondado 12"/>
          <p:cNvSpPr/>
          <p:nvPr/>
        </p:nvSpPr>
        <p:spPr>
          <a:xfrm>
            <a:off x="666847" y="943368"/>
            <a:ext cx="8190100" cy="1396807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angle 6"/>
          <p:cNvSpPr/>
          <p:nvPr/>
        </p:nvSpPr>
        <p:spPr>
          <a:xfrm>
            <a:off x="807658" y="941937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Corolário do teorema de Bolzano-</a:t>
            </a:r>
            <a:r>
              <a:rPr lang="pt-PT" b="1" dirty="0" err="1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Cauchy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"/>
              <p:cNvSpPr/>
              <p:nvPr/>
            </p:nvSpPr>
            <p:spPr>
              <a:xfrm>
                <a:off x="807658" y="1416845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é contínua num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[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𝑎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, 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𝑓</m:t>
                    </m:r>
                    <m:r>
                      <a:rPr lang="pt-PT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𝑎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)×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𝑏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)&lt;0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então 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tem pelo menos um zero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]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, 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𝑏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[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</a:p>
            </p:txBody>
          </p:sp>
        </mc:Choice>
        <mc:Fallback xmlns="">
          <p:sp>
            <p:nvSpPr>
              <p:cNvPr id="3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58" y="1416845"/>
                <a:ext cx="804928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ângulo 1"/>
              <p:cNvSpPr/>
              <p:nvPr/>
            </p:nvSpPr>
            <p:spPr>
              <a:xfrm>
                <a:off x="666847" y="2882580"/>
                <a:ext cx="2696379" cy="463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/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contínua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5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2882580"/>
                <a:ext cx="2696379" cy="463075"/>
              </a:xfrm>
              <a:prstGeom prst="rect">
                <a:avLst/>
              </a:prstGeom>
              <a:blipFill rotWithShape="0">
                <a:blip r:embed="rId4"/>
                <a:stretch>
                  <a:fillRect l="-1354" b="-1973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ângulo 2"/>
              <p:cNvSpPr/>
              <p:nvPr/>
            </p:nvSpPr>
            <p:spPr>
              <a:xfrm>
                <a:off x="666847" y="3345655"/>
                <a:ext cx="2085956" cy="456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)×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)&lt;0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3345655"/>
                <a:ext cx="2085956" cy="456535"/>
              </a:xfrm>
              <a:prstGeom prst="rect">
                <a:avLst/>
              </a:prstGeom>
              <a:blipFill rotWithShape="0">
                <a:blip r:embed="rId5"/>
                <a:stretch>
                  <a:fillRect l="-1749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haveta à direita 36"/>
          <p:cNvSpPr/>
          <p:nvPr/>
        </p:nvSpPr>
        <p:spPr>
          <a:xfrm>
            <a:off x="3231065" y="2928460"/>
            <a:ext cx="281354" cy="936325"/>
          </a:xfrm>
          <a:prstGeom prst="rightBrace">
            <a:avLst/>
          </a:prstGeom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3603859" y="3188873"/>
                <a:ext cx="2374881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⇒∃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∈</m:t>
                      </m:r>
                      <m:d>
                        <m:dPr>
                          <m:begChr m:val="]"/>
                          <m:endChr m:val="["/>
                          <m:ctrlP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𝑎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,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𝑏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: 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𝑓</m:t>
                      </m:r>
                      <m:d>
                        <m:dPr>
                          <m:ctrlP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𝑐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859" y="3188873"/>
                <a:ext cx="2374881" cy="4154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6"/>
          <p:cNvSpPr/>
          <p:nvPr/>
        </p:nvSpPr>
        <p:spPr>
          <a:xfrm>
            <a:off x="672352" y="2415215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Assim,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2891" y="4130612"/>
            <a:ext cx="2701672" cy="25151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4764874" y="5834218"/>
                <a:ext cx="166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874" y="5834218"/>
                <a:ext cx="166006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2222" r="-148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4891245" y="5827362"/>
            <a:ext cx="72000" cy="72000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246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5" grpId="0"/>
      <p:bldP spid="36" grpId="0"/>
      <p:bldP spid="37" grpId="0" animBg="1"/>
      <p:bldP spid="38" grpId="0"/>
      <p:bldP spid="39" grpId="0"/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2" y="870927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Considera a função polinomial, de domínio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ℝ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definida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𝑓</m:t>
                    </m:r>
                    <m:d>
                      <m:dPr>
                        <m:ctrlPr>
                          <a:rPr lang="pt-PT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𝑥</m:t>
                        </m:r>
                      </m:e>
                    </m:d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sSup>
                      <m:sSupPr>
                        <m:ctrlPr>
                          <a:rPr lang="pt-PT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PT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PT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+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𝑥</m:t>
                    </m:r>
                    <m:r>
                      <a:rPr lang="pt-PT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−5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06" r="-681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88864" y="1839013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ângulo 19"/>
              <p:cNvSpPr/>
              <p:nvPr/>
            </p:nvSpPr>
            <p:spPr>
              <a:xfrm>
                <a:off x="679908" y="2360873"/>
                <a:ext cx="4670014" cy="1294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contínua em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por se tratar de uma função polinomial; em particular, é contínua no intervalo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0, 2</m:t>
                        </m:r>
                      </m:e>
                    </m:d>
                  </m:oMath>
                </a14:m>
                <a:r>
                  <a:rPr lang="pt-PT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31" name="Rec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08" y="2360873"/>
                <a:ext cx="4670014" cy="1294072"/>
              </a:xfrm>
              <a:prstGeom prst="rect">
                <a:avLst/>
              </a:prstGeom>
              <a:blipFill>
                <a:blip r:embed="rId4"/>
                <a:stretch>
                  <a:fillRect l="-914" b="-657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ângulo 1"/>
              <p:cNvSpPr/>
              <p:nvPr/>
            </p:nvSpPr>
            <p:spPr>
              <a:xfrm>
                <a:off x="679908" y="3670825"/>
                <a:ext cx="2873992" cy="4630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  <m:d>
                      <m:dPr>
                        <m:ctrlP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0</m:t>
                        </m:r>
                      </m:e>
                    </m:d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0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sup>
                    </m:sSup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0−5=−5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3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08" y="3670825"/>
                <a:ext cx="2873992" cy="463012"/>
              </a:xfrm>
              <a:prstGeom prst="rect">
                <a:avLst/>
              </a:prstGeom>
              <a:blipFill rotWithShape="0">
                <a:blip r:embed="rId5"/>
                <a:stretch>
                  <a:fillRect l="-1486" b="-157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ângulo 2"/>
              <p:cNvSpPr/>
              <p:nvPr/>
            </p:nvSpPr>
            <p:spPr>
              <a:xfrm>
                <a:off x="694933" y="5200159"/>
                <a:ext cx="802670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Assim, pelo teorema de Bolzano-</a:t>
                </a:r>
                <a:r>
                  <a:rPr lang="pt-PT" dirty="0" err="1">
                    <a:latin typeface="Arial" pitchFamily="34" charset="0"/>
                    <a:cs typeface="Arial" pitchFamily="34" charset="0"/>
                  </a:rPr>
                  <a:t>Cauchy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, conclui-se que 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tem, pelo menos, um zero no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]0, 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2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[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 </a:t>
                </a:r>
                <a:endParaRPr lang="pt-PT" dirty="0"/>
              </a:p>
            </p:txBody>
          </p:sp>
        </mc:Choice>
        <mc:Fallback xmlns="">
          <p:sp>
            <p:nvSpPr>
              <p:cNvPr id="50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33" y="5200159"/>
                <a:ext cx="8026706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683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72352" y="1376465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Prova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𝑓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tem, pelo menos, um zero no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]0, </m:t>
                    </m:r>
                    <m:r>
                      <a:rPr lang="pt-PT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2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[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376465"/>
                <a:ext cx="8049289" cy="456535"/>
              </a:xfrm>
              <a:prstGeom prst="rect">
                <a:avLst/>
              </a:prstGeom>
              <a:blipFill rotWithShape="0">
                <a:blip r:embed="rId7"/>
                <a:stretch>
                  <a:fillRect l="-60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9908" y="4145905"/>
                <a:ext cx="3938386" cy="4630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  <m:d>
                      <m:dPr>
                        <m:ctrlP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e>
                    </m:d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sup>
                    </m:sSup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+2−5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8+2−5=5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08" y="4145905"/>
                <a:ext cx="3938386" cy="463012"/>
              </a:xfrm>
              <a:prstGeom prst="rect">
                <a:avLst/>
              </a:prstGeom>
              <a:blipFill rotWithShape="0">
                <a:blip r:embed="rId8"/>
                <a:stretch>
                  <a:fillRect l="-1084" b="-157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haveta à direita 25"/>
          <p:cNvSpPr/>
          <p:nvPr/>
        </p:nvSpPr>
        <p:spPr>
          <a:xfrm>
            <a:off x="5250934" y="2346844"/>
            <a:ext cx="372794" cy="2771058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5691968" y="3497261"/>
                <a:ext cx="2434705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⇒∃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∈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 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]0, 2[  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: 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𝑓</m:t>
                      </m:r>
                      <m:d>
                        <m:dPr>
                          <m:ctrlP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𝑐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968" y="3497261"/>
                <a:ext cx="2434705" cy="4154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672352" y="4653736"/>
                <a:ext cx="2111347" cy="464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  <m:d>
                      <m:dPr>
                        <m:ctrlP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0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&lt;0&lt;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(2)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653736"/>
                <a:ext cx="2111347" cy="464166"/>
              </a:xfrm>
              <a:prstGeom prst="rect">
                <a:avLst/>
              </a:prstGeom>
              <a:blipFill rotWithShape="0">
                <a:blip r:embed="rId10"/>
                <a:stretch>
                  <a:fillRect l="-1729" b="-1428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8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31" grpId="0"/>
      <p:bldP spid="33" grpId="0"/>
      <p:bldP spid="50" grpId="0"/>
      <p:bldP spid="24" grpId="0"/>
      <p:bldP spid="2" grpId="0"/>
      <p:bldP spid="26" grpId="0" animBg="1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Exercício 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2" y="870927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Considera uma função contínua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:]0, 1[→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ℝ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tal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𝑓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(0)=1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𝑓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(1)=0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456535"/>
              </a:xfrm>
              <a:prstGeom prst="rect">
                <a:avLst/>
              </a:prstGeom>
              <a:blipFill rotWithShape="0">
                <a:blip r:embed="rId3"/>
                <a:stretch>
                  <a:fillRect l="-60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88864" y="2071019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ângulo 19"/>
              <p:cNvSpPr/>
              <p:nvPr/>
            </p:nvSpPr>
            <p:spPr>
              <a:xfrm>
                <a:off x="679907" y="3015430"/>
                <a:ext cx="4898783" cy="1294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𝑔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contínua em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por se tratar da diferença entre duas funções contínuas em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(a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 a função identidade)</a:t>
                </a:r>
                <a:r>
                  <a:rPr lang="pt-PT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31" name="Rec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07" y="3015430"/>
                <a:ext cx="4898783" cy="1294072"/>
              </a:xfrm>
              <a:prstGeom prst="rect">
                <a:avLst/>
              </a:prstGeom>
              <a:blipFill>
                <a:blip r:embed="rId4"/>
                <a:stretch>
                  <a:fillRect l="-872" b="-70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ângulo 1"/>
              <p:cNvSpPr/>
              <p:nvPr/>
            </p:nvSpPr>
            <p:spPr>
              <a:xfrm>
                <a:off x="679908" y="4362826"/>
                <a:ext cx="3359766" cy="464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𝑔</m:t>
                    </m:r>
                    <m:d>
                      <m:dPr>
                        <m:ctrlP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0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  <m:d>
                      <m:dPr>
                        <m:ctrlP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0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−0</m:t>
                    </m:r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1−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0=1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3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08" y="4362826"/>
                <a:ext cx="3359766" cy="464166"/>
              </a:xfrm>
              <a:prstGeom prst="rect">
                <a:avLst/>
              </a:prstGeom>
              <a:blipFill rotWithShape="0">
                <a:blip r:embed="rId5"/>
                <a:stretch>
                  <a:fillRect l="-1270" b="-157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ângulo 2"/>
              <p:cNvSpPr/>
              <p:nvPr/>
            </p:nvSpPr>
            <p:spPr>
              <a:xfrm>
                <a:off x="671327" y="5817743"/>
                <a:ext cx="7684437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Assim, pelo teorema de Bolzano-</a:t>
                </a:r>
                <a:r>
                  <a:rPr lang="pt-PT" dirty="0" err="1">
                    <a:latin typeface="Arial" pitchFamily="34" charset="0"/>
                    <a:cs typeface="Arial" pitchFamily="34" charset="0"/>
                  </a:rPr>
                  <a:t>Cauchy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, conclui-se que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existe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c</m:t>
                    </m:r>
                    <m:r>
                      <a:rPr lang="pt-PT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∈ ]0, 1[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tal que 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𝑓</m:t>
                    </m:r>
                    <m:r>
                      <a:rPr lang="pt-PT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𝑐</m:t>
                    </m:r>
                    <m:r>
                      <a:rPr lang="pt-PT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)=</m:t>
                    </m:r>
                    <m:r>
                      <a:rPr lang="pt-PT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𝑐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</a:p>
            </p:txBody>
          </p:sp>
        </mc:Choice>
        <mc:Fallback xmlns="">
          <p:sp>
            <p:nvSpPr>
              <p:cNvPr id="50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27" y="5817743"/>
                <a:ext cx="7684437" cy="872034"/>
              </a:xfrm>
              <a:prstGeom prst="rect">
                <a:avLst/>
              </a:prstGeom>
              <a:blipFill rotWithShape="0">
                <a:blip r:embed="rId6"/>
                <a:stretch>
                  <a:fillRect l="-634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72353" y="1376465"/>
                <a:ext cx="768341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Mostra que existe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c</m:t>
                    </m:r>
                    <m:r>
                      <a:rPr lang="pt-PT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∈ ]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0, </m:t>
                    </m:r>
                    <m:r>
                      <a:rPr lang="pt-PT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[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tal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𝑓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𝑐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)=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𝑐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1376465"/>
                <a:ext cx="7683412" cy="507831"/>
              </a:xfrm>
              <a:prstGeom prst="rect">
                <a:avLst/>
              </a:prstGeom>
              <a:blipFill rotWithShape="0">
                <a:blip r:embed="rId7"/>
                <a:stretch>
                  <a:fillRect l="-63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9908" y="4835560"/>
                <a:ext cx="3532890" cy="464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𝑔</m:t>
                    </m:r>
                    <m:d>
                      <m:dPr>
                        <m:ctrlP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e>
                    </m:d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  <m:d>
                      <m:dPr>
                        <m:ctrlP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−1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0−1=−1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08" y="4835560"/>
                <a:ext cx="3532890" cy="464166"/>
              </a:xfrm>
              <a:prstGeom prst="rect">
                <a:avLst/>
              </a:prstGeom>
              <a:blipFill rotWithShape="0">
                <a:blip r:embed="rId8"/>
                <a:stretch>
                  <a:fillRect l="-1209" b="-157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haveta à direita 25"/>
          <p:cNvSpPr/>
          <p:nvPr/>
        </p:nvSpPr>
        <p:spPr>
          <a:xfrm>
            <a:off x="5478647" y="3019420"/>
            <a:ext cx="372794" cy="2753039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5967642" y="4158985"/>
                <a:ext cx="2130583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∈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 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]0, 1[  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: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𝑔</m:t>
                      </m:r>
                      <m:d>
                        <m:dPr>
                          <m:ctrlP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𝑐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642" y="4158985"/>
                <a:ext cx="2130583" cy="4154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672352" y="5308293"/>
                <a:ext cx="2134687" cy="464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𝑔</m:t>
                    </m:r>
                    <m:d>
                      <m:dPr>
                        <m:ctrlP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&lt;0&lt;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𝑔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(0)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308293"/>
                <a:ext cx="2134687" cy="464166"/>
              </a:xfrm>
              <a:prstGeom prst="rect">
                <a:avLst/>
              </a:prstGeom>
              <a:blipFill rotWithShape="0">
                <a:blip r:embed="rId10"/>
                <a:stretch>
                  <a:fillRect l="-1714" r="-286" b="-157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6"/>
          <p:cNvSpPr/>
          <p:nvPr/>
        </p:nvSpPr>
        <p:spPr>
          <a:xfrm>
            <a:off x="672352" y="1818289"/>
            <a:ext cx="7683412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PT" sz="1400" i="1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Caderno de Apoio às Metas Curriculares, 12.º ano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6"/>
              <p:cNvSpPr/>
              <p:nvPr/>
            </p:nvSpPr>
            <p:spPr>
              <a:xfrm>
                <a:off x="688864" y="2511589"/>
                <a:ext cx="768341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Considera-se a função definida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𝑔</m:t>
                    </m:r>
                    <m:d>
                      <m:dPr>
                        <m:ctrlPr>
                          <a:rPr lang="pt-PT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𝑥</m:t>
                        </m:r>
                      </m:e>
                    </m:d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𝑓</m:t>
                    </m:r>
                    <m:d>
                      <m:dPr>
                        <m:ctrlPr>
                          <a:rPr lang="pt-PT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𝑥</m:t>
                        </m:r>
                      </m:e>
                    </m:d>
                    <m:r>
                      <a:rPr lang="pt-PT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−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𝑥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Tem-se que:</a:t>
                </a:r>
              </a:p>
            </p:txBody>
          </p:sp>
        </mc:Choice>
        <mc:Fallback xmlns="">
          <p:sp>
            <p:nvSpPr>
              <p:cNvPr id="1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4" y="2511589"/>
                <a:ext cx="7683412" cy="507831"/>
              </a:xfrm>
              <a:prstGeom prst="rect">
                <a:avLst/>
              </a:prstGeom>
              <a:blipFill rotWithShape="0">
                <a:blip r:embed="rId11"/>
                <a:stretch>
                  <a:fillRect l="-63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5963001" y="4624214"/>
                <a:ext cx="2844368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⟺∃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∈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 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]0, 1[  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: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𝑓</m:t>
                      </m:r>
                      <m:d>
                        <m:dPr>
                          <m:ctrlP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𝑐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−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𝑐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001" y="4624214"/>
                <a:ext cx="2844368" cy="41549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5963001" y="5091977"/>
                <a:ext cx="2440412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⟺∃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∈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 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]0, 1[  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: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𝑓</m:t>
                      </m:r>
                      <m:d>
                        <m:dPr>
                          <m:ctrlP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𝑐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𝑐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001" y="5091977"/>
                <a:ext cx="2440412" cy="41549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60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31" grpId="0"/>
      <p:bldP spid="33" grpId="0"/>
      <p:bldP spid="50" grpId="0"/>
      <p:bldP spid="24" grpId="0"/>
      <p:bldP spid="2" grpId="0"/>
      <p:bldP spid="26" grpId="0" animBg="1"/>
      <p:bldP spid="27" grpId="0"/>
      <p:bldP spid="28" grpId="0"/>
      <p:bldP spid="16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11516</TotalTime>
  <Words>907</Words>
  <Application>Microsoft Office PowerPoint</Application>
  <PresentationFormat>Apresentação no Ecrã (4:3)</PresentationFormat>
  <Paragraphs>80</Paragraphs>
  <Slides>9</Slides>
  <Notes>9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 Math</vt:lpstr>
      <vt:lpstr>Wingdings</vt:lpstr>
      <vt:lpstr>Tema do Office</vt:lpstr>
      <vt:lpstr>Teorema de Bolzano-Cauchy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Marques;Vítor Nogueira</dc:creator>
  <cp:lastModifiedBy>SUSANA LUZIA MACHADO G. MOREIRA GOMES</cp:lastModifiedBy>
  <cp:revision>825</cp:revision>
  <dcterms:created xsi:type="dcterms:W3CDTF">2015-12-10T15:13:19Z</dcterms:created>
  <dcterms:modified xsi:type="dcterms:W3CDTF">2020-09-01T11:51:57Z</dcterms:modified>
</cp:coreProperties>
</file>