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920"/>
    <a:srgbClr val="D8DF20"/>
    <a:srgbClr val="33CCCC"/>
    <a:srgbClr val="C8D01E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410" y="-96"/>
      </p:cViewPr>
      <p:guideLst>
        <p:guide orient="horz" pos="2160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t>05-11-2015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t>05-11-2015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‹nº›</a:t>
            </a:fld>
            <a:endParaRPr lang="pt-PT"/>
          </a:p>
        </p:txBody>
      </p:sp>
      <p:pic>
        <p:nvPicPr>
          <p:cNvPr id="1026" name="Picture 2" descr="C:\Users\pmpinto\Desktop\PT\2015\Vânia Guedes\Manual normas gráficas - Jogo de Particulas\Powerpoint\final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0848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0" y="23740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10º</a:t>
            </a:r>
            <a:endParaRPr lang="pt-PT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pmpinto\Desktop\PT\2015\Vânia Guedes\Manual normas gráficas - Jogo de Particulas\Powerpoint\interior5-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mpinto\Desktop\PT\2015\Vânia Guedes\Manual normas gráficas - Jogo de Particulas\Powerpoint\interior4-0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0848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0" y="23740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10º</a:t>
            </a:r>
            <a:endParaRPr lang="pt-PT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2966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t>05-11-2015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919" y="1484784"/>
            <a:ext cx="6010585" cy="12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381642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Aminas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10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48409" y="193307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caso de o átomo de nitrogénio se ligar a dois grupos alquilo, a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amina diz-se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secundária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sendo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terciária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 átomo de nitrogénio se ligar a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três grupos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alquilo.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5448" y="5195189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aminas são utilizadas, por exemplo, na produção de corantes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sintéticos e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analgésicos.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043" y="3070430"/>
            <a:ext cx="1504950" cy="12001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129576"/>
            <a:ext cx="1524000" cy="12477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03648" y="437735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Amina secundária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70004" y="437735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Amina terciária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5766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81192" y="914915"/>
            <a:ext cx="8280920" cy="45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 smtClean="0">
                <a:solidFill>
                  <a:srgbClr val="C4CC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endParaRPr lang="pt-PT" sz="2000" b="1" dirty="0">
              <a:solidFill>
                <a:srgbClr val="C4CC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11</a:t>
            </a:fld>
            <a:endParaRPr lang="pt-PT"/>
          </a:p>
        </p:txBody>
      </p:sp>
      <p:pic>
        <p:nvPicPr>
          <p:cNvPr id="10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21431" y="1436935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Associe cada um dos compostos à sua família correspondente.</a:t>
            </a:r>
            <a:endParaRPr lang="pt-P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5E0"/>
              </a:clrFrom>
              <a:clrTo>
                <a:srgbClr val="FEF5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861026"/>
            <a:ext cx="1224136" cy="93308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5E0"/>
              </a:clrFrom>
              <a:clrTo>
                <a:srgbClr val="FEF5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305" y="2786523"/>
            <a:ext cx="1489508" cy="85603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5E0"/>
              </a:clrFrom>
              <a:clrTo>
                <a:srgbClr val="FEF5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2171" y="3614523"/>
            <a:ext cx="1557991" cy="91596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5E0"/>
              </a:clrFrom>
              <a:clrTo>
                <a:srgbClr val="FEF5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2171" y="4540951"/>
            <a:ext cx="1070049" cy="84747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EF5E0"/>
              </a:clrFrom>
              <a:clrTo>
                <a:srgbClr val="FEF5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2171" y="5400379"/>
            <a:ext cx="1104291" cy="804677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5797487" y="2641343"/>
            <a:ext cx="2590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pt-PT" dirty="0" smtClean="0"/>
              <a:t>Aminas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pt-PT" dirty="0" smtClean="0"/>
              <a:t>Ácidos carboxílicos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pt-PT" dirty="0" smtClean="0"/>
              <a:t>Álcoois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pt-PT" dirty="0" smtClean="0"/>
              <a:t>Aldeído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pt-PT" dirty="0" smtClean="0"/>
              <a:t>Cetonas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7627818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81192" y="914915"/>
            <a:ext cx="8280920" cy="45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 smtClean="0">
                <a:solidFill>
                  <a:srgbClr val="C4CC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r>
              <a:rPr lang="pt-PT" sz="2000" b="1" dirty="0" smtClean="0">
                <a:solidFill>
                  <a:srgbClr val="C4CC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Resolução </a:t>
            </a:r>
            <a:endParaRPr lang="pt-PT" sz="2000" b="1" dirty="0">
              <a:solidFill>
                <a:srgbClr val="C4CC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12</a:t>
            </a:fld>
            <a:endParaRPr lang="pt-PT"/>
          </a:p>
        </p:txBody>
      </p:sp>
      <p:sp>
        <p:nvSpPr>
          <p:cNvPr id="21" name="Retângulo 20"/>
          <p:cNvSpPr/>
          <p:nvPr/>
        </p:nvSpPr>
        <p:spPr>
          <a:xfrm>
            <a:off x="721431" y="1436935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Associe </a:t>
            </a:r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um dos compostos à sua família correspondente.</a:t>
            </a:r>
            <a:endParaRPr lang="pt-P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63985" y="2076165"/>
            <a:ext cx="57606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1.</a:t>
            </a:r>
          </a:p>
          <a:p>
            <a:pPr>
              <a:lnSpc>
                <a:spcPct val="150000"/>
              </a:lnSpc>
            </a:pPr>
            <a:endParaRPr lang="pt-PT" dirty="0"/>
          </a:p>
          <a:p>
            <a:pPr>
              <a:lnSpc>
                <a:spcPct val="150000"/>
              </a:lnSpc>
            </a:pPr>
            <a:r>
              <a:rPr lang="pt-PT" dirty="0" smtClean="0"/>
              <a:t>2.</a:t>
            </a:r>
          </a:p>
          <a:p>
            <a:pPr>
              <a:lnSpc>
                <a:spcPct val="150000"/>
              </a:lnSpc>
            </a:pPr>
            <a:endParaRPr lang="pt-PT" dirty="0"/>
          </a:p>
          <a:p>
            <a:pPr>
              <a:lnSpc>
                <a:spcPct val="150000"/>
              </a:lnSpc>
            </a:pPr>
            <a:r>
              <a:rPr lang="pt-PT" dirty="0" smtClean="0"/>
              <a:t>3.</a:t>
            </a:r>
          </a:p>
          <a:p>
            <a:pPr>
              <a:lnSpc>
                <a:spcPct val="150000"/>
              </a:lnSpc>
            </a:pPr>
            <a:endParaRPr lang="pt-PT" dirty="0"/>
          </a:p>
          <a:p>
            <a:pPr>
              <a:lnSpc>
                <a:spcPct val="150000"/>
              </a:lnSpc>
            </a:pPr>
            <a:r>
              <a:rPr lang="pt-PT" dirty="0" smtClean="0"/>
              <a:t>4.</a:t>
            </a:r>
          </a:p>
          <a:p>
            <a:pPr>
              <a:lnSpc>
                <a:spcPct val="150000"/>
              </a:lnSpc>
            </a:pPr>
            <a:endParaRPr lang="pt-PT" dirty="0"/>
          </a:p>
          <a:p>
            <a:pPr>
              <a:lnSpc>
                <a:spcPct val="150000"/>
              </a:lnSpc>
            </a:pPr>
            <a:r>
              <a:rPr lang="pt-PT" dirty="0" smtClean="0"/>
              <a:t>5.</a:t>
            </a:r>
          </a:p>
          <a:p>
            <a:pPr>
              <a:lnSpc>
                <a:spcPct val="150000"/>
              </a:lnSpc>
            </a:pPr>
            <a:endParaRPr lang="pt-PT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5E0"/>
              </a:clrFrom>
              <a:clrTo>
                <a:srgbClr val="FEF5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861026"/>
            <a:ext cx="1224136" cy="9330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5E0"/>
              </a:clrFrom>
              <a:clrTo>
                <a:srgbClr val="FEF5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305" y="2786523"/>
            <a:ext cx="1489508" cy="85603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5E0"/>
              </a:clrFrom>
              <a:clrTo>
                <a:srgbClr val="FEF5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2171" y="3614523"/>
            <a:ext cx="1557991" cy="91596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5E0"/>
              </a:clrFrom>
              <a:clrTo>
                <a:srgbClr val="FEF5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2171" y="4540951"/>
            <a:ext cx="1070049" cy="84747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clrChange>
              <a:clrFrom>
                <a:srgbClr val="FEF5E0"/>
              </a:clrFrom>
              <a:clrTo>
                <a:srgbClr val="FEF5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2171" y="5400379"/>
            <a:ext cx="1104291" cy="80467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797487" y="2641343"/>
            <a:ext cx="2590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pt-PT" dirty="0" smtClean="0"/>
              <a:t>Aminas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pt-PT" dirty="0" smtClean="0"/>
              <a:t>Ácidos carboxílicos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pt-PT" dirty="0" smtClean="0"/>
              <a:t>Álcoois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pt-PT" dirty="0" smtClean="0"/>
              <a:t>Aldeído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pt-PT" dirty="0" smtClean="0"/>
              <a:t>Cetonas</a:t>
            </a:r>
            <a:endParaRPr lang="pt-PT" dirty="0"/>
          </a:p>
        </p:txBody>
      </p:sp>
      <p:cxnSp>
        <p:nvCxnSpPr>
          <p:cNvPr id="16" name="Conexão reta 15"/>
          <p:cNvCxnSpPr>
            <a:stCxn id="4" idx="3"/>
            <a:endCxn id="11" idx="1"/>
          </p:cNvCxnSpPr>
          <p:nvPr/>
        </p:nvCxnSpPr>
        <p:spPr>
          <a:xfrm>
            <a:off x="3059832" y="2327568"/>
            <a:ext cx="2737655" cy="1744936"/>
          </a:xfrm>
          <a:prstGeom prst="line">
            <a:avLst/>
          </a:prstGeom>
          <a:ln>
            <a:solidFill>
              <a:srgbClr val="D8E92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xão reta 17"/>
          <p:cNvCxnSpPr>
            <a:stCxn id="5" idx="3"/>
          </p:cNvCxnSpPr>
          <p:nvPr/>
        </p:nvCxnSpPr>
        <p:spPr>
          <a:xfrm>
            <a:off x="3304813" y="3214543"/>
            <a:ext cx="2526144" cy="337040"/>
          </a:xfrm>
          <a:prstGeom prst="line">
            <a:avLst/>
          </a:prstGeom>
          <a:ln>
            <a:solidFill>
              <a:srgbClr val="D8E92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xão reta 19"/>
          <p:cNvCxnSpPr>
            <a:stCxn id="7" idx="3"/>
          </p:cNvCxnSpPr>
          <p:nvPr/>
        </p:nvCxnSpPr>
        <p:spPr>
          <a:xfrm>
            <a:off x="3370162" y="4072504"/>
            <a:ext cx="2447542" cy="1135600"/>
          </a:xfrm>
          <a:prstGeom prst="line">
            <a:avLst/>
          </a:prstGeom>
          <a:ln>
            <a:solidFill>
              <a:srgbClr val="D8E92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xão reta 22"/>
          <p:cNvCxnSpPr>
            <a:stCxn id="8" idx="3"/>
          </p:cNvCxnSpPr>
          <p:nvPr/>
        </p:nvCxnSpPr>
        <p:spPr>
          <a:xfrm flipV="1">
            <a:off x="2882220" y="4664765"/>
            <a:ext cx="2935484" cy="299926"/>
          </a:xfrm>
          <a:prstGeom prst="line">
            <a:avLst/>
          </a:prstGeom>
          <a:ln>
            <a:solidFill>
              <a:srgbClr val="D8E92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xão reta 24"/>
          <p:cNvCxnSpPr>
            <a:stCxn id="9" idx="3"/>
          </p:cNvCxnSpPr>
          <p:nvPr/>
        </p:nvCxnSpPr>
        <p:spPr>
          <a:xfrm flipV="1">
            <a:off x="2916462" y="3068960"/>
            <a:ext cx="2881025" cy="2733758"/>
          </a:xfrm>
          <a:prstGeom prst="line">
            <a:avLst/>
          </a:prstGeom>
          <a:ln>
            <a:solidFill>
              <a:srgbClr val="D8E92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141235" y="5877076"/>
            <a:ext cx="246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1C; 2B; 3E; 4D; 5A</a:t>
            </a:r>
            <a:endParaRPr lang="pt-PT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2986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914915"/>
            <a:ext cx="8280920" cy="45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C8D0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síntese</a:t>
            </a:r>
            <a:endParaRPr lang="pt-PT" sz="2400" b="1" dirty="0">
              <a:solidFill>
                <a:srgbClr val="C8D0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13</a:t>
            </a:fld>
            <a:endParaRPr lang="pt-PT"/>
          </a:p>
        </p:txBody>
      </p:sp>
      <p:pic>
        <p:nvPicPr>
          <p:cNvPr id="7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1752888"/>
            <a:ext cx="8186463" cy="1698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>
              <a:lnSpc>
                <a:spcPct val="150000"/>
              </a:lnSpc>
            </a:pP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Outras famílias de compostos orgânicos: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compostos derivados 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um hidrocarboneto saturado,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que 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ou mais átomos de hidrogénio são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substituídos. Podem 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</a:t>
            </a:r>
            <a:r>
              <a:rPr lang="pt-PT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haloalcanos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álcoois,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aldeídos, cetonas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ácidos carboxílicos e aminas.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348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2049487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lcoois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2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9592" y="1916832"/>
            <a:ext cx="824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álcoois são compostos orgânicos que se caracterizam por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possuírem na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 molécula um ou mais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grupos funcionais hidroxilos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–OH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ligados à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cadeia carbonada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2" y="2998651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fórmula geral de um álcool é </a:t>
            </a:r>
            <a:r>
              <a:rPr lang="pt-PT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em que </a:t>
            </a:r>
            <a:r>
              <a:rPr lang="pt-PT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um grupo alquilo.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24" y="4437112"/>
            <a:ext cx="2038350" cy="11049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99592" y="3803471"/>
            <a:ext cx="4346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nome dos álcoois termina em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PT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2" name="Round Diagonal Corner Rectangle 2"/>
          <p:cNvSpPr/>
          <p:nvPr/>
        </p:nvSpPr>
        <p:spPr>
          <a:xfrm>
            <a:off x="2856403" y="5862223"/>
            <a:ext cx="3875838" cy="338554"/>
          </a:xfrm>
          <a:prstGeom prst="round2DiagRect">
            <a:avLst/>
          </a:prstGeom>
          <a:solidFill>
            <a:srgbClr val="D8E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2843808" y="5838473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1 | Estrutura do grupo hidroxilo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2049487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lcoois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3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123" y="1821596"/>
            <a:ext cx="1492101" cy="16598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656" y="4365104"/>
            <a:ext cx="2231848" cy="166990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80219" y="184482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Metanol</a:t>
            </a:r>
            <a:endParaRPr lang="pt-P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80219" y="431458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tanol</a:t>
            </a:r>
            <a:endParaRPr lang="pt-P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55975" y="2256551"/>
            <a:ext cx="614496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álcool de menor massa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molar.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Possui apenas 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átomo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carbono 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sua  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fórmula molecular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CH</a:t>
            </a:r>
            <a:r>
              <a:rPr lang="pt-PT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17622" y="4696185"/>
            <a:ext cx="54843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Álcool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muito usado como desinfetante, possui dois átomos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carbono e a sua fórmula molecular é C</a:t>
            </a:r>
            <a:r>
              <a:rPr lang="pt-PT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517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381642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Aldeídos e cetonas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4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89856" y="1916832"/>
            <a:ext cx="8046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aldeídos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as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cetonas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formam duas famílias diferentes de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compostos orgânicos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oxigenados, cujas moléculas têm em comum a presença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funcional carbonilo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037954"/>
            <a:ext cx="1361896" cy="972783"/>
          </a:xfrm>
          <a:prstGeom prst="rect">
            <a:avLst/>
          </a:prstGeom>
        </p:spPr>
      </p:pic>
      <p:sp>
        <p:nvSpPr>
          <p:cNvPr id="8" name="Round Diagonal Corner Rectangle 2"/>
          <p:cNvSpPr/>
          <p:nvPr/>
        </p:nvSpPr>
        <p:spPr>
          <a:xfrm>
            <a:off x="2784395" y="4063002"/>
            <a:ext cx="3875838" cy="338554"/>
          </a:xfrm>
          <a:prstGeom prst="round2DiagRect">
            <a:avLst/>
          </a:prstGeom>
          <a:solidFill>
            <a:srgbClr val="D8E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2771800" y="4039252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Estrutura do grupo carbonilo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89856" y="4592526"/>
            <a:ext cx="8154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caso dos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aldeídos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carbonilo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 posicionado na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extremidade da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cadeia carbonada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0611" y="4929262"/>
            <a:ext cx="1447800" cy="14478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978017" y="6067730"/>
            <a:ext cx="2342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um grupo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alquilo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89856" y="53483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nome dos aldeídos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termina em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8209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381642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Aldeídos e cetonas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5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80219" y="184482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Metanal</a:t>
            </a:r>
            <a:endParaRPr lang="pt-P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80219" y="431458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Etanal</a:t>
            </a:r>
            <a:endParaRPr lang="pt-P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844824"/>
            <a:ext cx="1656184" cy="181855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459178"/>
            <a:ext cx="2192008" cy="185102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43608" y="2306953"/>
            <a:ext cx="6318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Também é conhecido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formaldeído,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sendo utilizado como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desinfetante e como matéria-prima no fabrico de plásticos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Possui apenas um átomo de carbono e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sua fórmula molecular é CH</a:t>
            </a:r>
            <a:r>
              <a:rPr lang="pt-PT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43608" y="479564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etanal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usado,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produção de resinas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Possui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dois átomos de carbono e a sua fórmula molecular é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5827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381642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Aldeídos e cetonas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6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177281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cetonas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carbonilo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encontra-se ligado a dois átomos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carbono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interior da cadeia carbonada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372094"/>
            <a:ext cx="1495425" cy="14192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168811" y="2952927"/>
            <a:ext cx="2737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PT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são grupos alquilo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4" y="3825261"/>
            <a:ext cx="807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 das cetonas é dado pelo nome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alcano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cadeia carbonada idêntica à da cetona, com terminação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PT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ona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09" y="4883498"/>
            <a:ext cx="1508770" cy="133468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35072" y="4653136"/>
            <a:ext cx="163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Propanona</a:t>
            </a:r>
            <a:endParaRPr lang="pt-P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241" y="5012675"/>
            <a:ext cx="1733550" cy="107632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927811" y="4950672"/>
            <a:ext cx="2964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propanona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usada como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solvente e usada na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produção de alguns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medicamentos.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8559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381642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Ácidos carboxílicos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7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888914"/>
            <a:ext cx="8334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ácidos carboxílicos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formam uma família de compostos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orgânicos cujas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são caracterizadas pela presença do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funcional carboxilo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690" y="2980875"/>
            <a:ext cx="1943100" cy="1419225"/>
          </a:xfrm>
          <a:prstGeom prst="rect">
            <a:avLst/>
          </a:prstGeom>
        </p:spPr>
      </p:pic>
      <p:sp>
        <p:nvSpPr>
          <p:cNvPr id="8" name="Round Diagonal Corner Rectangle 2"/>
          <p:cNvSpPr/>
          <p:nvPr/>
        </p:nvSpPr>
        <p:spPr>
          <a:xfrm>
            <a:off x="2774321" y="4515479"/>
            <a:ext cx="3875838" cy="338554"/>
          </a:xfrm>
          <a:prstGeom prst="round2DiagRect">
            <a:avLst/>
          </a:prstGeom>
          <a:solidFill>
            <a:srgbClr val="D8E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2761726" y="4491729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3 | Estrutura do grupo carboxilo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5076073"/>
            <a:ext cx="7884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nome dos ácidos carboxílicos é dado pelo nome do alcano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cadeia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carbonada idêntica à do ácido carboxílico, com terminação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PT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oico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223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381642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Ácidos carboxílicos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8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971355"/>
            <a:ext cx="1876425" cy="17335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3568" y="197135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Ácido etanoico</a:t>
            </a:r>
            <a:endParaRPr lang="pt-P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2" y="2775982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ácido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etanoico, também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conhecido por ácido acético,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 presente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vinagre.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355" y="4199333"/>
            <a:ext cx="22669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840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381642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Aminas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9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82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Outras famílias de compostos orgânicos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71600" y="184482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aminas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são compostos orgânicos constituídos por carbono,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hidrogénio e nitrogénio.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307" y="2414348"/>
            <a:ext cx="1428750" cy="1247775"/>
          </a:xfrm>
          <a:prstGeom prst="rect">
            <a:avLst/>
          </a:prstGeom>
        </p:spPr>
      </p:pic>
      <p:sp>
        <p:nvSpPr>
          <p:cNvPr id="8" name="Round Diagonal Corner Rectangle 2"/>
          <p:cNvSpPr/>
          <p:nvPr/>
        </p:nvSpPr>
        <p:spPr>
          <a:xfrm>
            <a:off x="2774321" y="3673998"/>
            <a:ext cx="3586722" cy="338554"/>
          </a:xfrm>
          <a:prstGeom prst="round2DiagRect">
            <a:avLst/>
          </a:prstGeom>
          <a:solidFill>
            <a:srgbClr val="D8E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2761726" y="3650248"/>
            <a:ext cx="3709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3 | Estrutura do grupo amina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424037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</a:rPr>
              <a:t>As aminas com um só radical alquilo ligado ao átomo de nitrogénio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designam-se</a:t>
            </a:r>
            <a:r>
              <a:rPr lang="pt-PT" dirty="0" smtClean="0">
                <a:latin typeface="Verdana" panose="020B0604030504040204" pitchFamily="34" charset="0"/>
              </a:rPr>
              <a:t> </a:t>
            </a:r>
            <a:r>
              <a:rPr lang="pt-PT" b="1" dirty="0">
                <a:latin typeface="Verdana" panose="020B0604030504040204" pitchFamily="34" charset="0"/>
              </a:rPr>
              <a:t>aminas primárias</a:t>
            </a:r>
            <a:r>
              <a:rPr lang="pt-PT" dirty="0"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501" y="4886705"/>
            <a:ext cx="1743075" cy="12001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360" y="4887161"/>
            <a:ext cx="2466975" cy="108585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051720" y="5973011"/>
            <a:ext cx="238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Metilamina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154304" y="5950614"/>
            <a:ext cx="238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Etilamina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447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654</Words>
  <Application>Microsoft Office PowerPoint</Application>
  <PresentationFormat>Apresentação no Ecrã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SM</cp:lastModifiedBy>
  <cp:revision>71</cp:revision>
  <dcterms:created xsi:type="dcterms:W3CDTF">2015-02-06T10:27:32Z</dcterms:created>
  <dcterms:modified xsi:type="dcterms:W3CDTF">2015-11-05T11:02:55Z</dcterms:modified>
</cp:coreProperties>
</file>