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95" r:id="rId4"/>
    <p:sldId id="289" r:id="rId5"/>
    <p:sldId id="296" r:id="rId6"/>
    <p:sldId id="297" r:id="rId7"/>
    <p:sldId id="298" r:id="rId8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6" autoAdjust="0"/>
    <p:restoredTop sz="79401" autoAdjust="0"/>
  </p:normalViewPr>
  <p:slideViewPr>
    <p:cSldViewPr>
      <p:cViewPr varScale="1">
        <p:scale>
          <a:sx n="90" d="100"/>
          <a:sy n="9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F7B772-417A-40DD-B8BE-5E588A3BAFF4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54B004-D437-4CCD-A3FF-E0CF3823BC0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1003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altLang="pt-PT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616048-21EB-4239-80A0-E2B6B3C38C4E}" type="slidenum">
              <a:rPr lang="pt-PT" smtClean="0"/>
              <a:pPr>
                <a:defRPr/>
              </a:pPr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95CB6-FA71-4400-925B-BC85D6CE0946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DFF9A7-FCE4-4067-8242-0B0D0490B093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DB09F6-D27B-40C7-9C62-5390020CAF37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2894F1-4B0E-405C-A7F0-EE50EFA6D69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5C90D-6768-4D15-8247-4C60C82C157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731B7F-3E97-4A8F-B776-7F7543E0682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B9F47-0507-4296-BCCC-8D4E0B0C3817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2F627-1C1B-4F1F-9731-F1809F84926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81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C1F3B-2EA0-46C6-8737-1EC57189EAE7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AB2B2-E948-4427-B6EF-12A0AB668DD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548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58019-DFB5-4DCE-B53D-DA4763D4E56A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EEEB3-2748-4074-ACEA-166A85D71F9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17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B77B3-9F8D-4413-9681-29A088C3CDD6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E9A67-7724-4E9A-A242-C33D55CE01E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773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04D05-33D3-403D-ADEF-E2A01FD0404E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824EC-EC25-458E-B2D0-0ECDA1FF779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276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DA37D-9D91-4F14-8783-476FFF263750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3BD0D-DB5B-4F7A-98C6-C76EF432042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009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4CEE4-7E11-41DE-BD7C-DD4109EE0976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6B4E-D965-4FD2-9E62-73D345D0747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050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895B-B3AE-400F-8424-ADC3DED8A872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DA234-178F-4FB0-88D0-F0845F69E00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09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EAF43-1B98-4657-9DBD-699968D87BFF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71E1E-078F-40A9-B380-251BA365AC1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662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18408-6E7A-422F-A42A-0D6D65A7535A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BF72E-F711-4C55-9C13-FFA7F56B7FE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797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9778-EB94-4AD0-9BAF-9377E9265152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13A8A-6B20-4A64-8A3C-152072F94C6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991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EC670F-7E83-4108-B38C-FE98BA042156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CCA9A4-E40B-4F3C-BD65-BF2F704FC40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3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19.png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8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INTERVALOS DE CONFIANÇA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188" y="2204864"/>
            <a:ext cx="7921625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Um </a:t>
            </a:r>
            <a:r>
              <a:rPr lang="pt-PT" altLang="pt-PT" sz="2000" b="1"/>
              <a:t>intervalo de confiança </a:t>
            </a:r>
            <a:r>
              <a:rPr lang="pt-PT" altLang="pt-PT" sz="2000"/>
              <a:t>para um parâmetro é um intervalo no qual temos alguma confiança que contenha o verdadeiro valor do parâmetro. A essa confiança chamamos nível ou grau de confiança.</a:t>
            </a: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95513" y="1196752"/>
            <a:ext cx="51847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/>
              <a:t>Intervalos de confiança para a média</a:t>
            </a:r>
            <a:endParaRPr lang="pt-PT" altLang="pt-PT" sz="200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aixaDeTexto 14"/>
              <p:cNvSpPr txBox="1">
                <a:spLocks noChangeArrowheads="1"/>
              </p:cNvSpPr>
              <p:nvPr/>
            </p:nvSpPr>
            <p:spPr bwMode="auto">
              <a:xfrm>
                <a:off x="250825" y="2031777"/>
                <a:ext cx="8497888" cy="960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Dada uma população de dimensão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altLang="pt-PT" dirty="0"/>
                  <a:t>, com desvio padrão </a:t>
                </a:r>
                <a14:m>
                  <m:oMath xmlns:m="http://schemas.openxmlformats.org/officeDocument/2006/math">
                    <m:r>
                      <a:rPr lang="el-GR" altLang="pt-PT" i="1" dirty="0" smtClean="0">
                        <a:latin typeface="Cambria Math"/>
                      </a:rPr>
                      <m:t>𝜎</m:t>
                    </m:r>
                  </m:oMath>
                </a14:m>
                <a:r>
                  <a:rPr lang="pt-PT" altLang="pt-PT" dirty="0"/>
                  <a:t>, o intervalo de confiança para </a:t>
                </a:r>
                <a14:m>
                  <m:oMath xmlns:m="http://schemas.openxmlformats.org/officeDocument/2006/math">
                    <m:r>
                      <a:rPr lang="el-GR" altLang="pt-PT" sz="2000" i="1" dirty="0" smtClean="0">
                        <a:latin typeface="Cambria Math"/>
                      </a:rPr>
                      <m:t>𝜇</m:t>
                    </m:r>
                  </m:oMath>
                </a14:m>
                <a:r>
                  <a:rPr lang="pt-PT" altLang="pt-PT" dirty="0"/>
                  <a:t> é sempre da forma:</a:t>
                </a:r>
              </a:p>
            </p:txBody>
          </p:sp>
        </mc:Choice>
        <mc:Fallback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5" y="2031777"/>
                <a:ext cx="8497888" cy="960438"/>
              </a:xfrm>
              <a:prstGeom prst="rect">
                <a:avLst/>
              </a:prstGeom>
              <a:blipFill rotWithShape="1">
                <a:blip r:embed="rId5"/>
                <a:stretch>
                  <a:fillRect l="-574" r="-646" b="-63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54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81442"/>
              </p:ext>
            </p:extLst>
          </p:nvPr>
        </p:nvGraphicFramePr>
        <p:xfrm>
          <a:off x="885825" y="3313113"/>
          <a:ext cx="2087563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ção" r:id="rId6" imgW="1396800" imgH="457200" progId="Equation.3">
                  <p:embed/>
                </p:oleObj>
              </mc:Choice>
              <mc:Fallback>
                <p:oleObj name="Equação" r:id="rId6" imgW="13968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3313113"/>
                        <a:ext cx="2087563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ângulo 17"/>
              <p:cNvSpPr>
                <a:spLocks noChangeArrowheads="1"/>
              </p:cNvSpPr>
              <p:nvPr/>
            </p:nvSpPr>
            <p:spPr bwMode="auto">
              <a:xfrm>
                <a:off x="3024357" y="3370897"/>
                <a:ext cx="5689600" cy="496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, onde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pt-PT" altLang="pt-PT" dirty="0"/>
                  <a:t> depende do grau de confiança desejado.</a:t>
                </a:r>
              </a:p>
            </p:txBody>
          </p:sp>
        </mc:Choice>
        <mc:Fallback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24357" y="3370897"/>
                <a:ext cx="5689600" cy="496887"/>
              </a:xfrm>
              <a:prstGeom prst="rect">
                <a:avLst/>
              </a:prstGeom>
              <a:blipFill rotWithShape="1">
                <a:blip r:embed="rId8"/>
                <a:stretch>
                  <a:fillRect l="-857" b="-172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9" name="Tabela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1887338"/>
                  </p:ext>
                </p:extLst>
              </p:nvPr>
            </p:nvGraphicFramePr>
            <p:xfrm>
              <a:off x="3059113" y="4437112"/>
              <a:ext cx="3168650" cy="148272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84325"/>
                    <a:gridCol w="1584325"/>
                  </a:tblGrid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Confiança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2000" i="1" dirty="0" smtClean="0">
                                    <a:latin typeface="Cambria Math"/>
                                    <a:cs typeface="Arial" pitchFamily="34" charset="0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pt-PT" sz="20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90%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1,65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95%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1,96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cs typeface="Arial" pitchFamily="34" charset="0"/>
                            </a:rPr>
                            <a:t>99%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2,58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9" name="Tabela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1887338"/>
                  </p:ext>
                </p:extLst>
              </p:nvPr>
            </p:nvGraphicFramePr>
            <p:xfrm>
              <a:off x="3059113" y="4437112"/>
              <a:ext cx="3168650" cy="148272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84325"/>
                    <a:gridCol w="1584325"/>
                  </a:tblGrid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Confiança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68586" marR="68586" marT="0" marB="0" anchor="ctr">
                        <a:blipFill rotWithShape="1">
                          <a:blip r:embed="rId9"/>
                          <a:stretch>
                            <a:fillRect l="-100385" t="-1639" b="-314754"/>
                          </a:stretch>
                        </a:blipFill>
                      </a:tcPr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90%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1,65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95%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1,96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  <a:tr h="370681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cs typeface="Arial" pitchFamily="34" charset="0"/>
                            </a:rPr>
                            <a:t>99%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cs typeface="Arial" pitchFamily="34" charset="0"/>
                            </a:rPr>
                            <a:t>2,58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6" marR="68586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5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5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340768"/>
            <a:ext cx="79200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1 </a:t>
            </a:r>
            <a:endParaRPr lang="pt-PT" altLang="pt-PT" sz="200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864643"/>
            <a:ext cx="7920038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Mediu-se o pulso de 1000 pessoas saudáveis, em repouso, e verificou-se que a média das batidas por minuto era de 75, com um desvio padrão de 10 batidas por minuto.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/>
              <a:t>Construa um intervalo de confiança de 95% para a pulsação média, em repouso, de pessoas saudáveis, com base nestes dados.</a:t>
            </a:r>
          </a:p>
        </p:txBody>
      </p:sp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55650" y="4126831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Resolução</a:t>
            </a:r>
            <a:endParaRPr lang="pt-PT" altLang="pt-PT" sz="2000"/>
          </a:p>
        </p:txBody>
      </p:sp>
      <p:sp>
        <p:nvSpPr>
          <p:cNvPr id="51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60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004670"/>
              </p:ext>
            </p:extLst>
          </p:nvPr>
        </p:nvGraphicFramePr>
        <p:xfrm>
          <a:off x="942975" y="4911725"/>
          <a:ext cx="378301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ção" r:id="rId5" imgW="2514600" imgH="457200" progId="Equation.3">
                  <p:embed/>
                </p:oleObj>
              </mc:Choice>
              <mc:Fallback>
                <p:oleObj name="Equação" r:id="rId5" imgW="25146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4911725"/>
                        <a:ext cx="3783013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551471"/>
              </p:ext>
            </p:extLst>
          </p:nvPr>
        </p:nvGraphicFramePr>
        <p:xfrm>
          <a:off x="4706938" y="5084763"/>
          <a:ext cx="21145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ção" r:id="rId7" imgW="1409400" imgH="215640" progId="Equation.3">
                  <p:embed/>
                </p:oleObj>
              </mc:Choice>
              <mc:Fallback>
                <p:oleObj name="Equação" r:id="rId7" imgW="140940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938" y="5084763"/>
                        <a:ext cx="211455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857382"/>
              </p:ext>
            </p:extLst>
          </p:nvPr>
        </p:nvGraphicFramePr>
        <p:xfrm>
          <a:off x="6794500" y="5084763"/>
          <a:ext cx="13176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ção" r:id="rId9" imgW="876240" imgH="215640" progId="Equation.3">
                  <p:embed/>
                </p:oleObj>
              </mc:Choice>
              <mc:Fallback>
                <p:oleObj name="Equação" r:id="rId9" imgW="87624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084763"/>
                        <a:ext cx="131762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6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6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750" y="1052736"/>
            <a:ext cx="820896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2 </a:t>
            </a:r>
            <a:endParaRPr lang="pt-PT" altLang="pt-PT" sz="200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539750" y="1413099"/>
            <a:ext cx="8208963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Mediram-se os Q.I. de 200 crianças da cidade X, numa determinada faixa etária, e verificou-se que o Q.I. médio era 110 e o desvio padrão 15.</a:t>
            </a: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39750" y="4121374"/>
            <a:ext cx="158432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Resolução</a:t>
            </a:r>
            <a:endParaRPr lang="pt-PT" altLang="pt-PT" sz="2000"/>
          </a:p>
        </p:txBody>
      </p:sp>
      <p:sp>
        <p:nvSpPr>
          <p:cNvPr id="61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auto">
          <a:xfrm>
            <a:off x="1258888" y="2262411"/>
            <a:ext cx="7462837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2.1. Determine um intervalo de confiança de 99% para o Q.I. médio populacional das crianças da faixa etária considerada.</a:t>
            </a:r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1258888" y="3156174"/>
            <a:ext cx="7462837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2.2. Foi necessário, neste caso, assumir que os Q.I. seguem uma distribuição aproximadamente normal? Justifique.</a:t>
            </a:r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684213" y="5445349"/>
            <a:ext cx="7991475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2.2. Não, porque a dimensão da amostra é superior a 30.</a:t>
            </a:r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684213" y="4745261"/>
            <a:ext cx="57467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 smtClean="0"/>
              <a:t>2.1.</a:t>
            </a:r>
            <a:endParaRPr lang="pt-PT" altLang="pt-PT" dirty="0"/>
          </a:p>
        </p:txBody>
      </p:sp>
      <p:sp>
        <p:nvSpPr>
          <p:cNvPr id="61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831965"/>
              </p:ext>
            </p:extLst>
          </p:nvPr>
        </p:nvGraphicFramePr>
        <p:xfrm>
          <a:off x="1174750" y="4684936"/>
          <a:ext cx="38322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ção" r:id="rId5" imgW="2540000" imgH="457200" progId="Equation.3">
                  <p:embed/>
                </p:oleObj>
              </mc:Choice>
              <mc:Fallback>
                <p:oleObj name="Equação" r:id="rId5" imgW="25400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4684936"/>
                        <a:ext cx="38322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85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17750"/>
              </p:ext>
            </p:extLst>
          </p:nvPr>
        </p:nvGraphicFramePr>
        <p:xfrm>
          <a:off x="4970463" y="4862736"/>
          <a:ext cx="22463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ção" r:id="rId7" imgW="1497950" imgH="215806" progId="Equation.3">
                  <p:embed/>
                </p:oleObj>
              </mc:Choice>
              <mc:Fallback>
                <p:oleObj name="Equação" r:id="rId7" imgW="1497950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463" y="4862736"/>
                        <a:ext cx="2246312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85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370945"/>
              </p:ext>
            </p:extLst>
          </p:nvPr>
        </p:nvGraphicFramePr>
        <p:xfrm>
          <a:off x="7164388" y="4867499"/>
          <a:ext cx="14446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ção" r:id="rId9" imgW="964781" imgH="215806" progId="Equation.3">
                  <p:embed/>
                </p:oleObj>
              </mc:Choice>
              <mc:Fallback>
                <p:oleObj name="Equação" r:id="rId9" imgW="964781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867499"/>
                        <a:ext cx="144462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10" grpId="0" autoUpdateAnimBg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95513" y="1124744"/>
            <a:ext cx="51847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/>
              <a:t>Intervalos de confiança para a proporção</a:t>
            </a:r>
            <a:endParaRPr lang="pt-PT" altLang="pt-PT" sz="2000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aixaDeTexto 14"/>
              <p:cNvSpPr txBox="1">
                <a:spLocks noChangeArrowheads="1"/>
              </p:cNvSpPr>
              <p:nvPr/>
            </p:nvSpPr>
            <p:spPr bwMode="auto">
              <a:xfrm>
                <a:off x="250825" y="1772816"/>
                <a:ext cx="8642350" cy="8720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 smtClean="0"/>
                  <a:t>Dada uma população de dimensão</a:t>
                </a: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 </m:t>
                    </m:r>
                    <m:r>
                      <a:rPr lang="pt-PT" altLang="pt-PT" sz="2000" i="1" dirty="0">
                        <a:latin typeface="Cambria Math"/>
                      </a:rPr>
                      <m:t>𝑛</m:t>
                    </m:r>
                  </m:oMath>
                </a14:m>
                <a:r>
                  <a:rPr lang="pt-PT" altLang="pt-PT" dirty="0"/>
                  <a:t>, com proporção </a:t>
                </a:r>
                <a:r>
                  <a:rPr lang="pt-PT" altLang="pt-PT" dirty="0" err="1"/>
                  <a:t>amostral</a:t>
                </a:r>
                <a:r>
                  <a:rPr lang="pt-PT" altLang="pt-PT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pt-PT" altLang="pt-PT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altLang="pt-PT" b="0" i="1" smtClean="0">
                            <a:latin typeface="Cambria Math"/>
                          </a:rPr>
                          <m:t>𝑝</m:t>
                        </m:r>
                      </m:e>
                    </m:acc>
                  </m:oMath>
                </a14:m>
                <a:r>
                  <a:rPr lang="pt-PT" altLang="pt-PT" dirty="0" smtClean="0"/>
                  <a:t>, </a:t>
                </a:r>
                <a:r>
                  <a:rPr lang="pt-PT" altLang="pt-PT" dirty="0"/>
                  <a:t>o intervalo de confiança para a proporção é sempre da forma</a:t>
                </a:r>
                <a:r>
                  <a:rPr lang="pt-PT" altLang="pt-PT" dirty="0" smtClean="0"/>
                  <a:t>: </a:t>
                </a:r>
                <a:endParaRPr lang="pt-PT" altLang="pt-PT" dirty="0"/>
              </a:p>
            </p:txBody>
          </p:sp>
        </mc:Choice>
        <mc:Fallback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5" y="1772816"/>
                <a:ext cx="8642350" cy="872034"/>
              </a:xfrm>
              <a:prstGeom prst="rect">
                <a:avLst/>
              </a:prstGeom>
              <a:blipFill rotWithShape="1">
                <a:blip r:embed="rId4"/>
                <a:stretch>
                  <a:fillRect l="-564" r="-635" b="-104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2161260" y="3933056"/>
            <a:ext cx="5292725" cy="49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 smtClean="0"/>
              <a:t> onde </a:t>
            </a:r>
            <a:r>
              <a:rPr lang="pt-PT" altLang="pt-PT" sz="2000" i="1" dirty="0"/>
              <a:t>z</a:t>
            </a:r>
            <a:r>
              <a:rPr lang="pt-PT" altLang="pt-PT" dirty="0"/>
              <a:t> depende do grau de confiança desejado</a:t>
            </a:r>
            <a:r>
              <a:rPr lang="pt-PT" altLang="pt-PT" dirty="0" smtClean="0"/>
              <a:t>.</a:t>
            </a:r>
          </a:p>
        </p:txBody>
      </p:sp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551730"/>
              </p:ext>
            </p:extLst>
          </p:nvPr>
        </p:nvGraphicFramePr>
        <p:xfrm>
          <a:off x="3059832" y="4653136"/>
          <a:ext cx="316865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325"/>
                <a:gridCol w="1584325"/>
              </a:tblGrid>
              <a:tr h="37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Confiança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2000" i="1" dirty="0" smtClean="0">
                          <a:latin typeface="Arial" pitchFamily="34" charset="0"/>
                          <a:cs typeface="Arial" pitchFamily="34" charset="0"/>
                        </a:rPr>
                        <a:t>z</a:t>
                      </a:r>
                      <a:endParaRPr lang="pt-PT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</a:tr>
              <a:tr h="37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90%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1,65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</a:tr>
              <a:tr h="37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95%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1,96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</a:tr>
              <a:tr h="37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>
                          <a:latin typeface="Arial" pitchFamily="34" charset="0"/>
                          <a:cs typeface="Arial" pitchFamily="34" charset="0"/>
                        </a:rPr>
                        <a:t>99%</a:t>
                      </a:r>
                      <a:endParaRPr lang="pt-PT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cs typeface="Arial" pitchFamily="34" charset="0"/>
                        </a:rPr>
                        <a:t>2,58</a:t>
                      </a:r>
                      <a:endParaRPr lang="pt-PT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6" marR="68586" marT="0" marB="0" anchor="ctr"/>
                </a:tc>
              </a:tr>
            </a:tbl>
          </a:graphicData>
        </a:graphic>
      </p:graphicFrame>
      <p:sp>
        <p:nvSpPr>
          <p:cNvPr id="72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20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2465975" y="2780928"/>
                <a:ext cx="4212050" cy="993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pt-PT" altLang="pt-PT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pt-PT" alt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altLang="pt-PT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altLang="pt-PT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t-PT" altLang="pt-PT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pt-PT" altLang="pt-P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ad>
                            <m:radPr>
                              <m:degHide m:val="on"/>
                              <m:ctrlPr>
                                <a:rPr lang="pt-PT" alt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altLang="pt-PT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altLang="pt-PT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altLang="pt-PT" b="0" i="1" smtClean="0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altLang="pt-PT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altLang="pt-PT" b="0" i="1" smtClean="0">
                                          <a:latin typeface="Cambria Math"/>
                                        </a:rPr>
                                        <m:t>1−</m:t>
                                      </m:r>
                                      <m:r>
                                        <a:rPr lang="pt-PT" altLang="pt-PT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pt-PT" altLang="pt-PT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  <m:r>
                            <a:rPr lang="pt-PT" altLang="pt-PT" b="0" i="1" smtClean="0">
                              <a:latin typeface="Cambria Math"/>
                              <a:ea typeface="Cambria Math"/>
                            </a:rPr>
                            <m:t>, </m:t>
                          </m:r>
                          <m:acc>
                            <m:accPr>
                              <m:chr m:val="̂"/>
                              <m:ctrlPr>
                                <a:rPr lang="pt-PT" alt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altLang="pt-PT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  <m:r>
                            <a:rPr lang="pt-PT" altLang="pt-PT" b="0" i="1" smtClean="0">
                              <a:latin typeface="Cambria Math"/>
                            </a:rPr>
                            <m:t>+</m:t>
                          </m:r>
                          <m:r>
                            <a:rPr lang="pt-PT" altLang="pt-PT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pt-PT" altLang="pt-P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ad>
                            <m:radPr>
                              <m:degHide m:val="on"/>
                              <m:ctrlPr>
                                <a:rPr lang="pt-PT" altLang="pt-PT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PT" altLang="pt-PT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pt-PT" altLang="pt-PT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PT" altLang="pt-PT" b="0" i="1" smtClean="0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pt-PT" altLang="pt-PT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PT" altLang="pt-PT" b="0" i="1" smtClean="0">
                                          <a:latin typeface="Cambria Math"/>
                                        </a:rPr>
                                        <m:t>1−</m:t>
                                      </m:r>
                                      <m:r>
                                        <a:rPr lang="pt-PT" altLang="pt-PT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pt-PT" altLang="pt-PT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975" y="2780928"/>
                <a:ext cx="4212050" cy="99399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5" grpId="0" autoUpdateAnimBg="0"/>
      <p:bldP spid="18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052736"/>
            <a:ext cx="792003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3 </a:t>
            </a:r>
            <a:endParaRPr lang="pt-PT" altLang="pt-PT" sz="2000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576611"/>
            <a:ext cx="7920038" cy="128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Numa pesquisa eleitoral, 48 dos 150 entrevistados afirmaram que votariam no candidato A. Com uma confiança de 90%</a:t>
            </a:r>
            <a:r>
              <a:rPr lang="pt-PT" altLang="pt-PT" b="1"/>
              <a:t>, </a:t>
            </a:r>
            <a:r>
              <a:rPr lang="pt-PT" altLang="pt-PT"/>
              <a:t>o que se pode dizer sobre a proporção real de votos que aquele candidato terá?</a:t>
            </a:r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55650" y="3035524"/>
            <a:ext cx="151765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Resolução</a:t>
            </a:r>
            <a:endParaRPr lang="pt-PT" altLang="pt-PT" sz="2000"/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126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206036"/>
              </p:ext>
            </p:extLst>
          </p:nvPr>
        </p:nvGraphicFramePr>
        <p:xfrm>
          <a:off x="828675" y="4244975"/>
          <a:ext cx="558323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ção" r:id="rId5" imgW="3759120" imgH="507960" progId="Equation.3">
                  <p:embed/>
                </p:oleObj>
              </mc:Choice>
              <mc:Fallback>
                <p:oleObj name="Equação" r:id="rId5" imgW="3759120" imgH="5079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4244975"/>
                        <a:ext cx="5583238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843337"/>
              </p:ext>
            </p:extLst>
          </p:nvPr>
        </p:nvGraphicFramePr>
        <p:xfrm>
          <a:off x="6345238" y="4467225"/>
          <a:ext cx="26400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ção" r:id="rId7" imgW="1765080" imgH="215640" progId="Equation.3">
                  <p:embed/>
                </p:oleObj>
              </mc:Choice>
              <mc:Fallback>
                <p:oleObj name="Equação" r:id="rId7" imgW="1765080" imgH="215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238" y="4467225"/>
                        <a:ext cx="264001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314663"/>
              </p:ext>
            </p:extLst>
          </p:nvPr>
        </p:nvGraphicFramePr>
        <p:xfrm>
          <a:off x="827088" y="5132288"/>
          <a:ext cx="14255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ção" r:id="rId9" imgW="952087" imgH="215806" progId="Equation.3">
                  <p:embed/>
                </p:oleObj>
              </mc:Choice>
              <mc:Fallback>
                <p:oleObj name="Equação" r:id="rId9" imgW="952087" imgH="21580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132288"/>
                        <a:ext cx="14255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ângulo 22"/>
          <p:cNvSpPr>
            <a:spLocks noChangeArrowheads="1"/>
          </p:cNvSpPr>
          <p:nvPr/>
        </p:nvSpPr>
        <p:spPr bwMode="auto">
          <a:xfrm>
            <a:off x="763424" y="5589240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A proporção varia entre 26% e 38%</a:t>
            </a:r>
          </a:p>
        </p:txBody>
      </p:sp>
      <p:sp>
        <p:nvSpPr>
          <p:cNvPr id="21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INTERVALOS DE CONFIANÇA</a:t>
            </a:r>
            <a:endParaRPr lang="en-US" altLang="pt-PT" sz="2400" b="1" dirty="0">
              <a:latin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ixaDeTexto 3"/>
              <p:cNvSpPr txBox="1"/>
              <p:nvPr/>
            </p:nvSpPr>
            <p:spPr>
              <a:xfrm>
                <a:off x="782622" y="3748390"/>
                <a:ext cx="1114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pt-PT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0</m:t>
                      </m:r>
                      <m:r>
                        <a:rPr lang="pt-PT" b="0" i="1" smtClean="0">
                          <a:latin typeface="Cambria Math"/>
                        </a:rPr>
                        <m:t>,</m:t>
                      </m:r>
                      <m:r>
                        <a:rPr lang="pt-PT" b="0" i="1" smtClean="0">
                          <a:latin typeface="Cambria Math"/>
                        </a:rPr>
                        <m:t>32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22" y="3748390"/>
                <a:ext cx="1114023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5000" b="-8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10" grpId="0" autoUpdateAnimBg="0"/>
      <p:bldP spid="2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399</Words>
  <Application>Microsoft Office PowerPoint</Application>
  <PresentationFormat>Apresentação no Ecrã (4:3)</PresentationFormat>
  <Paragraphs>54</Paragraphs>
  <Slides>7</Slides>
  <Notes>7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Microsoft Equation 3.0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224</cp:revision>
  <dcterms:created xsi:type="dcterms:W3CDTF">2010-10-27T15:58:32Z</dcterms:created>
  <dcterms:modified xsi:type="dcterms:W3CDTF">2016-03-11T15:46:27Z</dcterms:modified>
</cp:coreProperties>
</file>