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sldIdLst>
    <p:sldId id="277" r:id="rId2"/>
    <p:sldId id="258" r:id="rId3"/>
    <p:sldId id="278" r:id="rId4"/>
    <p:sldId id="279" r:id="rId5"/>
    <p:sldId id="257" r:id="rId6"/>
    <p:sldId id="262" r:id="rId7"/>
    <p:sldId id="266" r:id="rId8"/>
    <p:sldId id="280" r:id="rId9"/>
    <p:sldId id="283" r:id="rId10"/>
    <p:sldId id="282" r:id="rId11"/>
    <p:sldId id="267" r:id="rId12"/>
    <p:sldId id="285" r:id="rId13"/>
    <p:sldId id="286" r:id="rId14"/>
    <p:sldId id="287" r:id="rId15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79"/>
    <a:srgbClr val="8CC65D"/>
    <a:srgbClr val="FFFFCC"/>
    <a:srgbClr val="C8D01E"/>
    <a:srgbClr val="D8DF20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62" y="-72"/>
      </p:cViewPr>
      <p:guideLst>
        <p:guide orient="horz" pos="1071"/>
        <p:guide pos="4014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14-10-2015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A377A-3E03-4067-A6BA-3B41AE47C087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52078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1588" y="1191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796136" y="6165304"/>
              <a:ext cx="2808312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5"/>
          <p:cNvSpPr/>
          <p:nvPr userDrawn="1"/>
        </p:nvSpPr>
        <p:spPr>
          <a:xfrm>
            <a:off x="4126208" y="112509"/>
            <a:ext cx="43130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1.2.2 O modelo atómico de Bohr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Straight Connector 14"/>
          <p:cNvCxnSpPr/>
          <p:nvPr userDrawn="1"/>
        </p:nvCxnSpPr>
        <p:spPr>
          <a:xfrm flipH="1">
            <a:off x="4176560" y="547959"/>
            <a:ext cx="49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14-10-2015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0072" y="2996952"/>
            <a:ext cx="374441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3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1.2.2 O modelo atómico de Bohr</a:t>
            </a:r>
            <a:endParaRPr lang="pt-PT" sz="33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 txBox="1">
            <a:spLocks/>
          </p:cNvSpPr>
          <p:nvPr/>
        </p:nvSpPr>
        <p:spPr>
          <a:xfrm>
            <a:off x="47839" y="668446"/>
            <a:ext cx="864096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Bohr</a:t>
            </a:r>
          </a:p>
        </p:txBody>
      </p:sp>
      <p:sp>
        <p:nvSpPr>
          <p:cNvPr id="9" name="Rectângulo 8"/>
          <p:cNvSpPr/>
          <p:nvPr/>
        </p:nvSpPr>
        <p:spPr>
          <a:xfrm>
            <a:off x="427435" y="1321026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Excitação e </a:t>
            </a:r>
            <a:r>
              <a:rPr lang="pt-PT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desexcitação</a:t>
            </a:r>
            <a:endParaRPr lang="pt-PT" b="1" dirty="0" smtClean="0">
              <a:solidFill>
                <a:srgbClr val="8DC67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844824"/>
            <a:ext cx="5433722" cy="4464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níveis de energia vão de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 até 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∞, têm energias sucessivamente maiores e estão cada vez mais próximos.</a:t>
            </a:r>
          </a:p>
          <a:p>
            <a:pPr marL="342900" indent="-342900">
              <a:lnSpc>
                <a:spcPct val="150000"/>
              </a:lnSpc>
            </a:pP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 </a:t>
            </a:r>
            <a:r>
              <a:rPr lang="pt-PT" sz="1800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estado fundamental (nível de 		energia  mais baixo)</a:t>
            </a:r>
          </a:p>
          <a:p>
            <a:pPr marL="342900" indent="-342900">
              <a:lnSpc>
                <a:spcPct val="150000"/>
              </a:lnSpc>
            </a:pP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 </a:t>
            </a:r>
            <a:r>
              <a:rPr lang="pt-PT" sz="1800" dirty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1º estado excitado</a:t>
            </a:r>
          </a:p>
          <a:p>
            <a:pPr marL="342900" indent="-342900">
              <a:lnSpc>
                <a:spcPct val="150000"/>
              </a:lnSpc>
            </a:pP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 </a:t>
            </a:r>
            <a:r>
              <a:rPr lang="pt-PT" sz="1800" dirty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2º estado excitado</a:t>
            </a:r>
          </a:p>
          <a:p>
            <a:pPr marL="342900" indent="-342900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</a:p>
          <a:p>
            <a:pPr marL="342900" indent="-342900">
              <a:lnSpc>
                <a:spcPct val="150000"/>
              </a:lnSpc>
            </a:pP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∞ o átomo ioniza-se, perde o eletrão (nível de energia mais elevado)</a:t>
            </a: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29" name="TextBox 23"/>
          <p:cNvSpPr txBox="1"/>
          <p:nvPr/>
        </p:nvSpPr>
        <p:spPr>
          <a:xfrm>
            <a:off x="6038629" y="16399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de energia</a:t>
            </a:r>
            <a:endParaRPr lang="pt-PT" sz="1400" b="1" dirty="0">
              <a:solidFill>
                <a:srgbClr val="8CC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300192" y="5535341"/>
            <a:ext cx="105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300192" y="3129564"/>
            <a:ext cx="83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6300192" y="2677129"/>
            <a:ext cx="81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6300192" y="2317937"/>
            <a:ext cx="81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4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CaixaDeTexto 33"/>
              <p:cNvSpPr txBox="1"/>
              <p:nvPr/>
            </p:nvSpPr>
            <p:spPr>
              <a:xfrm>
                <a:off x="6300192" y="1941578"/>
                <a:ext cx="884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:r>
                  <a:rPr lang="pt-PT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41578"/>
                <a:ext cx="8841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3425" t="-5455" b="-218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Conexão recta 34"/>
          <p:cNvCxnSpPr/>
          <p:nvPr/>
        </p:nvCxnSpPr>
        <p:spPr>
          <a:xfrm>
            <a:off x="7121252" y="2173532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>
            <a:off x="7121252" y="2522372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36"/>
          <p:cNvCxnSpPr/>
          <p:nvPr/>
        </p:nvCxnSpPr>
        <p:spPr>
          <a:xfrm>
            <a:off x="7121252" y="2871779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xão recta 37"/>
          <p:cNvCxnSpPr/>
          <p:nvPr/>
        </p:nvCxnSpPr>
        <p:spPr>
          <a:xfrm>
            <a:off x="7121252" y="3356992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xão recta 38"/>
          <p:cNvCxnSpPr/>
          <p:nvPr/>
        </p:nvCxnSpPr>
        <p:spPr>
          <a:xfrm>
            <a:off x="7121252" y="5758429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 descr="C:\Users\vguedes\Google Drive\10 ano\10Q\ppt\imagens\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59" y="4075798"/>
            <a:ext cx="20669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7036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Excitação e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desexcitação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35645" y="1533103"/>
            <a:ext cx="5112568" cy="1728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átomo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absorve energia</a:t>
            </a:r>
            <a:r>
              <a:rPr lang="pt-PT" sz="1800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o eletrão passa para um nível de energia superior. Há uma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excitação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átomo.</a:t>
            </a:r>
          </a:p>
          <a:p>
            <a:pPr algn="just"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435645" y="4149080"/>
            <a:ext cx="5412140" cy="16561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átomo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emite energia</a:t>
            </a:r>
            <a:r>
              <a:rPr lang="pt-PT" sz="1800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o eletrão passa para um nível de energia inferior. Há uma </a:t>
            </a:r>
            <a:r>
              <a:rPr lang="pt-PT" sz="1800" b="1" dirty="0" err="1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desexcitação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do átomo.</a:t>
            </a:r>
          </a:p>
          <a:p>
            <a:pPr>
              <a:lnSpc>
                <a:spcPct val="150000"/>
              </a:lnSpc>
            </a:pPr>
            <a:endParaRPr lang="pt-PT" sz="16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cxnSp>
        <p:nvCxnSpPr>
          <p:cNvPr id="4" name="Conexão recta unidireccional 3"/>
          <p:cNvCxnSpPr/>
          <p:nvPr/>
        </p:nvCxnSpPr>
        <p:spPr>
          <a:xfrm flipV="1">
            <a:off x="7262078" y="1946783"/>
            <a:ext cx="158343" cy="366488"/>
          </a:xfrm>
          <a:prstGeom prst="straightConnector1">
            <a:avLst/>
          </a:prstGeom>
          <a:ln w="19050">
            <a:solidFill>
              <a:srgbClr val="8CC65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C:\Users\vguedes\Google Drive\10 ano\10Q\ppt\imagens\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46504"/>
            <a:ext cx="20669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AutoShape 43"/>
          <p:cNvSpPr>
            <a:spLocks noChangeArrowheads="1"/>
          </p:cNvSpPr>
          <p:nvPr/>
        </p:nvSpPr>
        <p:spPr bwMode="auto">
          <a:xfrm>
            <a:off x="7221819" y="2283320"/>
            <a:ext cx="72000" cy="720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A5A5A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6278926" y="36229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Absorção</a:t>
            </a:r>
            <a:endParaRPr lang="pt-PT" b="1" dirty="0"/>
          </a:p>
        </p:txBody>
      </p:sp>
      <p:sp>
        <p:nvSpPr>
          <p:cNvPr id="45" name="CaixaDeTexto 44"/>
          <p:cNvSpPr txBox="1"/>
          <p:nvPr/>
        </p:nvSpPr>
        <p:spPr>
          <a:xfrm>
            <a:off x="6268293" y="61377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Emissão</a:t>
            </a:r>
            <a:endParaRPr lang="pt-PT" b="1" dirty="0"/>
          </a:p>
        </p:txBody>
      </p:sp>
      <p:cxnSp>
        <p:nvCxnSpPr>
          <p:cNvPr id="46" name="Conexão recta unidireccional 45"/>
          <p:cNvCxnSpPr/>
          <p:nvPr/>
        </p:nvCxnSpPr>
        <p:spPr>
          <a:xfrm flipV="1">
            <a:off x="7214421" y="4497661"/>
            <a:ext cx="158343" cy="366488"/>
          </a:xfrm>
          <a:prstGeom prst="straightConnector1">
            <a:avLst/>
          </a:prstGeom>
          <a:ln w="19050">
            <a:solidFill>
              <a:srgbClr val="8CC65D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utoShape 43"/>
          <p:cNvSpPr>
            <a:spLocks noChangeArrowheads="1"/>
          </p:cNvSpPr>
          <p:nvPr/>
        </p:nvSpPr>
        <p:spPr bwMode="auto">
          <a:xfrm>
            <a:off x="7349878" y="4449740"/>
            <a:ext cx="72000" cy="720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A5A5A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1892 -0.05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4 0.05393 L 1.11111E-6 4.81481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38" grpId="0" animBg="1"/>
      <p:bldP spid="40" grpId="0"/>
      <p:bldP spid="45" grpId="0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vguedes\Google Drive\10 ano\10Q\ppt\imagens\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7160"/>
            <a:ext cx="4176136" cy="41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Excitação e </a:t>
            </a: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desexcitação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 Placeholder 2"/>
          <p:cNvSpPr txBox="1">
            <a:spLocks/>
          </p:cNvSpPr>
          <p:nvPr/>
        </p:nvSpPr>
        <p:spPr>
          <a:xfrm>
            <a:off x="467544" y="1543736"/>
            <a:ext cx="4464496" cy="39734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excitação dos átomos pode acontecer por:</a:t>
            </a:r>
          </a:p>
          <a:p>
            <a:pPr marL="342900" indent="-342900">
              <a:lnSpc>
                <a:spcPct val="150000"/>
              </a:lnSpc>
              <a:buClr>
                <a:srgbClr val="8DC679"/>
              </a:buClr>
              <a:buFont typeface="Arial" panose="020B0604020202020204" pitchFamily="34" charset="0"/>
              <a:buChar char="•"/>
            </a:pPr>
            <a:r>
              <a:rPr lang="pt-PT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aquecimento, isto é, por colisão com outros átomos;</a:t>
            </a:r>
          </a:p>
          <a:p>
            <a:pPr marL="342900" indent="-342900">
              <a:lnSpc>
                <a:spcPct val="150000"/>
              </a:lnSpc>
              <a:buClr>
                <a:srgbClr val="8DC679"/>
              </a:buClr>
              <a:buFont typeface="Arial" panose="020B0604020202020204" pitchFamily="34" charset="0"/>
              <a:buChar char="•"/>
            </a:pPr>
            <a:r>
              <a:rPr lang="pt-PT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descargas elétricas, isto é, por colisão com eletrões;</a:t>
            </a:r>
          </a:p>
          <a:p>
            <a:pPr marL="342900" indent="-342900">
              <a:lnSpc>
                <a:spcPct val="150000"/>
              </a:lnSpc>
              <a:buClr>
                <a:srgbClr val="8DC679"/>
              </a:buClr>
              <a:buFont typeface="Arial" panose="020B0604020202020204" pitchFamily="34" charset="0"/>
              <a:buChar char="•"/>
            </a:pPr>
            <a:r>
              <a:rPr lang="pt-PT" sz="19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radiação, isto é, por absorção de fotões.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7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grpSp>
        <p:nvGrpSpPr>
          <p:cNvPr id="14" name="Grupo 13"/>
          <p:cNvGrpSpPr/>
          <p:nvPr/>
        </p:nvGrpSpPr>
        <p:grpSpPr>
          <a:xfrm>
            <a:off x="6212725" y="847394"/>
            <a:ext cx="1197063" cy="2875152"/>
            <a:chOff x="6212725" y="596681"/>
            <a:chExt cx="1197063" cy="2875152"/>
          </a:xfrm>
        </p:grpSpPr>
        <p:cxnSp>
          <p:nvCxnSpPr>
            <p:cNvPr id="26" name="Conexão recta 25"/>
            <p:cNvCxnSpPr/>
            <p:nvPr/>
          </p:nvCxnSpPr>
          <p:spPr>
            <a:xfrm flipV="1">
              <a:off x="6498636" y="993784"/>
              <a:ext cx="144016" cy="72008"/>
            </a:xfrm>
            <a:prstGeom prst="line">
              <a:avLst/>
            </a:prstGeom>
            <a:ln w="19050">
              <a:solidFill>
                <a:srgbClr val="8DC6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Conexão recta 26"/>
            <p:cNvCxnSpPr/>
            <p:nvPr/>
          </p:nvCxnSpPr>
          <p:spPr>
            <a:xfrm flipV="1">
              <a:off x="6501059" y="1111801"/>
              <a:ext cx="144016" cy="72008"/>
            </a:xfrm>
            <a:prstGeom prst="line">
              <a:avLst/>
            </a:prstGeom>
            <a:ln w="19050">
              <a:solidFill>
                <a:srgbClr val="8DC6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" name="Grupo 12"/>
            <p:cNvGrpSpPr/>
            <p:nvPr/>
          </p:nvGrpSpPr>
          <p:grpSpPr>
            <a:xfrm>
              <a:off x="6212725" y="596681"/>
              <a:ext cx="1197063" cy="2875152"/>
              <a:chOff x="6212725" y="596681"/>
              <a:chExt cx="1197063" cy="2875152"/>
            </a:xfrm>
          </p:grpSpPr>
          <p:cxnSp>
            <p:nvCxnSpPr>
              <p:cNvPr id="37" name="Conexão recta 36"/>
              <p:cNvCxnSpPr/>
              <p:nvPr/>
            </p:nvCxnSpPr>
            <p:spPr>
              <a:xfrm>
                <a:off x="6430745" y="1739976"/>
                <a:ext cx="216000" cy="0"/>
              </a:xfrm>
              <a:prstGeom prst="line">
                <a:avLst/>
              </a:prstGeom>
              <a:ln w="19050">
                <a:solidFill>
                  <a:srgbClr val="8DC6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upo 11"/>
              <p:cNvGrpSpPr/>
              <p:nvPr/>
            </p:nvGrpSpPr>
            <p:grpSpPr>
              <a:xfrm>
                <a:off x="6212725" y="596681"/>
                <a:ext cx="1197063" cy="2875152"/>
                <a:chOff x="6255257" y="607314"/>
                <a:chExt cx="1197063" cy="2875152"/>
              </a:xfrm>
            </p:grpSpPr>
            <p:cxnSp>
              <p:nvCxnSpPr>
                <p:cNvPr id="18" name="Conexão recta unidireccional 17"/>
                <p:cNvCxnSpPr/>
                <p:nvPr/>
              </p:nvCxnSpPr>
              <p:spPr>
                <a:xfrm flipV="1">
                  <a:off x="6589403" y="674466"/>
                  <a:ext cx="13141" cy="2808000"/>
                </a:xfrm>
                <a:prstGeom prst="straightConnector1">
                  <a:avLst/>
                </a:prstGeom>
                <a:ln w="19050">
                  <a:solidFill>
                    <a:srgbClr val="8DC679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CaixaDeTexto 18"/>
                <p:cNvSpPr txBox="1"/>
                <p:nvPr/>
              </p:nvSpPr>
              <p:spPr>
                <a:xfrm>
                  <a:off x="6549505" y="3005205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1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sp>
              <p:nvSpPr>
                <p:cNvPr id="28" name="CaixaDeTexto 27"/>
                <p:cNvSpPr txBox="1"/>
                <p:nvPr/>
              </p:nvSpPr>
              <p:spPr>
                <a:xfrm>
                  <a:off x="6255257" y="607314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E</a:t>
                  </a:r>
                  <a:endParaRPr lang="pt-PT" i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CaixaDeTexto 30"/>
                <p:cNvSpPr txBox="1"/>
                <p:nvPr/>
              </p:nvSpPr>
              <p:spPr>
                <a:xfrm>
                  <a:off x="6549505" y="2298697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2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cxnSp>
              <p:nvCxnSpPr>
                <p:cNvPr id="32" name="Conexão recta 31"/>
                <p:cNvCxnSpPr/>
                <p:nvPr/>
              </p:nvCxnSpPr>
              <p:spPr>
                <a:xfrm>
                  <a:off x="6473277" y="2557325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exão recta 32"/>
                <p:cNvCxnSpPr/>
                <p:nvPr/>
              </p:nvCxnSpPr>
              <p:spPr>
                <a:xfrm>
                  <a:off x="6473277" y="3311096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exão recta 34"/>
                <p:cNvCxnSpPr/>
                <p:nvPr/>
              </p:nvCxnSpPr>
              <p:spPr>
                <a:xfrm>
                  <a:off x="6473277" y="2049274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CaixaDeTexto 35"/>
                <p:cNvSpPr txBox="1"/>
                <p:nvPr/>
              </p:nvSpPr>
              <p:spPr>
                <a:xfrm>
                  <a:off x="6549505" y="1777662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3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sp>
              <p:nvSpPr>
                <p:cNvPr id="39" name="CaixaDeTexto 38"/>
                <p:cNvSpPr txBox="1"/>
                <p:nvPr/>
              </p:nvSpPr>
              <p:spPr>
                <a:xfrm>
                  <a:off x="6549505" y="1465220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4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cxnSp>
              <p:nvCxnSpPr>
                <p:cNvPr id="7" name="Conexão recta 6"/>
                <p:cNvCxnSpPr/>
                <p:nvPr/>
              </p:nvCxnSpPr>
              <p:spPr>
                <a:xfrm>
                  <a:off x="6598857" y="1057805"/>
                  <a:ext cx="0" cy="10800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CaixaDeTexto 42"/>
                    <p:cNvSpPr txBox="1"/>
                    <p:nvPr/>
                  </p:nvSpPr>
                  <p:spPr>
                    <a:xfrm>
                      <a:off x="6568220" y="665235"/>
                      <a:ext cx="8841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1600" b="1" i="1" dirty="0" smtClean="0">
                          <a:solidFill>
                            <a:srgbClr val="8CC65D"/>
                          </a:solidFill>
                        </a:rPr>
                        <a:t>n </a:t>
                      </a:r>
                      <a:r>
                        <a:rPr lang="pt-PT" sz="1600" b="1" dirty="0" smtClean="0">
                          <a:solidFill>
                            <a:srgbClr val="8CC65D"/>
                          </a:solidFill>
                        </a:rPr>
                        <a:t>= </a:t>
                      </a:r>
                      <a14:m>
                        <m:oMath xmlns:m="http://schemas.openxmlformats.org/officeDocument/2006/math">
                          <m:r>
                            <a:rPr lang="pt-PT" sz="1600" b="1" i="1" dirty="0" smtClean="0">
                              <a:solidFill>
                                <a:srgbClr val="8CC65D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a14:m>
                      <a:endParaRPr lang="pt-PT" sz="1600" b="1" dirty="0">
                        <a:solidFill>
                          <a:srgbClr val="8CC65D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CaixaDeTexto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8220" y="665235"/>
                      <a:ext cx="884100" cy="33855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3425"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P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4" name="Conexão recta 43"/>
                <p:cNvCxnSpPr/>
                <p:nvPr/>
              </p:nvCxnSpPr>
              <p:spPr>
                <a:xfrm>
                  <a:off x="6473277" y="930209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 txBox="1">
            <a:spLocks/>
          </p:cNvSpPr>
          <p:nvPr/>
        </p:nvSpPr>
        <p:spPr>
          <a:xfrm>
            <a:off x="425012" y="1988840"/>
            <a:ext cx="4248472" cy="331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acordo com este modelo, os eletrões movem-se em torno do núcleo em órbitas circulares bem definidas. Quanto maior for o raio da órbita, maior é a energia do átomo. 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7839" y="674465"/>
            <a:ext cx="864096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Bohr</a:t>
            </a:r>
          </a:p>
        </p:txBody>
      </p:sp>
      <p:sp>
        <p:nvSpPr>
          <p:cNvPr id="24" name="Rectângulo 23"/>
          <p:cNvSpPr/>
          <p:nvPr/>
        </p:nvSpPr>
        <p:spPr>
          <a:xfrm>
            <a:off x="432048" y="1332558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Órbitas</a:t>
            </a:r>
          </a:p>
        </p:txBody>
      </p:sp>
      <p:sp>
        <p:nvSpPr>
          <p:cNvPr id="25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pic>
        <p:nvPicPr>
          <p:cNvPr id="76" name="Picture 2" descr="C:\Users\vguedes\Google Drive\10 ano\10Q\ppt\imagens\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917160"/>
            <a:ext cx="4176136" cy="41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Grupo 76"/>
          <p:cNvGrpSpPr/>
          <p:nvPr/>
        </p:nvGrpSpPr>
        <p:grpSpPr>
          <a:xfrm>
            <a:off x="6212725" y="847394"/>
            <a:ext cx="1197063" cy="2875152"/>
            <a:chOff x="6212725" y="596681"/>
            <a:chExt cx="1197063" cy="2875152"/>
          </a:xfrm>
        </p:grpSpPr>
        <p:cxnSp>
          <p:nvCxnSpPr>
            <p:cNvPr id="78" name="Conexão recta 77"/>
            <p:cNvCxnSpPr/>
            <p:nvPr/>
          </p:nvCxnSpPr>
          <p:spPr>
            <a:xfrm flipV="1">
              <a:off x="6498636" y="993784"/>
              <a:ext cx="144016" cy="72008"/>
            </a:xfrm>
            <a:prstGeom prst="line">
              <a:avLst/>
            </a:prstGeom>
            <a:ln w="19050">
              <a:solidFill>
                <a:srgbClr val="8DC6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Conexão recta 78"/>
            <p:cNvCxnSpPr/>
            <p:nvPr/>
          </p:nvCxnSpPr>
          <p:spPr>
            <a:xfrm flipV="1">
              <a:off x="6501059" y="1111801"/>
              <a:ext cx="144016" cy="72008"/>
            </a:xfrm>
            <a:prstGeom prst="line">
              <a:avLst/>
            </a:prstGeom>
            <a:ln w="19050">
              <a:solidFill>
                <a:srgbClr val="8DC67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0" name="Grupo 79"/>
            <p:cNvGrpSpPr/>
            <p:nvPr/>
          </p:nvGrpSpPr>
          <p:grpSpPr>
            <a:xfrm>
              <a:off x="6212725" y="596681"/>
              <a:ext cx="1197063" cy="2875152"/>
              <a:chOff x="6212725" y="596681"/>
              <a:chExt cx="1197063" cy="2875152"/>
            </a:xfrm>
          </p:grpSpPr>
          <p:cxnSp>
            <p:nvCxnSpPr>
              <p:cNvPr id="81" name="Conexão recta 80"/>
              <p:cNvCxnSpPr/>
              <p:nvPr/>
            </p:nvCxnSpPr>
            <p:spPr>
              <a:xfrm>
                <a:off x="6430745" y="1739976"/>
                <a:ext cx="216000" cy="0"/>
              </a:xfrm>
              <a:prstGeom prst="line">
                <a:avLst/>
              </a:prstGeom>
              <a:ln w="19050">
                <a:solidFill>
                  <a:srgbClr val="8DC67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2" name="Grupo 81"/>
              <p:cNvGrpSpPr/>
              <p:nvPr/>
            </p:nvGrpSpPr>
            <p:grpSpPr>
              <a:xfrm>
                <a:off x="6212725" y="596681"/>
                <a:ext cx="1197063" cy="2875152"/>
                <a:chOff x="6255257" y="607314"/>
                <a:chExt cx="1197063" cy="2875152"/>
              </a:xfrm>
            </p:grpSpPr>
            <p:cxnSp>
              <p:nvCxnSpPr>
                <p:cNvPr id="83" name="Conexão recta unidireccional 82"/>
                <p:cNvCxnSpPr/>
                <p:nvPr/>
              </p:nvCxnSpPr>
              <p:spPr>
                <a:xfrm flipV="1">
                  <a:off x="6589403" y="674466"/>
                  <a:ext cx="13141" cy="2808000"/>
                </a:xfrm>
                <a:prstGeom prst="straightConnector1">
                  <a:avLst/>
                </a:prstGeom>
                <a:ln w="19050">
                  <a:solidFill>
                    <a:srgbClr val="8DC679"/>
                  </a:solidFill>
                  <a:tailEnd type="arrow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4" name="CaixaDeTexto 83"/>
                <p:cNvSpPr txBox="1"/>
                <p:nvPr/>
              </p:nvSpPr>
              <p:spPr>
                <a:xfrm>
                  <a:off x="6549505" y="3005205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1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sp>
              <p:nvSpPr>
                <p:cNvPr id="85" name="CaixaDeTexto 84"/>
                <p:cNvSpPr txBox="1"/>
                <p:nvPr/>
              </p:nvSpPr>
              <p:spPr>
                <a:xfrm>
                  <a:off x="6255257" y="607314"/>
                  <a:ext cx="2968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pt-PT" i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E</a:t>
                  </a:r>
                  <a:endParaRPr lang="pt-PT" i="1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6" name="CaixaDeTexto 85"/>
                <p:cNvSpPr txBox="1"/>
                <p:nvPr/>
              </p:nvSpPr>
              <p:spPr>
                <a:xfrm>
                  <a:off x="6549505" y="2298697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2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cxnSp>
              <p:nvCxnSpPr>
                <p:cNvPr id="87" name="Conexão recta 86"/>
                <p:cNvCxnSpPr/>
                <p:nvPr/>
              </p:nvCxnSpPr>
              <p:spPr>
                <a:xfrm>
                  <a:off x="6473277" y="2557325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Conexão recta 87"/>
                <p:cNvCxnSpPr/>
                <p:nvPr/>
              </p:nvCxnSpPr>
              <p:spPr>
                <a:xfrm>
                  <a:off x="6473277" y="3311096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Conexão recta 88"/>
                <p:cNvCxnSpPr/>
                <p:nvPr/>
              </p:nvCxnSpPr>
              <p:spPr>
                <a:xfrm>
                  <a:off x="6473277" y="2049274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0" name="CaixaDeTexto 89"/>
                <p:cNvSpPr txBox="1"/>
                <p:nvPr/>
              </p:nvSpPr>
              <p:spPr>
                <a:xfrm>
                  <a:off x="6549505" y="1777662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3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sp>
              <p:nvSpPr>
                <p:cNvPr id="91" name="CaixaDeTexto 90"/>
                <p:cNvSpPr txBox="1"/>
                <p:nvPr/>
              </p:nvSpPr>
              <p:spPr>
                <a:xfrm>
                  <a:off x="6549505" y="1465220"/>
                  <a:ext cx="59970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600" b="1" i="1" dirty="0" smtClean="0">
                      <a:solidFill>
                        <a:srgbClr val="8CC65D"/>
                      </a:solidFill>
                    </a:rPr>
                    <a:t>n </a:t>
                  </a:r>
                  <a:r>
                    <a:rPr lang="pt-PT" sz="1600" b="1" dirty="0" smtClean="0">
                      <a:solidFill>
                        <a:srgbClr val="8CC65D"/>
                      </a:solidFill>
                    </a:rPr>
                    <a:t>= 4</a:t>
                  </a:r>
                  <a:endParaRPr lang="pt-PT" sz="1600" b="1" dirty="0">
                    <a:solidFill>
                      <a:srgbClr val="8CC65D"/>
                    </a:solidFill>
                  </a:endParaRPr>
                </a:p>
              </p:txBody>
            </p:sp>
            <p:cxnSp>
              <p:nvCxnSpPr>
                <p:cNvPr id="92" name="Conexão recta 91"/>
                <p:cNvCxnSpPr/>
                <p:nvPr/>
              </p:nvCxnSpPr>
              <p:spPr>
                <a:xfrm>
                  <a:off x="6598857" y="1057805"/>
                  <a:ext cx="0" cy="10800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3" name="CaixaDeTexto 92"/>
                    <p:cNvSpPr txBox="1"/>
                    <p:nvPr/>
                  </p:nvSpPr>
                  <p:spPr>
                    <a:xfrm>
                      <a:off x="6568220" y="665235"/>
                      <a:ext cx="884100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t-PT" sz="1600" b="1" i="1" dirty="0" smtClean="0">
                          <a:solidFill>
                            <a:srgbClr val="8CC65D"/>
                          </a:solidFill>
                        </a:rPr>
                        <a:t>n </a:t>
                      </a:r>
                      <a:r>
                        <a:rPr lang="pt-PT" sz="1600" b="1" dirty="0" smtClean="0">
                          <a:solidFill>
                            <a:srgbClr val="8CC65D"/>
                          </a:solidFill>
                        </a:rPr>
                        <a:t>= </a:t>
                      </a:r>
                      <a14:m>
                        <m:oMath xmlns:m="http://schemas.openxmlformats.org/officeDocument/2006/math">
                          <m:r>
                            <a:rPr lang="pt-PT" sz="1600" b="1" i="1" dirty="0" smtClean="0">
                              <a:solidFill>
                                <a:srgbClr val="8CC65D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oMath>
                      </a14:m>
                      <a:endParaRPr lang="pt-PT" sz="1600" b="1" dirty="0">
                        <a:solidFill>
                          <a:srgbClr val="8CC65D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93" name="CaixaDeTexto 9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568220" y="665235"/>
                      <a:ext cx="884100" cy="338554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3425" t="-5455" b="-2363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pt-PT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94" name="Conexão recta 93"/>
                <p:cNvCxnSpPr/>
                <p:nvPr/>
              </p:nvCxnSpPr>
              <p:spPr>
                <a:xfrm>
                  <a:off x="6473277" y="930209"/>
                  <a:ext cx="216000" cy="0"/>
                </a:xfrm>
                <a:prstGeom prst="line">
                  <a:avLst/>
                </a:prstGeom>
                <a:ln w="19050">
                  <a:solidFill>
                    <a:srgbClr val="8DC679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/>
          <p:cNvSpPr txBox="1">
            <a:spLocks/>
          </p:cNvSpPr>
          <p:nvPr/>
        </p:nvSpPr>
        <p:spPr>
          <a:xfrm>
            <a:off x="425012" y="1844824"/>
            <a:ext cx="8424936" cy="187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Isto significa que duas cargas elétricas de sinais contrários armazenam tanto mais energia quanto mais afastadas estiverem. 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333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47839" y="674465"/>
            <a:ext cx="864096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Bohr</a:t>
            </a:r>
          </a:p>
        </p:txBody>
      </p:sp>
      <p:sp>
        <p:nvSpPr>
          <p:cNvPr id="25" name="Text Placeholder 2"/>
          <p:cNvSpPr txBox="1">
            <a:spLocks/>
          </p:cNvSpPr>
          <p:nvPr/>
        </p:nvSpPr>
        <p:spPr>
          <a:xfrm>
            <a:off x="425012" y="5013176"/>
            <a:ext cx="8208912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Sabemos hoje que este aspeto do modelo atómico de Bohr não corresponde à realidade.  Os eletrões não se movem em órbitas bem definidas. </a:t>
            </a:r>
          </a:p>
        </p:txBody>
      </p:sp>
      <p:cxnSp>
        <p:nvCxnSpPr>
          <p:cNvPr id="30" name="Conexão recta unidireccional 29"/>
          <p:cNvCxnSpPr/>
          <p:nvPr/>
        </p:nvCxnSpPr>
        <p:spPr>
          <a:xfrm>
            <a:off x="1691680" y="4293096"/>
            <a:ext cx="5688632" cy="0"/>
          </a:xfrm>
          <a:prstGeom prst="straightConnector1">
            <a:avLst/>
          </a:prstGeom>
          <a:ln w="19050">
            <a:solidFill>
              <a:srgbClr val="8CC65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6999481" y="4231375"/>
            <a:ext cx="440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i="1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endParaRPr lang="pt-PT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4" name="Conexão recta 33"/>
          <p:cNvCxnSpPr/>
          <p:nvPr/>
        </p:nvCxnSpPr>
        <p:spPr>
          <a:xfrm>
            <a:off x="2051720" y="4149080"/>
            <a:ext cx="0" cy="288032"/>
          </a:xfrm>
          <a:prstGeom prst="line">
            <a:avLst/>
          </a:prstGeom>
          <a:ln w="1905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cta 34"/>
          <p:cNvCxnSpPr/>
          <p:nvPr/>
        </p:nvCxnSpPr>
        <p:spPr>
          <a:xfrm>
            <a:off x="5796136" y="4149080"/>
            <a:ext cx="0" cy="288032"/>
          </a:xfrm>
          <a:prstGeom prst="line">
            <a:avLst/>
          </a:prstGeom>
          <a:ln w="1905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xão recta 35"/>
          <p:cNvCxnSpPr/>
          <p:nvPr/>
        </p:nvCxnSpPr>
        <p:spPr>
          <a:xfrm>
            <a:off x="4499992" y="4149080"/>
            <a:ext cx="0" cy="288032"/>
          </a:xfrm>
          <a:prstGeom prst="line">
            <a:avLst/>
          </a:prstGeom>
          <a:ln w="1905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uxograma: conexão 40"/>
          <p:cNvSpPr/>
          <p:nvPr/>
        </p:nvSpPr>
        <p:spPr>
          <a:xfrm>
            <a:off x="1867595" y="3717032"/>
            <a:ext cx="360040" cy="360040"/>
          </a:xfrm>
          <a:prstGeom prst="flowChartConnector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8CC65D"/>
              </a:solidFill>
            </a:endParaRPr>
          </a:p>
        </p:txBody>
      </p:sp>
      <p:sp>
        <p:nvSpPr>
          <p:cNvPr id="1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20" name="Rectângulo 19"/>
          <p:cNvSpPr/>
          <p:nvPr/>
        </p:nvSpPr>
        <p:spPr>
          <a:xfrm>
            <a:off x="432048" y="1332558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Órbitas</a:t>
            </a:r>
          </a:p>
        </p:txBody>
      </p:sp>
      <p:sp>
        <p:nvSpPr>
          <p:cNvPr id="21" name="Arco 20"/>
          <p:cNvSpPr/>
          <p:nvPr/>
        </p:nvSpPr>
        <p:spPr>
          <a:xfrm rot="3464100">
            <a:off x="4916965" y="3258438"/>
            <a:ext cx="965981" cy="902471"/>
          </a:xfrm>
          <a:prstGeom prst="arc">
            <a:avLst>
              <a:gd name="adj1" fmla="val 16340141"/>
              <a:gd name="adj2" fmla="val 20459874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AutoShape 43"/>
          <p:cNvSpPr>
            <a:spLocks noChangeArrowheads="1"/>
          </p:cNvSpPr>
          <p:nvPr/>
        </p:nvSpPr>
        <p:spPr bwMode="auto">
          <a:xfrm>
            <a:off x="5817402" y="3717032"/>
            <a:ext cx="72000" cy="720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A5A5A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Arco 25"/>
          <p:cNvSpPr/>
          <p:nvPr/>
        </p:nvSpPr>
        <p:spPr>
          <a:xfrm rot="3464100">
            <a:off x="3735573" y="3325950"/>
            <a:ext cx="857121" cy="805132"/>
          </a:xfrm>
          <a:prstGeom prst="arc">
            <a:avLst>
              <a:gd name="adj1" fmla="val 16349542"/>
              <a:gd name="adj2" fmla="val 20459874"/>
            </a:avLst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AutoShape 43"/>
          <p:cNvSpPr>
            <a:spLocks noChangeArrowheads="1"/>
          </p:cNvSpPr>
          <p:nvPr/>
        </p:nvSpPr>
        <p:spPr bwMode="auto">
          <a:xfrm>
            <a:off x="4529881" y="3725616"/>
            <a:ext cx="72000" cy="720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A5A5A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4524150" y="3577855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4150" y="3577855"/>
                <a:ext cx="495136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aixaDeTexto 28"/>
              <p:cNvSpPr txBox="1"/>
              <p:nvPr/>
            </p:nvSpPr>
            <p:spPr>
              <a:xfrm>
                <a:off x="5805061" y="3560769"/>
                <a:ext cx="4951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PT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PT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pt-PT" b="0" i="1" smtClean="0">
                              <a:latin typeface="Cambria Math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pt-PT" dirty="0"/>
              </a:p>
            </p:txBody>
          </p:sp>
        </mc:Choice>
        <mc:Fallback xmlns="">
          <p:sp>
            <p:nvSpPr>
              <p:cNvPr id="29" name="CaixaDeTexto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5061" y="3560769"/>
                <a:ext cx="495136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803797" y="3642601"/>
                <a:ext cx="48282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PT" sz="2400" b="1" i="0" smtClean="0">
                          <a:solidFill>
                            <a:srgbClr val="8CC65D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pt-PT" sz="2400" b="1" dirty="0">
                  <a:solidFill>
                    <a:srgbClr val="8CC65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97" y="3642601"/>
                <a:ext cx="482824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1266" b="-133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/>
          <p:nvPr/>
        </p:nvCxnSpPr>
        <p:spPr>
          <a:xfrm>
            <a:off x="532790" y="4149076"/>
            <a:ext cx="6487482" cy="396043"/>
          </a:xfrm>
          <a:prstGeom prst="bentConnector3">
            <a:avLst>
              <a:gd name="adj1" fmla="val 142"/>
            </a:avLst>
          </a:prstGeom>
          <a:ln w="17780">
            <a:solidFill>
              <a:srgbClr val="8DC6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7835" y="4142375"/>
            <a:ext cx="7351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do hidrogénio na zona do visível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839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de emissão do hidrogénio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 Placeholder 2"/>
          <p:cNvSpPr txBox="1">
            <a:spLocks/>
          </p:cNvSpPr>
          <p:nvPr/>
        </p:nvSpPr>
        <p:spPr>
          <a:xfrm>
            <a:off x="467544" y="1772816"/>
            <a:ext cx="7560840" cy="16645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luz emitida por átomos de hidrogénio origina um espetro de riscas.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3" y="3068960"/>
            <a:ext cx="8352928" cy="109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464321" y="4871504"/>
            <a:ext cx="8352928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Clr>
                <a:srgbClr val="8DC679"/>
              </a:buClr>
              <a:buFont typeface="Verdana" panose="020B0604030504040204" pitchFamily="34" charset="0"/>
              <a:buChar char="•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que dará origem ao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de riscas do hidrogénio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</p:txBody>
      </p:sp>
      <p:sp>
        <p:nvSpPr>
          <p:cNvPr id="11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/>
          <p:nvPr/>
        </p:nvCxnSpPr>
        <p:spPr>
          <a:xfrm>
            <a:off x="5004048" y="4972327"/>
            <a:ext cx="4104000" cy="396043"/>
          </a:xfrm>
          <a:prstGeom prst="bentConnector3">
            <a:avLst>
              <a:gd name="adj1" fmla="val 258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04048" y="4974267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Representação do átomo de hidrogénio</a:t>
            </a:r>
            <a:endParaRPr lang="pt-PT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839" y="708389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átomo de hidrogénio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34"/>
          <a:stretch/>
        </p:blipFill>
        <p:spPr bwMode="auto">
          <a:xfrm>
            <a:off x="5075755" y="1298999"/>
            <a:ext cx="3707904" cy="3747677"/>
          </a:xfrm>
          <a:prstGeom prst="rect">
            <a:avLst/>
          </a:prstGeom>
          <a:noFill/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446277" y="1641450"/>
            <a:ext cx="4608211" cy="322770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espetro de riscas está relacionado com a estrutura atómica do átomo de</a:t>
            </a:r>
          </a:p>
          <a:p>
            <a:pPr>
              <a:lnSpc>
                <a:spcPct val="17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hidrogénio. Por isso se chama </a:t>
            </a:r>
            <a:r>
              <a:rPr lang="pt-PT" sz="1800" b="1" dirty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 atómico do hidrogénio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Elbow Connector 11"/>
          <p:cNvCxnSpPr/>
          <p:nvPr/>
        </p:nvCxnSpPr>
        <p:spPr>
          <a:xfrm>
            <a:off x="4932040" y="5373216"/>
            <a:ext cx="3816424" cy="288000"/>
          </a:xfrm>
          <a:prstGeom prst="bentConnector3">
            <a:avLst>
              <a:gd name="adj1" fmla="val 258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897718" y="5301208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err="1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Niels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Bohr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467544" y="1726352"/>
            <a:ext cx="4464496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50000"/>
              </a:lnSpc>
              <a:buBlip>
                <a:blip r:embed="rId2"/>
              </a:buBlip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7839" y="708389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Niels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Bohr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67544" y="1628800"/>
            <a:ext cx="3816424" cy="4464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físico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Niels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Bohr, em 1913, propôs um modelo para a estrutura do átomo que viria a explicar os espetros atómicos: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modelo atómico de Bohr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lnSpc>
                <a:spcPct val="17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7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Ganhou o prémio Nobel da Física em 1922.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0"/>
          <a:stretch/>
        </p:blipFill>
        <p:spPr bwMode="auto">
          <a:xfrm>
            <a:off x="4932040" y="1444675"/>
            <a:ext cx="3288634" cy="389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 txBox="1">
            <a:spLocks/>
          </p:cNvSpPr>
          <p:nvPr/>
        </p:nvSpPr>
        <p:spPr>
          <a:xfrm>
            <a:off x="47839" y="674465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modelo atómico de Bohr</a:t>
            </a:r>
          </a:p>
        </p:txBody>
      </p:sp>
      <p:sp>
        <p:nvSpPr>
          <p:cNvPr id="11" name="TextBox 24"/>
          <p:cNvSpPr txBox="1"/>
          <p:nvPr/>
        </p:nvSpPr>
        <p:spPr>
          <a:xfrm>
            <a:off x="539552" y="5610726"/>
            <a:ext cx="4320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Bohr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3" name="Elbow Connector 11"/>
          <p:cNvCxnSpPr/>
          <p:nvPr/>
        </p:nvCxnSpPr>
        <p:spPr>
          <a:xfrm>
            <a:off x="539552" y="5607242"/>
            <a:ext cx="3816424" cy="396043"/>
          </a:xfrm>
          <a:prstGeom prst="bentConnector3">
            <a:avLst>
              <a:gd name="adj1" fmla="val 258"/>
            </a:avLst>
          </a:prstGeom>
          <a:ln w="17780">
            <a:solidFill>
              <a:srgbClr val="8CC6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2"/>
          <p:cNvSpPr txBox="1">
            <a:spLocks/>
          </p:cNvSpPr>
          <p:nvPr/>
        </p:nvSpPr>
        <p:spPr>
          <a:xfrm>
            <a:off x="4427984" y="2230408"/>
            <a:ext cx="4464496" cy="3790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existência de níveis de energia bem definidos, devido à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quantização da energia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dos eletrões no átomo.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ocorrência de transições de eletrões entre esses níveis por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absorção ou emissão de energia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energia essa também com valores bem definidos.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7"/>
          <a:stretch/>
        </p:blipFill>
        <p:spPr bwMode="auto">
          <a:xfrm>
            <a:off x="520266" y="2286515"/>
            <a:ext cx="3528392" cy="3331682"/>
          </a:xfrm>
          <a:prstGeom prst="rect">
            <a:avLst/>
          </a:prstGeom>
          <a:noFill/>
        </p:spPr>
      </p:pic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467544" y="1314220"/>
            <a:ext cx="8424936" cy="6480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Duas ideias fundamentais do modelo de Bohr que prevalecem no modelo quântico:</a:t>
            </a: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rgbClr val="C8D0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rgbClr val="C8D0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rgbClr val="C8D01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19880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25012" y="3674500"/>
            <a:ext cx="4032448" cy="24227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Inicialmente proposto para o átomo mais simples, o de hidrogénio, foi mais tarde alargado a átomos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polieletrónicos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46083" y="674465"/>
            <a:ext cx="864096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modelo atómico de Bohr</a:t>
            </a: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433396" y="1556792"/>
            <a:ext cx="3952056" cy="20626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Absorvendo ou emitindo energia, os eletrões podem transitar entre níveis energéticos.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942627" y="1719651"/>
            <a:ext cx="3744416" cy="1224136"/>
          </a:xfrm>
          <a:prstGeom prst="rect">
            <a:avLst/>
          </a:prstGeom>
          <a:solidFill>
            <a:srgbClr val="FFFFCC"/>
          </a:solidFill>
          <a:ln w="19050">
            <a:solidFill>
              <a:srgbClr val="8DC679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pt-PT"/>
            </a:defPPr>
            <a:lvl1pPr indent="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• Átomo de </a:t>
            </a:r>
            <a:r>
              <a:rPr lang="pt-PT" b="1" dirty="0">
                <a:solidFill>
                  <a:srgbClr val="8DC679"/>
                </a:solidFill>
              </a:rPr>
              <a:t>hidrogénio</a:t>
            </a:r>
            <a:r>
              <a:rPr lang="pt-PT" dirty="0"/>
              <a:t>: átomo com um só eletrão (o sistema atómico mais simples).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4644008" y="3573016"/>
            <a:ext cx="4032448" cy="34563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932040" y="3861048"/>
            <a:ext cx="3744416" cy="1296144"/>
          </a:xfrm>
          <a:prstGeom prst="rect">
            <a:avLst/>
          </a:prstGeom>
          <a:solidFill>
            <a:srgbClr val="FFFFCC"/>
          </a:solidFill>
          <a:ln w="19050">
            <a:solidFill>
              <a:srgbClr val="8DC679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defPPr>
              <a:defRPr lang="pt-PT"/>
            </a:defPPr>
            <a:lvl1pPr indent="0" algn="just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indent="0">
              <a:spcBef>
                <a:spcPct val="20000"/>
              </a:spcBef>
              <a:buFont typeface="Arial" panose="020B0604020202020204" pitchFamily="34" charset="0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>
              <a:spcBef>
                <a:spcPct val="20000"/>
              </a:spcBef>
              <a:buFont typeface="Arial" panose="020B0604020202020204" pitchFamily="34" charset="0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>
              <a:spcBef>
                <a:spcPct val="2000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/>
              <a:t>• Átomos </a:t>
            </a:r>
            <a:r>
              <a:rPr lang="pt-PT" b="1" dirty="0" err="1">
                <a:solidFill>
                  <a:srgbClr val="8DC679"/>
                </a:solidFill>
              </a:rPr>
              <a:t>polieletrónicos</a:t>
            </a:r>
            <a:r>
              <a:rPr lang="pt-PT" dirty="0"/>
              <a:t>: átomos com mais do que um eletrão.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/>
          <p:cNvSpPr txBox="1">
            <a:spLocks/>
          </p:cNvSpPr>
          <p:nvPr/>
        </p:nvSpPr>
        <p:spPr>
          <a:xfrm>
            <a:off x="427435" y="1822049"/>
            <a:ext cx="8208912" cy="1270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espetros atómicos de riscas podem ser explicados com base neste modelo, embora outros modelos, mais avançados, vigorem atualmente. Os postulados de Bohr são:</a:t>
            </a: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47839" y="674465"/>
            <a:ext cx="864096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Bohr</a:t>
            </a:r>
          </a:p>
        </p:txBody>
      </p:sp>
      <p:sp>
        <p:nvSpPr>
          <p:cNvPr id="9" name="Rectângulo 8"/>
          <p:cNvSpPr/>
          <p:nvPr/>
        </p:nvSpPr>
        <p:spPr>
          <a:xfrm>
            <a:off x="432048" y="1343191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Postulados: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27435" y="3262777"/>
            <a:ext cx="8424936" cy="33123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Existem estados fixos de energia para o eletrão: os eletrões estão em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de energia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lphaLcPeriod"/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que haja transição entre níveis de energia, tem de haver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emissão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PT" sz="1800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energia.</a:t>
            </a:r>
          </a:p>
        </p:txBody>
      </p:sp>
      <p:sp>
        <p:nvSpPr>
          <p:cNvPr id="7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"/>
          <p:cNvSpPr txBox="1">
            <a:spLocks/>
          </p:cNvSpPr>
          <p:nvPr/>
        </p:nvSpPr>
        <p:spPr>
          <a:xfrm>
            <a:off x="47839" y="674465"/>
            <a:ext cx="864096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Bohr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35645" y="1799869"/>
            <a:ext cx="4752528" cy="25922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consequência do primeiro postulado, o </a:t>
            </a:r>
            <a:r>
              <a:rPr lang="pt-PT" sz="18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nunca poderá ter valores de energia no intervalo entre dois níveis de energia permitidos.</a:t>
            </a:r>
          </a:p>
          <a:p>
            <a:pPr marL="342900" indent="-342900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6038629" y="1639951"/>
            <a:ext cx="38884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Níveis de energia</a:t>
            </a:r>
            <a:endParaRPr lang="pt-PT" sz="1400" b="1" dirty="0">
              <a:solidFill>
                <a:srgbClr val="8CC65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21" name="Rectângulo 20"/>
          <p:cNvSpPr/>
          <p:nvPr/>
        </p:nvSpPr>
        <p:spPr>
          <a:xfrm>
            <a:off x="432048" y="1343191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Postulados: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17"/>
          <a:stretch/>
        </p:blipFill>
        <p:spPr bwMode="auto">
          <a:xfrm>
            <a:off x="1115616" y="3645024"/>
            <a:ext cx="2939985" cy="2776079"/>
          </a:xfrm>
          <a:prstGeom prst="rect">
            <a:avLst/>
          </a:prstGeom>
          <a:noFill/>
        </p:spPr>
      </p:pic>
      <p:sp>
        <p:nvSpPr>
          <p:cNvPr id="23" name="CaixaDeTexto 22"/>
          <p:cNvSpPr txBox="1"/>
          <p:nvPr/>
        </p:nvSpPr>
        <p:spPr>
          <a:xfrm>
            <a:off x="6300192" y="5535341"/>
            <a:ext cx="1051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1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300192" y="3129564"/>
            <a:ext cx="830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2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6300192" y="2677129"/>
            <a:ext cx="81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3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6300192" y="2317937"/>
            <a:ext cx="813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i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</a:t>
            </a:r>
            <a:r>
              <a:rPr lang="pt-PT" sz="1600" b="1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4</a:t>
            </a:r>
            <a:endParaRPr lang="pt-PT" sz="1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CaixaDeTexto 26"/>
              <p:cNvSpPr txBox="1"/>
              <p:nvPr/>
            </p:nvSpPr>
            <p:spPr>
              <a:xfrm>
                <a:off x="6300192" y="1941578"/>
                <a:ext cx="8841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PT" sz="1600" b="1" i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:r>
                  <a:rPr lang="pt-PT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pt-PT" sz="1600" b="1" i="1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  <a:ea typeface="Cambria Math"/>
                      </a:rPr>
                      <m:t>∞</m:t>
                    </m:r>
                  </m:oMath>
                </a14:m>
                <a:endParaRPr lang="pt-PT" sz="1600" b="1" dirty="0">
                  <a:solidFill>
                    <a:schemeClr val="bg1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27" name="CaixaDeTex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941578"/>
                <a:ext cx="884100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3425" t="-5455" b="-21818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xão recta 3"/>
          <p:cNvCxnSpPr/>
          <p:nvPr/>
        </p:nvCxnSpPr>
        <p:spPr>
          <a:xfrm>
            <a:off x="7121252" y="2173532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29"/>
          <p:cNvCxnSpPr/>
          <p:nvPr/>
        </p:nvCxnSpPr>
        <p:spPr>
          <a:xfrm>
            <a:off x="7121252" y="2522372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30"/>
          <p:cNvCxnSpPr/>
          <p:nvPr/>
        </p:nvCxnSpPr>
        <p:spPr>
          <a:xfrm>
            <a:off x="7121252" y="2871779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>
            <a:off x="7121252" y="3356992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cta 32"/>
          <p:cNvCxnSpPr/>
          <p:nvPr/>
        </p:nvCxnSpPr>
        <p:spPr>
          <a:xfrm>
            <a:off x="7121252" y="5758429"/>
            <a:ext cx="798553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vguedes\Google Drive\10 ano\10Q\ppt\imagens\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46504"/>
            <a:ext cx="20669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2"/>
          <p:cNvSpPr txBox="1">
            <a:spLocks/>
          </p:cNvSpPr>
          <p:nvPr/>
        </p:nvSpPr>
        <p:spPr>
          <a:xfrm>
            <a:off x="47839" y="674465"/>
            <a:ext cx="8640960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Modelo de Bohr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435645" y="1344132"/>
            <a:ext cx="5432499" cy="4317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Já o segundo postulado implica que:</a:t>
            </a:r>
          </a:p>
          <a:p>
            <a:pPr marL="361950" lvl="1" indent="-3619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 átomo </a:t>
            </a:r>
            <a:r>
              <a:rPr lang="pt-PT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absorve</a:t>
            </a:r>
            <a:r>
              <a:rPr lang="pt-PT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energia, o eletrão passa para um</a:t>
            </a:r>
            <a:r>
              <a:rPr lang="pt-PT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nível de energia superior</a:t>
            </a:r>
            <a:r>
              <a:rPr lang="pt-PT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361950" lvl="1" indent="-3619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endParaRPr lang="pt-PT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61950" lvl="1" indent="-3619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+mj-lt"/>
              <a:buAutoNum type="alphaLcPeriod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o átomo </a:t>
            </a:r>
            <a:r>
              <a:rPr lang="pt-PT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emite</a:t>
            </a:r>
            <a:r>
              <a:rPr lang="pt-PT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energia, o </a:t>
            </a:r>
            <a:r>
              <a:rPr lang="pt-PT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eletrão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passa para um </a:t>
            </a:r>
            <a:r>
              <a:rPr lang="pt-PT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nível de energia</a:t>
            </a:r>
            <a:r>
              <a:rPr lang="pt-PT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b="1" dirty="0" smtClean="0">
                <a:solidFill>
                  <a:srgbClr val="8CC65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inferior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13" name="AutoShape 43"/>
          <p:cNvSpPr>
            <a:spLocks noChangeArrowheads="1"/>
          </p:cNvSpPr>
          <p:nvPr/>
        </p:nvSpPr>
        <p:spPr bwMode="auto">
          <a:xfrm>
            <a:off x="7221819" y="2283320"/>
            <a:ext cx="72000" cy="720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A5A5A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2"/>
          <p:cNvSpPr/>
          <p:nvPr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8DC679"/>
          </a:solidFill>
          <a:ln>
            <a:solidFill>
              <a:srgbClr val="8DC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  <p:sp>
        <p:nvSpPr>
          <p:cNvPr id="32" name="Rectângulo 31"/>
          <p:cNvSpPr/>
          <p:nvPr/>
        </p:nvSpPr>
        <p:spPr>
          <a:xfrm>
            <a:off x="432048" y="1343191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8DC67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Postulados:</a:t>
            </a:r>
          </a:p>
        </p:txBody>
      </p:sp>
      <p:sp>
        <p:nvSpPr>
          <p:cNvPr id="4" name="Fluxograma: fita perfurada 3"/>
          <p:cNvSpPr/>
          <p:nvPr/>
        </p:nvSpPr>
        <p:spPr>
          <a:xfrm>
            <a:off x="7328012" y="2347917"/>
            <a:ext cx="662557" cy="144016"/>
          </a:xfrm>
          <a:prstGeom prst="flowChartPunchedTap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34" name="Picture 2" descr="C:\Users\vguedes\Google Drive\10 ano\10Q\ppt\imagens\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59" y="4075798"/>
            <a:ext cx="206692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AutoShape 43"/>
          <p:cNvSpPr>
            <a:spLocks noChangeArrowheads="1"/>
          </p:cNvSpPr>
          <p:nvPr/>
        </p:nvSpPr>
        <p:spPr bwMode="auto">
          <a:xfrm>
            <a:off x="7349878" y="4449740"/>
            <a:ext cx="72000" cy="72000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A5A5A5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Fluxograma: fita perfurada 35"/>
          <p:cNvSpPr/>
          <p:nvPr/>
        </p:nvSpPr>
        <p:spPr>
          <a:xfrm>
            <a:off x="7349878" y="4581128"/>
            <a:ext cx="662557" cy="144016"/>
          </a:xfrm>
          <a:prstGeom prst="flowChartPunchedTape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6278926" y="362295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Absorção</a:t>
            </a:r>
            <a:endParaRPr lang="pt-PT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6268293" y="613771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Emissão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490208832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208 C 0.01441 0.01366 0.02049 0.03866 0.0125 0.05903 C 0.00365 0.07894 -0.01528 0.08588 -0.03038 0.075 C -0.04479 0.06389 -0.04983 0.03843 -0.04167 0.02014 C -0.03333 -0.00023 -0.01406 -0.00764 0 0.00208 Z " pathEditMode="relative" rAng="1777273" ptsTypes="fffff">
                                      <p:cBhvr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01892 -0.053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66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4 -0.05486 C 0.05469 -0.03171 0.0717 0.02871 0.05399 0.08056 C 0.03628 0.13241 -0.00955 0.15579 -0.04722 0.13195 C -0.08507 0.10833 -0.10156 0.04769 -0.08403 -0.00347 C -0.06615 -0.05532 -0.02118 -0.07801 0.01684 -0.05486 Z " pathEditMode="relative" rAng="1476831" ptsTypes="fffff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186 C 0.03628 0.02129 0.0533 0.08171 0.03559 0.13356 C 0.01788 0.18541 -0.02795 0.20879 -0.06563 0.18495 C -0.10347 0.16134 -0.11997 0.10069 -0.10243 0.04953 C -0.08455 -0.00232 -0.03958 -0.025 -0.00156 -0.00186 Z " pathEditMode="relative" rAng="1476831" ptsTypes="fffff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06 0.05069 L 0.00087 -0.00232 " pathEditMode="relative" rAng="0" ptsTypes="AA">
                                      <p:cBhvr>
                                        <p:cTn id="47" dur="2000" spd="-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-266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1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0.05439 C -0.00365 0.06643 0.00278 0.09166 -0.00504 0.11226 C -0.01406 0.13194 -0.03351 0.13865 -0.04931 0.12731 C -0.06406 0.11574 -0.06945 0.09004 -0.06129 0.07175 C -0.05313 0.05138 -0.03333 0.04421 -0.01875 0.05439 Z " pathEditMode="relative" rAng="1777273" ptsTypes="fffff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" y="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3" grpId="0" animBg="1"/>
      <p:bldP spid="13" grpId="1" animBg="1"/>
      <p:bldP spid="13" grpId="2" animBg="1"/>
      <p:bldP spid="4" grpId="0" animBg="1"/>
      <p:bldP spid="4" grpId="1" animBg="1"/>
      <p:bldP spid="35" grpId="0" animBg="1"/>
      <p:bldP spid="35" grpId="1" animBg="1"/>
      <p:bldP spid="35" grpId="2" animBg="1"/>
      <p:bldP spid="36" grpId="0" animBg="1"/>
      <p:bldP spid="36" grpId="1" animBg="1"/>
      <p:bldP spid="5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</TotalTime>
  <Words>690</Words>
  <Application>Microsoft Office PowerPoint</Application>
  <PresentationFormat>Apresentação no Ecrã (4:3)</PresentationFormat>
  <Paragraphs>108</Paragraphs>
  <Slides>14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20" baseType="lpstr">
      <vt:lpstr>Arial</vt:lpstr>
      <vt:lpstr>Wingdings</vt:lpstr>
      <vt:lpstr>Cambria Math</vt:lpstr>
      <vt:lpstr>Calibri</vt:lpstr>
      <vt:lpstr>Verdana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207</cp:revision>
  <dcterms:created xsi:type="dcterms:W3CDTF">2015-02-06T10:27:32Z</dcterms:created>
  <dcterms:modified xsi:type="dcterms:W3CDTF">2015-10-14T16:44:29Z</dcterms:modified>
</cp:coreProperties>
</file>