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66" r:id="rId4"/>
    <p:sldId id="261" r:id="rId5"/>
    <p:sldId id="264" r:id="rId6"/>
    <p:sldId id="265" r:id="rId7"/>
    <p:sldId id="267" r:id="rId8"/>
    <p:sldId id="268" r:id="rId9"/>
    <p:sldId id="273" r:id="rId10"/>
    <p:sldId id="269" r:id="rId11"/>
    <p:sldId id="270" r:id="rId12"/>
    <p:sldId id="271" r:id="rId13"/>
    <p:sldId id="272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77A"/>
    <a:srgbClr val="6AA342"/>
    <a:srgbClr val="225C78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7872" autoAdjust="0"/>
  </p:normalViewPr>
  <p:slideViewPr>
    <p:cSldViewPr snapToGrid="0" snapToObjects="1">
      <p:cViewPr>
        <p:scale>
          <a:sx n="90" d="100"/>
          <a:sy n="90" d="100"/>
        </p:scale>
        <p:origin x="-1320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D91C1-CCE4-48D4-918E-66F49763BAA7}" type="datetimeFigureOut">
              <a:rPr lang="pt-PT" smtClean="0"/>
              <a:t>08-06-2016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46A30-B1C0-41EB-ADCA-C4BB9A28892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07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46A30-B1C0-41EB-ADCA-C4BB9A28892A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1617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46A30-B1C0-41EB-ADCA-C4BB9A28892A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1787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46A30-B1C0-41EB-ADCA-C4BB9A28892A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81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46A30-B1C0-41EB-ADCA-C4BB9A28892A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505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46A30-B1C0-41EB-ADCA-C4BB9A28892A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215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46A30-B1C0-41EB-ADCA-C4BB9A28892A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451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No modo de apresentação, clique na lupa</a:t>
            </a:r>
            <a:r>
              <a:rPr lang="pt-PT" baseline="0" dirty="0" smtClean="0"/>
              <a:t> para ver a imagem respetiva num tamanho maior.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46A30-B1C0-41EB-ADCA-C4BB9A28892A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9240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No modo de apresentação, clique na lupa</a:t>
            </a:r>
            <a:r>
              <a:rPr lang="pt-PT" baseline="0" dirty="0" smtClean="0"/>
              <a:t> para ver a imagem respetiva num tamanho maior.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46A30-B1C0-41EB-ADCA-C4BB9A28892A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9752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46A30-B1C0-41EB-ADCA-C4BB9A28892A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5884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46A30-B1C0-41EB-ADCA-C4BB9A28892A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9491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46A30-B1C0-41EB-ADCA-C4BB9A28892A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60886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46A30-B1C0-41EB-ADCA-C4BB9A28892A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3863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46A30-B1C0-41EB-ADCA-C4BB9A28892A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9255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46A30-B1C0-41EB-ADCA-C4BB9A28892A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93297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43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1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3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16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6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4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7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1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09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2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B9475-9621-7F43-A36C-AF69A018FC9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0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image" Target="../media/image4.png"/><Relationship Id="rId10" Type="http://schemas.openxmlformats.org/officeDocument/2006/relationships/slide" Target="slide9.xml"/><Relationship Id="rId4" Type="http://schemas.openxmlformats.org/officeDocument/2006/relationships/image" Target="../media/image3.png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13.xml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11" Type="http://schemas.openxmlformats.org/officeDocument/2006/relationships/slide" Target="slide12.xml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slide" Target="slide10.xml"/><Relationship Id="rId1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0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0757" y="2569104"/>
            <a:ext cx="4500211" cy="3323696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rgbClr val="4040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Declive e </a:t>
            </a:r>
            <a:r>
              <a:rPr lang="en-US" sz="5000" b="1" dirty="0" err="1" smtClean="0">
                <a:solidFill>
                  <a:srgbClr val="4040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inclinação</a:t>
            </a:r>
            <a:r>
              <a:rPr lang="en-US" sz="5000" b="1" dirty="0" smtClean="0">
                <a:solidFill>
                  <a:srgbClr val="4040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en-US" sz="5000" b="1" dirty="0" err="1" smtClean="0">
                <a:solidFill>
                  <a:srgbClr val="4040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uma</a:t>
            </a:r>
            <a:r>
              <a:rPr lang="en-US" sz="5000" b="1" dirty="0" smtClean="0">
                <a:solidFill>
                  <a:srgbClr val="4040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reta do </a:t>
            </a:r>
            <a:r>
              <a:rPr lang="en-US" sz="5000" b="1" dirty="0" err="1" smtClean="0">
                <a:solidFill>
                  <a:srgbClr val="4040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plano</a:t>
            </a:r>
            <a:endParaRPr lang="en-US" sz="5000" b="1" dirty="0">
              <a:solidFill>
                <a:srgbClr val="40404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7" y="942562"/>
            <a:ext cx="8889589" cy="51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hlinkClick r:id="rId5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5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7" y="921256"/>
            <a:ext cx="8993683" cy="490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hlinkClick r:id="rId5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76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50" y="996620"/>
            <a:ext cx="8930389" cy="486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hlinkClick r:id="rId5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19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28" y="948651"/>
            <a:ext cx="8962635" cy="483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hlinkClick r:id="rId5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64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75278" y="1169432"/>
            <a:ext cx="8993415" cy="4295453"/>
          </a:xfrm>
          <a:prstGeom prst="rect">
            <a:avLst/>
          </a:prstGeom>
          <a:noFill/>
          <a:ln>
            <a:solidFill>
              <a:srgbClr val="6AA34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7767593" y="824696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>
                <a:solidFill>
                  <a:srgbClr val="6AA342"/>
                </a:solidFill>
              </a:rPr>
              <a:t>Gif</a:t>
            </a:r>
            <a:r>
              <a:rPr lang="pt-PT" dirty="0" smtClean="0">
                <a:solidFill>
                  <a:srgbClr val="6AA342"/>
                </a:solidFill>
              </a:rPr>
              <a:t> animado</a:t>
            </a:r>
            <a:endParaRPr lang="pt-PT" dirty="0">
              <a:solidFill>
                <a:srgbClr val="6AA342"/>
              </a:solidFill>
            </a:endParaRPr>
          </a:p>
        </p:txBody>
      </p:sp>
      <p:pic>
        <p:nvPicPr>
          <p:cNvPr id="2052" name="Picture 4" descr="C:\Users\lifernandes\Documents\_PROJETOS\Meus\_13_2015 Expoente 11 e MAT11\PPTs\ASA\2_Vistos por mim\PPT_07\inclinacao_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6" y="1452278"/>
            <a:ext cx="8920593" cy="380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60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15634" y="1040260"/>
                <a:ext cx="7865783" cy="2433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dirty="0" smtClean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Chama-se </a:t>
                </a:r>
                <a:r>
                  <a:rPr lang="en-US" dirty="0" smtClean="0">
                    <a:solidFill>
                      <a:srgbClr val="6AA342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inclinação</a:t>
                </a:r>
                <a:r>
                  <a:rPr lang="en-US" dirty="0">
                    <a:solidFill>
                      <a:srgbClr val="6AA342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de </a:t>
                </a:r>
                <a:r>
                  <a:rPr lang="en-US" dirty="0" err="1">
                    <a:solidFill>
                      <a:srgbClr val="6AA342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uma</a:t>
                </a:r>
                <a:r>
                  <a:rPr lang="en-US" dirty="0">
                    <a:solidFill>
                      <a:srgbClr val="6AA342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6AA342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reta</a:t>
                </a:r>
                <a:r>
                  <a:rPr lang="en-US" dirty="0">
                    <a:solidFill>
                      <a:srgbClr val="6AA342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Lucida Grande"/>
                      </a:rPr>
                      <m:t>𝑟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que </a:t>
                </a:r>
                <a:r>
                  <a:rPr lang="en-US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passa</a:t>
                </a:r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na</a:t>
                </a:r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origem</a:t>
                </a:r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/>
                        <a:cs typeface="Lucida Grande"/>
                      </a:rPr>
                      <m:t>𝑂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, de um </a:t>
                </a:r>
                <a:r>
                  <a:rPr 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referencial</a:t>
                </a:r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ortonormado</a:t>
                </a:r>
                <a:r>
                  <a:rPr lang="en-US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e é distinta do eixo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Verdana" panose="020B0604030504040204" pitchFamily="34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à </a:t>
                </a:r>
                <a:r>
                  <a:rPr lang="en-US" dirty="0">
                    <a:solidFill>
                      <a:srgbClr val="6AA342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amplitude do </a:t>
                </a:r>
                <a:r>
                  <a:rPr lang="en-US" dirty="0" err="1">
                    <a:solidFill>
                      <a:srgbClr val="6AA342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ângulo</a:t>
                </a:r>
                <a:r>
                  <a:rPr lang="en-US" dirty="0">
                    <a:solidFill>
                      <a:srgbClr val="6AA342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6AA342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convexo</a:t>
                </a:r>
                <a:r>
                  <a:rPr lang="en-US" dirty="0">
                    <a:solidFill>
                      <a:srgbClr val="92D050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formado</a:t>
                </a:r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pelo</a:t>
                </a:r>
                <a:r>
                  <a:rPr lang="en-US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semieixo</a:t>
                </a:r>
                <a:r>
                  <a:rPr lang="en-US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positivo</a:t>
                </a:r>
                <a:r>
                  <a:rPr lang="en-US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das </a:t>
                </a:r>
                <a:r>
                  <a:rPr lang="en-US" dirty="0" err="1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abcissas</a:t>
                </a:r>
                <a:r>
                  <a:rPr lang="en-US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e a </a:t>
                </a:r>
                <a:r>
                  <a:rPr lang="en-US" dirty="0" smtClean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semirreta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pt-PT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onde</a:t>
                </a:r>
                <a:r>
                  <a:rPr lang="en-US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Lucida Grande"/>
                      </a:rPr>
                      <m:t>𝑃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é um </a:t>
                </a:r>
                <a:r>
                  <a:rPr lang="en-US" dirty="0" err="1" smtClean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ponto</a:t>
                </a:r>
                <a:r>
                  <a:rPr lang="en-US" dirty="0" smtClean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qualquer</a:t>
                </a:r>
                <a:r>
                  <a:rPr lang="en-US" dirty="0" smtClean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Lucida Grande"/>
                      </a:rPr>
                      <m:t>𝑟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de </a:t>
                </a:r>
                <a:r>
                  <a:rPr lang="en-US" u="sng" dirty="0" err="1" smtClean="0">
                    <a:uFill>
                      <a:solidFill>
                        <a:srgbClr val="6AA342"/>
                      </a:solidFill>
                    </a:u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ordenada</a:t>
                </a:r>
                <a:r>
                  <a:rPr lang="en-US" u="sng" dirty="0" smtClean="0">
                    <a:uFill>
                      <a:solidFill>
                        <a:srgbClr val="6AA342"/>
                      </a:solidFill>
                    </a:u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u="sng" dirty="0" err="1" smtClean="0">
                    <a:uFill>
                      <a:solidFill>
                        <a:srgbClr val="6AA342"/>
                      </a:solidFill>
                    </a:u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positiva</a:t>
                </a:r>
                <a:r>
                  <a:rPr lang="en-US" dirty="0" smtClean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4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A </a:t>
                </a:r>
                <a:r>
                  <a:rPr lang="pt-PT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inclinação do eixo das abcissas é a amplitude </a:t>
                </a:r>
                <a:r>
                  <a:rPr lang="pt-PT" dirty="0" smtClean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nula.</a:t>
                </a:r>
                <a:endParaRPr lang="en-US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40000"/>
                  </a:lnSpc>
                </a:pPr>
                <a:endParaRPr lang="en-US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34" y="1040260"/>
                <a:ext cx="7865783" cy="2433871"/>
              </a:xfrm>
              <a:prstGeom prst="rect">
                <a:avLst/>
              </a:prstGeom>
              <a:blipFill rotWithShape="1">
                <a:blip r:embed="rId4"/>
                <a:stretch>
                  <a:fillRect l="-69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55700" y="128032"/>
            <a:ext cx="64643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Inclinação</a:t>
            </a:r>
            <a:r>
              <a:rPr lang="en-US" sz="2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</a:t>
            </a:r>
            <a:r>
              <a:rPr lang="en-US" sz="2600" b="1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uma</a:t>
            </a:r>
            <a:r>
              <a:rPr lang="en-US" sz="26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reta do </a:t>
            </a:r>
            <a:r>
              <a:rPr lang="en-US" sz="2600" b="1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plano</a:t>
            </a:r>
            <a:endParaRPr lang="en-US" sz="26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7353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" name="Grupo 1"/>
          <p:cNvGrpSpPr/>
          <p:nvPr/>
        </p:nvGrpSpPr>
        <p:grpSpPr>
          <a:xfrm>
            <a:off x="539115" y="3334938"/>
            <a:ext cx="3942067" cy="2147564"/>
            <a:chOff x="539115" y="3334938"/>
            <a:chExt cx="3942067" cy="214756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115" y="3358502"/>
              <a:ext cx="3915270" cy="2124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52" name="Picture 4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280" y="3334938"/>
              <a:ext cx="263902" cy="277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upo 4"/>
          <p:cNvGrpSpPr/>
          <p:nvPr/>
        </p:nvGrpSpPr>
        <p:grpSpPr>
          <a:xfrm>
            <a:off x="4762681" y="3287094"/>
            <a:ext cx="3844527" cy="2147883"/>
            <a:chOff x="4762681" y="3287094"/>
            <a:chExt cx="3844527" cy="214788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681" y="3310977"/>
              <a:ext cx="3823011" cy="2124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5" name="Picture 4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3306" y="3287094"/>
              <a:ext cx="263902" cy="277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upo 6"/>
          <p:cNvGrpSpPr/>
          <p:nvPr/>
        </p:nvGrpSpPr>
        <p:grpSpPr>
          <a:xfrm>
            <a:off x="3937972" y="5691375"/>
            <a:ext cx="1518679" cy="408140"/>
            <a:chOff x="3937972" y="5691375"/>
            <a:chExt cx="1518679" cy="408140"/>
          </a:xfrm>
        </p:grpSpPr>
        <p:sp>
          <p:nvSpPr>
            <p:cNvPr id="18" name="CaixaDeTexto 17"/>
            <p:cNvSpPr txBox="1"/>
            <p:nvPr/>
          </p:nvSpPr>
          <p:spPr>
            <a:xfrm>
              <a:off x="3937972" y="5730183"/>
              <a:ext cx="1330814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pt-PT" dirty="0" err="1" smtClean="0">
                  <a:solidFill>
                    <a:srgbClr val="6AA342"/>
                  </a:solidFill>
                </a:rPr>
                <a:t>Gif</a:t>
              </a:r>
              <a:r>
                <a:rPr lang="pt-PT" dirty="0" smtClean="0">
                  <a:solidFill>
                    <a:srgbClr val="6AA342"/>
                  </a:solidFill>
                </a:rPr>
                <a:t> animado</a:t>
              </a:r>
              <a:endParaRPr lang="pt-PT" dirty="0">
                <a:solidFill>
                  <a:srgbClr val="6AA342"/>
                </a:solidFill>
              </a:endParaRPr>
            </a:p>
          </p:txBody>
        </p:sp>
        <p:pic>
          <p:nvPicPr>
            <p:cNvPr id="19" name="Picture 4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749" y="5691375"/>
              <a:ext cx="263902" cy="277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093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98095" y="128032"/>
            <a:ext cx="646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AA342"/>
              </a:buClr>
              <a:buFont typeface="Wingdings" panose="05000000000000000000" pitchFamily="2" charset="2"/>
              <a:buChar char="§"/>
            </a:pPr>
            <a:r>
              <a:rPr lang="en-US" sz="2000" b="1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Inclinação</a:t>
            </a:r>
            <a:r>
              <a:rPr lang="en-US" sz="20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en-US" sz="2000" b="1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uma</a:t>
            </a:r>
            <a:r>
              <a:rPr lang="en-US" sz="20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reta que </a:t>
            </a:r>
            <a:r>
              <a:rPr lang="en-US" sz="2000" b="1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não</a:t>
            </a:r>
            <a:r>
              <a:rPr lang="en-US" sz="20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passa</a:t>
            </a:r>
            <a:r>
              <a:rPr lang="en-US" sz="20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</a:t>
            </a:r>
            <a:r>
              <a:rPr lang="en-US" sz="20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origem</a:t>
            </a:r>
            <a:r>
              <a:rPr lang="en-US" sz="20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do </a:t>
            </a:r>
            <a:r>
              <a:rPr lang="en-US" sz="2000" b="1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referencial</a:t>
            </a:r>
            <a:r>
              <a:rPr lang="en-US" sz="20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ortonormado</a:t>
            </a:r>
            <a:endParaRPr lang="en-US" sz="2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7353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198095" y="1065076"/>
                <a:ext cx="7373027" cy="821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dirty="0" smtClean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inclinação</a:t>
                </a:r>
                <a:r>
                  <a:rPr lang="en-US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de </a:t>
                </a:r>
                <a:r>
                  <a:rPr lang="en-US" dirty="0" smtClean="0">
                    <a:solidFill>
                      <a:srgbClr val="6AA342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uma</a:t>
                </a:r>
                <a:r>
                  <a:rPr lang="en-US" dirty="0">
                    <a:solidFill>
                      <a:srgbClr val="6AA342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6AA342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qualquer</a:t>
                </a:r>
                <a:r>
                  <a:rPr lang="en-US" dirty="0">
                    <a:solidFill>
                      <a:srgbClr val="6AA342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reta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Lucida Grande"/>
                      </a:rPr>
                      <m:t>𝑟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dirty="0" err="1" smtClean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plano</a:t>
                </a:r>
                <a:r>
                  <a:rPr lang="en-US" dirty="0" smtClean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é </a:t>
                </a:r>
                <a:r>
                  <a:rPr lang="pt-PT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a inclinação da </a:t>
                </a:r>
                <a:r>
                  <a:rPr lang="pt-PT" dirty="0" smtClean="0">
                    <a:solidFill>
                      <a:srgbClr val="6AA342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reta paralela a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Lucida Grande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rgbClr val="6AA342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que </a:t>
                </a:r>
                <a:r>
                  <a:rPr lang="en-US" dirty="0" err="1">
                    <a:solidFill>
                      <a:srgbClr val="6AA342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passa</a:t>
                </a:r>
                <a:r>
                  <a:rPr lang="en-US" dirty="0">
                    <a:solidFill>
                      <a:srgbClr val="6AA342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solidFill>
                      <a:srgbClr val="6AA342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na</a:t>
                </a:r>
                <a:r>
                  <a:rPr lang="en-US" dirty="0" smtClean="0">
                    <a:solidFill>
                      <a:srgbClr val="6AA342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solidFill>
                      <a:srgbClr val="6AA342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origem</a:t>
                </a:r>
                <a:r>
                  <a:rPr lang="en-US" dirty="0" smtClean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do </a:t>
                </a:r>
                <a:r>
                  <a:rPr lang="en-US" dirty="0" err="1" smtClean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referencial</a:t>
                </a:r>
                <a:r>
                  <a:rPr lang="en-US" dirty="0" smtClean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.</a:t>
                </a:r>
                <a:endParaRPr lang="en-US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095" y="1065076"/>
                <a:ext cx="7373027" cy="821635"/>
              </a:xfrm>
              <a:prstGeom prst="rect">
                <a:avLst/>
              </a:prstGeom>
              <a:blipFill rotWithShape="1">
                <a:blip r:embed="rId4"/>
                <a:stretch>
                  <a:fillRect l="-744" b="-1194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upo 26"/>
          <p:cNvGrpSpPr/>
          <p:nvPr/>
        </p:nvGrpSpPr>
        <p:grpSpPr>
          <a:xfrm>
            <a:off x="4951160" y="2037328"/>
            <a:ext cx="3212177" cy="1836000"/>
            <a:chOff x="4951160" y="2478406"/>
            <a:chExt cx="3212177" cy="1836000"/>
          </a:xfrm>
        </p:grpSpPr>
        <p:pic>
          <p:nvPicPr>
            <p:cNvPr id="1027" name="Picture 3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160" y="2478406"/>
              <a:ext cx="3204000" cy="1836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2" name="Picture 4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9435" y="2478406"/>
              <a:ext cx="263902" cy="277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upo 25"/>
          <p:cNvGrpSpPr/>
          <p:nvPr/>
        </p:nvGrpSpPr>
        <p:grpSpPr>
          <a:xfrm>
            <a:off x="1361465" y="2002450"/>
            <a:ext cx="3241914" cy="1870878"/>
            <a:chOff x="1361465" y="2443528"/>
            <a:chExt cx="3241914" cy="1870878"/>
          </a:xfrm>
        </p:grpSpPr>
        <p:pic>
          <p:nvPicPr>
            <p:cNvPr id="14" name="Picture 2"/>
            <p:cNvPicPr preferRelativeResize="0"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1465" y="2478406"/>
              <a:ext cx="3204000" cy="1836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5" name="Picture 4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9477" y="2443528"/>
              <a:ext cx="263902" cy="277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upo 27"/>
          <p:cNvGrpSpPr/>
          <p:nvPr/>
        </p:nvGrpSpPr>
        <p:grpSpPr>
          <a:xfrm>
            <a:off x="1361465" y="4251832"/>
            <a:ext cx="3204000" cy="1836000"/>
            <a:chOff x="1361465" y="4692910"/>
            <a:chExt cx="3204000" cy="1836000"/>
          </a:xfrm>
        </p:grpSpPr>
        <p:pic>
          <p:nvPicPr>
            <p:cNvPr id="1028" name="Picture 4"/>
            <p:cNvPicPr preferRelativeResize="0"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1465" y="4692910"/>
              <a:ext cx="3204000" cy="1836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6" name="Picture 4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1563" y="4692910"/>
              <a:ext cx="263902" cy="277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upo 28"/>
          <p:cNvGrpSpPr/>
          <p:nvPr/>
        </p:nvGrpSpPr>
        <p:grpSpPr>
          <a:xfrm>
            <a:off x="4951160" y="4251832"/>
            <a:ext cx="3212177" cy="1836000"/>
            <a:chOff x="4951160" y="4692910"/>
            <a:chExt cx="3212177" cy="1836000"/>
          </a:xfrm>
        </p:grpSpPr>
        <p:pic>
          <p:nvPicPr>
            <p:cNvPr id="1029" name="Picture 5"/>
            <p:cNvPicPr preferRelativeResize="0"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160" y="4692910"/>
              <a:ext cx="3204000" cy="1836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8" name="Picture 4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9435" y="4692910"/>
              <a:ext cx="263902" cy="277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upo 20"/>
          <p:cNvGrpSpPr/>
          <p:nvPr/>
        </p:nvGrpSpPr>
        <p:grpSpPr>
          <a:xfrm>
            <a:off x="3937972" y="6283065"/>
            <a:ext cx="1473523" cy="408140"/>
            <a:chOff x="3937972" y="5691375"/>
            <a:chExt cx="1473523" cy="408140"/>
          </a:xfrm>
        </p:grpSpPr>
        <p:sp>
          <p:nvSpPr>
            <p:cNvPr id="23" name="CaixaDeTexto 22"/>
            <p:cNvSpPr txBox="1"/>
            <p:nvPr/>
          </p:nvSpPr>
          <p:spPr>
            <a:xfrm>
              <a:off x="3937972" y="5730183"/>
              <a:ext cx="1330814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pt-PT" dirty="0" err="1" smtClean="0">
                  <a:solidFill>
                    <a:srgbClr val="6AA342"/>
                  </a:solidFill>
                </a:rPr>
                <a:t>Gif</a:t>
              </a:r>
              <a:r>
                <a:rPr lang="pt-PT" dirty="0" smtClean="0">
                  <a:solidFill>
                    <a:srgbClr val="6AA342"/>
                  </a:solidFill>
                </a:rPr>
                <a:t> animado</a:t>
              </a:r>
              <a:endParaRPr lang="pt-PT" dirty="0">
                <a:solidFill>
                  <a:srgbClr val="6AA342"/>
                </a:solidFill>
              </a:endParaRPr>
            </a:p>
          </p:txBody>
        </p:sp>
        <p:pic>
          <p:nvPicPr>
            <p:cNvPr id="24" name="Picture 4">
              <a:hlinkClick r:id="rId1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7593" y="5691375"/>
              <a:ext cx="263902" cy="277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80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55699" y="1143000"/>
                <a:ext cx="7493449" cy="2419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endParaRPr lang="pt-PT" dirty="0" smtClean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O declive,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Lucida Grande"/>
                      </a:rPr>
                      <m:t>𝑚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de uma reta </a:t>
                </a:r>
                <a:r>
                  <a:rPr lang="pt-PT" dirty="0" smtClean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não vertical </a:t>
                </a:r>
                <a:r>
                  <a:rPr lang="pt-PT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é igual à </a:t>
                </a:r>
                <a:r>
                  <a:rPr lang="pt-PT" dirty="0" smtClean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tangente trigonométrica </a:t>
                </a:r>
                <a:r>
                  <a:rPr lang="pt-PT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da respetiva </a:t>
                </a:r>
                <a:r>
                  <a:rPr lang="pt-PT" dirty="0" smtClean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inclinação,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Lucida Grande"/>
                      </a:rPr>
                      <m:t>𝛼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40000"/>
                  </a:lnSpc>
                </a:pPr>
                <a:endParaRPr lang="en-US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en-US" dirty="0" err="1" smtClean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Ou</a:t>
                </a:r>
                <a:r>
                  <a:rPr lang="en-US" dirty="0" smtClean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seja</a:t>
                </a:r>
                <a:r>
                  <a:rPr lang="en-US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algn="ctr">
                  <a:lnSpc>
                    <a:spcPct val="140000"/>
                  </a:lnSpc>
                </a:pPr>
                <a:r>
                  <a:rPr lang="en-US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699" y="1143000"/>
                <a:ext cx="7493449" cy="2419124"/>
              </a:xfrm>
              <a:prstGeom prst="rect">
                <a:avLst/>
              </a:prstGeom>
              <a:blipFill rotWithShape="1">
                <a:blip r:embed="rId4"/>
                <a:stretch>
                  <a:fillRect l="-732" r="-6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155700" y="128032"/>
            <a:ext cx="76835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Relação da inclinação de uma reta do plano com o respetivo declive</a:t>
            </a:r>
            <a:endParaRPr lang="en-US" sz="26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42672" y="3835324"/>
                <a:ext cx="2763276" cy="523220"/>
              </a:xfrm>
              <a:prstGeom prst="rect">
                <a:avLst/>
              </a:prstGeom>
              <a:solidFill>
                <a:srgbClr val="6AA342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PT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sz="2800" i="0">
                          <a:latin typeface="Cambria Math" panose="02040503050406030204" pitchFamily="18" charset="0"/>
                        </a:rPr>
                        <m:t>tg</m:t>
                      </m:r>
                      <m:r>
                        <a:rPr lang="pt-PT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PT" sz="28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pt-PT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672" y="3835324"/>
                <a:ext cx="276327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320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55699" y="651252"/>
                <a:ext cx="7306129" cy="2488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Determina, em radianos, a inclinação da reta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𝑟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 equação:</a:t>
                </a:r>
              </a:p>
              <a:p>
                <a:pPr algn="ctr">
                  <a:lnSpc>
                    <a:spcPct val="14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PT" b="0" i="1" smtClean="0">
                            <a:latin typeface="Cambria Math"/>
                            <a:cs typeface="Lucida Grande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Lucida Grande"/>
                          </a:rPr>
                          <m:t>𝑥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Lucida Grande"/>
                          </a:rPr>
                          <m:t>,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Lucida Grande"/>
                          </a:rPr>
                          <m:t>𝑦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=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Lucida Grande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Lucida Grande"/>
                          </a:rPr>
                          <m:t>2,−3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+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𝑘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Lucida Grande"/>
                          </a:rPr>
                          <m:t>2,</m:t>
                        </m:r>
                        <m:rad>
                          <m:radPr>
                            <m:degHide m:val="on"/>
                            <m:ctrlPr>
                              <a:rPr lang="pt-PT" i="1">
                                <a:latin typeface="Cambria Math"/>
                                <a:cs typeface="Lucida Grande"/>
                              </a:rPr>
                            </m:ctrlPr>
                          </m:radPr>
                          <m:deg/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Lucida Grande"/>
                              </a:rPr>
                              <m:t>2</m:t>
                            </m:r>
                          </m:e>
                        </m:rad>
                      </m:e>
                    </m:d>
                  </m:oMath>
                </a14:m>
                <a:r>
                  <a:rPr lang="pt-PT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Lucida Grande"/>
                      </a:rPr>
                      <m:t>𝑘</m:t>
                    </m:r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∈</m:t>
                    </m:r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ℝ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40000"/>
                  </a:lnSpc>
                </a:pPr>
                <a:endParaRPr lang="pt-PT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pt-PT" b="1" dirty="0" smtClean="0">
                    <a:solidFill>
                      <a:srgbClr val="0D677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Sugestão </a:t>
                </a:r>
                <a:r>
                  <a:rPr lang="pt-PT" b="1" dirty="0">
                    <a:solidFill>
                      <a:srgbClr val="0D677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 resolução:</a:t>
                </a:r>
              </a:p>
              <a:p>
                <a:pPr algn="ctr">
                  <a:lnSpc>
                    <a:spcPct val="140000"/>
                  </a:lnSpc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699" y="651252"/>
                <a:ext cx="7306129" cy="2488053"/>
              </a:xfrm>
              <a:prstGeom prst="rect">
                <a:avLst/>
              </a:prstGeom>
              <a:blipFill rotWithShape="1">
                <a:blip r:embed="rId4"/>
                <a:stretch>
                  <a:fillRect l="-7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155700" y="128032"/>
            <a:ext cx="7683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Exemplo 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55698" y="2872501"/>
                <a:ext cx="7306129" cy="533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 vetor diretor da reta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Lucida Grande"/>
                      </a:rPr>
                      <m:t>𝑟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Lucida Grande"/>
                          </a:rPr>
                          <m:t>2,</m:t>
                        </m:r>
                        <m:rad>
                          <m:radPr>
                            <m:degHide m:val="on"/>
                            <m:ctrlPr>
                              <a:rPr lang="pt-PT" i="1">
                                <a:latin typeface="Cambria Math"/>
                                <a:cs typeface="Lucida Grande"/>
                              </a:rPr>
                            </m:ctrlPr>
                          </m:radPr>
                          <m:deg/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Lucida Grande"/>
                              </a:rPr>
                              <m:t>2</m:t>
                            </m:r>
                          </m:e>
                        </m:rad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logo o seu declive é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𝑚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Lucida Grande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Lucida Grande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t-PT" i="1">
                                <a:latin typeface="Cambria Math"/>
                                <a:cs typeface="Lucida Grande"/>
                              </a:rPr>
                            </m:ctrlPr>
                          </m:radPr>
                          <m:deg/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Lucida Grande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pt-PT" b="0" i="0" smtClean="0">
                            <a:latin typeface="Cambria Math" panose="02040503050406030204" pitchFamily="18" charset="0"/>
                            <a:cs typeface="Lucida Grande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698" y="2872501"/>
                <a:ext cx="7306129" cy="533608"/>
              </a:xfrm>
              <a:prstGeom prst="rect">
                <a:avLst/>
              </a:prstGeom>
              <a:blipFill rotWithShape="1">
                <a:blip r:embed="rId5"/>
                <a:stretch>
                  <a:fillRect l="-751" b="-56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36482" y="5332560"/>
                <a:ext cx="4572000" cy="735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ou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seja,</a:t>
                </a:r>
                <a14:m>
                  <m:oMath xmlns:m="http://schemas.openxmlformats.org/officeDocument/2006/math">
                    <m:r>
                      <a:rPr lang="pt-PT" b="0" i="0" dirty="0" smtClean="0">
                        <a:latin typeface="Cambria Math" panose="02040503050406030204" pitchFamily="18" charset="0"/>
                        <a:cs typeface="Lucida Grande"/>
                      </a:rPr>
                      <m:t>   </m:t>
                    </m:r>
                    <m:r>
                      <a:rPr lang="pt-PT" i="1" dirty="0">
                        <a:latin typeface="Cambria Math" panose="02040503050406030204" pitchFamily="18" charset="0"/>
                        <a:cs typeface="Lucida Grande"/>
                      </a:rPr>
                      <m:t>𝛼</m:t>
                    </m:r>
                    <m:r>
                      <a:rPr lang="pt-PT" i="1" dirty="0">
                        <a:latin typeface="Cambria Math" panose="02040503050406030204" pitchFamily="18" charset="0"/>
                        <a:cs typeface="Lucida Grande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/>
                            <a:cs typeface="Lucida Grande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  <a:cs typeface="Lucida Grande"/>
                          </a:rPr>
                          <m:t>𝜋</m:t>
                        </m:r>
                      </m:num>
                      <m:den>
                        <m:r>
                          <a:rPr lang="pt-PT">
                            <a:latin typeface="Cambria Math" panose="02040503050406030204" pitchFamily="18" charset="0"/>
                            <a:cs typeface="Lucida Grande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482" y="5332560"/>
                <a:ext cx="4572000" cy="735330"/>
              </a:xfrm>
              <a:prstGeom prst="rect">
                <a:avLst/>
              </a:prstGeom>
              <a:blipFill rotWithShape="1">
                <a:blip r:embed="rId6"/>
                <a:stretch>
                  <a:fillRect l="-1067" b="-5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36482" y="3404853"/>
                <a:ext cx="6802832" cy="1289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Como o declive é positivo, concluímos que a inclinação </a:t>
                </a:r>
                <a14:m>
                  <m:oMath xmlns:m="http://schemas.openxmlformats.org/officeDocument/2006/math">
                    <m:r>
                      <a:rPr lang="pt-PT" i="1" smtClean="0">
                        <a:latin typeface="Cambria Math"/>
                        <a:ea typeface="Cambria Math"/>
                        <a:cs typeface="Lucida Grande"/>
                      </a:rPr>
                      <m:t>𝛼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 reta é um ângulo compreendido entre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Lucida Grande"/>
                      </a:rPr>
                      <m:t>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i="1" dirty="0">
                            <a:latin typeface="Cambria Math"/>
                            <a:cs typeface="Lucida Grande"/>
                          </a:rPr>
                        </m:ctrlPr>
                      </m:fPr>
                      <m:num>
                        <m:r>
                          <a:rPr lang="pt-PT" i="1" dirty="0">
                            <a:latin typeface="Cambria Math" panose="02040503050406030204" pitchFamily="18" charset="0"/>
                            <a:cs typeface="Lucida Grande"/>
                          </a:rPr>
                          <m:t>𝜋</m:t>
                        </m:r>
                      </m:num>
                      <m:den>
                        <m:r>
                          <a:rPr lang="pt-PT" i="1" dirty="0">
                            <a:latin typeface="Cambria Math" panose="02040503050406030204" pitchFamily="18" charset="0"/>
                            <a:cs typeface="Lucida Grande"/>
                          </a:rPr>
                          <m:t>2</m:t>
                        </m:r>
                      </m:den>
                    </m:f>
                    <m:r>
                      <a:rPr lang="pt-PT" i="1" dirty="0">
                        <a:latin typeface="Cambria Math" panose="02040503050406030204" pitchFamily="18" charset="0"/>
                        <a:cs typeface="Lucida Grande"/>
                      </a:rPr>
                      <m:t> 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482" y="3404853"/>
                <a:ext cx="6802832" cy="1289327"/>
              </a:xfrm>
              <a:prstGeom prst="rect">
                <a:avLst/>
              </a:prstGeom>
              <a:blipFill rotWithShape="1">
                <a:blip r:embed="rId7"/>
                <a:stretch>
                  <a:fillRect l="-717" r="-1254" b="-237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36482" y="4786000"/>
                <a:ext cx="6802832" cy="533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Uma vez que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Lucida Grande"/>
                      </a:rPr>
                      <m:t>𝑚</m:t>
                    </m:r>
                    <m:r>
                      <a:rPr lang="pt-PT" i="1" dirty="0">
                        <a:latin typeface="Cambria Math" panose="02040503050406030204" pitchFamily="18" charset="0"/>
                        <a:cs typeface="Lucida Grande"/>
                      </a:rPr>
                      <m:t>=</m:t>
                    </m:r>
                    <m:r>
                      <m:rPr>
                        <m:sty m:val="p"/>
                      </m:rPr>
                      <a:rPr lang="pt-PT" i="0" dirty="0">
                        <a:latin typeface="Cambria Math" panose="02040503050406030204" pitchFamily="18" charset="0"/>
                        <a:cs typeface="Lucida Grande"/>
                      </a:rPr>
                      <m:t>tg</m:t>
                    </m:r>
                    <m:r>
                      <a:rPr lang="pt-PT" i="1" dirty="0">
                        <a:latin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Lucida Grande"/>
                      </a:rPr>
                      <m:t>𝛼</m:t>
                    </m:r>
                    <m:r>
                      <a:rPr lang="pt-PT" i="1" dirty="0">
                        <a:latin typeface="Cambria Math" panose="02040503050406030204" pitchFamily="18" charset="0"/>
                        <a:cs typeface="Lucida Grande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vem que: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i="0" dirty="0">
                        <a:latin typeface="Cambria Math" panose="02040503050406030204" pitchFamily="18" charset="0"/>
                        <a:cs typeface="Lucida Grande"/>
                      </a:rPr>
                      <m:t>tg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Lucida Grande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Lucida Grande"/>
                          </a:rPr>
                          <m:t>𝛼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cs typeface="Lucida Grande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/>
                            <a:cs typeface="Lucida Grande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t-PT" i="1">
                                <a:latin typeface="Cambria Math"/>
                                <a:cs typeface="Lucida Grande"/>
                              </a:rPr>
                            </m:ctrlPr>
                          </m:radPr>
                          <m:deg/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Lucida Grande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pt-PT">
                            <a:latin typeface="Cambria Math" panose="02040503050406030204" pitchFamily="18" charset="0"/>
                            <a:cs typeface="Lucida Grande"/>
                          </a:rPr>
                          <m:t>2</m:t>
                        </m:r>
                      </m:den>
                    </m:f>
                    <m:r>
                      <a:rPr lang="pt-PT" i="1" smtClean="0">
                        <a:latin typeface="Cambria Math"/>
                        <a:ea typeface="Cambria Math"/>
                        <a:cs typeface="Lucida Grande"/>
                      </a:rPr>
                      <m:t>∧</m:t>
                    </m:r>
                    <m:r>
                      <a:rPr lang="pt-PT" b="0" i="1" smtClean="0">
                        <a:latin typeface="Cambria Math"/>
                        <a:ea typeface="Cambria Math"/>
                        <a:cs typeface="Lucida Grande"/>
                      </a:rPr>
                      <m:t>0&lt;</m:t>
                    </m:r>
                    <m:r>
                      <a:rPr lang="pt-PT" i="1" dirty="0">
                        <a:latin typeface="Cambria Math" panose="02040503050406030204" pitchFamily="18" charset="0"/>
                        <a:cs typeface="Lucida Grande"/>
                      </a:rPr>
                      <m:t>𝛼</m:t>
                    </m:r>
                    <m:r>
                      <a:rPr lang="pt-PT" b="0" i="1" dirty="0" smtClean="0">
                        <a:latin typeface="Cambria Math"/>
                        <a:cs typeface="Lucida Grande"/>
                      </a:rPr>
                      <m:t>&lt;</m:t>
                    </m:r>
                    <m:f>
                      <m:fPr>
                        <m:ctrlPr>
                          <a:rPr lang="pt-PT" i="1" dirty="0">
                            <a:latin typeface="Cambria Math"/>
                            <a:cs typeface="Lucida Grande"/>
                          </a:rPr>
                        </m:ctrlPr>
                      </m:fPr>
                      <m:num>
                        <m:r>
                          <a:rPr lang="pt-PT" i="1" dirty="0">
                            <a:latin typeface="Cambria Math" panose="02040503050406030204" pitchFamily="18" charset="0"/>
                            <a:cs typeface="Lucida Grande"/>
                          </a:rPr>
                          <m:t>𝜋</m:t>
                        </m:r>
                      </m:num>
                      <m:den>
                        <m:r>
                          <a:rPr lang="pt-PT" i="1" dirty="0">
                            <a:latin typeface="Cambria Math" panose="02040503050406030204" pitchFamily="18" charset="0"/>
                            <a:cs typeface="Lucida Grande"/>
                          </a:rPr>
                          <m:t>2</m:t>
                        </m:r>
                      </m:den>
                    </m:f>
                    <m:r>
                      <a:rPr lang="pt-PT" i="1" dirty="0">
                        <a:latin typeface="Cambria Math" panose="02040503050406030204" pitchFamily="18" charset="0"/>
                        <a:cs typeface="Lucida Grande"/>
                      </a:rPr>
                      <m:t> 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482" y="4786000"/>
                <a:ext cx="6802832" cy="533608"/>
              </a:xfrm>
              <a:prstGeom prst="rect">
                <a:avLst/>
              </a:prstGeom>
              <a:blipFill rotWithShape="1">
                <a:blip r:embed="rId8"/>
                <a:stretch>
                  <a:fillRect l="-717" b="-56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890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55699" y="651252"/>
                <a:ext cx="7306129" cy="2419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Determina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 equação reduzida da reta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Lucida Grande"/>
                      </a:rPr>
                      <m:t>𝑟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cuja inclinação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é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Lucida Grande"/>
                      </a:rPr>
                      <m:t>150</m:t>
                    </m:r>
                    <m:r>
                      <a:rPr lang="pt-PT" i="1" dirty="0">
                        <a:latin typeface="Cambria Math"/>
                        <a:ea typeface="Cambria Math"/>
                        <a:cs typeface="Lucida Grande"/>
                      </a:rPr>
                      <m:t>°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que passa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em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Lucida Grande"/>
                      </a:rPr>
                      <m:t>𝐴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Lucida Grande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Lucida Grande"/>
                          </a:rPr>
                          <m:t>3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Lucida Grande"/>
                          </a:rPr>
                          <m:t>,−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Lucida Grande"/>
                          </a:rPr>
                          <m:t>2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40000"/>
                  </a:lnSpc>
                </a:pPr>
                <a:endParaRPr lang="pt-PT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pt-PT" b="1" dirty="0" smtClean="0">
                    <a:solidFill>
                      <a:srgbClr val="0D677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Sugestão </a:t>
                </a:r>
                <a:r>
                  <a:rPr lang="pt-PT" b="1" dirty="0">
                    <a:solidFill>
                      <a:srgbClr val="0D677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 resolução:</a:t>
                </a:r>
              </a:p>
              <a:p>
                <a:pPr algn="ctr">
                  <a:lnSpc>
                    <a:spcPct val="140000"/>
                  </a:lnSpc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699" y="651252"/>
                <a:ext cx="7306129" cy="2419124"/>
              </a:xfrm>
              <a:prstGeom prst="rect">
                <a:avLst/>
              </a:prstGeom>
              <a:blipFill rotWithShape="1">
                <a:blip r:embed="rId4"/>
                <a:stretch>
                  <a:fillRect l="-751" r="-7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55698" y="2872501"/>
                <a:ext cx="7306129" cy="534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Sabemos que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Lucida Grande"/>
                      </a:rPr>
                      <m:t>𝑚</m:t>
                    </m:r>
                    <m:r>
                      <a:rPr lang="pt-PT" i="1" dirty="0">
                        <a:latin typeface="Cambria Math" panose="02040503050406030204" pitchFamily="18" charset="0"/>
                        <a:cs typeface="Lucida Grande"/>
                      </a:rPr>
                      <m:t>=</m:t>
                    </m:r>
                    <m:r>
                      <m:rPr>
                        <m:sty m:val="p"/>
                      </m:rPr>
                      <a:rPr lang="pt-PT" i="0" dirty="0">
                        <a:latin typeface="Cambria Math" panose="02040503050406030204" pitchFamily="18" charset="0"/>
                        <a:cs typeface="Lucida Grande"/>
                      </a:rPr>
                      <m:t>tg</m:t>
                    </m:r>
                    <m:r>
                      <a:rPr lang="pt-PT" i="1" dirty="0">
                        <a:latin typeface="Cambria Math" panose="02040503050406030204" pitchFamily="18" charset="0"/>
                        <a:cs typeface="Lucida Grande"/>
                      </a:rPr>
                      <m:t>(150°)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isto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é,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Lucida Grande"/>
                      </a:rPr>
                      <m:t>𝑚</m:t>
                    </m:r>
                    <m:r>
                      <a:rPr lang="pt-PT" i="1" dirty="0">
                        <a:latin typeface="Cambria Math" panose="02040503050406030204" pitchFamily="18" charset="0"/>
                        <a:cs typeface="Lucida Grande"/>
                      </a:rPr>
                      <m:t>=−</m:t>
                    </m:r>
                    <m:f>
                      <m:fPr>
                        <m:ctrlPr>
                          <a:rPr lang="pt-PT" b="0" i="1" dirty="0" smtClean="0">
                            <a:latin typeface="Cambria Math"/>
                            <a:cs typeface="Lucida Grande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t-PT" b="0" i="1" dirty="0" smtClean="0">
                                <a:latin typeface="Cambria Math"/>
                                <a:cs typeface="Lucida Grande"/>
                              </a:rPr>
                            </m:ctrlPr>
                          </m:radPr>
                          <m:deg/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Lucida Grande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Lucida Grande"/>
                          </a:rPr>
                          <m:t>3</m:t>
                        </m:r>
                      </m:den>
                    </m:f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698" y="2872501"/>
                <a:ext cx="7306129" cy="534313"/>
              </a:xfrm>
              <a:prstGeom prst="rect">
                <a:avLst/>
              </a:prstGeom>
              <a:blipFill rotWithShape="1">
                <a:blip r:embed="rId5"/>
                <a:stretch>
                  <a:fillRect l="-751" b="-56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55698" y="3461971"/>
                <a:ext cx="6802832" cy="534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Lucida Grande"/>
                      </a:rPr>
                      <m:t>𝑦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Lucida Grande"/>
                      </a:rPr>
                      <m:t>=−</m:t>
                    </m:r>
                    <m:f>
                      <m:fPr>
                        <m:ctrlPr>
                          <a:rPr lang="pt-PT" i="1" dirty="0">
                            <a:latin typeface="Cambria Math"/>
                            <a:cs typeface="Lucida Grande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t-PT" i="1" dirty="0">
                                <a:latin typeface="Cambria Math"/>
                                <a:cs typeface="Lucida Grande"/>
                              </a:rPr>
                            </m:ctrlPr>
                          </m:radPr>
                          <m:deg/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Lucida Grande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PT" i="1" dirty="0">
                            <a:latin typeface="Cambria Math" panose="02040503050406030204" pitchFamily="18" charset="0"/>
                            <a:cs typeface="Lucida Grande"/>
                          </a:rPr>
                          <m:t>3</m:t>
                        </m:r>
                      </m:den>
                    </m:f>
                    <m:r>
                      <a:rPr lang="pt-PT" b="0" i="1" dirty="0" smtClean="0">
                        <a:latin typeface="Cambria Math" panose="02040503050406030204" pitchFamily="18" charset="0"/>
                        <a:cs typeface="Lucida Grande"/>
                      </a:rPr>
                      <m:t>𝑥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Lucida Grande"/>
                      </a:rPr>
                      <m:t>+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Lucida Grande"/>
                      </a:rPr>
                      <m:t>𝑏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698" y="3461971"/>
                <a:ext cx="6802832" cy="534313"/>
              </a:xfrm>
              <a:prstGeom prst="rect">
                <a:avLst/>
              </a:prstGeom>
              <a:blipFill rotWithShape="1">
                <a:blip r:embed="rId6"/>
                <a:stretch>
                  <a:fillRect l="-806" b="-56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55698" y="4037301"/>
                <a:ext cx="3248133" cy="560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Como 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Lucida Grande"/>
                      </a:rPr>
                      <m:t>𝐴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Lucida Grande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Lucida Grande"/>
                          </a:rPr>
                          <m:t>3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Lucida Grande"/>
                          </a:rPr>
                          <m:t>,−</m:t>
                        </m:r>
                        <m:r>
                          <a:rPr lang="pt-PT" b="0" i="1" smtClean="0">
                            <a:latin typeface="Cambria Math"/>
                            <a:cs typeface="Lucida Grande"/>
                          </a:rPr>
                          <m:t>2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∈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𝑟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vem que: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698" y="4037301"/>
                <a:ext cx="3248133" cy="560410"/>
              </a:xfrm>
              <a:prstGeom prst="rect">
                <a:avLst/>
              </a:prstGeom>
              <a:blipFill rotWithShape="1">
                <a:blip r:embed="rId7"/>
                <a:stretch>
                  <a:fillRect l="-1692" r="-752" b="-1739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55698" y="4820774"/>
                <a:ext cx="3796680" cy="675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/>
                          <a:cs typeface="Lucida Grande"/>
                        </a:rPr>
                        <m:t>−2=−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  <a:cs typeface="Lucida Grande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i="1" dirty="0">
                                  <a:latin typeface="Cambria Math"/>
                                  <a:cs typeface="Lucida Grande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Lucida Grande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  <a:cs typeface="Lucida Grande"/>
                            </a:rPr>
                            <m:t>3</m:t>
                          </m:r>
                        </m:den>
                      </m:f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×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Lucida Grande"/>
                        </a:rPr>
                        <m:t>3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Lucida Grande"/>
                        </a:rPr>
                        <m:t>+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Lucida Grande"/>
                        </a:rPr>
                        <m:t>𝑏</m:t>
                      </m:r>
                      <m:r>
                        <a:rPr lang="pt-PT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⇔</m:t>
                      </m:r>
                      <m:r>
                        <m:rPr>
                          <m:sty m:val="p"/>
                        </m:rPr>
                        <a:rPr lang="pt-PT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b</m:t>
                      </m:r>
                      <m:r>
                        <a:rPr lang="pt-PT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=−2+</m:t>
                      </m:r>
                      <m:rad>
                        <m:radPr>
                          <m:degHide m:val="on"/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radPr>
                        <m:deg/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698" y="4820774"/>
                <a:ext cx="3796680" cy="67505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71033" y="5745003"/>
                <a:ext cx="6802832" cy="534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Então,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Lucida Grande"/>
                      </a:rPr>
                      <m:t>𝑦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Lucida Grande"/>
                      </a:rPr>
                      <m:t>=−</m:t>
                    </m:r>
                    <m:f>
                      <m:fPr>
                        <m:ctrlPr>
                          <a:rPr lang="pt-PT" i="1" dirty="0">
                            <a:latin typeface="Cambria Math"/>
                            <a:cs typeface="Lucida Grande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t-PT" i="1" dirty="0">
                                <a:latin typeface="Cambria Math"/>
                                <a:cs typeface="Lucida Grande"/>
                              </a:rPr>
                            </m:ctrlPr>
                          </m:radPr>
                          <m:deg/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Lucida Grande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PT" i="1" dirty="0">
                            <a:latin typeface="Cambria Math" panose="02040503050406030204" pitchFamily="18" charset="0"/>
                            <a:cs typeface="Lucida Grande"/>
                          </a:rPr>
                          <m:t>3</m:t>
                        </m:r>
                      </m:den>
                    </m:f>
                    <m:r>
                      <a:rPr lang="pt-PT" b="0" i="1" dirty="0" smtClean="0">
                        <a:latin typeface="Cambria Math" panose="02040503050406030204" pitchFamily="18" charset="0"/>
                        <a:cs typeface="Lucida Grande"/>
                      </a:rPr>
                      <m:t>𝑥</m:t>
                    </m:r>
                    <m:r>
                      <a:rPr lang="pt-PT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−2+</m:t>
                    </m:r>
                    <m:rad>
                      <m:radPr>
                        <m:degHide m:val="on"/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radPr>
                      <m:deg/>
                      <m:e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3</m:t>
                        </m:r>
                      </m:e>
                    </m:ra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a equação da reta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Lucida Grande"/>
                      </a:rPr>
                      <m:t>𝑟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033" y="5745003"/>
                <a:ext cx="6802832" cy="534313"/>
              </a:xfrm>
              <a:prstGeom prst="rect">
                <a:avLst/>
              </a:prstGeom>
              <a:blipFill rotWithShape="1">
                <a:blip r:embed="rId9"/>
                <a:stretch>
                  <a:fillRect l="-806" b="-56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6"/>
          <p:cNvSpPr txBox="1"/>
          <p:nvPr/>
        </p:nvSpPr>
        <p:spPr>
          <a:xfrm>
            <a:off x="1155700" y="128032"/>
            <a:ext cx="7683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Exemplo 2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45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7" grpId="0"/>
      <p:bldP spid="9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2" y="925141"/>
            <a:ext cx="9008989" cy="48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hlinkClick r:id="rId5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17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9" y="989728"/>
            <a:ext cx="9037602" cy="502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hlinkClick r:id="rId5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53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86036" y="1169432"/>
            <a:ext cx="8993415" cy="4295453"/>
          </a:xfrm>
          <a:prstGeom prst="rect">
            <a:avLst/>
          </a:prstGeom>
          <a:noFill/>
          <a:ln>
            <a:solidFill>
              <a:srgbClr val="6AA34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/>
          <p:cNvSpPr txBox="1"/>
          <p:nvPr/>
        </p:nvSpPr>
        <p:spPr>
          <a:xfrm>
            <a:off x="7767593" y="824696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>
                <a:solidFill>
                  <a:srgbClr val="6AA342"/>
                </a:solidFill>
              </a:rPr>
              <a:t>Gif</a:t>
            </a:r>
            <a:r>
              <a:rPr lang="pt-PT" dirty="0" smtClean="0">
                <a:solidFill>
                  <a:srgbClr val="6AA342"/>
                </a:solidFill>
              </a:rPr>
              <a:t> animado</a:t>
            </a:r>
            <a:endParaRPr lang="pt-PT" dirty="0">
              <a:solidFill>
                <a:srgbClr val="6AA342"/>
              </a:solidFill>
            </a:endParaRPr>
          </a:p>
        </p:txBody>
      </p:sp>
      <p:pic>
        <p:nvPicPr>
          <p:cNvPr id="1030" name="Picture 6" descr="C:\Users\lifernandes\Documents\_PROJETOS\Meus\_13_2015 Expoente 11 e MAT11\PPTs\ASA\2_Vistos por mim\PPT_07\inclinacao_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4" y="1470778"/>
            <a:ext cx="8812290" cy="376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77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470</Words>
  <Application>Microsoft Office PowerPoint</Application>
  <PresentationFormat>Apresentação no Ecrã (4:3)</PresentationFormat>
  <Paragraphs>61</Paragraphs>
  <Slides>14</Slides>
  <Notes>14</Notes>
  <HiddenSlides>8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5" baseType="lpstr">
      <vt:lpstr>Office Theme</vt:lpstr>
      <vt:lpstr>Declive e inclinação de uma reta do plano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Marques</dc:creator>
  <cp:lastModifiedBy>Liliana Fernandes</cp:lastModifiedBy>
  <cp:revision>84</cp:revision>
  <dcterms:created xsi:type="dcterms:W3CDTF">2015-12-10T15:13:19Z</dcterms:created>
  <dcterms:modified xsi:type="dcterms:W3CDTF">2016-06-08T14:16:30Z</dcterms:modified>
</cp:coreProperties>
</file>