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0"/>
  </p:notesMasterIdLst>
  <p:sldIdLst>
    <p:sldId id="256" r:id="rId2"/>
    <p:sldId id="580" r:id="rId3"/>
    <p:sldId id="632" r:id="rId4"/>
    <p:sldId id="688" r:id="rId5"/>
    <p:sldId id="634" r:id="rId6"/>
    <p:sldId id="689" r:id="rId7"/>
    <p:sldId id="690" r:id="rId8"/>
    <p:sldId id="649" r:id="rId9"/>
    <p:sldId id="650" r:id="rId10"/>
    <p:sldId id="660" r:id="rId11"/>
    <p:sldId id="661" r:id="rId12"/>
    <p:sldId id="662" r:id="rId13"/>
    <p:sldId id="663" r:id="rId14"/>
    <p:sldId id="691" r:id="rId15"/>
    <p:sldId id="692" r:id="rId16"/>
    <p:sldId id="693" r:id="rId17"/>
    <p:sldId id="694" r:id="rId18"/>
    <p:sldId id="697" r:id="rId19"/>
    <p:sldId id="698" r:id="rId20"/>
    <p:sldId id="696" r:id="rId21"/>
    <p:sldId id="699" r:id="rId22"/>
    <p:sldId id="700" r:id="rId23"/>
    <p:sldId id="701" r:id="rId24"/>
    <p:sldId id="664" r:id="rId25"/>
    <p:sldId id="667" r:id="rId26"/>
    <p:sldId id="702" r:id="rId27"/>
    <p:sldId id="703" r:id="rId28"/>
    <p:sldId id="704" r:id="rId29"/>
    <p:sldId id="636" r:id="rId30"/>
    <p:sldId id="705" r:id="rId31"/>
    <p:sldId id="706" r:id="rId32"/>
    <p:sldId id="707" r:id="rId33"/>
    <p:sldId id="708" r:id="rId34"/>
    <p:sldId id="709" r:id="rId35"/>
    <p:sldId id="710" r:id="rId36"/>
    <p:sldId id="711" r:id="rId37"/>
    <p:sldId id="712" r:id="rId38"/>
    <p:sldId id="716" r:id="rId39"/>
    <p:sldId id="715" r:id="rId40"/>
    <p:sldId id="717" r:id="rId41"/>
    <p:sldId id="718" r:id="rId42"/>
    <p:sldId id="719" r:id="rId43"/>
    <p:sldId id="720" r:id="rId44"/>
    <p:sldId id="721" r:id="rId45"/>
    <p:sldId id="722" r:id="rId46"/>
    <p:sldId id="723" r:id="rId47"/>
    <p:sldId id="713" r:id="rId48"/>
    <p:sldId id="714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500">
          <p15:clr>
            <a:srgbClr val="A4A3A4"/>
          </p15:clr>
        </p15:guide>
        <p15:guide id="4" pos="6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áudia Araújo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929"/>
    <a:srgbClr val="05AAB0"/>
    <a:srgbClr val="6AA342"/>
    <a:srgbClr val="B7DEE8"/>
    <a:srgbClr val="00B6B5"/>
    <a:srgbClr val="BA051E"/>
    <a:srgbClr val="0D677A"/>
    <a:srgbClr val="ED1C24"/>
    <a:srgbClr val="4F81BD"/>
    <a:srgbClr val="00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9291" autoAdjust="0"/>
  </p:normalViewPr>
  <p:slideViewPr>
    <p:cSldViewPr snapToGrid="0" snapToObjects="1">
      <p:cViewPr>
        <p:scale>
          <a:sx n="80" d="100"/>
          <a:sy n="80" d="100"/>
        </p:scale>
        <p:origin x="-1830" y="-366"/>
      </p:cViewPr>
      <p:guideLst>
        <p:guide orient="horz" pos="482"/>
        <p:guide orient="horz" pos="500"/>
        <p:guide pos="612"/>
        <p:guide pos="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01-08-2017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5495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1470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155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6461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1350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47691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2341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905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1397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1967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156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9468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15681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56993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6794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43536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0654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66859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31932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195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95916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9033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11209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100430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98735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45092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958068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2758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27288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47524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04585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37985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3342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10754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33478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002980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33662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55640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81417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51453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0581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7596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613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5137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5530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832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8/1/2017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6.png"/><Relationship Id="rId18" Type="http://schemas.openxmlformats.org/officeDocument/2006/relationships/image" Target="../media/image12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12" Type="http://schemas.openxmlformats.org/officeDocument/2006/relationships/image" Target="../media/image115.png"/><Relationship Id="rId17" Type="http://schemas.openxmlformats.org/officeDocument/2006/relationships/image" Target="../media/image12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5" Type="http://schemas.openxmlformats.org/officeDocument/2006/relationships/image" Target="../media/image11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Relationship Id="rId14" Type="http://schemas.openxmlformats.org/officeDocument/2006/relationships/image" Target="../media/image1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5" Type="http://schemas.openxmlformats.org/officeDocument/2006/relationships/image" Target="../media/image15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png"/><Relationship Id="rId11" Type="http://schemas.openxmlformats.org/officeDocument/2006/relationships/image" Target="../media/image164.png"/><Relationship Id="rId5" Type="http://schemas.openxmlformats.org/officeDocument/2006/relationships/image" Target="../media/image158.png"/><Relationship Id="rId10" Type="http://schemas.openxmlformats.org/officeDocument/2006/relationships/image" Target="../media/image163.png"/><Relationship Id="rId4" Type="http://schemas.openxmlformats.org/officeDocument/2006/relationships/image" Target="../media/image157.png"/><Relationship Id="rId9" Type="http://schemas.openxmlformats.org/officeDocument/2006/relationships/image" Target="../media/image1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../media/image165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notesSlide" Target="../notesSlides/notesSlide18.xml"/><Relationship Id="rId16" Type="http://schemas.openxmlformats.org/officeDocument/2006/relationships/image" Target="NUL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11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166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70.png"/><Relationship Id="rId3" Type="http://schemas.openxmlformats.org/officeDocument/2006/relationships/image" Target="NULL"/><Relationship Id="rId7" Type="http://schemas.openxmlformats.org/officeDocument/2006/relationships/image" Target="../media/image167.png"/><Relationship Id="rId12" Type="http://schemas.openxmlformats.org/officeDocument/2006/relationships/image" Target="NUL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72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../media/image169.png"/><Relationship Id="rId5" Type="http://schemas.openxmlformats.org/officeDocument/2006/relationships/image" Target="NULL"/><Relationship Id="rId15" Type="http://schemas.openxmlformats.org/officeDocument/2006/relationships/image" Target="../media/image171.png"/><Relationship Id="rId10" Type="http://schemas.openxmlformats.org/officeDocument/2006/relationships/image" Target="../media/image168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image" Target="../media/image183.png"/><Relationship Id="rId18" Type="http://schemas.openxmlformats.org/officeDocument/2006/relationships/image" Target="../media/image1870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17" Type="http://schemas.openxmlformats.org/officeDocument/2006/relationships/image" Target="../media/image187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75.png"/><Relationship Id="rId15" Type="http://schemas.openxmlformats.org/officeDocument/2006/relationships/image" Target="../media/image185.png"/><Relationship Id="rId10" Type="http://schemas.openxmlformats.org/officeDocument/2006/relationships/image" Target="../media/image180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Relationship Id="rId14" Type="http://schemas.openxmlformats.org/officeDocument/2006/relationships/image" Target="../media/image1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3.png"/><Relationship Id="rId18" Type="http://schemas.openxmlformats.org/officeDocument/2006/relationships/image" Target="../media/image198.png"/><Relationship Id="rId3" Type="http://schemas.openxmlformats.org/officeDocument/2006/relationships/image" Target="../media/image188.png"/><Relationship Id="rId7" Type="http://schemas.openxmlformats.org/officeDocument/2006/relationships/image" Target="../media/image176.png"/><Relationship Id="rId12" Type="http://schemas.openxmlformats.org/officeDocument/2006/relationships/image" Target="../media/image192.png"/><Relationship Id="rId17" Type="http://schemas.openxmlformats.org/officeDocument/2006/relationships/image" Target="../media/image197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5.png"/><Relationship Id="rId11" Type="http://schemas.openxmlformats.org/officeDocument/2006/relationships/image" Target="../media/image191.png"/><Relationship Id="rId5" Type="http://schemas.openxmlformats.org/officeDocument/2006/relationships/image" Target="../media/image174.png"/><Relationship Id="rId15" Type="http://schemas.openxmlformats.org/officeDocument/2006/relationships/image" Target="../media/image195.png"/><Relationship Id="rId10" Type="http://schemas.openxmlformats.org/officeDocument/2006/relationships/image" Target="../media/image190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9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13" Type="http://schemas.openxmlformats.org/officeDocument/2006/relationships/image" Target="../media/image209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12" Type="http://schemas.openxmlformats.org/officeDocument/2006/relationships/image" Target="../media/image20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2.png"/><Relationship Id="rId11" Type="http://schemas.openxmlformats.org/officeDocument/2006/relationships/image" Target="../media/image207.png"/><Relationship Id="rId5" Type="http://schemas.openxmlformats.org/officeDocument/2006/relationships/image" Target="../media/image201.png"/><Relationship Id="rId10" Type="http://schemas.openxmlformats.org/officeDocument/2006/relationships/image" Target="../media/image206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Relationship Id="rId14" Type="http://schemas.openxmlformats.org/officeDocument/2006/relationships/image" Target="../media/image2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image" Target="../media/image218.png"/><Relationship Id="rId18" Type="http://schemas.openxmlformats.org/officeDocument/2006/relationships/image" Target="../media/image223.png"/><Relationship Id="rId3" Type="http://schemas.openxmlformats.org/officeDocument/2006/relationships/image" Target="../media/image199.png"/><Relationship Id="rId7" Type="http://schemas.openxmlformats.org/officeDocument/2006/relationships/image" Target="../media/image212.png"/><Relationship Id="rId12" Type="http://schemas.openxmlformats.org/officeDocument/2006/relationships/image" Target="../media/image217.png"/><Relationship Id="rId17" Type="http://schemas.openxmlformats.org/officeDocument/2006/relationships/image" Target="../media/image222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1.png"/><Relationship Id="rId11" Type="http://schemas.openxmlformats.org/officeDocument/2006/relationships/image" Target="../media/image216.png"/><Relationship Id="rId5" Type="http://schemas.openxmlformats.org/officeDocument/2006/relationships/image" Target="../media/image201.png"/><Relationship Id="rId15" Type="http://schemas.openxmlformats.org/officeDocument/2006/relationships/image" Target="../media/image220.png"/><Relationship Id="rId10" Type="http://schemas.openxmlformats.org/officeDocument/2006/relationships/image" Target="../media/image215.png"/><Relationship Id="rId4" Type="http://schemas.openxmlformats.org/officeDocument/2006/relationships/image" Target="../media/image200.png"/><Relationship Id="rId9" Type="http://schemas.openxmlformats.org/officeDocument/2006/relationships/image" Target="../media/image214.png"/><Relationship Id="rId14" Type="http://schemas.openxmlformats.org/officeDocument/2006/relationships/image" Target="../media/image2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image" Target="../media/image224.png"/><Relationship Id="rId7" Type="http://schemas.openxmlformats.org/officeDocument/2006/relationships/image" Target="../media/image2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10" Type="http://schemas.openxmlformats.org/officeDocument/2006/relationships/image" Target="../media/image231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3" Type="http://schemas.openxmlformats.org/officeDocument/2006/relationships/image" Target="../media/image232.png"/><Relationship Id="rId7" Type="http://schemas.openxmlformats.org/officeDocument/2006/relationships/image" Target="../media/image2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5.png"/><Relationship Id="rId5" Type="http://schemas.openxmlformats.org/officeDocument/2006/relationships/image" Target="../media/image234.png"/><Relationship Id="rId4" Type="http://schemas.openxmlformats.org/officeDocument/2006/relationships/image" Target="../media/image2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image" Target="../media/image248.png"/><Relationship Id="rId18" Type="http://schemas.openxmlformats.org/officeDocument/2006/relationships/image" Target="../media/image253.png"/><Relationship Id="rId3" Type="http://schemas.openxmlformats.org/officeDocument/2006/relationships/image" Target="../media/image238.png"/><Relationship Id="rId7" Type="http://schemas.openxmlformats.org/officeDocument/2006/relationships/image" Target="../media/image242.png"/><Relationship Id="rId12" Type="http://schemas.openxmlformats.org/officeDocument/2006/relationships/image" Target="../media/image247.png"/><Relationship Id="rId17" Type="http://schemas.openxmlformats.org/officeDocument/2006/relationships/image" Target="../media/image252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51.png"/><Relationship Id="rId20" Type="http://schemas.openxmlformats.org/officeDocument/2006/relationships/image" Target="../media/image2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1.png"/><Relationship Id="rId11" Type="http://schemas.openxmlformats.org/officeDocument/2006/relationships/image" Target="../media/image246.png"/><Relationship Id="rId5" Type="http://schemas.openxmlformats.org/officeDocument/2006/relationships/image" Target="../media/image240.png"/><Relationship Id="rId15" Type="http://schemas.openxmlformats.org/officeDocument/2006/relationships/image" Target="../media/image250.png"/><Relationship Id="rId10" Type="http://schemas.openxmlformats.org/officeDocument/2006/relationships/image" Target="../media/image245.png"/><Relationship Id="rId19" Type="http://schemas.openxmlformats.org/officeDocument/2006/relationships/image" Target="../media/image254.png"/><Relationship Id="rId4" Type="http://schemas.openxmlformats.org/officeDocument/2006/relationships/image" Target="../media/image239.png"/><Relationship Id="rId9" Type="http://schemas.openxmlformats.org/officeDocument/2006/relationships/image" Target="../media/image244.png"/><Relationship Id="rId14" Type="http://schemas.openxmlformats.org/officeDocument/2006/relationships/image" Target="../media/image24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jpeg"/><Relationship Id="rId3" Type="http://schemas.openxmlformats.org/officeDocument/2006/relationships/image" Target="../media/image232.png"/><Relationship Id="rId7" Type="http://schemas.openxmlformats.org/officeDocument/2006/relationships/image" Target="../media/image25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8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Relationship Id="rId9" Type="http://schemas.openxmlformats.org/officeDocument/2006/relationships/image" Target="../media/image2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image" Target="../media/image248.png"/><Relationship Id="rId18" Type="http://schemas.openxmlformats.org/officeDocument/2006/relationships/image" Target="../media/image253.png"/><Relationship Id="rId3" Type="http://schemas.openxmlformats.org/officeDocument/2006/relationships/image" Target="../media/image262.png"/><Relationship Id="rId21" Type="http://schemas.openxmlformats.org/officeDocument/2006/relationships/image" Target="../media/image268.png"/><Relationship Id="rId7" Type="http://schemas.openxmlformats.org/officeDocument/2006/relationships/image" Target="../media/image242.png"/><Relationship Id="rId12" Type="http://schemas.openxmlformats.org/officeDocument/2006/relationships/image" Target="../media/image266.png"/><Relationship Id="rId17" Type="http://schemas.openxmlformats.org/officeDocument/2006/relationships/image" Target="../media/image252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251.png"/><Relationship Id="rId20" Type="http://schemas.openxmlformats.org/officeDocument/2006/relationships/image" Target="../media/image2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5.png"/><Relationship Id="rId11" Type="http://schemas.openxmlformats.org/officeDocument/2006/relationships/image" Target="../media/image246.png"/><Relationship Id="rId5" Type="http://schemas.openxmlformats.org/officeDocument/2006/relationships/image" Target="../media/image264.png"/><Relationship Id="rId15" Type="http://schemas.openxmlformats.org/officeDocument/2006/relationships/image" Target="../media/image250.png"/><Relationship Id="rId10" Type="http://schemas.openxmlformats.org/officeDocument/2006/relationships/image" Target="../media/image245.png"/><Relationship Id="rId19" Type="http://schemas.openxmlformats.org/officeDocument/2006/relationships/image" Target="../media/image254.png"/><Relationship Id="rId4" Type="http://schemas.openxmlformats.org/officeDocument/2006/relationships/image" Target="../media/image263.png"/><Relationship Id="rId9" Type="http://schemas.openxmlformats.org/officeDocument/2006/relationships/image" Target="../media/image244.png"/><Relationship Id="rId14" Type="http://schemas.openxmlformats.org/officeDocument/2006/relationships/image" Target="../media/image249.png"/><Relationship Id="rId22" Type="http://schemas.openxmlformats.org/officeDocument/2006/relationships/image" Target="../media/image2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4.png"/><Relationship Id="rId13" Type="http://schemas.openxmlformats.org/officeDocument/2006/relationships/image" Target="../media/image279.png"/><Relationship Id="rId3" Type="http://schemas.openxmlformats.org/officeDocument/2006/relationships/image" Target="../media/image260.png"/><Relationship Id="rId7" Type="http://schemas.openxmlformats.org/officeDocument/2006/relationships/image" Target="../media/image273.png"/><Relationship Id="rId12" Type="http://schemas.openxmlformats.org/officeDocument/2006/relationships/image" Target="../media/image27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2.png"/><Relationship Id="rId11" Type="http://schemas.openxmlformats.org/officeDocument/2006/relationships/image" Target="../media/image277.png"/><Relationship Id="rId5" Type="http://schemas.openxmlformats.org/officeDocument/2006/relationships/image" Target="../media/image271.png"/><Relationship Id="rId10" Type="http://schemas.openxmlformats.org/officeDocument/2006/relationships/image" Target="../media/image276.png"/><Relationship Id="rId4" Type="http://schemas.openxmlformats.org/officeDocument/2006/relationships/image" Target="../media/image270.png"/><Relationship Id="rId9" Type="http://schemas.openxmlformats.org/officeDocument/2006/relationships/image" Target="../media/image27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5.png"/><Relationship Id="rId3" Type="http://schemas.openxmlformats.org/officeDocument/2006/relationships/image" Target="../media/image280.png"/><Relationship Id="rId7" Type="http://schemas.openxmlformats.org/officeDocument/2006/relationships/image" Target="../media/image28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3.png"/><Relationship Id="rId5" Type="http://schemas.openxmlformats.org/officeDocument/2006/relationships/image" Target="../media/image282.png"/><Relationship Id="rId4" Type="http://schemas.openxmlformats.org/officeDocument/2006/relationships/image" Target="../media/image281.png"/><Relationship Id="rId9" Type="http://schemas.openxmlformats.org/officeDocument/2006/relationships/image" Target="../media/image28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3" Type="http://schemas.openxmlformats.org/officeDocument/2006/relationships/image" Target="../media/image287.png"/><Relationship Id="rId7" Type="http://schemas.openxmlformats.org/officeDocument/2006/relationships/image" Target="../media/image29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1.png"/><Relationship Id="rId5" Type="http://schemas.openxmlformats.org/officeDocument/2006/relationships/image" Target="../media/image289.png"/><Relationship Id="rId10" Type="http://schemas.openxmlformats.org/officeDocument/2006/relationships/image" Target="../media/image295.png"/><Relationship Id="rId4" Type="http://schemas.openxmlformats.org/officeDocument/2006/relationships/image" Target="../media/image288.png"/><Relationship Id="rId9" Type="http://schemas.openxmlformats.org/officeDocument/2006/relationships/image" Target="../media/image29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png"/><Relationship Id="rId7" Type="http://schemas.openxmlformats.org/officeDocument/2006/relationships/image" Target="../media/image29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8.png"/><Relationship Id="rId5" Type="http://schemas.openxmlformats.org/officeDocument/2006/relationships/image" Target="../media/image297.png"/><Relationship Id="rId4" Type="http://schemas.openxmlformats.org/officeDocument/2006/relationships/image" Target="../media/image29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4.png"/><Relationship Id="rId3" Type="http://schemas.openxmlformats.org/officeDocument/2006/relationships/image" Target="../media/image300.png"/><Relationship Id="rId7" Type="http://schemas.openxmlformats.org/officeDocument/2006/relationships/image" Target="../media/image30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2.png"/><Relationship Id="rId5" Type="http://schemas.openxmlformats.org/officeDocument/2006/relationships/image" Target="../media/image301.png"/><Relationship Id="rId4" Type="http://schemas.openxmlformats.org/officeDocument/2006/relationships/image" Target="../media/image287.png"/><Relationship Id="rId9" Type="http://schemas.openxmlformats.org/officeDocument/2006/relationships/image" Target="../media/image30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306.pn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9.png"/><Relationship Id="rId5" Type="http://schemas.openxmlformats.org/officeDocument/2006/relationships/image" Target="../media/image308.png"/><Relationship Id="rId10" Type="http://schemas.openxmlformats.org/officeDocument/2006/relationships/image" Target="../media/image313.png"/><Relationship Id="rId4" Type="http://schemas.openxmlformats.org/officeDocument/2006/relationships/image" Target="../media/image307.png"/><Relationship Id="rId9" Type="http://schemas.openxmlformats.org/officeDocument/2006/relationships/image" Target="../media/image3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png"/><Relationship Id="rId7" Type="http://schemas.openxmlformats.org/officeDocument/2006/relationships/image" Target="../media/image3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6.png"/><Relationship Id="rId5" Type="http://schemas.openxmlformats.org/officeDocument/2006/relationships/image" Target="../media/image315.png"/><Relationship Id="rId4" Type="http://schemas.openxmlformats.org/officeDocument/2006/relationships/image" Target="../media/image3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0.png"/><Relationship Id="rId4" Type="http://schemas.openxmlformats.org/officeDocument/2006/relationships/image" Target="../media/image31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3" Type="http://schemas.openxmlformats.org/officeDocument/2006/relationships/image" Target="../media/image321.png"/><Relationship Id="rId7" Type="http://schemas.openxmlformats.org/officeDocument/2006/relationships/image" Target="../media/image325.png"/><Relationship Id="rId12" Type="http://schemas.openxmlformats.org/officeDocument/2006/relationships/image" Target="../media/image3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4.png"/><Relationship Id="rId11" Type="http://schemas.openxmlformats.org/officeDocument/2006/relationships/slide" Target="slide48.xml"/><Relationship Id="rId5" Type="http://schemas.openxmlformats.org/officeDocument/2006/relationships/image" Target="../media/image323.png"/><Relationship Id="rId10" Type="http://schemas.openxmlformats.org/officeDocument/2006/relationships/image" Target="../media/image327.png"/><Relationship Id="rId4" Type="http://schemas.openxmlformats.org/officeDocument/2006/relationships/image" Target="../media/image322.png"/><Relationship Id="rId9" Type="http://schemas.openxmlformats.org/officeDocument/2006/relationships/slide" Target="slide4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3" Type="http://schemas.openxmlformats.org/officeDocument/2006/relationships/image" Target="../media/image329.png"/><Relationship Id="rId7" Type="http://schemas.openxmlformats.org/officeDocument/2006/relationships/image" Target="../media/image333.png"/><Relationship Id="rId12" Type="http://schemas.openxmlformats.org/officeDocument/2006/relationships/image" Target="../media/image3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2.png"/><Relationship Id="rId11" Type="http://schemas.openxmlformats.org/officeDocument/2006/relationships/image" Target="../media/image337.png"/><Relationship Id="rId5" Type="http://schemas.openxmlformats.org/officeDocument/2006/relationships/image" Target="../media/image331.png"/><Relationship Id="rId10" Type="http://schemas.openxmlformats.org/officeDocument/2006/relationships/image" Target="../media/image336.png"/><Relationship Id="rId4" Type="http://schemas.openxmlformats.org/officeDocument/2006/relationships/image" Target="../media/image330.png"/><Relationship Id="rId9" Type="http://schemas.openxmlformats.org/officeDocument/2006/relationships/image" Target="../media/image33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3" Type="http://schemas.openxmlformats.org/officeDocument/2006/relationships/image" Target="../media/image339.png"/><Relationship Id="rId7" Type="http://schemas.openxmlformats.org/officeDocument/2006/relationships/image" Target="../media/image343.png"/><Relationship Id="rId12" Type="http://schemas.openxmlformats.org/officeDocument/2006/relationships/image" Target="../media/image3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2.png"/><Relationship Id="rId11" Type="http://schemas.openxmlformats.org/officeDocument/2006/relationships/image" Target="../media/image347.png"/><Relationship Id="rId5" Type="http://schemas.openxmlformats.org/officeDocument/2006/relationships/image" Target="../media/image341.png"/><Relationship Id="rId10" Type="http://schemas.openxmlformats.org/officeDocument/2006/relationships/image" Target="../media/image346.png"/><Relationship Id="rId4" Type="http://schemas.openxmlformats.org/officeDocument/2006/relationships/image" Target="../media/image340.png"/><Relationship Id="rId9" Type="http://schemas.openxmlformats.org/officeDocument/2006/relationships/image" Target="../media/image3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4.png"/><Relationship Id="rId3" Type="http://schemas.openxmlformats.org/officeDocument/2006/relationships/image" Target="../media/image349.png"/><Relationship Id="rId7" Type="http://schemas.openxmlformats.org/officeDocument/2006/relationships/image" Target="../media/image3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2.png"/><Relationship Id="rId11" Type="http://schemas.openxmlformats.org/officeDocument/2006/relationships/image" Target="../media/image357.png"/><Relationship Id="rId5" Type="http://schemas.openxmlformats.org/officeDocument/2006/relationships/image" Target="../media/image351.png"/><Relationship Id="rId10" Type="http://schemas.openxmlformats.org/officeDocument/2006/relationships/image" Target="../media/image356.png"/><Relationship Id="rId4" Type="http://schemas.openxmlformats.org/officeDocument/2006/relationships/image" Target="../media/image350.png"/><Relationship Id="rId9" Type="http://schemas.openxmlformats.org/officeDocument/2006/relationships/image" Target="../media/image35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3.png"/><Relationship Id="rId3" Type="http://schemas.openxmlformats.org/officeDocument/2006/relationships/image" Target="../media/image358.png"/><Relationship Id="rId7" Type="http://schemas.openxmlformats.org/officeDocument/2006/relationships/image" Target="../media/image32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8.jpeg"/><Relationship Id="rId11" Type="http://schemas.openxmlformats.org/officeDocument/2006/relationships/image" Target="../media/image366.png"/><Relationship Id="rId5" Type="http://schemas.openxmlformats.org/officeDocument/2006/relationships/image" Target="../media/image360.png"/><Relationship Id="rId10" Type="http://schemas.openxmlformats.org/officeDocument/2006/relationships/image" Target="../media/image365.png"/><Relationship Id="rId4" Type="http://schemas.openxmlformats.org/officeDocument/2006/relationships/image" Target="../media/image359.png"/><Relationship Id="rId9" Type="http://schemas.openxmlformats.org/officeDocument/2006/relationships/image" Target="../media/image3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0.png"/><Relationship Id="rId5" Type="http://schemas.openxmlformats.org/officeDocument/2006/relationships/image" Target="../media/image369.png"/><Relationship Id="rId4" Type="http://schemas.openxmlformats.org/officeDocument/2006/relationships/image" Target="../media/image36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6.png"/><Relationship Id="rId3" Type="http://schemas.openxmlformats.org/officeDocument/2006/relationships/image" Target="../media/image371.png"/><Relationship Id="rId7" Type="http://schemas.openxmlformats.org/officeDocument/2006/relationships/image" Target="../media/image375.png"/><Relationship Id="rId12" Type="http://schemas.openxmlformats.org/officeDocument/2006/relationships/image" Target="../media/image38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4.png"/><Relationship Id="rId11" Type="http://schemas.openxmlformats.org/officeDocument/2006/relationships/image" Target="../media/image379.png"/><Relationship Id="rId5" Type="http://schemas.openxmlformats.org/officeDocument/2006/relationships/image" Target="../media/image373.png"/><Relationship Id="rId10" Type="http://schemas.openxmlformats.org/officeDocument/2006/relationships/image" Target="../media/image378.png"/><Relationship Id="rId4" Type="http://schemas.openxmlformats.org/officeDocument/2006/relationships/image" Target="../media/image372.png"/><Relationship Id="rId9" Type="http://schemas.openxmlformats.org/officeDocument/2006/relationships/image" Target="../media/image37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6.png"/><Relationship Id="rId13" Type="http://schemas.openxmlformats.org/officeDocument/2006/relationships/image" Target="../media/image391.png"/><Relationship Id="rId18" Type="http://schemas.openxmlformats.org/officeDocument/2006/relationships/image" Target="../media/image396.png"/><Relationship Id="rId3" Type="http://schemas.openxmlformats.org/officeDocument/2006/relationships/image" Target="../media/image381.png"/><Relationship Id="rId7" Type="http://schemas.openxmlformats.org/officeDocument/2006/relationships/image" Target="../media/image385.png"/><Relationship Id="rId12" Type="http://schemas.openxmlformats.org/officeDocument/2006/relationships/image" Target="../media/image390.png"/><Relationship Id="rId17" Type="http://schemas.openxmlformats.org/officeDocument/2006/relationships/image" Target="../media/image395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3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4.png"/><Relationship Id="rId11" Type="http://schemas.openxmlformats.org/officeDocument/2006/relationships/image" Target="../media/image389.png"/><Relationship Id="rId5" Type="http://schemas.openxmlformats.org/officeDocument/2006/relationships/image" Target="../media/image383.png"/><Relationship Id="rId15" Type="http://schemas.openxmlformats.org/officeDocument/2006/relationships/image" Target="../media/image393.png"/><Relationship Id="rId10" Type="http://schemas.openxmlformats.org/officeDocument/2006/relationships/image" Target="../media/image388.png"/><Relationship Id="rId19" Type="http://schemas.openxmlformats.org/officeDocument/2006/relationships/image" Target="../media/image397.png"/><Relationship Id="rId4" Type="http://schemas.openxmlformats.org/officeDocument/2006/relationships/image" Target="../media/image382.png"/><Relationship Id="rId9" Type="http://schemas.openxmlformats.org/officeDocument/2006/relationships/image" Target="../media/image387.png"/><Relationship Id="rId14" Type="http://schemas.openxmlformats.org/officeDocument/2006/relationships/image" Target="../media/image39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3.png"/><Relationship Id="rId13" Type="http://schemas.openxmlformats.org/officeDocument/2006/relationships/image" Target="../media/image408.png"/><Relationship Id="rId18" Type="http://schemas.openxmlformats.org/officeDocument/2006/relationships/image" Target="../media/image413.png"/><Relationship Id="rId26" Type="http://schemas.openxmlformats.org/officeDocument/2006/relationships/image" Target="../media/image421.png"/><Relationship Id="rId3" Type="http://schemas.openxmlformats.org/officeDocument/2006/relationships/image" Target="../media/image398.png"/><Relationship Id="rId21" Type="http://schemas.openxmlformats.org/officeDocument/2006/relationships/image" Target="../media/image416.png"/><Relationship Id="rId7" Type="http://schemas.openxmlformats.org/officeDocument/2006/relationships/image" Target="../media/image402.png"/><Relationship Id="rId12" Type="http://schemas.openxmlformats.org/officeDocument/2006/relationships/image" Target="../media/image407.png"/><Relationship Id="rId17" Type="http://schemas.openxmlformats.org/officeDocument/2006/relationships/image" Target="../media/image412.png"/><Relationship Id="rId25" Type="http://schemas.openxmlformats.org/officeDocument/2006/relationships/image" Target="../media/image420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411.png"/><Relationship Id="rId20" Type="http://schemas.openxmlformats.org/officeDocument/2006/relationships/image" Target="../media/image4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1.png"/><Relationship Id="rId11" Type="http://schemas.openxmlformats.org/officeDocument/2006/relationships/image" Target="../media/image406.png"/><Relationship Id="rId24" Type="http://schemas.openxmlformats.org/officeDocument/2006/relationships/image" Target="../media/image419.png"/><Relationship Id="rId5" Type="http://schemas.openxmlformats.org/officeDocument/2006/relationships/image" Target="../media/image400.png"/><Relationship Id="rId15" Type="http://schemas.openxmlformats.org/officeDocument/2006/relationships/image" Target="../media/image410.png"/><Relationship Id="rId23" Type="http://schemas.openxmlformats.org/officeDocument/2006/relationships/image" Target="../media/image418.png"/><Relationship Id="rId10" Type="http://schemas.openxmlformats.org/officeDocument/2006/relationships/image" Target="../media/image405.png"/><Relationship Id="rId19" Type="http://schemas.openxmlformats.org/officeDocument/2006/relationships/image" Target="../media/image414.png"/><Relationship Id="rId4" Type="http://schemas.openxmlformats.org/officeDocument/2006/relationships/image" Target="../media/image399.png"/><Relationship Id="rId9" Type="http://schemas.openxmlformats.org/officeDocument/2006/relationships/image" Target="../media/image404.png"/><Relationship Id="rId14" Type="http://schemas.openxmlformats.org/officeDocument/2006/relationships/image" Target="../media/image409.png"/><Relationship Id="rId22" Type="http://schemas.openxmlformats.org/officeDocument/2006/relationships/image" Target="../media/image417.png"/><Relationship Id="rId27" Type="http://schemas.openxmlformats.org/officeDocument/2006/relationships/image" Target="../media/image42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7.png"/><Relationship Id="rId13" Type="http://schemas.openxmlformats.org/officeDocument/2006/relationships/image" Target="../media/image432.png"/><Relationship Id="rId3" Type="http://schemas.openxmlformats.org/officeDocument/2006/relationships/image" Target="../media/image398.png"/><Relationship Id="rId7" Type="http://schemas.openxmlformats.org/officeDocument/2006/relationships/image" Target="../media/image426.png"/><Relationship Id="rId12" Type="http://schemas.openxmlformats.org/officeDocument/2006/relationships/image" Target="../media/image4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5.png"/><Relationship Id="rId11" Type="http://schemas.openxmlformats.org/officeDocument/2006/relationships/image" Target="../media/image430.png"/><Relationship Id="rId5" Type="http://schemas.openxmlformats.org/officeDocument/2006/relationships/image" Target="../media/image424.png"/><Relationship Id="rId10" Type="http://schemas.openxmlformats.org/officeDocument/2006/relationships/image" Target="../media/image429.png"/><Relationship Id="rId4" Type="http://schemas.openxmlformats.org/officeDocument/2006/relationships/image" Target="../media/image423.png"/><Relationship Id="rId9" Type="http://schemas.openxmlformats.org/officeDocument/2006/relationships/image" Target="../media/image4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40.png"/><Relationship Id="rId3" Type="http://schemas.openxmlformats.org/officeDocument/2006/relationships/image" Target="../media/image3.png"/><Relationship Id="rId12" Type="http://schemas.openxmlformats.org/officeDocument/2006/relationships/image" Target="../media/image37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6.png"/><Relationship Id="rId15" Type="http://schemas.openxmlformats.org/officeDocument/2006/relationships/image" Target="../media/image34.png"/><Relationship Id="rId10" Type="http://schemas.openxmlformats.org/officeDocument/2006/relationships/image" Target="../media/image35.png"/><Relationship Id="rId19" Type="http://schemas.openxmlformats.org/officeDocument/2006/relationships/image" Target="../media/image41.png"/><Relationship Id="rId4" Type="http://schemas.openxmlformats.org/officeDocument/2006/relationships/image" Target="../media/image290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8866" y="2511097"/>
            <a:ext cx="5465134" cy="1835807"/>
          </a:xfrm>
        </p:spPr>
        <p:txBody>
          <a:bodyPr>
            <a:noAutofit/>
          </a:bodyPr>
          <a:lstStyle/>
          <a:p>
            <a:r>
              <a:rPr lang="pt-PT" sz="48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trigonométrica de um número complexo </a:t>
            </a:r>
            <a:endParaRPr lang="en-US" sz="48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4"/>
            <a:ext cx="8190098" cy="1802157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Definição: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Dados um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ℝ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 número complexo unitário tal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𝑟𝑤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 argumento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designa-se igualmente por um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argumento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682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57313" y="2868374"/>
                <a:ext cx="802843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No plano complexo, 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 afixo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 afixo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Então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13" y="2868374"/>
                <a:ext cx="8028434" cy="872034"/>
              </a:xfrm>
              <a:prstGeom prst="rect">
                <a:avLst/>
              </a:prstGeom>
              <a:blipFill rotWithShape="0">
                <a:blip r:embed="rId4"/>
                <a:stretch>
                  <a:fillRect l="-683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Argumento de um número complexo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5073" y="3740408"/>
            <a:ext cx="3533854" cy="2944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4195485" y="3505046"/>
                <a:ext cx="1824538" cy="369332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o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afixo de </a:t>
                </a:r>
                <a14:m>
                  <m:oMath xmlns:m="http://schemas.openxmlformats.org/officeDocument/2006/math"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485" y="3505046"/>
                <a:ext cx="1824538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7937" b="-22222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exão em ângulos retos 17"/>
          <p:cNvCxnSpPr/>
          <p:nvPr/>
        </p:nvCxnSpPr>
        <p:spPr>
          <a:xfrm rot="16200000" flipV="1">
            <a:off x="4881284" y="3961672"/>
            <a:ext cx="457200" cy="268941"/>
          </a:xfrm>
          <a:prstGeom prst="bentConnector3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550257" y="4324743"/>
                <a:ext cx="1910844" cy="369332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o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afixo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257" y="4324743"/>
                <a:ext cx="1910844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6349" b="-22222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exão em ângulos retos 19"/>
          <p:cNvCxnSpPr>
            <a:endCxn id="19" idx="1"/>
          </p:cNvCxnSpPr>
          <p:nvPr/>
        </p:nvCxnSpPr>
        <p:spPr>
          <a:xfrm flipV="1">
            <a:off x="4652000" y="4509409"/>
            <a:ext cx="1898257" cy="560234"/>
          </a:xfrm>
          <a:prstGeom prst="bentConnector3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49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2" grpId="0" build="p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 trigonométrica de um número complexo 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4"/>
            <a:ext cx="8190098" cy="1781176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1767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Definição: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 sua representação na forma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onde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um argumento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designa-se por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forma trigonométrica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ou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forma polar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767728"/>
              </a:xfrm>
              <a:prstGeom prst="rect">
                <a:avLst/>
              </a:prstGeom>
              <a:blipFill rotWithShape="0">
                <a:blip r:embed="rId3"/>
                <a:stretch>
                  <a:fillRect l="-682" r="-1365" b="-206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72352" y="2757571"/>
            <a:ext cx="8043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Repara que a escrita de um número complexo na forma trigonométrica (ou forma polar)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envolve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módulo desse número complexo;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argumento desse número complexo.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672352" y="4413574"/>
            <a:ext cx="804378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/>
              <p:nvPr/>
            </p:nvSpPr>
            <p:spPr>
              <a:xfrm>
                <a:off x="672353" y="4870109"/>
                <a:ext cx="5096435" cy="1365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tem módulo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argumento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por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exemplo. Logo,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5=5</m:t>
                    </m:r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63538">
                  <a:lnSpc>
                    <a:spcPct val="150000"/>
                  </a:lnSpc>
                  <a:buClr>
                    <a:srgbClr val="F47929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Inversamente, </a:t>
                </a:r>
                <a14:m>
                  <m:oMath xmlns:m="http://schemas.openxmlformats.org/officeDocument/2006/math">
                    <m:r>
                      <a:rPr lang="pt-PT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4870109"/>
                <a:ext cx="5096435" cy="1365630"/>
              </a:xfrm>
              <a:prstGeom prst="rect">
                <a:avLst/>
              </a:prstGeom>
              <a:blipFill rotWithShape="0">
                <a:blip r:embed="rId4"/>
                <a:stretch>
                  <a:fillRect l="-718" b="-22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2980493" y="5819098"/>
                <a:ext cx="22125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i="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</m:func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pt-PT" dirty="0"/>
                            <m:t> 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493" y="5819098"/>
                <a:ext cx="221259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2980493" y="6154128"/>
                <a:ext cx="17284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=5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pt-PT" dirty="0"/>
                            <m:t> 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493" y="6154128"/>
                <a:ext cx="1728487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980493" y="6489158"/>
                <a:ext cx="6142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493" y="6489158"/>
                <a:ext cx="614271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197" r="-6931" b="-245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788" y="4799143"/>
            <a:ext cx="2073535" cy="196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2" grpId="0" uiExpand="1" build="p"/>
      <p:bldP spid="5" grpId="0"/>
      <p:bldP spid="25" grpId="0" build="p"/>
      <p:bldP spid="28" grpId="0"/>
      <p:bldP spid="39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57003" y="94569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 trigonométrica de um número complexo 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57003" y="1402230"/>
            <a:ext cx="8043783" cy="534725"/>
            <a:chOff x="657003" y="1402230"/>
            <a:chExt cx="8043783" cy="5347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6"/>
                <p:cNvSpPr/>
                <p:nvPr/>
              </p:nvSpPr>
              <p:spPr>
                <a:xfrm>
                  <a:off x="657003" y="1402230"/>
                  <a:ext cx="8043783" cy="5078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Clr>
                      <a:srgbClr val="F47929"/>
                    </a:buClr>
                    <a:buFont typeface="+mj-lt"/>
                    <a:buAutoNum type="arabicPeriod" startAt="2"/>
                  </a:pP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O </a:t>
                  </a:r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número complexo </a:t>
                  </a:r>
                  <a14:m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tem módulo </a:t>
                  </a:r>
                  <a14:m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e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argumento         , </a:t>
                  </a:r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por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exemplo. </a:t>
                  </a:r>
                  <a:endParaRPr lang="pt-PT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003" y="1402230"/>
                  <a:ext cx="8043783" cy="50783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531" b="-9639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/>
                <p:cNvSpPr txBox="1"/>
                <p:nvPr/>
              </p:nvSpPr>
              <p:spPr>
                <a:xfrm>
                  <a:off x="6441141" y="1466313"/>
                  <a:ext cx="508281" cy="4706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3" name="CaixaDe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1141" y="1466313"/>
                  <a:ext cx="508281" cy="47064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tângulo 17"/>
          <p:cNvSpPr/>
          <p:nvPr/>
        </p:nvSpPr>
        <p:spPr>
          <a:xfrm>
            <a:off x="674436" y="1866629"/>
            <a:ext cx="80437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Assim,                     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886572" y="1903325"/>
                <a:ext cx="1301767" cy="377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572" y="1903325"/>
                <a:ext cx="1301767" cy="3772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6"/>
          <p:cNvSpPr/>
          <p:nvPr/>
        </p:nvSpPr>
        <p:spPr>
          <a:xfrm>
            <a:off x="674436" y="2320733"/>
            <a:ext cx="50964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Inversamente, tem-se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1662681" y="2835630"/>
                <a:ext cx="3488134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i="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i="1" dirty="0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pt-PT" dirty="0"/>
                            <m:t> 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681" y="2835630"/>
                <a:ext cx="3488134" cy="5629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1662681" y="3359712"/>
                <a:ext cx="20932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pt-PT" dirty="0"/>
                            <m:t> 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681" y="3359712"/>
                <a:ext cx="209320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1662681" y="3746771"/>
                <a:ext cx="8684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681" y="3746771"/>
                <a:ext cx="868443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74436" y="2827838"/>
                <a:ext cx="1826717" cy="469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36" y="2827838"/>
                <a:ext cx="1826717" cy="4695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8304" y="2157384"/>
            <a:ext cx="1944412" cy="1960576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672352" y="4237126"/>
            <a:ext cx="8043783" cy="548355"/>
            <a:chOff x="672352" y="4237126"/>
            <a:chExt cx="8043783" cy="5483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6"/>
                <p:cNvSpPr/>
                <p:nvPr/>
              </p:nvSpPr>
              <p:spPr>
                <a:xfrm>
                  <a:off x="672352" y="4237126"/>
                  <a:ext cx="8043783" cy="5483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Clr>
                      <a:srgbClr val="F47929"/>
                    </a:buClr>
                    <a:buFont typeface="+mj-lt"/>
                    <a:buAutoNum type="arabicPeriod" startAt="3"/>
                  </a:pP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O </a:t>
                  </a:r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número complexo </a:t>
                  </a:r>
                  <a14:m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tem módulo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e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argumento      , </a:t>
                  </a:r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por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exemplo. </a:t>
                  </a:r>
                  <a:endParaRPr lang="pt-PT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352" y="4237126"/>
                  <a:ext cx="8043783" cy="54835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455" b="-6667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ixaDeTexto 34"/>
                <p:cNvSpPr txBox="1"/>
                <p:nvPr/>
              </p:nvSpPr>
              <p:spPr>
                <a:xfrm>
                  <a:off x="6725430" y="4314656"/>
                  <a:ext cx="296683" cy="4706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35" name="CaixaDe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5430" y="4314656"/>
                  <a:ext cx="296683" cy="47064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Retângulo 35"/>
          <p:cNvSpPr/>
          <p:nvPr/>
        </p:nvSpPr>
        <p:spPr>
          <a:xfrm>
            <a:off x="689785" y="4701525"/>
            <a:ext cx="80437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Assim,                       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1901921" y="4738221"/>
                <a:ext cx="1491434" cy="377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4 </m:t>
                              </m:r>
                            </m:den>
                          </m:f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921" y="4738221"/>
                <a:ext cx="1491434" cy="37728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6"/>
          <p:cNvSpPr/>
          <p:nvPr/>
        </p:nvSpPr>
        <p:spPr>
          <a:xfrm>
            <a:off x="689785" y="5115288"/>
            <a:ext cx="509643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>
              <a:lnSpc>
                <a:spcPct val="150000"/>
              </a:lnSpc>
              <a:buClr>
                <a:srgbClr val="F47929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Inversamente, tem-se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1745265" y="5589844"/>
                <a:ext cx="3236592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i="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i="1" dirty="0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pt-PT" dirty="0"/>
                            <m:t> 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265" y="5589844"/>
                <a:ext cx="3236592" cy="56297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1745265" y="6113926"/>
                <a:ext cx="2012795" cy="748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265" y="6113926"/>
                <a:ext cx="2012795" cy="74815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3552238" y="6296991"/>
                <a:ext cx="971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2238" y="6296991"/>
                <a:ext cx="971035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689785" y="5582052"/>
                <a:ext cx="1826717" cy="469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4 </m:t>
                              </m:r>
                            </m:den>
                          </m:f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85" y="5582052"/>
                <a:ext cx="1826717" cy="46955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6220" y="4860746"/>
            <a:ext cx="2041294" cy="191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0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20" grpId="0"/>
      <p:bldP spid="21" grpId="0"/>
      <p:bldP spid="22" grpId="0"/>
      <p:bldP spid="26" grpId="0"/>
      <p:bldP spid="7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Igualdade de números complexos escritos na forma trigonométrica </a:t>
            </a:r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4"/>
            <a:ext cx="8190098" cy="1754327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Dois números complexos não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nulos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de argumentos respetivamente iguais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iguais se têm módulos iguais e os argumentos diferem de um múltiplo inteiro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b="0" i="1" dirty="0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∧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l-GR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el-GR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l-GR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el-GR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682" r="-106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72351" y="2715240"/>
                <a:ext cx="8028434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 dois números complexos são iguais, então têm o mesmo afixo.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Consequentemente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têm o mesmo módulo e os seus argumentos podem diferir de um múltiplo inteiro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2715240"/>
                <a:ext cx="8028434" cy="13388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72352" y="3931550"/>
                <a:ext cx="8043784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Reciprocamente, se dois números complexos têm o mesmo módulo e os seus argumentos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diferem de um múltiplo inteiro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são iguais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931550"/>
                <a:ext cx="8043784" cy="872034"/>
              </a:xfrm>
              <a:prstGeom prst="rect">
                <a:avLst/>
              </a:prstGeom>
              <a:blipFill rotWithShape="0">
                <a:blip r:embed="rId5"/>
                <a:stretch>
                  <a:fillRect l="-606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2352" y="4803584"/>
                <a:ext cx="5311446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 têm o mesmo módulo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os seus afixos pertencem a uma mesma circunferência de centro na origem e raio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803584"/>
                <a:ext cx="5311446" cy="1338828"/>
              </a:xfrm>
              <a:prstGeom prst="rect">
                <a:avLst/>
              </a:prstGeom>
              <a:blipFill rotWithShape="0">
                <a:blip r:embed="rId6"/>
                <a:stretch>
                  <a:fillRect l="-688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3798" y="4803584"/>
            <a:ext cx="1992892" cy="196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5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2" grpId="0" build="p"/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Igualdade de números complexos escritos na forma trigonométrica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Reciprocamente, se dois números complexos têm o mesmo módulo e os seus argumentos diferem de um múltiplo inteiro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são iguais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682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1817729"/>
                <a:ext cx="53100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 os argumentos diferem de um múltiplo inteiro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os seus afixos pertencem a uma mesma semirreta com origem na origem do referencial.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817729"/>
                <a:ext cx="5310000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689" r="-1722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672352" y="3794457"/>
            <a:ext cx="8043783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Logo, o ponto de interseção da semirreta com a circunferência é o afixo dos dois números complexos, ou seja, os números são necessariamente iguais.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2352" y="1817729"/>
            <a:ext cx="2057375" cy="1976728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672352" y="4660727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72352" y="5117262"/>
                <a:ext cx="1826717" cy="49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117262"/>
                <a:ext cx="1826717" cy="4994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/>
          <p:cNvSpPr/>
          <p:nvPr/>
        </p:nvSpPr>
        <p:spPr>
          <a:xfrm>
            <a:off x="657002" y="5532761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 facto,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672352" y="6074601"/>
                <a:ext cx="970073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6074601"/>
                <a:ext cx="970073" cy="524182"/>
              </a:xfrm>
              <a:prstGeom prst="rect">
                <a:avLst/>
              </a:prstGeom>
              <a:blipFill rotWithShape="0">
                <a:blip r:embed="rId7"/>
                <a:stretch>
                  <a:fillRect r="-440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1669319" y="6093150"/>
                <a:ext cx="68781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319" y="6093150"/>
                <a:ext cx="687817" cy="5186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352001" y="6239994"/>
                <a:ext cx="5595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001" y="6239994"/>
                <a:ext cx="559577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4348" r="-5435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2896124" y="6239328"/>
                <a:ext cx="9555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124" y="6239328"/>
                <a:ext cx="95551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911" r="-5732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367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12" grpId="0"/>
      <p:bldP spid="13" grpId="0"/>
      <p:bldP spid="7" grpId="0"/>
      <p:bldP spid="1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4"/>
            <a:ext cx="8190098" cy="1802157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57003" y="945695"/>
                <a:ext cx="804378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Definição: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ao argumento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que pertence ao intervalo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]–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chama-se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argumento principal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representa-se por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Arg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682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57313" y="2774245"/>
                <a:ext cx="8028434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 um lado, como o intervalo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]–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corresponde a uma volta completa na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circunferência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trigonométrica, 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admite um argumento pertencente a este intervalo.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Por outro lado, como dois argumentos de um mesmo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diferem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a amplitude do intervalo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]–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existe apenas um e um só argumento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pertencente 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]–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13" y="2774245"/>
                <a:ext cx="8028434" cy="2585323"/>
              </a:xfrm>
              <a:prstGeom prst="rect">
                <a:avLst/>
              </a:prstGeom>
              <a:blipFill rotWithShape="0">
                <a:blip r:embed="rId4"/>
                <a:stretch>
                  <a:fillRect l="-683" r="-304" b="-9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Argumento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 de um número complexo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657313" y="5265439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"/>
              <p:cNvSpPr/>
              <p:nvPr/>
            </p:nvSpPr>
            <p:spPr>
              <a:xfrm>
                <a:off x="672354" y="5721974"/>
                <a:ext cx="185569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Arg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(5)=0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4" y="5721974"/>
                <a:ext cx="1855694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1967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2837321" y="5779578"/>
                <a:ext cx="2483223" cy="459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Arg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d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321" y="5779578"/>
                <a:ext cx="2483223" cy="459741"/>
              </a:xfrm>
              <a:prstGeom prst="rect">
                <a:avLst/>
              </a:prstGeom>
              <a:blipFill rotWithShape="0">
                <a:blip r:embed="rId6"/>
                <a:stretch>
                  <a:fillRect l="-1471" b="-263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"/>
              <p:cNvSpPr/>
              <p:nvPr/>
            </p:nvSpPr>
            <p:spPr>
              <a:xfrm>
                <a:off x="5350933" y="5779578"/>
                <a:ext cx="3365203" cy="487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Clr>
                    <a:srgbClr val="F47929"/>
                  </a:buClr>
                  <a:buFont typeface="+mj-lt"/>
                  <a:buAutoNum type="arabicPeriod" startAt="3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Arg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−1+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d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pt-PT" b="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933" y="5779578"/>
                <a:ext cx="3365203" cy="487954"/>
              </a:xfrm>
              <a:prstGeom prst="rect">
                <a:avLst/>
              </a:prstGeom>
              <a:blipFill rotWithShape="0">
                <a:blip r:embed="rId7"/>
                <a:stretch>
                  <a:fillRect l="-1268" b="-25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4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2" grpId="0" build="p"/>
      <p:bldP spid="12" grpId="0"/>
      <p:bldP spid="13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4"/>
            <a:ext cx="8190098" cy="1918530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Argumento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 de um número complexo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657003" y="945695"/>
            <a:ext cx="8043783" cy="1391507"/>
            <a:chOff x="657003" y="945695"/>
            <a:chExt cx="8043783" cy="13915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6"/>
                <p:cNvSpPr/>
                <p:nvPr/>
              </p:nvSpPr>
              <p:spPr>
                <a:xfrm>
                  <a:off x="657003" y="945695"/>
                  <a:ext cx="8043783" cy="13388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buClr>
                      <a:srgbClr val="05AAB0"/>
                    </a:buClr>
                  </a:pPr>
                  <a:r>
                    <a:rPr lang="pt-PT" b="1" dirty="0" smtClean="0">
                      <a:solidFill>
                        <a:srgbClr val="05AAB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Propriedade:</a:t>
                  </a:r>
                </a:p>
                <a:p>
                  <a:pPr>
                    <a:lnSpc>
                      <a:spcPct val="150000"/>
                    </a:lnSpc>
                    <a:buClr>
                      <a:srgbClr val="05AAB0"/>
                    </a:buClr>
                  </a:pPr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Dado um número complexo não nulo </a:t>
                  </a: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 err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i="1" dirty="0" err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 err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𝑏𝑖</m:t>
                      </m:r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ℝ</m:t>
                      </m:r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𝜃</m:t>
                      </m:r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é um argumento do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número </a:t>
                  </a: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se e só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se                              e                             . </a:t>
                  </a:r>
                </a:p>
              </p:txBody>
            </p:sp>
          </mc:Choice>
          <mc:Fallback xmlns="">
            <p:sp>
              <p:nvSpPr>
                <p:cNvPr id="34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003" y="945695"/>
                  <a:ext cx="8043783" cy="133882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82" b="-2727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aixaDeTexto 1"/>
                <p:cNvSpPr txBox="1"/>
                <p:nvPr/>
              </p:nvSpPr>
              <p:spPr>
                <a:xfrm>
                  <a:off x="3187125" y="1810968"/>
                  <a:ext cx="1759712" cy="52623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PT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PT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2" name="CaixaDeTex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7125" y="1810968"/>
                  <a:ext cx="1759712" cy="52623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5215777" y="1758297"/>
                  <a:ext cx="1777346" cy="5777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PT" b="0" i="0" smtClean="0">
                                <a:latin typeface="Cambria Math" panose="02040503050406030204" pitchFamily="18" charset="0"/>
                              </a:rPr>
                              <m:t>sen</m:t>
                            </m:r>
                          </m:fName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pt-PT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PT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PT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pt-PT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5777" y="1758297"/>
                  <a:ext cx="1777346" cy="57778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upo 10"/>
          <p:cNvGrpSpPr/>
          <p:nvPr/>
        </p:nvGrpSpPr>
        <p:grpSpPr>
          <a:xfrm>
            <a:off x="657313" y="2229221"/>
            <a:ext cx="8028432" cy="618246"/>
            <a:chOff x="657313" y="2229221"/>
            <a:chExt cx="8028432" cy="6182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tângulo 2"/>
                <p:cNvSpPr/>
                <p:nvPr/>
              </p:nvSpPr>
              <p:spPr>
                <a:xfrm>
                  <a:off x="657313" y="2277289"/>
                  <a:ext cx="8028432" cy="5078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buClr>
                      <a:srgbClr val="05AAB0"/>
                    </a:buClr>
                  </a:pPr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Nesse caso, se </a:t>
                  </a:r>
                  <a14:m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≠0</m:t>
                      </m:r>
                    </m:oMath>
                  </a14:m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,              .</a:t>
                  </a:r>
                  <a:endParaRPr lang="pt-PT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Retângulo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313" y="2277289"/>
                  <a:ext cx="8028432" cy="50783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683" b="-9639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tângulo 3"/>
                <p:cNvSpPr/>
                <p:nvPr/>
              </p:nvSpPr>
              <p:spPr>
                <a:xfrm>
                  <a:off x="2915914" y="2229221"/>
                  <a:ext cx="1053044" cy="6182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tg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4" name="Retângulo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914" y="2229221"/>
                  <a:ext cx="1053044" cy="61824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Retângulo 17"/>
          <p:cNvSpPr/>
          <p:nvPr/>
        </p:nvSpPr>
        <p:spPr>
          <a:xfrm>
            <a:off x="668252" y="2895499"/>
            <a:ext cx="800734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57313" y="3321319"/>
                <a:ext cx="802843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 número complexo diferente de zero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 seu afixo.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argumento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do número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13" y="3321319"/>
                <a:ext cx="8028434" cy="923330"/>
              </a:xfrm>
              <a:prstGeom prst="rect">
                <a:avLst/>
              </a:prstGeom>
              <a:blipFill rotWithShape="0">
                <a:blip r:embed="rId8"/>
                <a:stretch>
                  <a:fillRect l="-683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352" y="4244649"/>
            <a:ext cx="2936877" cy="2452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3609229" y="4244649"/>
                <a:ext cx="5106907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func>
                      <m:func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</m:fun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229" y="4244649"/>
                <a:ext cx="5106907" cy="456535"/>
              </a:xfrm>
              <a:prstGeom prst="rect">
                <a:avLst/>
              </a:prstGeom>
              <a:blipFill rotWithShape="0">
                <a:blip r:embed="rId10"/>
                <a:stretch>
                  <a:fillRect l="-716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534724" y="4237306"/>
                <a:ext cx="2247346" cy="618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724" y="4237306"/>
                <a:ext cx="2247346" cy="61856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5122789" y="4244649"/>
                <a:ext cx="1601399" cy="603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789" y="4244649"/>
                <a:ext cx="1601399" cy="60388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609228" y="5014500"/>
                <a:ext cx="510690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func>
                      <m:func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sen</m:t>
                        </m:r>
                      </m:fName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</m:func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228" y="5014500"/>
                <a:ext cx="5106907" cy="507831"/>
              </a:xfrm>
              <a:prstGeom prst="rect">
                <a:avLst/>
              </a:prstGeom>
              <a:blipFill rotWithShape="0">
                <a:blip r:embed="rId13"/>
                <a:stretch>
                  <a:fillRect l="-716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6534724" y="4954144"/>
                <a:ext cx="2264979" cy="670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724" y="4954144"/>
                <a:ext cx="2264979" cy="6701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5122789" y="4954144"/>
                <a:ext cx="1619033" cy="6554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789" y="4954144"/>
                <a:ext cx="1619033" cy="65543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3609228" y="5835647"/>
                <a:ext cx="510690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tem-se que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228" y="5835647"/>
                <a:ext cx="5106907" cy="507831"/>
              </a:xfrm>
              <a:prstGeom prst="rect">
                <a:avLst/>
              </a:prstGeom>
              <a:blipFill rotWithShape="0">
                <a:blip r:embed="rId16"/>
                <a:stretch>
                  <a:fillRect l="-716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194216" y="5772717"/>
                <a:ext cx="1434047" cy="615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tg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𝜃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</m:fNam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216" y="5772717"/>
                <a:ext cx="1434047" cy="61504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7414172" y="5782799"/>
                <a:ext cx="794064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den>
                      </m:f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172" y="5782799"/>
                <a:ext cx="794064" cy="61824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2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8" grpId="0"/>
      <p:bldP spid="19" grpId="0" build="p"/>
      <p:bldP spid="20" grpId="0"/>
      <p:bldP spid="7" grpId="0"/>
      <p:bldP spid="21" grpId="0"/>
      <p:bldP spid="22" grpId="0"/>
      <p:bldP spid="23" grpId="0"/>
      <p:bldP spid="24" grpId="0"/>
      <p:bldP spid="25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57003" y="94569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endParaRPr lang="pt-PT" b="1" dirty="0" smtClean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Argumento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 de um número complexo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57002" y="1380673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Reciprocamente, se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e                             ,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então: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2837501" y="1430758"/>
                <a:ext cx="1759712" cy="526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501" y="1430758"/>
                <a:ext cx="1759712" cy="5262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4866153" y="1378087"/>
                <a:ext cx="1777346" cy="577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</a:rPr>
                            <m:t>sen</m:t>
                          </m:r>
                        </m:fName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153" y="1378087"/>
                <a:ext cx="1777346" cy="5777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657003" y="1994365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sen</m:t>
                        </m:r>
                      </m:fName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1994365"/>
                <a:ext cx="8043783" cy="507831"/>
              </a:xfrm>
              <a:prstGeom prst="rect">
                <a:avLst/>
              </a:prstGeom>
              <a:blipFill rotWithShape="0">
                <a:blip r:embed="rId5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657002" y="2475302"/>
                <a:ext cx="802843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Substituindo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pelas expressões acima em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vem: </a:t>
                </a: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2" y="2475302"/>
                <a:ext cx="8028433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683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72352" y="2911276"/>
                <a:ext cx="5106907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𝑏𝑖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911276"/>
                <a:ext cx="5106907" cy="5078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1739149" y="2910487"/>
                <a:ext cx="255046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149" y="2910487"/>
                <a:ext cx="2550460" cy="5078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4065480" y="2909698"/>
                <a:ext cx="255046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d>
                        <m:d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</m:func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</m:fNam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480" y="2909698"/>
                <a:ext cx="2550460" cy="5078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187523" y="2896296"/>
                <a:ext cx="2550460" cy="521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523" y="2896296"/>
                <a:ext cx="2550460" cy="52123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672352" y="3377233"/>
                <a:ext cx="804378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Logo,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 argumento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377233"/>
                <a:ext cx="8043784" cy="507831"/>
              </a:xfrm>
              <a:prstGeom prst="rect">
                <a:avLst/>
              </a:prstGeom>
              <a:blipFill rotWithShape="0">
                <a:blip r:embed="rId11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/>
          <p:cNvSpPr/>
          <p:nvPr/>
        </p:nvSpPr>
        <p:spPr>
          <a:xfrm>
            <a:off x="672351" y="3804382"/>
            <a:ext cx="80284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 propriedade acima é muito útil na passagem de um número complexo escrito na forma algébrica para a forma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trigonométrica.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4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/>
      <p:bldP spid="27" grpId="0"/>
      <p:bldP spid="28" grpId="0"/>
      <p:bldP spid="11" grpId="0"/>
      <p:bldP spid="29" grpId="0"/>
      <p:bldP spid="30" grpId="0"/>
      <p:bldP spid="31" grpId="0"/>
      <p:bldP spid="32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57003" y="945695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Escreve na forma trigonométrica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os seguintes números complexos: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"/>
              <p:cNvSpPr/>
              <p:nvPr/>
            </p:nvSpPr>
            <p:spPr>
              <a:xfrm>
                <a:off x="672352" y="1359397"/>
                <a:ext cx="388620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=−20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59397"/>
                <a:ext cx="3886201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940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"/>
              <p:cNvSpPr/>
              <p:nvPr/>
            </p:nvSpPr>
            <p:spPr>
              <a:xfrm>
                <a:off x="4773705" y="1358730"/>
                <a:ext cx="388620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705" y="1358730"/>
                <a:ext cx="3886201" cy="456535"/>
              </a:xfrm>
              <a:prstGeom prst="rect">
                <a:avLst/>
              </a:prstGeom>
              <a:blipFill rotWithShape="0">
                <a:blip r:embed="rId8"/>
                <a:stretch>
                  <a:fillRect l="-940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"/>
              <p:cNvSpPr/>
              <p:nvPr/>
            </p:nvSpPr>
            <p:spPr>
              <a:xfrm>
                <a:off x="657003" y="1867228"/>
                <a:ext cx="388620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=1−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1867228"/>
                <a:ext cx="3886201" cy="456535"/>
              </a:xfrm>
              <a:prstGeom prst="rect">
                <a:avLst/>
              </a:prstGeom>
              <a:blipFill rotWithShape="0">
                <a:blip r:embed="rId9"/>
                <a:stretch>
                  <a:fillRect l="-1099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"/>
              <p:cNvSpPr/>
              <p:nvPr/>
            </p:nvSpPr>
            <p:spPr>
              <a:xfrm>
                <a:off x="4758356" y="1852608"/>
                <a:ext cx="3886201" cy="485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4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=−1−</m:t>
                    </m:r>
                    <m:rad>
                      <m:radPr>
                        <m:degHide m:val="on"/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356" y="1852608"/>
                <a:ext cx="3886201" cy="485774"/>
              </a:xfrm>
              <a:prstGeom prst="rect">
                <a:avLst/>
              </a:prstGeom>
              <a:blipFill rotWithShape="0">
                <a:blip r:embed="rId10"/>
                <a:stretch>
                  <a:fillRect l="-1099" b="-1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6"/>
          <p:cNvSpPr/>
          <p:nvPr/>
        </p:nvSpPr>
        <p:spPr>
          <a:xfrm>
            <a:off x="657002" y="2338382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"/>
              <p:cNvSpPr/>
              <p:nvPr/>
            </p:nvSpPr>
            <p:spPr>
              <a:xfrm>
                <a:off x="657003" y="2752084"/>
                <a:ext cx="388620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=−20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2752084"/>
                <a:ext cx="3886201" cy="507831"/>
              </a:xfrm>
              <a:prstGeom prst="rect">
                <a:avLst/>
              </a:prstGeom>
              <a:blipFill rotWithShape="0">
                <a:blip r:embed="rId11"/>
                <a:stretch>
                  <a:fillRect l="-1099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/>
              <p:nvPr/>
            </p:nvSpPr>
            <p:spPr>
              <a:xfrm>
                <a:off x="657003" y="3154831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268288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Módulo de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 smtClean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3154831"/>
                <a:ext cx="8043783" cy="456535"/>
              </a:xfrm>
              <a:prstGeom prst="rect">
                <a:avLst/>
              </a:prstGeom>
              <a:blipFill rotWithShape="0">
                <a:blip r:embed="rId12"/>
                <a:stretch>
                  <a:fillRect b="-229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"/>
              <p:cNvSpPr/>
              <p:nvPr/>
            </p:nvSpPr>
            <p:spPr>
              <a:xfrm>
                <a:off x="672352" y="3434063"/>
                <a:ext cx="8043783" cy="595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−20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434063"/>
                <a:ext cx="8043783" cy="59548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3175738" y="3575229"/>
                <a:ext cx="1011111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400</m:t>
                          </m:r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738" y="3575229"/>
                <a:ext cx="1011111" cy="40197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3996005" y="3595449"/>
                <a:ext cx="7312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005" y="3595449"/>
                <a:ext cx="73129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"/>
              <p:cNvSpPr/>
              <p:nvPr/>
            </p:nvSpPr>
            <p:spPr>
              <a:xfrm>
                <a:off x="657001" y="3938240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268288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Argumento de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 smtClean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1" y="3938240"/>
                <a:ext cx="8043783" cy="507831"/>
              </a:xfrm>
              <a:prstGeom prst="rect">
                <a:avLst/>
              </a:prstGeom>
              <a:blipFill rotWithShape="0">
                <a:blip r:embed="rId16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6"/>
              <p:cNvSpPr/>
              <p:nvPr/>
            </p:nvSpPr>
            <p:spPr>
              <a:xfrm>
                <a:off x="672352" y="4351942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 argumento é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351942"/>
                <a:ext cx="8043783" cy="507831"/>
              </a:xfrm>
              <a:prstGeom prst="rect">
                <a:avLst/>
              </a:prstGeom>
              <a:blipFill rotWithShape="0">
                <a:blip r:embed="rId17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6"/>
              <p:cNvSpPr/>
              <p:nvPr/>
            </p:nvSpPr>
            <p:spPr>
              <a:xfrm>
                <a:off x="657003" y="4762551"/>
                <a:ext cx="8043783" cy="521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</m:t>
                    </m:r>
                    <m:sSup>
                      <m:sSupPr>
                        <m:ctrlPr>
                          <a:rPr lang="pt-PT" b="0" i="1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4762551"/>
                <a:ext cx="8043783" cy="521233"/>
              </a:xfrm>
              <a:prstGeom prst="rect">
                <a:avLst/>
              </a:prstGeom>
              <a:blipFill rotWithShape="0">
                <a:blip r:embed="rId18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3705" y="3241897"/>
            <a:ext cx="2054096" cy="165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5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" grpId="0"/>
      <p:bldP spid="25" grpId="0"/>
      <p:bldP spid="33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57003" y="945695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Escreve na forma trigonométrica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os seguintes números complexos: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"/>
              <p:cNvSpPr/>
              <p:nvPr/>
            </p:nvSpPr>
            <p:spPr>
              <a:xfrm>
                <a:off x="672352" y="1359397"/>
                <a:ext cx="388620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=−20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59397"/>
                <a:ext cx="3886201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940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"/>
              <p:cNvSpPr/>
              <p:nvPr/>
            </p:nvSpPr>
            <p:spPr>
              <a:xfrm>
                <a:off x="4773705" y="1358730"/>
                <a:ext cx="388620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705" y="1358730"/>
                <a:ext cx="3886201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940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"/>
              <p:cNvSpPr/>
              <p:nvPr/>
            </p:nvSpPr>
            <p:spPr>
              <a:xfrm>
                <a:off x="657003" y="1867228"/>
                <a:ext cx="388620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=1−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1867228"/>
                <a:ext cx="3886201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1099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"/>
              <p:cNvSpPr/>
              <p:nvPr/>
            </p:nvSpPr>
            <p:spPr>
              <a:xfrm>
                <a:off x="4758356" y="1852608"/>
                <a:ext cx="3886201" cy="485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4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=−1−</m:t>
                    </m:r>
                    <m:rad>
                      <m:radPr>
                        <m:degHide m:val="on"/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356" y="1852608"/>
                <a:ext cx="3886201" cy="485774"/>
              </a:xfrm>
              <a:prstGeom prst="rect">
                <a:avLst/>
              </a:prstGeom>
              <a:blipFill rotWithShape="0">
                <a:blip r:embed="rId6"/>
                <a:stretch>
                  <a:fillRect l="-1099" b="-1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6"/>
          <p:cNvSpPr/>
          <p:nvPr/>
        </p:nvSpPr>
        <p:spPr>
          <a:xfrm>
            <a:off x="657002" y="2338382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"/>
              <p:cNvSpPr/>
              <p:nvPr/>
            </p:nvSpPr>
            <p:spPr>
              <a:xfrm>
                <a:off x="657003" y="2752084"/>
                <a:ext cx="388620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2752084"/>
                <a:ext cx="3886201" cy="456535"/>
              </a:xfrm>
              <a:prstGeom prst="rect">
                <a:avLst/>
              </a:prstGeom>
              <a:blipFill rotWithShape="0">
                <a:blip r:embed="rId7"/>
                <a:stretch>
                  <a:fillRect l="-1099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/>
              <p:nvPr/>
            </p:nvSpPr>
            <p:spPr>
              <a:xfrm>
                <a:off x="657003" y="3154831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268288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Módulo de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 smtClean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3154831"/>
                <a:ext cx="8043783" cy="456535"/>
              </a:xfrm>
              <a:prstGeom prst="rect">
                <a:avLst/>
              </a:prstGeom>
              <a:blipFill rotWithShape="0">
                <a:blip r:embed="rId8"/>
                <a:stretch>
                  <a:fillRect b="-229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"/>
              <p:cNvSpPr/>
              <p:nvPr/>
            </p:nvSpPr>
            <p:spPr>
              <a:xfrm>
                <a:off x="672352" y="3434063"/>
                <a:ext cx="8043783" cy="595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434063"/>
                <a:ext cx="8043783" cy="5954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3068162" y="3575229"/>
                <a:ext cx="882870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49</m:t>
                          </m:r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162" y="3575229"/>
                <a:ext cx="882870" cy="40197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3807747" y="3595449"/>
                <a:ext cx="603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=7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747" y="3595449"/>
                <a:ext cx="60305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"/>
              <p:cNvSpPr/>
              <p:nvPr/>
            </p:nvSpPr>
            <p:spPr>
              <a:xfrm>
                <a:off x="657001" y="3938240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268288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Argumento de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 smtClean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1" y="3938240"/>
                <a:ext cx="8043783" cy="507831"/>
              </a:xfrm>
              <a:prstGeom prst="rect">
                <a:avLst/>
              </a:prstGeom>
              <a:blipFill rotWithShape="0">
                <a:blip r:embed="rId12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6"/>
          <p:cNvSpPr/>
          <p:nvPr/>
        </p:nvSpPr>
        <p:spPr>
          <a:xfrm>
            <a:off x="672352" y="4351942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Um argumento é     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6"/>
              <p:cNvSpPr/>
              <p:nvPr/>
            </p:nvSpPr>
            <p:spPr>
              <a:xfrm>
                <a:off x="657003" y="4843233"/>
                <a:ext cx="8043783" cy="521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4843233"/>
                <a:ext cx="8043783" cy="521233"/>
              </a:xfrm>
              <a:prstGeom prst="rect">
                <a:avLst/>
              </a:prstGeom>
              <a:blipFill rotWithShape="0">
                <a:blip r:embed="rId13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3183703" y="4419177"/>
                <a:ext cx="296684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703" y="4419177"/>
                <a:ext cx="296684" cy="47064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155606" y="4843233"/>
                <a:ext cx="807464" cy="469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pt-PT" dirty="0">
                              <a:solidFill>
                                <a:srgbClr val="F47929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606" y="4843233"/>
                <a:ext cx="807464" cy="46955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16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8553" y="3259915"/>
            <a:ext cx="1686967" cy="17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" grpId="0"/>
      <p:bldP spid="25" grpId="0"/>
      <p:bldP spid="33" grpId="0"/>
      <p:bldP spid="35" grpId="0"/>
      <p:bldP spid="36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115332"/>
                <a:ext cx="847164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Complexos de módulo </a:t>
                </a:r>
                <a14:m>
                  <m:oMath xmlns:m="http://schemas.openxmlformats.org/officeDocument/2006/math">
                    <m:r>
                      <a:rPr lang="pt-PT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1295" t="-11111" b="-296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arredondado 12"/>
          <p:cNvSpPr/>
          <p:nvPr/>
        </p:nvSpPr>
        <p:spPr>
          <a:xfrm>
            <a:off x="526038" y="945694"/>
            <a:ext cx="8190098" cy="1017577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66847" y="945695"/>
                <a:ext cx="80437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Definição: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 número complexo de módulo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diz-se 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unitário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43783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66847" y="1992240"/>
            <a:ext cx="805479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666846" y="2424406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Seja                       .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304364" y="2362209"/>
                <a:ext cx="1376339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364" y="2362209"/>
                <a:ext cx="1376339" cy="5809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"/>
              <p:cNvSpPr/>
              <p:nvPr/>
            </p:nvSpPr>
            <p:spPr>
              <a:xfrm>
                <a:off x="672352" y="3182256"/>
                <a:ext cx="260873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182256"/>
                <a:ext cx="2608730" cy="5078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020735" y="2984189"/>
                <a:ext cx="1997342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 1 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lang="pt-PT" i="1">
                                              <a:latin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35" y="2984189"/>
                <a:ext cx="1997342" cy="818366"/>
              </a:xfrm>
              <a:prstGeom prst="rect">
                <a:avLst/>
              </a:prstGeom>
              <a:blipFill rotWithShape="0">
                <a:blip r:embed="rId7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017721" y="2997636"/>
                <a:ext cx="120404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1 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3 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721" y="2997636"/>
                <a:ext cx="1204048" cy="81836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4233295" y="3292368"/>
                <a:ext cx="569963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295" y="3292368"/>
                <a:ext cx="569963" cy="309637"/>
              </a:xfrm>
              <a:prstGeom prst="rect">
                <a:avLst/>
              </a:prstGeom>
              <a:blipFill rotWithShape="0">
                <a:blip r:embed="rId9"/>
                <a:stretch>
                  <a:fillRect l="-3191" r="-9574" b="-78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840067" y="3322133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067" y="3322133"/>
                <a:ext cx="418384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5797" r="-11594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7858" y="3922217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diz-se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unitário.                     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8" y="3922217"/>
                <a:ext cx="8043783" cy="507831"/>
              </a:xfrm>
              <a:prstGeom prst="rect">
                <a:avLst/>
              </a:prstGeom>
              <a:blipFill rotWithShape="0">
                <a:blip r:embed="rId11"/>
                <a:stretch>
                  <a:fillRect l="-606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tângulo arredondado 12"/>
          <p:cNvSpPr/>
          <p:nvPr/>
        </p:nvSpPr>
        <p:spPr>
          <a:xfrm>
            <a:off x="531543" y="4528260"/>
            <a:ext cx="8190098" cy="1754327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"/>
              <p:cNvSpPr/>
              <p:nvPr/>
            </p:nvSpPr>
            <p:spPr>
              <a:xfrm>
                <a:off x="672352" y="4528261"/>
                <a:ext cx="804378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diz-se unitário se e só se existir um número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tal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designa-se por um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argumento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𝒛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528261"/>
                <a:ext cx="8043783" cy="1754326"/>
              </a:xfrm>
              <a:prstGeom prst="rect">
                <a:avLst/>
              </a:prstGeom>
              <a:blipFill rotWithShape="0">
                <a:blip r:embed="rId12"/>
                <a:stretch>
                  <a:fillRect l="-606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51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" grpId="0"/>
      <p:bldP spid="11" grpId="0"/>
      <p:bldP spid="3" grpId="0"/>
      <p:bldP spid="13" grpId="0"/>
      <p:bldP spid="14" grpId="0"/>
      <p:bldP spid="22" grpId="0"/>
      <p:bldP spid="23" grpId="0"/>
      <p:bldP spid="5" grpId="0"/>
      <p:bldP spid="24" grpId="0"/>
      <p:bldP spid="30" grpId="0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57003" y="945695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Escreve na forma trigonométrica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os seguintes números complexos: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"/>
              <p:cNvSpPr/>
              <p:nvPr/>
            </p:nvSpPr>
            <p:spPr>
              <a:xfrm>
                <a:off x="672352" y="1359397"/>
                <a:ext cx="388620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=−20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59397"/>
                <a:ext cx="3886201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940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"/>
              <p:cNvSpPr/>
              <p:nvPr/>
            </p:nvSpPr>
            <p:spPr>
              <a:xfrm>
                <a:off x="4773705" y="1358730"/>
                <a:ext cx="388620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705" y="1358730"/>
                <a:ext cx="3886201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940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"/>
              <p:cNvSpPr/>
              <p:nvPr/>
            </p:nvSpPr>
            <p:spPr>
              <a:xfrm>
                <a:off x="657003" y="1867228"/>
                <a:ext cx="388620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=1−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1867228"/>
                <a:ext cx="3886201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1099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"/>
              <p:cNvSpPr/>
              <p:nvPr/>
            </p:nvSpPr>
            <p:spPr>
              <a:xfrm>
                <a:off x="4758356" y="1852608"/>
                <a:ext cx="3886201" cy="485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4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=−1−</m:t>
                    </m:r>
                    <m:rad>
                      <m:radPr>
                        <m:degHide m:val="on"/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356" y="1852608"/>
                <a:ext cx="3886201" cy="485774"/>
              </a:xfrm>
              <a:prstGeom prst="rect">
                <a:avLst/>
              </a:prstGeom>
              <a:blipFill rotWithShape="0">
                <a:blip r:embed="rId6"/>
                <a:stretch>
                  <a:fillRect l="-1099" b="-1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6"/>
          <p:cNvSpPr/>
          <p:nvPr/>
        </p:nvSpPr>
        <p:spPr>
          <a:xfrm>
            <a:off x="657002" y="2338382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"/>
              <p:cNvSpPr/>
              <p:nvPr/>
            </p:nvSpPr>
            <p:spPr>
              <a:xfrm>
                <a:off x="657003" y="2752084"/>
                <a:ext cx="388620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=1−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2752084"/>
                <a:ext cx="3886201" cy="507831"/>
              </a:xfrm>
              <a:prstGeom prst="rect">
                <a:avLst/>
              </a:prstGeom>
              <a:blipFill rotWithShape="0">
                <a:blip r:embed="rId7"/>
                <a:stretch>
                  <a:fillRect l="-1099" b="-476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/>
              <p:nvPr/>
            </p:nvSpPr>
            <p:spPr>
              <a:xfrm>
                <a:off x="657003" y="3154831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268288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Módulo de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 smtClean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3154831"/>
                <a:ext cx="8043783" cy="456535"/>
              </a:xfrm>
              <a:prstGeom prst="rect">
                <a:avLst/>
              </a:prstGeom>
              <a:blipFill rotWithShape="0">
                <a:blip r:embed="rId8"/>
                <a:stretch>
                  <a:fillRect b="-229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"/>
              <p:cNvSpPr/>
              <p:nvPr/>
            </p:nvSpPr>
            <p:spPr>
              <a:xfrm>
                <a:off x="672352" y="3434063"/>
                <a:ext cx="8043783" cy="595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434063"/>
                <a:ext cx="8043783" cy="5954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3027821" y="3575229"/>
                <a:ext cx="754630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821" y="3575229"/>
                <a:ext cx="754630" cy="40197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"/>
              <p:cNvSpPr/>
              <p:nvPr/>
            </p:nvSpPr>
            <p:spPr>
              <a:xfrm>
                <a:off x="657001" y="3938240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268288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Argumento de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 smtClean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1" y="3938240"/>
                <a:ext cx="8043783" cy="507831"/>
              </a:xfrm>
              <a:prstGeom prst="rect">
                <a:avLst/>
              </a:prstGeom>
              <a:blipFill rotWithShape="0">
                <a:blip r:embed="rId11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6"/>
              <p:cNvSpPr/>
              <p:nvPr/>
            </p:nvSpPr>
            <p:spPr>
              <a:xfrm>
                <a:off x="672352" y="4351942"/>
                <a:ext cx="8043783" cy="664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∧   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351942"/>
                <a:ext cx="8043783" cy="66460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6"/>
              <p:cNvSpPr/>
              <p:nvPr/>
            </p:nvSpPr>
            <p:spPr>
              <a:xfrm>
                <a:off x="685283" y="6212618"/>
                <a:ext cx="8043783" cy="521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.</a:t>
                </a:r>
              </a:p>
            </p:txBody>
          </p:sp>
        </mc:Choice>
        <mc:Fallback xmlns="">
          <p:sp>
            <p:nvSpPr>
              <p:cNvPr id="3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83" y="6212618"/>
                <a:ext cx="8043783" cy="521233"/>
              </a:xfrm>
              <a:prstGeom prst="rect">
                <a:avLst/>
              </a:prstGeom>
              <a:blipFill rotWithShape="0">
                <a:blip r:embed="rId13"/>
                <a:stretch>
                  <a:fillRect b="-581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183886" y="6212618"/>
                <a:ext cx="1080873" cy="469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pt-PT" dirty="0">
                              <a:solidFill>
                                <a:srgbClr val="F47929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886" y="6212618"/>
                <a:ext cx="1080873" cy="46955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/>
          <p:cNvSpPr/>
          <p:nvPr/>
        </p:nvSpPr>
        <p:spPr>
          <a:xfrm>
            <a:off x="672352" y="5632012"/>
            <a:ext cx="79851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1825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Daqui se conclui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que                ,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por exemplo.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570944" y="5680239"/>
                <a:ext cx="946221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944" y="5680239"/>
                <a:ext cx="946221" cy="47064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7829" y="3154831"/>
            <a:ext cx="1869140" cy="2019113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8639" y="3182598"/>
            <a:ext cx="1951267" cy="2019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57001" y="4977887"/>
                <a:ext cx="4251175" cy="67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6318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⟺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∧   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1" y="4977887"/>
                <a:ext cx="4251175" cy="67415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00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" grpId="0"/>
      <p:bldP spid="33" grpId="0"/>
      <p:bldP spid="35" grpId="0"/>
      <p:bldP spid="36" grpId="0"/>
      <p:bldP spid="5" grpId="0"/>
      <p:bldP spid="9" grpId="0"/>
      <p:bldP spid="10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57001" y="5173766"/>
                <a:ext cx="805913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afixo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encontra-se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.º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quadrante,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pelo que                , por exemplo.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1" y="5173766"/>
                <a:ext cx="8059134" cy="923330"/>
              </a:xfrm>
              <a:prstGeom prst="rect">
                <a:avLst/>
              </a:prstGeom>
              <a:blipFill rotWithShape="0">
                <a:blip r:embed="rId3"/>
                <a:stretch>
                  <a:fillRect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57003" y="945695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Escreve na forma trigonométrica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os seguintes números complexos: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1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"/>
              <p:cNvSpPr/>
              <p:nvPr/>
            </p:nvSpPr>
            <p:spPr>
              <a:xfrm>
                <a:off x="672352" y="1359397"/>
                <a:ext cx="388620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=−20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59397"/>
                <a:ext cx="3886201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940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"/>
              <p:cNvSpPr/>
              <p:nvPr/>
            </p:nvSpPr>
            <p:spPr>
              <a:xfrm>
                <a:off x="4773705" y="1358730"/>
                <a:ext cx="388620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705" y="1358730"/>
                <a:ext cx="3886201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940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"/>
              <p:cNvSpPr/>
              <p:nvPr/>
            </p:nvSpPr>
            <p:spPr>
              <a:xfrm>
                <a:off x="657003" y="1867228"/>
                <a:ext cx="388620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=1−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1867228"/>
                <a:ext cx="3886201" cy="456535"/>
              </a:xfrm>
              <a:prstGeom prst="rect">
                <a:avLst/>
              </a:prstGeom>
              <a:blipFill rotWithShape="0">
                <a:blip r:embed="rId6"/>
                <a:stretch>
                  <a:fillRect l="-1099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"/>
              <p:cNvSpPr/>
              <p:nvPr/>
            </p:nvSpPr>
            <p:spPr>
              <a:xfrm>
                <a:off x="4758356" y="1852608"/>
                <a:ext cx="3886201" cy="485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4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=−1−</m:t>
                    </m:r>
                    <m:rad>
                      <m:radPr>
                        <m:degHide m:val="on"/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356" y="1852608"/>
                <a:ext cx="3886201" cy="485774"/>
              </a:xfrm>
              <a:prstGeom prst="rect">
                <a:avLst/>
              </a:prstGeom>
              <a:blipFill rotWithShape="0">
                <a:blip r:embed="rId7"/>
                <a:stretch>
                  <a:fillRect l="-1099" b="-1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6"/>
          <p:cNvSpPr/>
          <p:nvPr/>
        </p:nvSpPr>
        <p:spPr>
          <a:xfrm>
            <a:off x="657002" y="2338382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"/>
              <p:cNvSpPr/>
              <p:nvPr/>
            </p:nvSpPr>
            <p:spPr>
              <a:xfrm>
                <a:off x="657003" y="2752084"/>
                <a:ext cx="3886201" cy="485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4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=−1−</m:t>
                    </m:r>
                    <m:rad>
                      <m:radPr>
                        <m:degHide m:val="on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2752084"/>
                <a:ext cx="3886201" cy="485774"/>
              </a:xfrm>
              <a:prstGeom prst="rect">
                <a:avLst/>
              </a:prstGeom>
              <a:blipFill rotWithShape="0">
                <a:blip r:embed="rId8"/>
                <a:stretch>
                  <a:fillRect l="-1099" b="-15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/>
              <p:nvPr/>
            </p:nvSpPr>
            <p:spPr>
              <a:xfrm>
                <a:off x="657003" y="3154831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268288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Módulo de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 smtClean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3154831"/>
                <a:ext cx="8043783" cy="456535"/>
              </a:xfrm>
              <a:prstGeom prst="rect">
                <a:avLst/>
              </a:prstGeom>
              <a:blipFill rotWithShape="0">
                <a:blip r:embed="rId9"/>
                <a:stretch>
                  <a:fillRect b="-229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"/>
              <p:cNvSpPr/>
              <p:nvPr/>
            </p:nvSpPr>
            <p:spPr>
              <a:xfrm>
                <a:off x="672352" y="3541639"/>
                <a:ext cx="8043783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541639"/>
                <a:ext cx="8043783" cy="65601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3513546" y="3724984"/>
                <a:ext cx="754630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546" y="3724984"/>
                <a:ext cx="754630" cy="40197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"/>
              <p:cNvSpPr/>
              <p:nvPr/>
            </p:nvSpPr>
            <p:spPr>
              <a:xfrm>
                <a:off x="657001" y="4126498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268288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Argumento de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 smtClean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1" y="4126498"/>
                <a:ext cx="8043783" cy="507831"/>
              </a:xfrm>
              <a:prstGeom prst="rect">
                <a:avLst/>
              </a:prstGeom>
              <a:blipFill rotWithShape="0">
                <a:blip r:embed="rId12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6"/>
              <p:cNvSpPr/>
              <p:nvPr/>
            </p:nvSpPr>
            <p:spPr>
              <a:xfrm>
                <a:off x="672352" y="4540200"/>
                <a:ext cx="8043783" cy="67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∧   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540200"/>
                <a:ext cx="8043783" cy="67415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6"/>
              <p:cNvSpPr/>
              <p:nvPr/>
            </p:nvSpPr>
            <p:spPr>
              <a:xfrm>
                <a:off x="685283" y="6064701"/>
                <a:ext cx="8043783" cy="521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.</a:t>
                </a:r>
              </a:p>
            </p:txBody>
          </p:sp>
        </mc:Choice>
        <mc:Fallback xmlns="">
          <p:sp>
            <p:nvSpPr>
              <p:cNvPr id="3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83" y="6064701"/>
                <a:ext cx="8043783" cy="521233"/>
              </a:xfrm>
              <a:prstGeom prst="rect">
                <a:avLst/>
              </a:prstGeom>
              <a:blipFill rotWithShape="0">
                <a:blip r:embed="rId14"/>
                <a:stretch>
                  <a:fillRect b="-705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183886" y="6042156"/>
                <a:ext cx="1027076" cy="49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sSup>
                        <m:sSup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pt-PT" dirty="0">
                              <a:solidFill>
                                <a:srgbClr val="F47929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886" y="6042156"/>
                <a:ext cx="1027076" cy="49398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6690665" y="5163287"/>
                <a:ext cx="971869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665" y="5163287"/>
                <a:ext cx="971869" cy="51854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4152314" y="3798781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314" y="3798781"/>
                <a:ext cx="418384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4348" r="-13043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0769" y="3159345"/>
            <a:ext cx="1844272" cy="182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6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2" grpId="0"/>
      <p:bldP spid="33" grpId="0"/>
      <p:bldP spid="35" grpId="0"/>
      <p:bldP spid="36" grpId="0"/>
      <p:bldP spid="5" grpId="0"/>
      <p:bldP spid="10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57003" y="945695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Escreve na forma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algébrica os seguintes números complexos: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"/>
              <p:cNvSpPr/>
              <p:nvPr/>
            </p:nvSpPr>
            <p:spPr>
              <a:xfrm>
                <a:off x="672352" y="1251821"/>
                <a:ext cx="3886201" cy="572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f>
                          <m:fPr>
                            <m:ctrlPr>
                              <a:rPr lang="pt-PT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251821"/>
                <a:ext cx="3886201" cy="572208"/>
              </a:xfrm>
              <a:prstGeom prst="rect">
                <a:avLst/>
              </a:prstGeom>
              <a:blipFill rotWithShape="0">
                <a:blip r:embed="rId3"/>
                <a:stretch>
                  <a:fillRect l="-940" b="-1276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"/>
              <p:cNvSpPr/>
              <p:nvPr/>
            </p:nvSpPr>
            <p:spPr>
              <a:xfrm>
                <a:off x="3192564" y="1249662"/>
                <a:ext cx="3886201" cy="555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f>
                          <m:fPr>
                            <m:ctrlPr>
                              <a:rPr lang="pt-PT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sup>
                    </m:sSup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564" y="1249662"/>
                <a:ext cx="3886201" cy="555408"/>
              </a:xfrm>
              <a:prstGeom prst="rect">
                <a:avLst/>
              </a:prstGeom>
              <a:blipFill rotWithShape="0">
                <a:blip r:embed="rId4"/>
                <a:stretch>
                  <a:fillRect l="-1099" b="-142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"/>
              <p:cNvSpPr/>
              <p:nvPr/>
            </p:nvSpPr>
            <p:spPr>
              <a:xfrm>
                <a:off x="5260238" y="1248574"/>
                <a:ext cx="3886201" cy="555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f>
                          <m:fPr>
                            <m:ctrlPr>
                              <a:rPr lang="pt-PT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238" y="1248574"/>
                <a:ext cx="3886201" cy="555408"/>
              </a:xfrm>
              <a:prstGeom prst="rect">
                <a:avLst/>
              </a:prstGeom>
              <a:blipFill rotWithShape="0">
                <a:blip r:embed="rId5"/>
                <a:stretch>
                  <a:fillRect l="-1099" b="-142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6"/>
          <p:cNvSpPr/>
          <p:nvPr/>
        </p:nvSpPr>
        <p:spPr>
          <a:xfrm>
            <a:off x="657002" y="1787055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2352" y="2103730"/>
                <a:ext cx="3886201" cy="572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f>
                          <m:fPr>
                            <m:ctrlPr>
                              <a:rPr lang="pt-PT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103730"/>
                <a:ext cx="3886201" cy="572208"/>
              </a:xfrm>
              <a:prstGeom prst="rect">
                <a:avLst/>
              </a:prstGeom>
              <a:blipFill rotWithShape="0">
                <a:blip r:embed="rId6"/>
                <a:stretch>
                  <a:fillRect l="-940" b="-1276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/>
              <p:nvPr/>
            </p:nvSpPr>
            <p:spPr>
              <a:xfrm>
                <a:off x="672352" y="2613131"/>
                <a:ext cx="8028434" cy="526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Dado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faz-se o seguinte: </a:t>
                </a: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613131"/>
                <a:ext cx="8028434" cy="526041"/>
              </a:xfrm>
              <a:prstGeom prst="rect">
                <a:avLst/>
              </a:prstGeom>
              <a:blipFill rotWithShape="0">
                <a:blip r:embed="rId7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72352" y="3136212"/>
                <a:ext cx="8028434" cy="694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3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136212"/>
                <a:ext cx="8028434" cy="69461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192913" y="3152623"/>
                <a:ext cx="3495188" cy="808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3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3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913" y="3152623"/>
                <a:ext cx="3495188" cy="80823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2192913" y="3846641"/>
                <a:ext cx="397903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913" y="3846641"/>
                <a:ext cx="3979038" cy="71468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2192913" y="4438974"/>
                <a:ext cx="3318344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913" y="4438974"/>
                <a:ext cx="3318344" cy="71468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2192913" y="5047353"/>
                <a:ext cx="2224391" cy="7481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PT" b="0" i="1" dirty="0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b="0" i="1" dirty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913" y="5047353"/>
                <a:ext cx="2224391" cy="7481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4217598" y="5102515"/>
                <a:ext cx="1543307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2 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2 </m:t>
                          </m:r>
                        </m:num>
                        <m:den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598" y="5102515"/>
                <a:ext cx="1543307" cy="61093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5605724" y="5250211"/>
                <a:ext cx="11329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0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pt-PT" i="1" dirty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724" y="5250211"/>
                <a:ext cx="1132939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972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6" grpId="0"/>
      <p:bldP spid="17" grpId="0"/>
      <p:bldP spid="18" grpId="0"/>
      <p:bldP spid="20" grpId="0"/>
      <p:bldP spid="25" grpId="0"/>
      <p:bldP spid="26" grpId="0"/>
      <p:bldP spid="8" grpId="0"/>
      <p:bldP spid="27" grpId="0"/>
      <p:bldP spid="28" grpId="0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57003" y="945695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Escreve na forma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algébrica os seguintes números complexos: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2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"/>
              <p:cNvSpPr/>
              <p:nvPr/>
            </p:nvSpPr>
            <p:spPr>
              <a:xfrm>
                <a:off x="672352" y="1251821"/>
                <a:ext cx="3886201" cy="572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sSup>
                      <m:sSup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f>
                          <m:fPr>
                            <m:ctrlPr>
                              <a:rPr lang="pt-PT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251821"/>
                <a:ext cx="3886201" cy="572208"/>
              </a:xfrm>
              <a:prstGeom prst="rect">
                <a:avLst/>
              </a:prstGeom>
              <a:blipFill rotWithShape="0">
                <a:blip r:embed="rId3"/>
                <a:stretch>
                  <a:fillRect l="-940" b="-1276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"/>
              <p:cNvSpPr/>
              <p:nvPr/>
            </p:nvSpPr>
            <p:spPr>
              <a:xfrm>
                <a:off x="3192564" y="1249662"/>
                <a:ext cx="3886201" cy="555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f>
                          <m:fPr>
                            <m:ctrlPr>
                              <a:rPr lang="pt-PT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sup>
                    </m:sSup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564" y="1249662"/>
                <a:ext cx="3886201" cy="555408"/>
              </a:xfrm>
              <a:prstGeom prst="rect">
                <a:avLst/>
              </a:prstGeom>
              <a:blipFill rotWithShape="0">
                <a:blip r:embed="rId4"/>
                <a:stretch>
                  <a:fillRect l="-1099" b="-142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"/>
              <p:cNvSpPr/>
              <p:nvPr/>
            </p:nvSpPr>
            <p:spPr>
              <a:xfrm>
                <a:off x="5260238" y="1248574"/>
                <a:ext cx="3886201" cy="555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f>
                          <m:fPr>
                            <m:ctrlPr>
                              <a:rPr lang="pt-PT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238" y="1248574"/>
                <a:ext cx="3886201" cy="555408"/>
              </a:xfrm>
              <a:prstGeom prst="rect">
                <a:avLst/>
              </a:prstGeom>
              <a:blipFill rotWithShape="0">
                <a:blip r:embed="rId5"/>
                <a:stretch>
                  <a:fillRect l="-1099" b="-142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6"/>
          <p:cNvSpPr/>
          <p:nvPr/>
        </p:nvSpPr>
        <p:spPr>
          <a:xfrm>
            <a:off x="657002" y="1800502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2352" y="2103730"/>
                <a:ext cx="3886201" cy="555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f>
                          <m:fPr>
                            <m:ctrlPr>
                              <a:rPr lang="pt-PT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sup>
                    </m:sSup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103730"/>
                <a:ext cx="3886201" cy="555408"/>
              </a:xfrm>
              <a:prstGeom prst="rect">
                <a:avLst/>
              </a:prstGeom>
              <a:blipFill rotWithShape="0">
                <a:blip r:embed="rId6"/>
                <a:stretch>
                  <a:fillRect l="-940" b="-142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/>
              <p:nvPr/>
            </p:nvSpPr>
            <p:spPr>
              <a:xfrm>
                <a:off x="672352" y="2613131"/>
                <a:ext cx="8028434" cy="526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Mais uma vez, atendendo a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vem que: </a:t>
                </a: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613131"/>
                <a:ext cx="8028434" cy="526041"/>
              </a:xfrm>
              <a:prstGeom prst="rect">
                <a:avLst/>
              </a:prstGeom>
              <a:blipFill rotWithShape="0">
                <a:blip r:embed="rId7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72352" y="3068977"/>
                <a:ext cx="8028434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068977"/>
                <a:ext cx="8028434" cy="65883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1950096" y="3097262"/>
                <a:ext cx="299364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096" y="3097262"/>
                <a:ext cx="2993640" cy="7146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4791432" y="3186382"/>
                <a:ext cx="2857064" cy="563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pt-PT" i="1" dirty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 dirty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</m:t>
                      </m:r>
                      <m:d>
                        <m:dPr>
                          <m:ctrlPr>
                            <a:rPr lang="pt-PT" i="1" dirty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pt-PT" i="1" dirty="0" err="1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pt-PT" i="1" dirty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dirty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d>
                        <m:dPr>
                          <m:ctrlPr>
                            <a:rPr lang="pt-PT" i="1" dirty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432" y="3186382"/>
                <a:ext cx="2857064" cy="56380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657003" y="3675986"/>
            <a:ext cx="8043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Dado que não conhecemos os valores exatos das razões trigonométricas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    , 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forma algébrica deverá ser apresentada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desta forma.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375717" y="4124204"/>
                <a:ext cx="481349" cy="563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717" y="4124204"/>
                <a:ext cx="481349" cy="56380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"/>
              <p:cNvSpPr/>
              <p:nvPr/>
            </p:nvSpPr>
            <p:spPr>
              <a:xfrm>
                <a:off x="657002" y="4622949"/>
                <a:ext cx="3886201" cy="5554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lphaLcParenR" startAt="3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f>
                          <m:fPr>
                            <m:ctrlPr>
                              <a:rPr lang="pt-PT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2" y="4622949"/>
                <a:ext cx="3886201" cy="555408"/>
              </a:xfrm>
              <a:prstGeom prst="rect">
                <a:avLst/>
              </a:prstGeom>
              <a:blipFill rotWithShape="0">
                <a:blip r:embed="rId12"/>
                <a:stretch>
                  <a:fillRect l="-1099" b="-142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/>
              <p:nvPr/>
            </p:nvSpPr>
            <p:spPr>
              <a:xfrm>
                <a:off x="672352" y="5089477"/>
                <a:ext cx="8028434" cy="658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363538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e>
                      </m:rad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089477"/>
                <a:ext cx="8028434" cy="65883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2102557" y="5122683"/>
                <a:ext cx="314522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e>
                      </m:rad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⁡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557" y="5122683"/>
                <a:ext cx="3145220" cy="71468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5047463" y="5262692"/>
                <a:ext cx="187846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e>
                      </m:rad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463" y="5262692"/>
                <a:ext cx="1878463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6737763" y="5260079"/>
                <a:ext cx="8356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e>
                      </m:rad>
                      <m:r>
                        <a:rPr lang="pt-PT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763" y="5260079"/>
                <a:ext cx="835678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3164" y="5802811"/>
                <a:ext cx="802762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Podias ter observado que, sendo o argumento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, 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afixo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se encontra sobre o semieixo imaginário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positivo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  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64" y="5802811"/>
                <a:ext cx="8027621" cy="923330"/>
              </a:xfrm>
              <a:prstGeom prst="rect">
                <a:avLst/>
              </a:prstGeom>
              <a:blipFill rotWithShape="0">
                <a:blip r:embed="rId17"/>
                <a:stretch>
                  <a:fillRect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5822026" y="5823919"/>
                <a:ext cx="481349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026" y="5823919"/>
                <a:ext cx="481349" cy="56297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46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8" grpId="0"/>
      <p:bldP spid="27" grpId="0"/>
      <p:bldP spid="2" grpId="0"/>
      <p:bldP spid="3" grpId="0"/>
      <p:bldP spid="21" grpId="0"/>
      <p:bldP spid="22" grpId="0"/>
      <p:bldP spid="4" grpId="0"/>
      <p:bldP spid="23" grpId="0"/>
      <p:bldP spid="32" grpId="0"/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Resumo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72352" y="912189"/>
            <a:ext cx="1967205" cy="369332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algébrica</a:t>
            </a:r>
            <a:endParaRPr lang="pt-PT" b="1" dirty="0">
              <a:solidFill>
                <a:srgbClr val="05AAB0"/>
              </a:solidFill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4159193" y="912189"/>
            <a:ext cx="2569934" cy="369332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trigonométrica</a:t>
            </a:r>
            <a:endParaRPr lang="pt-PT" b="1" dirty="0">
              <a:solidFill>
                <a:srgbClr val="05AAB0"/>
              </a:solidFill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2798955" y="969108"/>
            <a:ext cx="1200840" cy="255494"/>
          </a:xfrm>
          <a:prstGeom prst="rightArrow">
            <a:avLst/>
          </a:prstGeom>
          <a:solidFill>
            <a:srgbClr val="05AAB0"/>
          </a:solidFill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7" name="Retângulo 36"/>
          <p:cNvSpPr/>
          <p:nvPr/>
        </p:nvSpPr>
        <p:spPr>
          <a:xfrm>
            <a:off x="672352" y="4661702"/>
            <a:ext cx="2569935" cy="369332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trigonométrica</a:t>
            </a:r>
            <a:endParaRPr lang="pt-PT" b="1" dirty="0">
              <a:solidFill>
                <a:srgbClr val="05AAB0"/>
              </a:solidFill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4761922" y="4666617"/>
            <a:ext cx="1967205" cy="369332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algébrica</a:t>
            </a:r>
            <a:endParaRPr lang="pt-PT" b="1" dirty="0">
              <a:solidFill>
                <a:srgbClr val="05AAB0"/>
              </a:solidFill>
            </a:endParaRPr>
          </a:p>
        </p:txBody>
      </p:sp>
      <p:sp>
        <p:nvSpPr>
          <p:cNvPr id="39" name="Seta para a direita 38"/>
          <p:cNvSpPr/>
          <p:nvPr/>
        </p:nvSpPr>
        <p:spPr>
          <a:xfrm>
            <a:off x="3399375" y="4718621"/>
            <a:ext cx="1200840" cy="255494"/>
          </a:xfrm>
          <a:prstGeom prst="rightArrow">
            <a:avLst/>
          </a:prstGeom>
          <a:solidFill>
            <a:srgbClr val="05AAB0"/>
          </a:solidFill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2351" y="1288765"/>
                <a:ext cx="8148920" cy="941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passares um número complexo da forma algébrica,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err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err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para a forma trigonométrica,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=|</m:t>
                    </m:r>
                    <m:r>
                      <a:rPr lang="pt-PT" i="1" dirty="0" err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err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sSup>
                      <m:sSupPr>
                        <m:ctrlPr>
                          <a:rPr lang="pt-PT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deves proceder da seguinte forma: </a:t>
                </a: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1288765"/>
                <a:ext cx="8148920" cy="941540"/>
              </a:xfrm>
              <a:prstGeom prst="rect">
                <a:avLst/>
              </a:prstGeom>
              <a:blipFill rotWithShape="0">
                <a:blip r:embed="rId3"/>
                <a:stretch>
                  <a:fillRect l="-598" b="-322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672352" y="4982419"/>
                <a:ext cx="8148919" cy="941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 passares um número complexo da forma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trigonométrica,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=|</m:t>
                    </m:r>
                    <m:r>
                      <a:rPr lang="pt-PT" i="1" dirty="0" err="1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err="1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sSup>
                      <m:sSupPr>
                        <m:ctrlPr>
                          <a:rPr lang="pt-PT" i="1" dirty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i="1" dirty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para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forma algébrica,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err="1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err="1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deves proceder da seguinte forma: </a:t>
                </a:r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982419"/>
                <a:ext cx="8148919" cy="941540"/>
              </a:xfrm>
              <a:prstGeom prst="rect">
                <a:avLst/>
              </a:prstGeom>
              <a:blipFill rotWithShape="0">
                <a:blip r:embed="rId4"/>
                <a:stretch>
                  <a:fillRect l="-598" r="-673" b="-387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672351" y="5843277"/>
                <a:ext cx="8148919" cy="941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substituir a notação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efetuar os cálculos e apresentar na forma pretendida.</a:t>
                </a:r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5843277"/>
                <a:ext cx="8148919" cy="941540"/>
              </a:xfrm>
              <a:prstGeom prst="rect">
                <a:avLst/>
              </a:prstGeom>
              <a:blipFill rotWithShape="0">
                <a:blip r:embed="rId5"/>
                <a:stretch>
                  <a:fillRect l="-449" b="-454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72351" y="2696610"/>
                <a:ext cx="1368945" cy="1077218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sz="1600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Representar o afixo de </a:t>
                </a:r>
                <a14:m>
                  <m:oMath xmlns:m="http://schemas.openxmlformats.org/officeDocument/2006/math">
                    <m:r>
                      <a:rPr lang="pt-PT" sz="1600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pt-PT" sz="1600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no plano complexo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2696610"/>
                <a:ext cx="1368945" cy="1077218"/>
              </a:xfrm>
              <a:prstGeom prst="rect">
                <a:avLst/>
              </a:prstGeom>
              <a:blipFill rotWithShape="0">
                <a:blip r:embed="rId6"/>
                <a:stretch>
                  <a:fillRect l="-881" t="-1117" r="-7048" b="-5587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eta em ângulo reto para cima 8"/>
          <p:cNvSpPr/>
          <p:nvPr/>
        </p:nvSpPr>
        <p:spPr>
          <a:xfrm>
            <a:off x="2061336" y="2877672"/>
            <a:ext cx="1476000" cy="280788"/>
          </a:xfrm>
          <a:prstGeom prst="bentUpArrow">
            <a:avLst/>
          </a:prstGeom>
          <a:solidFill>
            <a:srgbClr val="05AAB0"/>
          </a:solidFill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2244943" y="2257199"/>
                <a:ext cx="2470914" cy="584775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sz="1600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o afixo de </a:t>
                </a:r>
                <a14:m>
                  <m:oMath xmlns:m="http://schemas.openxmlformats.org/officeDocument/2006/math">
                    <m:r>
                      <a:rPr lang="pt-PT" sz="1600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sz="1600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600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não </a:t>
                </a:r>
                <a:r>
                  <a:rPr lang="pt-PT" sz="1600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está sobre nenhum eixo: </a:t>
                </a: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943" y="2257199"/>
                <a:ext cx="2470914" cy="584775"/>
              </a:xfrm>
              <a:prstGeom prst="rect">
                <a:avLst/>
              </a:prstGeom>
              <a:blipFill rotWithShape="0">
                <a:blip r:embed="rId7"/>
                <a:stretch>
                  <a:fillRect t="-2041" r="-1716" b="-11224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Seta em ângulo reto para cima 45"/>
          <p:cNvSpPr/>
          <p:nvPr/>
        </p:nvSpPr>
        <p:spPr>
          <a:xfrm flipV="1">
            <a:off x="2061336" y="3311366"/>
            <a:ext cx="1476000" cy="280788"/>
          </a:xfrm>
          <a:prstGeom prst="bentUpArrow">
            <a:avLst/>
          </a:prstGeom>
          <a:solidFill>
            <a:srgbClr val="05AAB0"/>
          </a:solidFill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/>
              <p:cNvSpPr/>
              <p:nvPr/>
            </p:nvSpPr>
            <p:spPr>
              <a:xfrm>
                <a:off x="2244943" y="3620022"/>
                <a:ext cx="2470914" cy="584775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PT" sz="1600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o afixo de </a:t>
                </a:r>
                <a14:m>
                  <m:oMath xmlns:m="http://schemas.openxmlformats.org/officeDocument/2006/math">
                    <m:r>
                      <a:rPr lang="pt-PT" sz="1600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sz="1600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600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está </a:t>
                </a:r>
                <a:r>
                  <a:rPr lang="pt-PT" sz="1600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sobre </a:t>
                </a:r>
                <a:r>
                  <a:rPr lang="pt-PT" sz="1600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 dos eixos: </a:t>
                </a:r>
                <a:endParaRPr lang="pt-PT" sz="1600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Retângulo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943" y="3620022"/>
                <a:ext cx="2470914" cy="584775"/>
              </a:xfrm>
              <a:prstGeom prst="rect">
                <a:avLst/>
              </a:prstGeom>
              <a:blipFill rotWithShape="0">
                <a:blip r:embed="rId8"/>
                <a:stretch>
                  <a:fillRect t="-2041" b="-11224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Seta para a direita 64"/>
          <p:cNvSpPr/>
          <p:nvPr/>
        </p:nvSpPr>
        <p:spPr>
          <a:xfrm>
            <a:off x="4766962" y="3792731"/>
            <a:ext cx="540000" cy="255494"/>
          </a:xfrm>
          <a:prstGeom prst="rightArrow">
            <a:avLst/>
          </a:prstGeom>
          <a:solidFill>
            <a:srgbClr val="05AAB0"/>
          </a:solidFill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5358068" y="3704498"/>
                <a:ext cx="3666851" cy="738664"/>
              </a:xfrm>
              <a:prstGeom prst="rect">
                <a:avLst/>
              </a:prstGeom>
              <a:solidFill>
                <a:srgbClr val="B7DEE8"/>
              </a:solidFill>
            </p:spPr>
            <p:txBody>
              <a:bodyPr wrap="square">
                <a:spAutoFit/>
              </a:bodyPr>
              <a:lstStyle/>
              <a:p>
                <a:r>
                  <a:rPr lang="pt-P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 determinação do módulo e de um dos argumentos é imediata por observação da representação geométrica de </a:t>
                </a:r>
                <a14:m>
                  <m:oMath xmlns:m="http://schemas.openxmlformats.org/officeDocument/2006/math">
                    <m:r>
                      <a:rPr lang="pt-PT" sz="14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pt-P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068" y="3704498"/>
                <a:ext cx="3666851" cy="738664"/>
              </a:xfrm>
              <a:prstGeom prst="rect">
                <a:avLst/>
              </a:prstGeom>
              <a:blipFill rotWithShape="0">
                <a:blip r:embed="rId9"/>
                <a:stretch>
                  <a:fillRect l="-499" t="-1653" b="-743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Seta para a direita 65"/>
          <p:cNvSpPr/>
          <p:nvPr/>
        </p:nvSpPr>
        <p:spPr>
          <a:xfrm>
            <a:off x="4766962" y="2418360"/>
            <a:ext cx="540000" cy="255494"/>
          </a:xfrm>
          <a:prstGeom prst="rightArrow">
            <a:avLst/>
          </a:prstGeom>
          <a:solidFill>
            <a:srgbClr val="05AAB0"/>
          </a:solidFill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/>
              <p:cNvSpPr/>
              <p:nvPr/>
            </p:nvSpPr>
            <p:spPr>
              <a:xfrm>
                <a:off x="5358067" y="2224021"/>
                <a:ext cx="3666851" cy="1411348"/>
              </a:xfrm>
              <a:prstGeom prst="rect">
                <a:avLst/>
              </a:prstGeom>
              <a:solidFill>
                <a:srgbClr val="B7DEE8"/>
              </a:solidFill>
            </p:spPr>
            <p:txBody>
              <a:bodyPr wrap="square">
                <a:spAutoFit/>
              </a:bodyPr>
              <a:lstStyle/>
              <a:p>
                <a:pPr marL="174625" indent="-174625"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sz="1400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determinar o módulo de </a:t>
                </a:r>
                <a14:m>
                  <m:oMath xmlns:m="http://schemas.openxmlformats.org/officeDocument/2006/math">
                    <m:r>
                      <a:rPr lang="pt-PT" sz="1400" b="0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sz="1400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pt-P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PT" sz="1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PT" sz="14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PT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pt-PT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pt-PT" sz="14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pt-PT" sz="1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pt-P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174625" indent="-174625"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sz="1400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determinar um argumento de </a:t>
                </a:r>
                <a14:m>
                  <m:oMath xmlns:m="http://schemas.openxmlformats.org/officeDocument/2006/math">
                    <m:r>
                      <a:rPr lang="pt-PT" sz="1400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sz="1400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pt-P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utilizando </a:t>
                </a:r>
                <a:r>
                  <a:rPr lang="pt-P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duas razões trigonométricas </a:t>
                </a:r>
                <a:r>
                  <a:rPr lang="pt-P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ou utilizando </a:t>
                </a:r>
                <a:r>
                  <a:rPr lang="pt-PT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apenas uma razão trigonométrica e a informação do quadrante a que pertence o afixo </a:t>
                </a:r>
                <a:r>
                  <a:rPr lang="pt-PT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do número complexo.  </a:t>
                </a:r>
                <a:endParaRPr lang="pt-PT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Retângulo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067" y="2224021"/>
                <a:ext cx="3666851" cy="1411348"/>
              </a:xfrm>
              <a:prstGeom prst="rect">
                <a:avLst/>
              </a:prstGeom>
              <a:blipFill rotWithShape="0">
                <a:blip r:embed="rId10"/>
                <a:stretch>
                  <a:fillRect l="-333" r="-998" b="-38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62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2" grpId="0" animBg="1"/>
      <p:bldP spid="3" grpId="0" animBg="1"/>
      <p:bldP spid="37" grpId="0" animBg="1"/>
      <p:bldP spid="38" grpId="0" animBg="1"/>
      <p:bldP spid="39" grpId="0" animBg="1"/>
      <p:bldP spid="5" grpId="0"/>
      <p:bldP spid="40" grpId="0"/>
      <p:bldP spid="41" grpId="0" build="p"/>
      <p:bldP spid="7" grpId="0" animBg="1"/>
      <p:bldP spid="9" grpId="0" animBg="1"/>
      <p:bldP spid="12" grpId="0" animBg="1"/>
      <p:bldP spid="46" grpId="0" animBg="1"/>
      <p:bldP spid="64" grpId="0" animBg="1"/>
      <p:bldP spid="65" grpId="0" animBg="1"/>
      <p:bldP spid="13" grpId="0" animBg="1"/>
      <p:bldP spid="66" grpId="0" animBg="1"/>
      <p:bldP spid="67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6"/>
          <p:cNvSpPr txBox="1"/>
          <p:nvPr/>
        </p:nvSpPr>
        <p:spPr>
          <a:xfrm>
            <a:off x="672352" y="115332"/>
            <a:ext cx="8471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Conjugado de um número complexo na forma trigonométrica </a:t>
            </a:r>
            <a:endParaRPr lang="pt-PT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57003" y="945695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 número complexo de módulo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um argumento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682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72352" y="1375336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 figura estão representados os afixos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do seu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conjugado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75336"/>
                <a:ext cx="8043783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"/>
              <p:cNvSpPr/>
              <p:nvPr/>
            </p:nvSpPr>
            <p:spPr>
              <a:xfrm>
                <a:off x="672352" y="1812530"/>
                <a:ext cx="486783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Verifica-se que: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|=|</m:t>
                    </m:r>
                    <m:acc>
                      <m:accPr>
                        <m:chr m:val="̅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 argumento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 argumento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812530"/>
                <a:ext cx="4867833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1001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185" y="1840264"/>
            <a:ext cx="2146215" cy="1726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72353" y="4064395"/>
                <a:ext cx="8043781" cy="128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conjugado de um número complexo, não nulo, representado na forma trigonométrica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tem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módulo igual ao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argumento simétrico ao argumento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4064395"/>
                <a:ext cx="8043781" cy="1287532"/>
              </a:xfrm>
              <a:prstGeom prst="rect">
                <a:avLst/>
              </a:prstGeom>
              <a:blipFill rotWithShape="0">
                <a:blip r:embed="rId7"/>
                <a:stretch>
                  <a:fillRect l="-606" b="-710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arredondado 25"/>
          <p:cNvSpPr/>
          <p:nvPr/>
        </p:nvSpPr>
        <p:spPr>
          <a:xfrm>
            <a:off x="510688" y="4044045"/>
            <a:ext cx="8190098" cy="1330925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72353" y="3566856"/>
            <a:ext cx="804378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Tem-se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ângulo arredondado 31"/>
          <p:cNvSpPr/>
          <p:nvPr/>
        </p:nvSpPr>
        <p:spPr>
          <a:xfrm>
            <a:off x="2608730" y="5543208"/>
            <a:ext cx="3926541" cy="692357"/>
          </a:xfrm>
          <a:prstGeom prst="roundRect">
            <a:avLst/>
          </a:prstGeom>
          <a:solidFill>
            <a:srgbClr val="B7DE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3593527" y="5610174"/>
                <a:ext cx="1956946" cy="558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</m:d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sup>
                          </m:sSup>
                        </m:e>
                      </m:acc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527" y="5610174"/>
                <a:ext cx="1956946" cy="55842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4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uiExpand="1" build="p"/>
      <p:bldP spid="4" grpId="0"/>
      <p:bldP spid="26" grpId="0" animBg="1"/>
      <p:bldP spid="31" grpId="0"/>
      <p:bldP spid="32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6"/>
          <p:cNvSpPr txBox="1"/>
          <p:nvPr/>
        </p:nvSpPr>
        <p:spPr>
          <a:xfrm>
            <a:off x="672352" y="115332"/>
            <a:ext cx="8471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Conjugado de um número complexo na forma trigonométrica </a:t>
            </a:r>
          </a:p>
        </p:txBody>
      </p:sp>
      <p:sp>
        <p:nvSpPr>
          <p:cNvPr id="14" name="Rectangle 6"/>
          <p:cNvSpPr/>
          <p:nvPr/>
        </p:nvSpPr>
        <p:spPr>
          <a:xfrm>
            <a:off x="657003" y="945695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672352" y="1415677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/>
            </a:pP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994888" y="1373539"/>
                <a:ext cx="981829" cy="506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88" y="1373539"/>
                <a:ext cx="981829" cy="50635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573113" y="1404639"/>
                <a:ext cx="981829" cy="482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sSup>
                        <m:sSup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113" y="1404639"/>
                <a:ext cx="981829" cy="482312"/>
              </a:xfrm>
              <a:prstGeom prst="rect">
                <a:avLst/>
              </a:prstGeom>
              <a:blipFill rotWithShape="0">
                <a:blip r:embed="rId4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6"/>
          <p:cNvSpPr/>
          <p:nvPr/>
        </p:nvSpPr>
        <p:spPr>
          <a:xfrm>
            <a:off x="657002" y="1943444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2"/>
            </a:pP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979538" y="1901306"/>
                <a:ext cx="981829" cy="5191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𝜋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</m:e>
                      </m:acc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38" y="1901306"/>
                <a:ext cx="981829" cy="5191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1678786" y="1932406"/>
                <a:ext cx="981829" cy="482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786" y="1932406"/>
                <a:ext cx="981829" cy="4823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/>
              <p:nvPr/>
            </p:nvSpPr>
            <p:spPr>
              <a:xfrm>
                <a:off x="657002" y="2455845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3"/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2" y="2455845"/>
                <a:ext cx="8043783" cy="456535"/>
              </a:xfrm>
              <a:prstGeom prst="rect">
                <a:avLst/>
              </a:prstGeom>
              <a:blipFill rotWithShape="0">
                <a:blip r:embed="rId7"/>
                <a:stretch>
                  <a:fillRect l="-531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"/>
              <p:cNvSpPr/>
              <p:nvPr/>
            </p:nvSpPr>
            <p:spPr>
              <a:xfrm>
                <a:off x="657003" y="2844328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268288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Módulo de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 smtClean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2844328"/>
                <a:ext cx="8043783" cy="456535"/>
              </a:xfrm>
              <a:prstGeom prst="rect">
                <a:avLst/>
              </a:prstGeom>
              <a:blipFill rotWithShape="0">
                <a:blip r:embed="rId8"/>
                <a:stretch>
                  <a:fillRect b="-229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672352" y="3123560"/>
                <a:ext cx="8043783" cy="607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123560"/>
                <a:ext cx="8043783" cy="60702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"/>
              <p:cNvSpPr/>
              <p:nvPr/>
            </p:nvSpPr>
            <p:spPr>
              <a:xfrm>
                <a:off x="657001" y="3627737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268288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Argumento de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 smtClean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1" y="3627737"/>
                <a:ext cx="8043783" cy="507831"/>
              </a:xfrm>
              <a:prstGeom prst="rect">
                <a:avLst/>
              </a:prstGeom>
              <a:blipFill rotWithShape="0">
                <a:blip r:embed="rId10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"/>
              <p:cNvSpPr/>
              <p:nvPr/>
            </p:nvSpPr>
            <p:spPr>
              <a:xfrm>
                <a:off x="672352" y="4041439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 argumento é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041439"/>
                <a:ext cx="8043783" cy="456535"/>
              </a:xfrm>
              <a:prstGeom prst="rect">
                <a:avLst/>
              </a:prstGeom>
              <a:blipFill rotWithShape="0">
                <a:blip r:embed="rId11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3605714" y="3444062"/>
                <a:ext cx="3686397" cy="521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sSup>
                      <m:sSup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i="1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sSup>
                      <m:sSupPr>
                        <m:ctrlP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714" y="3444062"/>
                <a:ext cx="3686397" cy="521233"/>
              </a:xfrm>
              <a:prstGeom prst="rect">
                <a:avLst/>
              </a:prstGeom>
              <a:blipFill rotWithShape="0">
                <a:blip r:embed="rId12"/>
                <a:stretch>
                  <a:fillRect l="-1322" b="-82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756449" y="3329429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449" y="3329429"/>
                <a:ext cx="418384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4348" r="-13043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6"/>
              <p:cNvSpPr/>
              <p:nvPr/>
            </p:nvSpPr>
            <p:spPr>
              <a:xfrm>
                <a:off x="672352" y="4496479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4"/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496479"/>
                <a:ext cx="8043783" cy="456535"/>
              </a:xfrm>
              <a:prstGeom prst="rect">
                <a:avLst/>
              </a:prstGeom>
              <a:blipFill rotWithShape="0">
                <a:blip r:embed="rId14"/>
                <a:stretch>
                  <a:fillRect l="-45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6"/>
              <p:cNvSpPr/>
              <p:nvPr/>
            </p:nvSpPr>
            <p:spPr>
              <a:xfrm>
                <a:off x="672353" y="4884962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268288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Módulo de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 smtClean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4884962"/>
                <a:ext cx="8043783" cy="456535"/>
              </a:xfrm>
              <a:prstGeom prst="rect">
                <a:avLst/>
              </a:prstGeom>
              <a:blipFill rotWithShape="0">
                <a:blip r:embed="rId1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6"/>
              <p:cNvSpPr/>
              <p:nvPr/>
            </p:nvSpPr>
            <p:spPr>
              <a:xfrm>
                <a:off x="687702" y="5164194"/>
                <a:ext cx="8043783" cy="607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2" y="5164194"/>
                <a:ext cx="8043783" cy="60702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6"/>
              <p:cNvSpPr/>
              <p:nvPr/>
            </p:nvSpPr>
            <p:spPr>
              <a:xfrm>
                <a:off x="672351" y="5668371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268288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Argumento de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 smtClean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5668371"/>
                <a:ext cx="8043783" cy="507831"/>
              </a:xfrm>
              <a:prstGeom prst="rect">
                <a:avLst/>
              </a:prstGeom>
              <a:blipFill rotWithShape="0">
                <a:blip r:embed="rId17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6"/>
              <p:cNvSpPr/>
              <p:nvPr/>
            </p:nvSpPr>
            <p:spPr>
              <a:xfrm>
                <a:off x="687702" y="5974497"/>
                <a:ext cx="8043783" cy="643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 argumento é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2" y="5974497"/>
                <a:ext cx="8043783" cy="64344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haveta à direita 7"/>
          <p:cNvSpPr/>
          <p:nvPr/>
        </p:nvSpPr>
        <p:spPr>
          <a:xfrm>
            <a:off x="3455895" y="2925375"/>
            <a:ext cx="134470" cy="1558609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744328" y="5365338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328" y="5365338"/>
                <a:ext cx="418384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4348" r="-13043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6"/>
              <p:cNvSpPr/>
              <p:nvPr/>
            </p:nvSpPr>
            <p:spPr>
              <a:xfrm>
                <a:off x="3742765" y="5394200"/>
                <a:ext cx="3686397" cy="677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sSup>
                      <m:sSup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b="0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i="1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d>
                          <m:dPr>
                            <m:ctrlPr>
                              <a:rPr lang="pt-PT" i="1" smtClean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PT" i="1">
                                    <a:solidFill>
                                      <a:srgbClr val="F47929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solidFill>
                                      <a:srgbClr val="F4792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t-PT" i="1">
                                    <a:solidFill>
                                      <a:srgbClr val="F4792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  <m:r>
                                  <a:rPr lang="pt-PT" i="1">
                                    <a:solidFill>
                                      <a:srgbClr val="F4792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pt-PT" i="1">
                                    <a:solidFill>
                                      <a:srgbClr val="F4792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765" y="5394200"/>
                <a:ext cx="3686397" cy="677301"/>
              </a:xfrm>
              <a:prstGeom prst="rect">
                <a:avLst/>
              </a:prstGeom>
              <a:blipFill rotWithShape="0">
                <a:blip r:embed="rId20"/>
                <a:stretch>
                  <a:fillRect l="-148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haveta à direita 42"/>
          <p:cNvSpPr/>
          <p:nvPr/>
        </p:nvSpPr>
        <p:spPr>
          <a:xfrm>
            <a:off x="3608295" y="4998184"/>
            <a:ext cx="134470" cy="1558609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11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/>
      <p:bldP spid="16" grpId="0"/>
      <p:bldP spid="19" grpId="0"/>
      <p:bldP spid="20" grpId="0"/>
      <p:bldP spid="21" grpId="0"/>
      <p:bldP spid="22" grpId="0"/>
      <p:bldP spid="28" grpId="0"/>
      <p:bldP spid="29" grpId="0"/>
      <p:bldP spid="30" grpId="0"/>
      <p:bldP spid="33" grpId="0"/>
      <p:bldP spid="34" grpId="0"/>
      <p:bldP spid="5" grpId="0"/>
      <p:bldP spid="35" grpId="0"/>
      <p:bldP spid="36" grpId="0"/>
      <p:bldP spid="37" grpId="0"/>
      <p:bldP spid="38" grpId="0"/>
      <p:bldP spid="39" grpId="0"/>
      <p:bldP spid="8" grpId="0" animBg="1"/>
      <p:bldP spid="41" grpId="0"/>
      <p:bldP spid="42" grpId="0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6"/>
          <p:cNvSpPr txBox="1"/>
          <p:nvPr/>
        </p:nvSpPr>
        <p:spPr>
          <a:xfrm>
            <a:off x="672352" y="115332"/>
            <a:ext cx="8471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Simétrico </a:t>
            </a:r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de um número complexo na forma trigonométrica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57003" y="945695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 número complexo de módulo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um argumento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456535"/>
              </a:xfrm>
              <a:prstGeom prst="rect">
                <a:avLst/>
              </a:prstGeom>
              <a:blipFill rotWithShape="0">
                <a:blip r:embed="rId3"/>
                <a:stretch>
                  <a:fillRect l="-682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72352" y="1375336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 figura estão representados os afixos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do seu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simétrico </a:t>
                </a: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375336"/>
                <a:ext cx="8043783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"/>
              <p:cNvSpPr/>
              <p:nvPr/>
            </p:nvSpPr>
            <p:spPr>
              <a:xfrm>
                <a:off x="672352" y="1812530"/>
                <a:ext cx="486783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Verifica-se que:</a:t>
                </a:r>
              </a:p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|=|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 argumento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π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 argumento de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812530"/>
                <a:ext cx="4867833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1001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72353" y="4064395"/>
                <a:ext cx="8043781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simétrico de um número complexo, não nulo, representado na forma trigonométrica tem módulo igual ao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um dos seus argumentos é a soma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com um dos argumentos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4064395"/>
                <a:ext cx="8043781" cy="1338828"/>
              </a:xfrm>
              <a:prstGeom prst="rect">
                <a:avLst/>
              </a:prstGeom>
              <a:blipFill rotWithShape="0">
                <a:blip r:embed="rId6"/>
                <a:stretch>
                  <a:fillRect l="-606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arredondado 25"/>
          <p:cNvSpPr/>
          <p:nvPr/>
        </p:nvSpPr>
        <p:spPr>
          <a:xfrm>
            <a:off x="510688" y="4044045"/>
            <a:ext cx="8190098" cy="1330925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672353" y="3566856"/>
            <a:ext cx="804378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Tem-se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ângulo arredondado 31"/>
          <p:cNvSpPr/>
          <p:nvPr/>
        </p:nvSpPr>
        <p:spPr>
          <a:xfrm>
            <a:off x="2608730" y="5543208"/>
            <a:ext cx="3926541" cy="692357"/>
          </a:xfrm>
          <a:prstGeom prst="roundRect">
            <a:avLst/>
          </a:prstGeom>
          <a:solidFill>
            <a:srgbClr val="B7DE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3593527" y="5610174"/>
                <a:ext cx="2451633" cy="5691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</m:d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sup>
                          </m:sSup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527" y="5610174"/>
                <a:ext cx="2451633" cy="5691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/>
          <p:cNvGrpSpPr/>
          <p:nvPr/>
        </p:nvGrpSpPr>
        <p:grpSpPr>
          <a:xfrm>
            <a:off x="5550473" y="1882521"/>
            <a:ext cx="2864225" cy="1922929"/>
            <a:chOff x="5550473" y="1882521"/>
            <a:chExt cx="2864225" cy="1922929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0473" y="1882521"/>
              <a:ext cx="2864225" cy="192292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ixaDeTexto 7"/>
                <p:cNvSpPr txBox="1"/>
                <p:nvPr/>
              </p:nvSpPr>
              <p:spPr>
                <a:xfrm>
                  <a:off x="6226297" y="3398705"/>
                  <a:ext cx="45634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1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|−</m:t>
                        </m:r>
                        <m:r>
                          <a:rPr lang="pt-PT" sz="1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sz="1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lang="pt-PT" sz="1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CaixaDe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6297" y="3398705"/>
                  <a:ext cx="456342" cy="2154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2000" r="-13333" b="-31429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8261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uiExpand="1" build="p"/>
      <p:bldP spid="4" grpId="0"/>
      <p:bldP spid="26" grpId="0" animBg="1"/>
      <p:bldP spid="31" grpId="0"/>
      <p:bldP spid="32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6"/>
          <p:cNvSpPr txBox="1"/>
          <p:nvPr/>
        </p:nvSpPr>
        <p:spPr>
          <a:xfrm>
            <a:off x="672352" y="115332"/>
            <a:ext cx="8471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Simétrico </a:t>
            </a:r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de um número complexo na forma trigonométrica </a:t>
            </a:r>
          </a:p>
        </p:txBody>
      </p:sp>
      <p:sp>
        <p:nvSpPr>
          <p:cNvPr id="14" name="Rectangle 6"/>
          <p:cNvSpPr/>
          <p:nvPr/>
        </p:nvSpPr>
        <p:spPr>
          <a:xfrm>
            <a:off x="657003" y="945695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672352" y="1415677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/>
            </a:pP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994888" y="1400433"/>
                <a:ext cx="1506265" cy="542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888" y="1400433"/>
                <a:ext cx="1506265" cy="5427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989970" y="1404639"/>
                <a:ext cx="1465925" cy="482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sSup>
                        <m:sSupPr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970" y="1404639"/>
                <a:ext cx="1465925" cy="4823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6"/>
          <p:cNvSpPr/>
          <p:nvPr/>
        </p:nvSpPr>
        <p:spPr>
          <a:xfrm>
            <a:off x="657002" y="1943444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2"/>
            </a:pP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979538" y="1928200"/>
                <a:ext cx="1521615" cy="482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pt-PT" b="0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𝜋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38" y="1928200"/>
                <a:ext cx="1521615" cy="4823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2028408" y="1932406"/>
                <a:ext cx="981829" cy="482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408" y="1932406"/>
                <a:ext cx="981829" cy="482312"/>
              </a:xfrm>
              <a:prstGeom prst="rect">
                <a:avLst/>
              </a:prstGeom>
              <a:blipFill rotWithShape="0">
                <a:blip r:embed="rId6"/>
                <a:stretch>
                  <a:fillRect r="-1180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/>
              <p:nvPr/>
            </p:nvSpPr>
            <p:spPr>
              <a:xfrm>
                <a:off x="657002" y="2455845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3"/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2" y="2455845"/>
                <a:ext cx="8043783" cy="456535"/>
              </a:xfrm>
              <a:prstGeom prst="rect">
                <a:avLst/>
              </a:prstGeom>
              <a:blipFill rotWithShape="0">
                <a:blip r:embed="rId7"/>
                <a:stretch>
                  <a:fillRect l="-531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"/>
              <p:cNvSpPr/>
              <p:nvPr/>
            </p:nvSpPr>
            <p:spPr>
              <a:xfrm>
                <a:off x="657003" y="2844328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268288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Módulo de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 smtClean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2844328"/>
                <a:ext cx="8043783" cy="456535"/>
              </a:xfrm>
              <a:prstGeom prst="rect">
                <a:avLst/>
              </a:prstGeom>
              <a:blipFill rotWithShape="0">
                <a:blip r:embed="rId8"/>
                <a:stretch>
                  <a:fillRect b="-2297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672352" y="3123560"/>
                <a:ext cx="8043783" cy="607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123560"/>
                <a:ext cx="8043783" cy="60702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"/>
              <p:cNvSpPr/>
              <p:nvPr/>
            </p:nvSpPr>
            <p:spPr>
              <a:xfrm>
                <a:off x="657001" y="3627737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268288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Argumento de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 smtClean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1" y="3627737"/>
                <a:ext cx="8043783" cy="507831"/>
              </a:xfrm>
              <a:prstGeom prst="rect">
                <a:avLst/>
              </a:prstGeom>
              <a:blipFill rotWithShape="0">
                <a:blip r:embed="rId10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"/>
              <p:cNvSpPr/>
              <p:nvPr/>
            </p:nvSpPr>
            <p:spPr>
              <a:xfrm>
                <a:off x="672352" y="4041439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 argumento é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041439"/>
                <a:ext cx="8043783" cy="456535"/>
              </a:xfrm>
              <a:prstGeom prst="rect">
                <a:avLst/>
              </a:prstGeom>
              <a:blipFill rotWithShape="0">
                <a:blip r:embed="rId11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3605714" y="3444062"/>
                <a:ext cx="5095070" cy="535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sSup>
                      <m:sSup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r>
                      <a:rPr lang="pt-P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sSup>
                      <m:sSupPr>
                        <m:ctrlPr>
                          <a:rPr lang="pt-PT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d>
                          <m:dPr>
                            <m:ctrlPr>
                              <a:rPr lang="pt-PT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+0</m:t>
                            </m:r>
                          </m:e>
                        </m:d>
                      </m:sup>
                    </m:sSup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i="1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714" y="3444062"/>
                <a:ext cx="5095070" cy="535724"/>
              </a:xfrm>
              <a:prstGeom prst="rect">
                <a:avLst/>
              </a:prstGeom>
              <a:blipFill rotWithShape="0">
                <a:blip r:embed="rId12"/>
                <a:stretch>
                  <a:fillRect l="-957" b="-68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756449" y="3329429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449" y="3329429"/>
                <a:ext cx="418384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4348" r="-13043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6"/>
              <p:cNvSpPr/>
              <p:nvPr/>
            </p:nvSpPr>
            <p:spPr>
              <a:xfrm>
                <a:off x="672352" y="4496479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4"/>
                </a:pP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496479"/>
                <a:ext cx="8043783" cy="456535"/>
              </a:xfrm>
              <a:prstGeom prst="rect">
                <a:avLst/>
              </a:prstGeom>
              <a:blipFill rotWithShape="0">
                <a:blip r:embed="rId14"/>
                <a:stretch>
                  <a:fillRect l="-455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6"/>
              <p:cNvSpPr/>
              <p:nvPr/>
            </p:nvSpPr>
            <p:spPr>
              <a:xfrm>
                <a:off x="672353" y="4884962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268288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Módulo de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 smtClean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4884962"/>
                <a:ext cx="8043783" cy="456535"/>
              </a:xfrm>
              <a:prstGeom prst="rect">
                <a:avLst/>
              </a:prstGeom>
              <a:blipFill rotWithShape="0">
                <a:blip r:embed="rId1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6"/>
              <p:cNvSpPr/>
              <p:nvPr/>
            </p:nvSpPr>
            <p:spPr>
              <a:xfrm>
                <a:off x="687702" y="5164194"/>
                <a:ext cx="8043783" cy="607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2" y="5164194"/>
                <a:ext cx="8043783" cy="60702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6"/>
              <p:cNvSpPr/>
              <p:nvPr/>
            </p:nvSpPr>
            <p:spPr>
              <a:xfrm>
                <a:off x="672351" y="5668371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 indent="-268288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Argumento de </a:t>
                </a:r>
                <a14:m>
                  <m:oMath xmlns:m="http://schemas.openxmlformats.org/officeDocument/2006/math"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 smtClean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1" y="5668371"/>
                <a:ext cx="8043783" cy="507831"/>
              </a:xfrm>
              <a:prstGeom prst="rect">
                <a:avLst/>
              </a:prstGeom>
              <a:blipFill rotWithShape="0">
                <a:blip r:embed="rId17"/>
                <a:stretch>
                  <a:fillRect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6"/>
              <p:cNvSpPr/>
              <p:nvPr/>
            </p:nvSpPr>
            <p:spPr>
              <a:xfrm>
                <a:off x="687702" y="5974497"/>
                <a:ext cx="8043783" cy="643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31825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 argumento é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2" y="5974497"/>
                <a:ext cx="8043783" cy="64344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haveta à direita 7"/>
          <p:cNvSpPr/>
          <p:nvPr/>
        </p:nvSpPr>
        <p:spPr>
          <a:xfrm>
            <a:off x="3455895" y="2925375"/>
            <a:ext cx="134470" cy="1558609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/>
              <p:cNvSpPr txBox="1"/>
              <p:nvPr/>
            </p:nvSpPr>
            <p:spPr>
              <a:xfrm>
                <a:off x="2744328" y="5365338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CaixaDeTexto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328" y="5365338"/>
                <a:ext cx="418384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4348" r="-13043"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6"/>
              <p:cNvSpPr/>
              <p:nvPr/>
            </p:nvSpPr>
            <p:spPr>
              <a:xfrm>
                <a:off x="3742765" y="5394200"/>
                <a:ext cx="4958019" cy="677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sSup>
                      <m:sSupPr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pt-PT" i="1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f>
                          <m:fPr>
                            <m:ctrlPr>
                              <a:rPr lang="pt-PT" i="1" smtClean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b="0" i="1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pt-PT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pt-PT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i="1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765" y="5394200"/>
                <a:ext cx="4958019" cy="677301"/>
              </a:xfrm>
              <a:prstGeom prst="rect">
                <a:avLst/>
              </a:prstGeom>
              <a:blipFill rotWithShape="0">
                <a:blip r:embed="rId20"/>
                <a:stretch>
                  <a:fillRect l="-11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haveta à direita 42"/>
          <p:cNvSpPr/>
          <p:nvPr/>
        </p:nvSpPr>
        <p:spPr>
          <a:xfrm>
            <a:off x="3608295" y="4998184"/>
            <a:ext cx="134470" cy="1558609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3185044" y="1384960"/>
                <a:ext cx="1465925" cy="4977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sSup>
                        <m:sSup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5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044" y="1384960"/>
                <a:ext cx="1465925" cy="49776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3064777" y="1910646"/>
                <a:ext cx="981829" cy="49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5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777" y="1910646"/>
                <a:ext cx="981829" cy="499496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5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/>
      <p:bldP spid="16" grpId="0"/>
      <p:bldP spid="19" grpId="0"/>
      <p:bldP spid="20" grpId="0"/>
      <p:bldP spid="21" grpId="0"/>
      <p:bldP spid="22" grpId="0"/>
      <p:bldP spid="28" grpId="0"/>
      <p:bldP spid="29" grpId="0"/>
      <p:bldP spid="30" grpId="0"/>
      <p:bldP spid="33" grpId="0"/>
      <p:bldP spid="34" grpId="0"/>
      <p:bldP spid="5" grpId="0"/>
      <p:bldP spid="35" grpId="0"/>
      <p:bldP spid="36" grpId="0"/>
      <p:bldP spid="37" grpId="0"/>
      <p:bldP spid="38" grpId="0"/>
      <p:bldP spid="39" grpId="0"/>
      <p:bldP spid="8" grpId="0" animBg="1"/>
      <p:bldP spid="41" grpId="0"/>
      <p:bldP spid="42" grpId="0"/>
      <p:bldP spid="43" grpId="0" animBg="1"/>
      <p:bldP spid="31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6"/>
          <p:cNvSpPr txBox="1"/>
          <p:nvPr/>
        </p:nvSpPr>
        <p:spPr>
          <a:xfrm>
            <a:off x="672352" y="115332"/>
            <a:ext cx="8471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Operações com números complexos na forma trigonométrica </a:t>
            </a:r>
          </a:p>
        </p:txBody>
      </p:sp>
      <p:sp>
        <p:nvSpPr>
          <p:cNvPr id="33" name="Rectangle 6"/>
          <p:cNvSpPr/>
          <p:nvPr/>
        </p:nvSpPr>
        <p:spPr>
          <a:xfrm>
            <a:off x="657003" y="945695"/>
            <a:ext cx="804378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Ø"/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Multiplicação de números complexos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arredondado 12"/>
          <p:cNvSpPr/>
          <p:nvPr/>
        </p:nvSpPr>
        <p:spPr>
          <a:xfrm>
            <a:off x="510688" y="1468484"/>
            <a:ext cx="8190098" cy="1834288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57003" y="1468485"/>
                <a:ext cx="8043783" cy="1808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Dados dois números complexos quaisquer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não nulos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sSub>
                          <m:sSub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sSub>
                          <m:sSub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que: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1468485"/>
                <a:ext cx="8043783" cy="1808957"/>
              </a:xfrm>
              <a:prstGeom prst="rect">
                <a:avLst/>
              </a:prstGeom>
              <a:blipFill rotWithShape="0">
                <a:blip r:embed="rId3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/>
          <p:cNvSpPr/>
          <p:nvPr/>
        </p:nvSpPr>
        <p:spPr>
          <a:xfrm>
            <a:off x="693445" y="3324160"/>
            <a:ext cx="800734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72352" y="3679209"/>
                <a:ext cx="108921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679209"/>
                <a:ext cx="1089213" cy="5078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163170" y="3762234"/>
                <a:ext cx="1965666" cy="381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170" y="3762234"/>
                <a:ext cx="1965666" cy="3814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16"/>
              <p:cNvSpPr/>
              <p:nvPr/>
            </p:nvSpPr>
            <p:spPr>
              <a:xfrm>
                <a:off x="2924727" y="3755845"/>
                <a:ext cx="1965666" cy="381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7" name="Retâ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727" y="3755845"/>
                <a:ext cx="1965666" cy="38145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1163170" y="4187040"/>
                <a:ext cx="47872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i="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170" y="4187040"/>
                <a:ext cx="4787208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1163170" y="4594390"/>
                <a:ext cx="7586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i="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  <m:func>
                            <m:func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unc>
                            <m:func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170" y="4594390"/>
                <a:ext cx="758656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1163170" y="5024626"/>
                <a:ext cx="7754174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  <m:func>
                                <m:func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170" y="5024626"/>
                <a:ext cx="7754174" cy="4049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haveta à direita 21"/>
          <p:cNvSpPr/>
          <p:nvPr/>
        </p:nvSpPr>
        <p:spPr>
          <a:xfrm rot="5400000">
            <a:off x="3656191" y="3976612"/>
            <a:ext cx="186109" cy="2882635"/>
          </a:xfrm>
          <a:prstGeom prst="rightBrac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Chaveta à direita 23"/>
          <p:cNvSpPr/>
          <p:nvPr/>
        </p:nvSpPr>
        <p:spPr>
          <a:xfrm rot="5400000">
            <a:off x="6907679" y="3977931"/>
            <a:ext cx="186110" cy="2880000"/>
          </a:xfrm>
          <a:prstGeom prst="rightBrac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2986344" y="5511425"/>
                <a:ext cx="15258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 dirty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344" y="5511425"/>
                <a:ext cx="1525802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229016" y="5511425"/>
                <a:ext cx="15434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 dirty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016" y="5511425"/>
                <a:ext cx="154343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1163170" y="5831349"/>
                <a:ext cx="4462504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pt-PT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PT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  <m:r>
                            <a:rPr lang="pt-PT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PT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nor/>
                            </m:rPr>
                            <a:rPr lang="pt-PT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PT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170" y="5831349"/>
                <a:ext cx="4462504" cy="40498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163170" y="6261878"/>
                <a:ext cx="2026580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170" y="6261878"/>
                <a:ext cx="2026580" cy="38792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53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 animBg="1"/>
      <p:bldP spid="14" grpId="0"/>
      <p:bldP spid="15" grpId="0"/>
      <p:bldP spid="16" grpId="0"/>
      <p:bldP spid="2" grpId="0"/>
      <p:bldP spid="17" grpId="0"/>
      <p:bldP spid="19" grpId="0"/>
      <p:bldP spid="20" grpId="0"/>
      <p:bldP spid="21" grpId="0"/>
      <p:bldP spid="22" grpId="0" animBg="1"/>
      <p:bldP spid="24" grpId="0" animBg="1"/>
      <p:bldP spid="25" grpId="0"/>
      <p:bldP spid="26" grpId="0"/>
      <p:bldP spid="2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115332"/>
                <a:ext cx="847164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Complexos de módulo </a:t>
                </a:r>
                <a14:m>
                  <m:oMath xmlns:m="http://schemas.openxmlformats.org/officeDocument/2006/math">
                    <m:r>
                      <a:rPr lang="pt-PT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1295" t="-11111" b="-296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6"/>
              <p:cNvSpPr/>
              <p:nvPr/>
            </p:nvSpPr>
            <p:spPr>
              <a:xfrm>
                <a:off x="666847" y="919086"/>
                <a:ext cx="5747291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=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+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𝑏𝑖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um número complexo unitário. </a:t>
                </a:r>
                <a:endParaRPr lang="pt-PT" dirty="0" smtClean="0">
                  <a:latin typeface="Arial" panose="020B0604020202020204" pitchFamily="34" charset="0"/>
                  <a:ea typeface="Cambria Math" panose="02040503050406030204" pitchFamily="18" charset="0"/>
                  <a:cs typeface="Lucida Grande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Como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|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|=1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o seu afixo,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𝑃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(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𝑎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,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, pertence à circunferência de centro na origem e raio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Grande"/>
                      </a:rPr>
                      <m:t>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ea typeface="Cambria Math" panose="02040503050406030204" pitchFamily="18" charset="0"/>
                    <a:cs typeface="Lucida Grande"/>
                  </a:rPr>
                  <a:t> (circunferência trigonométrica). </a:t>
                </a:r>
              </a:p>
            </p:txBody>
          </p:sp>
        </mc:Choice>
        <mc:Fallback xmlns="">
          <p:sp>
            <p:nvSpPr>
              <p:cNvPr id="5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19086"/>
                <a:ext cx="5747291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848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6"/>
              <p:cNvSpPr/>
              <p:nvPr/>
            </p:nvSpPr>
            <p:spPr>
              <a:xfrm>
                <a:off x="672353" y="2586859"/>
                <a:ext cx="5741786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 amplitude do ângulo orientado de lado origem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coincidente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 o semieixo positivo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lado extremidade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e>
                    </m:acc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2586859"/>
                <a:ext cx="5741786" cy="1338828"/>
              </a:xfrm>
              <a:prstGeom prst="rect">
                <a:avLst/>
              </a:prstGeom>
              <a:blipFill rotWithShape="0">
                <a:blip r:embed="rId5"/>
                <a:stretch>
                  <a:fillRect l="-849" b="-3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4139" y="1385332"/>
            <a:ext cx="2307502" cy="2202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72353" y="3839451"/>
                <a:ext cx="8049288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sabes,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e 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3839451"/>
                <a:ext cx="8049288" cy="456535"/>
              </a:xfrm>
              <a:prstGeom prst="rect">
                <a:avLst/>
              </a:prstGeom>
              <a:blipFill rotWithShape="0">
                <a:blip r:embed="rId7"/>
                <a:stretch>
                  <a:fillRect l="-60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72353" y="4253782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Logo,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4253782"/>
                <a:ext cx="8049288" cy="507831"/>
              </a:xfrm>
              <a:prstGeom prst="rect">
                <a:avLst/>
              </a:prstGeom>
              <a:blipFill rotWithShape="0">
                <a:blip r:embed="rId8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666847" y="4710316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Reciprocamente, seja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4710316"/>
                <a:ext cx="8049288" cy="507831"/>
              </a:xfrm>
              <a:prstGeom prst="rect">
                <a:avLst/>
              </a:prstGeom>
              <a:blipFill rotWithShape="0">
                <a:blip r:embed="rId9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672353" y="5227727"/>
                <a:ext cx="183169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Então,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5227727"/>
                <a:ext cx="183169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658" t="-10000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1808525" y="5216706"/>
                <a:ext cx="1911036" cy="343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PT" b="0" i="0" smtClean="0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525" y="5216706"/>
                <a:ext cx="1911036" cy="343107"/>
              </a:xfrm>
              <a:prstGeom prst="rect">
                <a:avLst/>
              </a:prstGeom>
              <a:blipFill rotWithShape="0">
                <a:blip r:embed="rId11"/>
                <a:stretch>
                  <a:fillRect l="-958" r="-1278" b="-535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3734501" y="5247508"/>
                <a:ext cx="569963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501" y="5247508"/>
                <a:ext cx="569963" cy="309637"/>
              </a:xfrm>
              <a:prstGeom prst="rect">
                <a:avLst/>
              </a:prstGeom>
              <a:blipFill rotWithShape="0">
                <a:blip r:embed="rId12"/>
                <a:stretch>
                  <a:fillRect l="-4301" r="-9677"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4302892" y="5291210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92" y="5291210"/>
                <a:ext cx="418384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5882" r="-13235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4621105" y="5227727"/>
                <a:ext cx="29644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ou seja,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unitário.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105" y="5227727"/>
                <a:ext cx="2964404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646" t="-10000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54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uild="p"/>
      <p:bldP spid="18" grpId="0"/>
      <p:bldP spid="7" grpId="0"/>
      <p:bldP spid="8" grpId="0"/>
      <p:bldP spid="28" grpId="0"/>
      <p:bldP spid="27" grpId="0"/>
      <p:bldP spid="30" grpId="0"/>
      <p:bldP spid="31" grpId="0"/>
      <p:bldP spid="29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6"/>
          <p:cNvSpPr txBox="1"/>
          <p:nvPr/>
        </p:nvSpPr>
        <p:spPr>
          <a:xfrm>
            <a:off x="672352" y="115332"/>
            <a:ext cx="8471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Operações com números complexos na forma trigonométrica </a:t>
            </a:r>
          </a:p>
        </p:txBody>
      </p:sp>
      <p:sp>
        <p:nvSpPr>
          <p:cNvPr id="33" name="Rectangle 6"/>
          <p:cNvSpPr/>
          <p:nvPr/>
        </p:nvSpPr>
        <p:spPr>
          <a:xfrm>
            <a:off x="657003" y="945695"/>
            <a:ext cx="804378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Ø"/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Multiplicação de números complexos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arredondado 12"/>
          <p:cNvSpPr/>
          <p:nvPr/>
        </p:nvSpPr>
        <p:spPr>
          <a:xfrm>
            <a:off x="510688" y="1965204"/>
            <a:ext cx="8190098" cy="1337567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669348" y="1965204"/>
            <a:ext cx="8043783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multiplicar dois números complexos, não nulos, na forma trigonométrica,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multiplicam-se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os respetivos módulos e adicionam-se os argumentos. 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57003" y="3417598"/>
            <a:ext cx="800734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68016" y="1480709"/>
            <a:ext cx="80327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Assim, tem-se 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657003" y="3844746"/>
                <a:ext cx="2153432" cy="641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f>
                          <m:fPr>
                            <m:ctrlPr>
                              <a:rPr lang="pt-PT" i="1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den>
                        </m:f>
                      </m:sup>
                    </m:sSup>
                    <m:r>
                      <a:rPr lang="pt-P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pt-PT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3844746"/>
                <a:ext cx="2153432" cy="641522"/>
              </a:xfrm>
              <a:prstGeom prst="rect">
                <a:avLst/>
              </a:prstGeom>
              <a:blipFill rotWithShape="0">
                <a:blip r:embed="rId3"/>
                <a:stretch>
                  <a:fillRect l="-198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2295566" y="3921572"/>
                <a:ext cx="2056653" cy="482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×2×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566" y="3921572"/>
                <a:ext cx="2056653" cy="4823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4094621" y="3895671"/>
                <a:ext cx="1181028" cy="5003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=6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8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621" y="3895671"/>
                <a:ext cx="1181028" cy="5003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5068909" y="3899084"/>
                <a:ext cx="1181028" cy="5003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sSup>
                        <m:sSup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909" y="3899084"/>
                <a:ext cx="1181028" cy="50039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657003" y="4451323"/>
                <a:ext cx="2906468" cy="677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sSup>
                      <m:sSup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d>
                          <m:dPr>
                            <m:ctrlPr>
                              <a:rPr lang="pt-PT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pt-PT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f>
                          <m:f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4451323"/>
                <a:ext cx="2906468" cy="677301"/>
              </a:xfrm>
              <a:prstGeom prst="rect">
                <a:avLst/>
              </a:prstGeom>
              <a:blipFill rotWithShape="0">
                <a:blip r:embed="rId7"/>
                <a:stretch>
                  <a:fillRect l="-146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3029150" y="4552504"/>
                <a:ext cx="2536144" cy="482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150" y="4552504"/>
                <a:ext cx="2536144" cy="48231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5367723" y="4569700"/>
                <a:ext cx="999441" cy="469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sSup>
                        <m:sSup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pt-PT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723" y="4569700"/>
                <a:ext cx="999441" cy="4695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63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4" grpId="0"/>
      <p:bldP spid="5" grpId="0"/>
      <p:bldP spid="29" grpId="0"/>
      <p:bldP spid="30" grpId="0"/>
      <p:bldP spid="31" grpId="0"/>
      <p:bldP spid="32" grpId="0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6"/>
          <p:cNvSpPr txBox="1"/>
          <p:nvPr/>
        </p:nvSpPr>
        <p:spPr>
          <a:xfrm>
            <a:off x="672352" y="115332"/>
            <a:ext cx="8471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Operações com números complexos na forma trigonométrica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"/>
              <p:cNvSpPr/>
              <p:nvPr/>
            </p:nvSpPr>
            <p:spPr>
              <a:xfrm>
                <a:off x="657003" y="945695"/>
                <a:ext cx="8043783" cy="1403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Ø"/>
                </a:pPr>
                <a:r>
                  <a:rPr lang="pt-PT" sz="2000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Multiplicação de números </a:t>
                </a:r>
                <a:r>
                  <a:rPr lang="pt-PT" sz="2000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complexos </a:t>
                </a:r>
                <a:endParaRPr lang="pt-PT" sz="2000" b="1" dirty="0" smtClean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(Interpretação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geométrica da multiplicação de um número complexo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outro na forma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403205"/>
              </a:xfrm>
              <a:prstGeom prst="rect">
                <a:avLst/>
              </a:prstGeom>
              <a:blipFill rotWithShape="0">
                <a:blip r:embed="rId3"/>
                <a:stretch>
                  <a:fillRect l="-682" b="-217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 arredondado 16"/>
          <p:cNvSpPr/>
          <p:nvPr/>
        </p:nvSpPr>
        <p:spPr>
          <a:xfrm>
            <a:off x="510688" y="2348899"/>
            <a:ext cx="8190098" cy="1738554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"/>
              <p:cNvSpPr/>
              <p:nvPr/>
            </p:nvSpPr>
            <p:spPr>
              <a:xfrm>
                <a:off x="657003" y="2348900"/>
                <a:ext cx="8043783" cy="1738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real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um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afixo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tem-se que o afixo do número complexo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a imagem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pela rotação de centro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ângulo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generalizado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medida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2348900"/>
                <a:ext cx="8043783" cy="1738553"/>
              </a:xfrm>
              <a:prstGeom prst="rect">
                <a:avLst/>
              </a:prstGeom>
              <a:blipFill rotWithShape="0">
                <a:blip r:embed="rId4"/>
                <a:stretch>
                  <a:fillRect l="-682" r="-76" b="-349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tângulo 19"/>
          <p:cNvSpPr/>
          <p:nvPr/>
        </p:nvSpPr>
        <p:spPr>
          <a:xfrm>
            <a:off x="678096" y="4091569"/>
            <a:ext cx="800734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672352" y="4976705"/>
                <a:ext cx="1089213" cy="526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976705"/>
                <a:ext cx="1089213" cy="5260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1176617" y="5059315"/>
                <a:ext cx="1358192" cy="381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sup>
                      </m:sSup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617" y="5059315"/>
                <a:ext cx="1358192" cy="381451"/>
              </a:xfrm>
              <a:prstGeom prst="rect">
                <a:avLst/>
              </a:prstGeom>
              <a:blipFill rotWithShape="0"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72352" y="4509211"/>
                <a:ext cx="8028434" cy="521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=|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509211"/>
                <a:ext cx="8028434" cy="521233"/>
              </a:xfrm>
              <a:prstGeom prst="rect">
                <a:avLst/>
              </a:prstGeom>
              <a:blipFill rotWithShape="0">
                <a:blip r:embed="rId7"/>
                <a:stretch>
                  <a:fillRect l="-607" b="-82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2359953" y="5066359"/>
                <a:ext cx="1358192" cy="381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sup>
                      </m:sSup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953" y="5066359"/>
                <a:ext cx="1358192" cy="381451"/>
              </a:xfrm>
              <a:prstGeom prst="rect">
                <a:avLst/>
              </a:prstGeom>
              <a:blipFill rotWithShape="0">
                <a:blip r:embed="rId8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3513807" y="5066927"/>
                <a:ext cx="1430648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807" y="5066927"/>
                <a:ext cx="1430648" cy="387927"/>
              </a:xfrm>
              <a:prstGeom prst="rect">
                <a:avLst/>
              </a:prstGeom>
              <a:blipFill rotWithShape="0"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657002" y="5481107"/>
                <a:ext cx="8043783" cy="1357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Repara que para multiplicar um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não nulo, por um número da forma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mantém-se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módulo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adiciona-se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argumento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2" y="5481107"/>
                <a:ext cx="8043783" cy="1357038"/>
              </a:xfrm>
              <a:prstGeom prst="rect">
                <a:avLst/>
              </a:prstGeom>
              <a:blipFill rotWithShape="0">
                <a:blip r:embed="rId10"/>
                <a:stretch>
                  <a:fillRect l="-682" b="-26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0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7" grpId="0" animBg="1"/>
      <p:bldP spid="19" grpId="0"/>
      <p:bldP spid="20" grpId="0"/>
      <p:bldP spid="21" grpId="0"/>
      <p:bldP spid="22" grpId="0"/>
      <p:bldP spid="2" grpId="0"/>
      <p:bldP spid="25" grpId="0"/>
      <p:bldP spid="26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6"/>
          <p:cNvSpPr txBox="1"/>
          <p:nvPr/>
        </p:nvSpPr>
        <p:spPr>
          <a:xfrm>
            <a:off x="672352" y="115332"/>
            <a:ext cx="8471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Operações com números complexos na forma trigonométrica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"/>
              <p:cNvSpPr/>
              <p:nvPr/>
            </p:nvSpPr>
            <p:spPr>
              <a:xfrm>
                <a:off x="657003" y="945695"/>
                <a:ext cx="8043783" cy="1403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Ø"/>
                </a:pPr>
                <a:r>
                  <a:rPr lang="pt-PT" sz="2000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Multiplicação de números </a:t>
                </a:r>
                <a:r>
                  <a:rPr lang="pt-PT" sz="2000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complexos </a:t>
                </a:r>
                <a:endParaRPr lang="pt-PT" sz="2000" b="1" dirty="0" smtClean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(Interpretação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geométrica da multiplicação de um número complexo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outro na forma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403205"/>
              </a:xfrm>
              <a:prstGeom prst="rect">
                <a:avLst/>
              </a:prstGeom>
              <a:blipFill rotWithShape="0">
                <a:blip r:embed="rId3"/>
                <a:stretch>
                  <a:fillRect l="-682" b="-217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"/>
              <p:cNvSpPr/>
              <p:nvPr/>
            </p:nvSpPr>
            <p:spPr>
              <a:xfrm>
                <a:off x="657003" y="2348900"/>
                <a:ext cx="804378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Geometricamente, tal corresponde a aplicar ao afixo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uma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rotação de centro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ângulo generalizado de medida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𝜽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2348900"/>
                <a:ext cx="8043783" cy="923330"/>
              </a:xfrm>
              <a:prstGeom prst="rect">
                <a:avLst/>
              </a:prstGeom>
              <a:blipFill rotWithShape="0">
                <a:blip r:embed="rId4"/>
                <a:stretch>
                  <a:fillRect l="-682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156" y="3377911"/>
            <a:ext cx="4221689" cy="30329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1459009" y="3380361"/>
                <a:ext cx="2306167" cy="381451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o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afixo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009" y="3380361"/>
                <a:ext cx="2306167" cy="381451"/>
              </a:xfrm>
              <a:prstGeom prst="rect">
                <a:avLst/>
              </a:prstGeom>
              <a:blipFill rotWithShape="0">
                <a:blip r:embed="rId6"/>
                <a:stretch>
                  <a:fillRect t="-4688" b="-23438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xão em ângulos retos 23"/>
          <p:cNvCxnSpPr/>
          <p:nvPr/>
        </p:nvCxnSpPr>
        <p:spPr>
          <a:xfrm rot="16200000" flipV="1">
            <a:off x="2607572" y="3759877"/>
            <a:ext cx="930165" cy="927845"/>
          </a:xfrm>
          <a:prstGeom prst="bentConnector3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5058225" y="3864516"/>
                <a:ext cx="1824538" cy="369332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o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afixo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225" y="3864516"/>
                <a:ext cx="1824538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7937" b="-22222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xão em ângulos retos 27"/>
          <p:cNvCxnSpPr/>
          <p:nvPr/>
        </p:nvCxnSpPr>
        <p:spPr>
          <a:xfrm rot="5400000" flipH="1" flipV="1">
            <a:off x="5280289" y="4257992"/>
            <a:ext cx="696801" cy="656715"/>
          </a:xfrm>
          <a:prstGeom prst="bentConnector3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68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6758" y="3687728"/>
            <a:ext cx="4230484" cy="29714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6"/>
          <p:cNvSpPr txBox="1"/>
          <p:nvPr/>
        </p:nvSpPr>
        <p:spPr>
          <a:xfrm>
            <a:off x="672352" y="115332"/>
            <a:ext cx="8471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Operações com números complexos na forma trigonométrica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"/>
              <p:cNvSpPr/>
              <p:nvPr/>
            </p:nvSpPr>
            <p:spPr>
              <a:xfrm>
                <a:off x="657003" y="945695"/>
                <a:ext cx="8043783" cy="1403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Ø"/>
                </a:pPr>
                <a:r>
                  <a:rPr lang="pt-PT" sz="2000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Multiplicação de números </a:t>
                </a:r>
                <a:r>
                  <a:rPr lang="pt-PT" sz="2000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complexos </a:t>
                </a:r>
                <a:endParaRPr lang="pt-PT" sz="2000" b="1" dirty="0" smtClean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(Interpretação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geométrica da multiplicação de um número complexo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outro na forma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403205"/>
              </a:xfrm>
              <a:prstGeom prst="rect">
                <a:avLst/>
              </a:prstGeom>
              <a:blipFill rotWithShape="0">
                <a:blip r:embed="rId4"/>
                <a:stretch>
                  <a:fillRect l="-682" b="-217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918101" y="3977876"/>
                <a:ext cx="2448000" cy="456920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PT" b="0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o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afixo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dirty="0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dirty="0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f>
                          <m:fPr>
                            <m:ctrlPr>
                              <a:rPr lang="pt-PT" i="1" dirty="0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i="1" dirty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pt-PT" i="1" dirty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pt-PT" i="1" dirty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i="1" dirty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pt-PT" i="1" dirty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01" y="3977876"/>
                <a:ext cx="2448000" cy="456920"/>
              </a:xfrm>
              <a:prstGeom prst="rect">
                <a:avLst/>
              </a:prstGeom>
              <a:blipFill rotWithShape="0">
                <a:blip r:embed="rId5"/>
                <a:stretch>
                  <a:fillRect b="-21053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exão em ângulos retos 23"/>
          <p:cNvCxnSpPr/>
          <p:nvPr/>
        </p:nvCxnSpPr>
        <p:spPr>
          <a:xfrm rot="16200000" flipV="1">
            <a:off x="2538101" y="4038796"/>
            <a:ext cx="468000" cy="1260000"/>
          </a:xfrm>
          <a:prstGeom prst="bentConnector3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5187606" y="4208607"/>
                <a:ext cx="1824538" cy="369332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o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afixo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606" y="4208607"/>
                <a:ext cx="1824538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6349" b="-22222"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xão em ângulos retos 27"/>
          <p:cNvCxnSpPr/>
          <p:nvPr/>
        </p:nvCxnSpPr>
        <p:spPr>
          <a:xfrm rot="5400000" flipH="1" flipV="1">
            <a:off x="5409670" y="4602083"/>
            <a:ext cx="696801" cy="656715"/>
          </a:xfrm>
          <a:prstGeom prst="bentConnector3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o 7"/>
          <p:cNvGrpSpPr/>
          <p:nvPr/>
        </p:nvGrpSpPr>
        <p:grpSpPr>
          <a:xfrm>
            <a:off x="657003" y="2348900"/>
            <a:ext cx="8043783" cy="1338828"/>
            <a:chOff x="657003" y="2348900"/>
            <a:chExt cx="8043783" cy="1338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6"/>
                <p:cNvSpPr/>
                <p:nvPr/>
              </p:nvSpPr>
              <p:spPr>
                <a:xfrm>
                  <a:off x="657003" y="2348900"/>
                  <a:ext cx="8043783" cy="133882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buClr>
                      <a:srgbClr val="05AAB0"/>
                    </a:buClr>
                  </a:pPr>
                  <a:r>
                    <a:rPr lang="pt-PT" b="1" dirty="0" smtClean="0">
                      <a:solidFill>
                        <a:srgbClr val="F47929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Caso particular: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Multiplicar um número complexo </a:t>
                  </a: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não nulo, por </a:t>
                  </a: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corresponde a aplicar ao afixo de </a:t>
                  </a: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uma </a:t>
                  </a:r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rotação de centro </a:t>
                  </a: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e amplitude 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   , </a:t>
                  </a:r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já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que              . </a:t>
                  </a:r>
                  <a:endPara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003" y="2348900"/>
                  <a:ext cx="8043783" cy="133882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682" r="-910" b="-2727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aixaDeTexto 1"/>
                <p:cNvSpPr txBox="1"/>
                <p:nvPr/>
              </p:nvSpPr>
              <p:spPr>
                <a:xfrm>
                  <a:off x="8216937" y="2822309"/>
                  <a:ext cx="283731" cy="4707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 2 </m:t>
                            </m:r>
                          </m:den>
                        </m:f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2" name="CaixaDeTex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6937" y="2822309"/>
                  <a:ext cx="283731" cy="47077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tângulo 2"/>
                <p:cNvSpPr/>
                <p:nvPr/>
              </p:nvSpPr>
              <p:spPr>
                <a:xfrm>
                  <a:off x="1351322" y="3170846"/>
                  <a:ext cx="1008738" cy="4695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i="1" dirty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pt-PT" i="1" dirty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  <m:f>
                              <m:f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𝜋</m:t>
                                </m:r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3" name="Retângulo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1322" y="3170846"/>
                  <a:ext cx="1008738" cy="46955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2586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6"/>
          <p:cNvSpPr txBox="1"/>
          <p:nvPr/>
        </p:nvSpPr>
        <p:spPr>
          <a:xfrm>
            <a:off x="672352" y="115332"/>
            <a:ext cx="8471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Operações com números complexos na forma trigonométrica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"/>
              <p:cNvSpPr/>
              <p:nvPr/>
            </p:nvSpPr>
            <p:spPr>
              <a:xfrm>
                <a:off x="657003" y="945695"/>
                <a:ext cx="8043783" cy="1347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Ø"/>
                </a:pPr>
                <a:r>
                  <a:rPr lang="pt-PT" sz="2000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Multiplicação de números </a:t>
                </a:r>
                <a:r>
                  <a:rPr lang="pt-PT" sz="2000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complexos </a:t>
                </a:r>
                <a:endParaRPr lang="pt-PT" sz="2000" b="1" dirty="0" smtClean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(Interpretação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geométrica da multiplicação de um número complexo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outro na forma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 smtClean="0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b="0" i="1" smtClean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347100"/>
              </a:xfrm>
              <a:prstGeom prst="rect">
                <a:avLst/>
              </a:prstGeom>
              <a:blipFill rotWithShape="0">
                <a:blip r:embed="rId3"/>
                <a:stretch>
                  <a:fillRect l="-682" b="-63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arredondado 13"/>
          <p:cNvSpPr/>
          <p:nvPr/>
        </p:nvSpPr>
        <p:spPr>
          <a:xfrm>
            <a:off x="510688" y="2281663"/>
            <a:ext cx="8190098" cy="2161803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57003" y="2281665"/>
                <a:ext cx="8043783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complexo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não nulo, de argumento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um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de afixo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tem-se que o afixo do número complexo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é a imagem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pela rotação de centro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amplitude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composta com a homotetia de centro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razão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2281665"/>
                <a:ext cx="8043783" cy="2169825"/>
              </a:xfrm>
              <a:prstGeom prst="rect">
                <a:avLst/>
              </a:prstGeom>
              <a:blipFill rotWithShape="0">
                <a:blip r:embed="rId4"/>
                <a:stretch>
                  <a:fillRect l="-682" b="-14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 16"/>
          <p:cNvSpPr/>
          <p:nvPr/>
        </p:nvSpPr>
        <p:spPr>
          <a:xfrm>
            <a:off x="672351" y="4424596"/>
            <a:ext cx="800734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672352" y="5173366"/>
                <a:ext cx="1089213" cy="526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173366"/>
                <a:ext cx="1089213" cy="5260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1095935" y="5255976"/>
                <a:ext cx="1719573" cy="381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=|</m:t>
                      </m:r>
                      <m:sSub>
                        <m:sSub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sup>
                      </m:sSup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935" y="5255976"/>
                <a:ext cx="1719573" cy="381451"/>
              </a:xfrm>
              <a:prstGeom prst="rect">
                <a:avLst/>
              </a:prstGeom>
              <a:blipFill rotWithShape="0">
                <a:blip r:embed="rId6"/>
                <a:stretch>
                  <a:fillRect b="-1269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672352" y="4759660"/>
                <a:ext cx="8028434" cy="521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=|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=|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759660"/>
                <a:ext cx="8028434" cy="521233"/>
              </a:xfrm>
              <a:prstGeom prst="rect">
                <a:avLst/>
              </a:prstGeom>
              <a:blipFill rotWithShape="0">
                <a:blip r:embed="rId7"/>
                <a:stretch>
                  <a:fillRect l="-607" b="-941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57002" y="5583639"/>
                <a:ext cx="8043783" cy="1357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Repara que para multiplicar um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não nulo, por um número da forma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sSup>
                      <m:sSup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multiplicam-se os módulos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adiciona-  -se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ao argumento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2" y="5583639"/>
                <a:ext cx="8043783" cy="1357038"/>
              </a:xfrm>
              <a:prstGeom prst="rect">
                <a:avLst/>
              </a:prstGeom>
              <a:blipFill rotWithShape="0">
                <a:blip r:embed="rId8"/>
                <a:stretch>
                  <a:fillRect l="-682" b="-26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2602001" y="5259107"/>
                <a:ext cx="1719573" cy="3814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=|</m:t>
                      </m:r>
                      <m:sSub>
                        <m:sSub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sup>
                      </m:sSup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001" y="5259107"/>
                <a:ext cx="1719573" cy="381451"/>
              </a:xfrm>
              <a:prstGeom prst="rect">
                <a:avLst/>
              </a:prstGeom>
              <a:blipFill rotWithShape="0"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4124803" y="5254658"/>
                <a:ext cx="1792029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=|</m:t>
                      </m:r>
                      <m:sSub>
                        <m:sSub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|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803" y="5254658"/>
                <a:ext cx="1792029" cy="387927"/>
              </a:xfrm>
              <a:prstGeom prst="rect">
                <a:avLst/>
              </a:prstGeom>
              <a:blipFill rotWithShape="0">
                <a:blip r:embed="rId10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93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4" grpId="0" animBg="1"/>
      <p:bldP spid="15" grpId="0"/>
      <p:bldP spid="17" grpId="0"/>
      <p:bldP spid="20" grpId="0"/>
      <p:bldP spid="21" grpId="0"/>
      <p:bldP spid="22" grpId="0"/>
      <p:bldP spid="29" grpId="0"/>
      <p:bldP spid="30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6"/>
          <p:cNvSpPr txBox="1"/>
          <p:nvPr/>
        </p:nvSpPr>
        <p:spPr>
          <a:xfrm>
            <a:off x="672352" y="115332"/>
            <a:ext cx="8471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Operações com números complexos na forma trigonométrica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"/>
              <p:cNvSpPr/>
              <p:nvPr/>
            </p:nvSpPr>
            <p:spPr>
              <a:xfrm>
                <a:off x="657003" y="945695"/>
                <a:ext cx="8043783" cy="13471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Ø"/>
                </a:pPr>
                <a:r>
                  <a:rPr lang="pt-PT" sz="2000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Multiplicação de números </a:t>
                </a:r>
                <a:r>
                  <a:rPr lang="pt-PT" sz="2000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complexos </a:t>
                </a:r>
                <a:endParaRPr lang="pt-PT" sz="2000" b="1" dirty="0" smtClean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(Interpretação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geométrica da multiplicação de um número complexo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outro na forma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 smtClean="0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b="0" i="1" smtClean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347100"/>
              </a:xfrm>
              <a:prstGeom prst="rect">
                <a:avLst/>
              </a:prstGeom>
              <a:blipFill rotWithShape="0">
                <a:blip r:embed="rId3"/>
                <a:stretch>
                  <a:fillRect l="-682" b="-63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57003" y="2281665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Geometricamente, tal corresponde a aplicar ao afixo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uma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rotação de centro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ângulo generalizado de medida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𝜽</m:t>
                    </m:r>
                  </m:oMath>
                </a14:m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composta com a homotetia de centro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</m:t>
                    </m:r>
                  </m:oMath>
                </a14:m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</a:t>
                </a:r>
                <a:r>
                  <a:rPr lang="pt-PT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razão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sSub>
                      <m:sSubPr>
                        <m:ctrlP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</m:e>
                      <m:sub>
                        <m:r>
                          <a:rPr lang="pt-PT" b="1" i="1" dirty="0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2281665"/>
                <a:ext cx="8043783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82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825" y="3759676"/>
            <a:ext cx="4204351" cy="2727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57003" y="4843887"/>
                <a:ext cx="1810890" cy="658450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o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afixo de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 dirty="0" smtClean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pt-PT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  <m:r>
                      <a:rPr lang="pt-PT" i="1" dirty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4843887"/>
                <a:ext cx="1810890" cy="658450"/>
              </a:xfrm>
              <a:prstGeom prst="rect">
                <a:avLst/>
              </a:prstGeom>
              <a:blipFill rotWithShape="0">
                <a:blip r:embed="rId6"/>
                <a:stretch>
                  <a:fillRect t="-4545" r="-2676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xão em ângulos retos 18"/>
          <p:cNvCxnSpPr>
            <a:endCxn id="16" idx="0"/>
          </p:cNvCxnSpPr>
          <p:nvPr/>
        </p:nvCxnSpPr>
        <p:spPr>
          <a:xfrm rot="10800000" flipV="1">
            <a:off x="1562449" y="4391621"/>
            <a:ext cx="1046283" cy="452265"/>
          </a:xfrm>
          <a:prstGeom prst="bentConnector2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5210577" y="4180060"/>
                <a:ext cx="1824538" cy="369332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o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afixo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577" y="4180060"/>
                <a:ext cx="1824538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065" b="-24194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exão em ângulos retos 24"/>
          <p:cNvCxnSpPr/>
          <p:nvPr/>
        </p:nvCxnSpPr>
        <p:spPr>
          <a:xfrm rot="5400000" flipH="1" flipV="1">
            <a:off x="5432641" y="4573536"/>
            <a:ext cx="696801" cy="656715"/>
          </a:xfrm>
          <a:prstGeom prst="bentConnector3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22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3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"/>
              <p:cNvSpPr/>
              <p:nvPr/>
            </p:nvSpPr>
            <p:spPr>
              <a:xfrm>
                <a:off x="657003" y="945695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 número complexo cujo afixo está representado na figura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507831"/>
              </a:xfrm>
              <a:prstGeom prst="rect">
                <a:avLst/>
              </a:prstGeom>
              <a:blipFill rotWithShape="0">
                <a:blip r:embed="rId3"/>
                <a:stretch>
                  <a:fillRect l="-682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"/>
              <p:cNvSpPr/>
              <p:nvPr/>
            </p:nvSpPr>
            <p:spPr>
              <a:xfrm>
                <a:off x="657003" y="4809426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Representa o afixo do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acc>
                      <m:accPr>
                        <m:chr m:val="̅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4809426"/>
                <a:ext cx="8043783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682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5" cstate="email">
            <a:lum brigh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6188" y="1385327"/>
            <a:ext cx="5411624" cy="34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7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3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6"/>
          <p:cNvSpPr/>
          <p:nvPr/>
        </p:nvSpPr>
        <p:spPr>
          <a:xfrm>
            <a:off x="657003" y="945695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resolução: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 cstate="email">
            <a:lum brigh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695" y="1612406"/>
            <a:ext cx="3382265" cy="21787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57003" y="4771385"/>
                <a:ext cx="802653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a imagem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𝑍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por uma reflexão axial cujo eixo é o eixo real. </a:t>
                </a: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4771385"/>
                <a:ext cx="8026531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532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57002" y="5274256"/>
                <a:ext cx="802653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a imagem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por uma rotação de centro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amplitude      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composta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homotetia de centro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razão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2" y="5274256"/>
                <a:ext cx="8026531" cy="923330"/>
              </a:xfrm>
              <a:prstGeom prst="rect">
                <a:avLst/>
              </a:prstGeom>
              <a:blipFill rotWithShape="0">
                <a:blip r:embed="rId5"/>
                <a:stretch>
                  <a:fillRect l="-532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7516905" y="5327035"/>
                <a:ext cx="296684" cy="4706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905" y="5327035"/>
                <a:ext cx="296684" cy="4706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72352" y="6195851"/>
                <a:ext cx="802843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a imagem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por uma translação associada ao vetor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(3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1)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6195851"/>
                <a:ext cx="8028434" cy="456535"/>
              </a:xfrm>
              <a:prstGeom prst="rect">
                <a:avLst/>
              </a:prstGeom>
              <a:blipFill rotWithShape="0">
                <a:blip r:embed="rId7"/>
                <a:stretch>
                  <a:fillRect l="-456" b="-2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8" cstate="email">
            <a:lum brigh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1592" y="1608831"/>
            <a:ext cx="3395325" cy="2178467"/>
          </a:xfrm>
          <a:prstGeom prst="rect">
            <a:avLst/>
          </a:prstGeom>
        </p:spPr>
      </p:pic>
      <p:pic>
        <p:nvPicPr>
          <p:cNvPr id="16" name="Picture 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698" y="1600782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rredondar Retângulo de Canto Diagonal 10"/>
          <p:cNvSpPr/>
          <p:nvPr/>
        </p:nvSpPr>
        <p:spPr>
          <a:xfrm>
            <a:off x="672391" y="1519730"/>
            <a:ext cx="3810874" cy="2317934"/>
          </a:xfrm>
          <a:prstGeom prst="round2Diag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19" name="Picture 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966" y="1600782"/>
            <a:ext cx="263902" cy="2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rredondar Retângulo de Canto Diagonal 10"/>
          <p:cNvSpPr/>
          <p:nvPr/>
        </p:nvSpPr>
        <p:spPr>
          <a:xfrm>
            <a:off x="4872659" y="1519730"/>
            <a:ext cx="3810874" cy="2317934"/>
          </a:xfrm>
          <a:prstGeom prst="round2Diag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91696" y="3923928"/>
                <a:ext cx="802839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𝑍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′′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os afixos dos números complexos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acc>
                      <m:accPr>
                        <m:chr m:val="̅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acc>
                      <m:accPr>
                        <m:chr m:val="̅"/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+3−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96" y="3923928"/>
                <a:ext cx="8028395" cy="923330"/>
              </a:xfrm>
              <a:prstGeom prst="rect">
                <a:avLst/>
              </a:prstGeom>
              <a:blipFill rotWithShape="0">
                <a:blip r:embed="rId12"/>
                <a:stretch>
                  <a:fillRect l="-607" b="-46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00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0" grpId="0"/>
      <p:bldP spid="2" grpId="0"/>
      <p:bldP spid="5" grpId="0"/>
      <p:bldP spid="17" grpId="0" animBg="1"/>
      <p:bldP spid="20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6"/>
          <p:cNvSpPr txBox="1"/>
          <p:nvPr/>
        </p:nvSpPr>
        <p:spPr>
          <a:xfrm>
            <a:off x="672352" y="115332"/>
            <a:ext cx="8471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Operações com números complexos na forma trigonométrica </a:t>
            </a:r>
          </a:p>
        </p:txBody>
      </p:sp>
      <p:sp>
        <p:nvSpPr>
          <p:cNvPr id="33" name="Rectangle 6"/>
          <p:cNvSpPr/>
          <p:nvPr/>
        </p:nvSpPr>
        <p:spPr>
          <a:xfrm>
            <a:off x="657003" y="945695"/>
            <a:ext cx="80437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Ø"/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Divisão de números complexos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arredondado 12"/>
          <p:cNvSpPr/>
          <p:nvPr/>
        </p:nvSpPr>
        <p:spPr>
          <a:xfrm>
            <a:off x="510688" y="1468484"/>
            <a:ext cx="8190098" cy="1834288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57003" y="1468485"/>
                <a:ext cx="8043783" cy="1808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Dados dois números complexos quaisquer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não nulos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sSub>
                          <m:sSubPr>
                            <m:ctrlPr>
                              <a:rPr lang="pt-PT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sSub>
                          <m:sSub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tem-se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que: 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buClr>
                    <a:srgbClr val="05AAB0"/>
                  </a:buClr>
                </a:pPr>
                <a:endParaRPr lang="pt-PT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1468485"/>
                <a:ext cx="8043783" cy="1808957"/>
              </a:xfrm>
              <a:prstGeom prst="rect">
                <a:avLst/>
              </a:prstGeom>
              <a:blipFill rotWithShape="0">
                <a:blip r:embed="rId3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/>
          <p:cNvSpPr/>
          <p:nvPr/>
        </p:nvSpPr>
        <p:spPr>
          <a:xfrm>
            <a:off x="693445" y="3324160"/>
            <a:ext cx="800734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57003" y="4856728"/>
                <a:ext cx="1543243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4856728"/>
                <a:ext cx="1543243" cy="3879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1996471" y="4848199"/>
                <a:ext cx="4749313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i="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471" y="4848199"/>
                <a:ext cx="4749313" cy="4049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1996471" y="5701359"/>
                <a:ext cx="56239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func>
                        <m:func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471" y="5701359"/>
                <a:ext cx="5623975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3529151" y="2604309"/>
                <a:ext cx="2085699" cy="67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151" y="2604309"/>
                <a:ext cx="2085699" cy="67313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6"/>
          <p:cNvSpPr/>
          <p:nvPr/>
        </p:nvSpPr>
        <p:spPr>
          <a:xfrm>
            <a:off x="657002" y="3729558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Vamos começar por mostrar que                         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4151335" y="3696439"/>
                <a:ext cx="1579535" cy="5740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335" y="3696439"/>
                <a:ext cx="1579535" cy="57406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6"/>
          <p:cNvSpPr/>
          <p:nvPr/>
        </p:nvSpPr>
        <p:spPr>
          <a:xfrm>
            <a:off x="693445" y="4271953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Para o efeito, basta mostrar que                      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4151335" y="4280428"/>
                <a:ext cx="1392240" cy="525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335" y="4280428"/>
                <a:ext cx="1392240" cy="52572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1996471" y="5257391"/>
                <a:ext cx="40938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i="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471" y="5257391"/>
                <a:ext cx="4093878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xão reta 7"/>
          <p:cNvCxnSpPr/>
          <p:nvPr/>
        </p:nvCxnSpPr>
        <p:spPr>
          <a:xfrm flipV="1">
            <a:off x="3177368" y="5701359"/>
            <a:ext cx="1498287" cy="3271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ta 31"/>
          <p:cNvCxnSpPr/>
          <p:nvPr/>
        </p:nvCxnSpPr>
        <p:spPr>
          <a:xfrm flipV="1">
            <a:off x="4806915" y="5722473"/>
            <a:ext cx="1498287" cy="3271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1996471" y="6125660"/>
                <a:ext cx="21310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</m:e>
                        <m:sup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  <m:sub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471" y="6125660"/>
                <a:ext cx="2131096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1996470" y="6524734"/>
                <a:ext cx="118089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470" y="6524734"/>
                <a:ext cx="1180897" cy="276999"/>
              </a:xfrm>
              <a:prstGeom prst="rect">
                <a:avLst/>
              </a:prstGeom>
              <a:blipFill rotWithShape="0">
                <a:blip r:embed="rId12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40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 animBg="1"/>
      <p:bldP spid="14" grpId="0"/>
      <p:bldP spid="15" grpId="0"/>
      <p:bldP spid="2" grpId="0"/>
      <p:bldP spid="19" grpId="0"/>
      <p:bldP spid="20" grpId="0"/>
      <p:bldP spid="4" grpId="0"/>
      <p:bldP spid="28" grpId="0"/>
      <p:bldP spid="5" grpId="0"/>
      <p:bldP spid="29" grpId="0"/>
      <p:bldP spid="30" grpId="0"/>
      <p:bldP spid="31" grpId="0"/>
      <p:bldP spid="34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6"/>
          <p:cNvSpPr txBox="1"/>
          <p:nvPr/>
        </p:nvSpPr>
        <p:spPr>
          <a:xfrm>
            <a:off x="672352" y="115332"/>
            <a:ext cx="8471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Operações com números complexos na forma trigonométrica </a:t>
            </a:r>
          </a:p>
        </p:txBody>
      </p:sp>
      <p:sp>
        <p:nvSpPr>
          <p:cNvPr id="33" name="Rectangle 6"/>
          <p:cNvSpPr/>
          <p:nvPr/>
        </p:nvSpPr>
        <p:spPr>
          <a:xfrm>
            <a:off x="657003" y="945695"/>
            <a:ext cx="80437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Ø"/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Divisão de números complexos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657003" y="146848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2593379" y="4353962"/>
                <a:ext cx="2085699" cy="610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379" y="4353962"/>
                <a:ext cx="2085699" cy="6101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"/>
              <p:cNvSpPr/>
              <p:nvPr/>
            </p:nvSpPr>
            <p:spPr>
              <a:xfrm>
                <a:off x="6520608" y="3449044"/>
                <a:ext cx="1206500" cy="3879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608" y="3449044"/>
                <a:ext cx="1206500" cy="3879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781753" y="3318978"/>
                <a:ext cx="441018" cy="5740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53" y="3318978"/>
                <a:ext cx="441018" cy="5740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6"/>
          <p:cNvSpPr/>
          <p:nvPr/>
        </p:nvSpPr>
        <p:spPr>
          <a:xfrm>
            <a:off x="672352" y="1932165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Ficou assim provado que                      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3417551" y="1940640"/>
                <a:ext cx="1392240" cy="525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551" y="1940640"/>
                <a:ext cx="1392240" cy="5257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6"/>
          <p:cNvSpPr/>
          <p:nvPr/>
        </p:nvSpPr>
        <p:spPr>
          <a:xfrm>
            <a:off x="672352" y="2429122"/>
            <a:ext cx="8043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Assim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tendo em conta o que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já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foi provado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para o produto de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números complexos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na forma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trigonométrica, tem-se que:                                                                               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2246668" y="3365336"/>
                <a:ext cx="1334083" cy="525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668" y="3365336"/>
                <a:ext cx="1334083" cy="52572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3579393" y="3501210"/>
                <a:ext cx="1595821" cy="295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393" y="3501210"/>
                <a:ext cx="1595821" cy="295594"/>
              </a:xfrm>
              <a:prstGeom prst="rect">
                <a:avLst/>
              </a:prstGeom>
              <a:blipFill rotWithShape="0">
                <a:blip r:embed="rId8"/>
                <a:stretch>
                  <a:fillRect l="-763" t="-20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5142319" y="3491641"/>
                <a:ext cx="1455911" cy="289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319" y="3491641"/>
                <a:ext cx="1455911" cy="289118"/>
              </a:xfrm>
              <a:prstGeom prst="rect">
                <a:avLst/>
              </a:prstGeom>
              <a:blipFill rotWithShape="0">
                <a:blip r:embed="rId9"/>
                <a:stretch>
                  <a:fillRect l="-1681" t="-6383" r="-420" b="-212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6"/>
          <p:cNvSpPr/>
          <p:nvPr/>
        </p:nvSpPr>
        <p:spPr>
          <a:xfrm>
            <a:off x="672352" y="3886910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Desta forma, vem 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2965715" y="4252332"/>
                <a:ext cx="1222899" cy="711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715" y="4252332"/>
                <a:ext cx="1222899" cy="71173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3994021" y="4256192"/>
                <a:ext cx="1490601" cy="706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021" y="4256192"/>
                <a:ext cx="1490601" cy="70641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5279128" y="4284879"/>
                <a:ext cx="1710405" cy="67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128" y="4284879"/>
                <a:ext cx="1710405" cy="67313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tângulo arredondado 41"/>
          <p:cNvSpPr/>
          <p:nvPr/>
        </p:nvSpPr>
        <p:spPr>
          <a:xfrm>
            <a:off x="498343" y="5388720"/>
            <a:ext cx="7932963" cy="966566"/>
          </a:xfrm>
          <a:prstGeom prst="roundRect">
            <a:avLst/>
          </a:prstGeom>
          <a:noFill/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43" name="Rectangle 6"/>
          <p:cNvSpPr/>
          <p:nvPr/>
        </p:nvSpPr>
        <p:spPr>
          <a:xfrm>
            <a:off x="657003" y="5388719"/>
            <a:ext cx="8043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Para dividir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dois números complexos, não nulos, na forma trigonométrica,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dividem-se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os respetivos módulos e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subtraem-se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os argumentos. 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655671" y="4904224"/>
            <a:ext cx="80327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Assim, tem-se que:</a:t>
            </a:r>
          </a:p>
        </p:txBody>
      </p:sp>
    </p:spTree>
    <p:extLst>
      <p:ext uri="{BB962C8B-B14F-4D97-AF65-F5344CB8AC3E}">
        <p14:creationId xmlns:p14="http://schemas.microsoft.com/office/powerpoint/2010/main" val="316496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5" grpId="0"/>
      <p:bldP spid="29" grpId="0"/>
      <p:bldP spid="30" grpId="0"/>
      <p:bldP spid="35" grpId="0"/>
      <p:bldP spid="36" grpId="0"/>
      <p:bldP spid="37" grpId="0"/>
      <p:bldP spid="38" grpId="0"/>
      <p:bldP spid="39" grpId="0"/>
      <p:bldP spid="12" grpId="0"/>
      <p:bldP spid="40" grpId="0"/>
      <p:bldP spid="41" grpId="0"/>
      <p:bldP spid="42" grpId="0" animBg="1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2352" y="115332"/>
                <a:ext cx="847164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Complexos de módulo </a:t>
                </a:r>
                <a14:m>
                  <m:oMath xmlns:m="http://schemas.openxmlformats.org/officeDocument/2006/math">
                    <m:r>
                      <a:rPr lang="pt-PT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1295" t="-11111" b="-296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6"/>
              <p:cNvSpPr/>
              <p:nvPr/>
            </p:nvSpPr>
            <p:spPr>
              <a:xfrm>
                <a:off x="666847" y="919086"/>
                <a:ext cx="8043783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Nota:</a:t>
                </a:r>
                <a:endParaRPr lang="pt-PT" b="1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Dois argumentos de um mesmo número complexo diferem por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é um argumento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também é um argumento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pois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  <m:r>
                      <a:rPr lang="pt-PT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19086"/>
                <a:ext cx="8043783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606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661342" y="2801380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são dois argumentos de um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então:</a:t>
                </a:r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2801380"/>
                <a:ext cx="8049288" cy="507831"/>
              </a:xfrm>
              <a:prstGeom prst="rect">
                <a:avLst/>
              </a:prstGeom>
              <a:blipFill rotWithShape="0">
                <a:blip r:embed="rId5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/>
          <p:cNvSpPr/>
          <p:nvPr/>
        </p:nvSpPr>
        <p:spPr>
          <a:xfrm>
            <a:off x="672353" y="3676179"/>
            <a:ext cx="80492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Pela igualdade de dois números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complexos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vem 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669600" y="4532139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00" y="4532139"/>
                <a:ext cx="8049288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682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 arredondado 12"/>
          <p:cNvSpPr/>
          <p:nvPr/>
        </p:nvSpPr>
        <p:spPr>
          <a:xfrm>
            <a:off x="520532" y="941548"/>
            <a:ext cx="8190098" cy="1754327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61342" y="3297267"/>
                <a:ext cx="804928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2" y="3297267"/>
                <a:ext cx="8049288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66847" y="4162486"/>
                <a:ext cx="804928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∧   </m:t>
                      </m:r>
                      <m:r>
                        <m:rPr>
                          <m:sty m:val="p"/>
                        </m:rPr>
                        <a:rPr lang="pt-PT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4162486"/>
                <a:ext cx="8049288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661342" y="4979793"/>
            <a:ext cx="8049288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</a:p>
        </p:txBody>
      </p:sp>
      <p:sp>
        <p:nvSpPr>
          <p:cNvPr id="13" name="Rectangle 6"/>
          <p:cNvSpPr/>
          <p:nvPr/>
        </p:nvSpPr>
        <p:spPr>
          <a:xfrm>
            <a:off x="677858" y="5456863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Seja                       .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1315376" y="5394666"/>
                <a:ext cx="1376339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376" y="5394666"/>
                <a:ext cx="1376339" cy="58092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677858" y="5978239"/>
                <a:ext cx="8049288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Os argumentos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são os números reais da forma                , com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58" y="5978239"/>
                <a:ext cx="8049288" cy="507831"/>
              </a:xfrm>
              <a:prstGeom prst="rect">
                <a:avLst/>
              </a:prstGeom>
              <a:blipFill rotWithShape="0">
                <a:blip r:embed="rId10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6124441" y="6027080"/>
                <a:ext cx="968470" cy="472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441" y="6027080"/>
                <a:ext cx="968470" cy="47243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80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" grpId="0"/>
      <p:bldP spid="8" grpId="0"/>
      <p:bldP spid="28" grpId="0"/>
      <p:bldP spid="34" grpId="0" animBg="1"/>
      <p:bldP spid="2" grpId="0"/>
      <p:bldP spid="19" grpId="0"/>
      <p:bldP spid="12" grpId="0"/>
      <p:bldP spid="13" grpId="0"/>
      <p:bldP spid="14" grpId="0"/>
      <p:bldP spid="15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6"/>
          <p:cNvSpPr txBox="1"/>
          <p:nvPr/>
        </p:nvSpPr>
        <p:spPr>
          <a:xfrm>
            <a:off x="672352" y="115332"/>
            <a:ext cx="8471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Operações com números complexos na forma trigonométrica </a:t>
            </a:r>
          </a:p>
        </p:txBody>
      </p:sp>
      <p:sp>
        <p:nvSpPr>
          <p:cNvPr id="33" name="Rectangle 6"/>
          <p:cNvSpPr/>
          <p:nvPr/>
        </p:nvSpPr>
        <p:spPr>
          <a:xfrm>
            <a:off x="657003" y="945695"/>
            <a:ext cx="804378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Ø"/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Divisão de números complexos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657003" y="146848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dirty="0" smtClean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6"/>
          <p:cNvSpPr/>
          <p:nvPr/>
        </p:nvSpPr>
        <p:spPr>
          <a:xfrm>
            <a:off x="672352" y="206663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991931" y="1884102"/>
                <a:ext cx="857158" cy="859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931" y="1884102"/>
                <a:ext cx="857158" cy="8592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1639431" y="2030855"/>
                <a:ext cx="1534073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3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431" y="2030855"/>
                <a:ext cx="1534073" cy="6109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3705030" y="2907262"/>
                <a:ext cx="1302857" cy="498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sSup>
                        <m:sSup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7</m:t>
                                  </m:r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030" y="2907262"/>
                <a:ext cx="1302857" cy="4987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2958808" y="2024477"/>
                <a:ext cx="1059136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3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808" y="2024477"/>
                <a:ext cx="1059136" cy="6109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6"/>
          <p:cNvSpPr/>
          <p:nvPr/>
        </p:nvSpPr>
        <p:spPr>
          <a:xfrm>
            <a:off x="657002" y="294345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2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976582" y="2747160"/>
                <a:ext cx="1321387" cy="888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𝜋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82" y="2747160"/>
                <a:ext cx="1321387" cy="88844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2081181" y="2851657"/>
                <a:ext cx="1833131" cy="727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− </m:t>
                              </m:r>
                              <m:f>
                                <m:f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181" y="2851657"/>
                <a:ext cx="1833131" cy="7278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xão reta 6"/>
          <p:cNvCxnSpPr/>
          <p:nvPr/>
        </p:nvCxnSpPr>
        <p:spPr>
          <a:xfrm flipV="1">
            <a:off x="2568387" y="2916560"/>
            <a:ext cx="288000" cy="28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46"/>
          <p:cNvCxnSpPr/>
          <p:nvPr/>
        </p:nvCxnSpPr>
        <p:spPr>
          <a:xfrm flipV="1">
            <a:off x="2482094" y="3284738"/>
            <a:ext cx="288000" cy="28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ângulo arredondado 47"/>
          <p:cNvSpPr/>
          <p:nvPr/>
        </p:nvSpPr>
        <p:spPr>
          <a:xfrm>
            <a:off x="657003" y="3640724"/>
            <a:ext cx="8190098" cy="2603534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803318" y="3640725"/>
            <a:ext cx="8043783" cy="2603533"/>
            <a:chOff x="803318" y="3640725"/>
            <a:chExt cx="8043783" cy="26035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6"/>
                <p:cNvSpPr/>
                <p:nvPr/>
              </p:nvSpPr>
              <p:spPr>
                <a:xfrm>
                  <a:off x="803318" y="3640725"/>
                  <a:ext cx="8043783" cy="260353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  <a:buClr>
                      <a:srgbClr val="05AAB0"/>
                    </a:buClr>
                  </a:pPr>
                  <a:r>
                    <a:rPr lang="pt-PT" b="1" dirty="0" smtClean="0">
                      <a:solidFill>
                        <a:srgbClr val="05AAB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Propriedade </a:t>
                  </a:r>
                  <a:r>
                    <a:rPr lang="pt-PT" dirty="0">
                      <a:solidFill>
                        <a:srgbClr val="05AAB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(Interpretação geométrica da divisão de um número complexo por outro na forma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i="1">
                                  <a:solidFill>
                                    <a:srgbClr val="05AAB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pt-PT" i="1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sup>
                      </m:sSup>
                    </m:oMath>
                  </a14:m>
                  <a:r>
                    <a:rPr lang="pt-PT" dirty="0" smtClean="0">
                      <a:solidFill>
                        <a:srgbClr val="05AAB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r>
                    <a:rPr lang="pt-PT" b="1" dirty="0" smtClean="0">
                      <a:solidFill>
                        <a:srgbClr val="05AAB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>
                    <a:lnSpc>
                      <a:spcPct val="150000"/>
                    </a:lnSpc>
                    <a:buClr>
                      <a:srgbClr val="05AAB0"/>
                    </a:buClr>
                  </a:pPr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Dado um número complexo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não nulo, de argumento </a:t>
                  </a:r>
                  <a14:m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𝜃</m:t>
                      </m:r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e um número complexo </a:t>
                  </a:r>
                  <a14:m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de afixo </a:t>
                  </a:r>
                  <a14:m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tem-se que o afixo do número complexo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</a:t>
                  </a:r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é a imagem de </a:t>
                  </a:r>
                  <a14:m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pela rotação de centro </a:t>
                  </a:r>
                  <a14:m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e amplitude </a:t>
                  </a:r>
                  <a14:m>
                    <m:oMath xmlns:m="http://schemas.openxmlformats.org/officeDocument/2006/math">
                      <m:r>
                        <a:rPr lang="pt-PT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𝜃</m:t>
                      </m:r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composta com a homotetia de centro </a:t>
                  </a:r>
                  <a14:m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</m:oMath>
                  </a14:m>
                  <a:r>
                    <a:rPr lang="pt-PT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e </a:t>
                  </a:r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razão        . </a:t>
                  </a:r>
                  <a:endParaRPr lang="pt-PT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9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318" y="3640725"/>
                  <a:ext cx="8043783" cy="260353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682" b="-937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CaixaDeTexto 49"/>
                <p:cNvSpPr txBox="1"/>
                <p:nvPr/>
              </p:nvSpPr>
              <p:spPr>
                <a:xfrm>
                  <a:off x="7462048" y="4875008"/>
                  <a:ext cx="266803" cy="5195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t-PT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50" name="CaixaDeTexto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048" y="4875008"/>
                  <a:ext cx="266803" cy="51950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ixaDeTexto 50"/>
                <p:cNvSpPr txBox="1"/>
                <p:nvPr/>
              </p:nvSpPr>
              <p:spPr>
                <a:xfrm>
                  <a:off x="4050977" y="5676190"/>
                  <a:ext cx="412870" cy="5674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pt-PT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51" name="CaixaDeTexto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0977" y="5676190"/>
                  <a:ext cx="412870" cy="56746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1770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  <p:bldP spid="2" grpId="0"/>
      <p:bldP spid="26" grpId="0"/>
      <p:bldP spid="27" grpId="0"/>
      <p:bldP spid="32" grpId="0"/>
      <p:bldP spid="34" grpId="0"/>
      <p:bldP spid="45" grpId="0"/>
      <p:bldP spid="46" grpId="0"/>
      <p:bldP spid="4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6"/>
          <p:cNvSpPr txBox="1"/>
          <p:nvPr/>
        </p:nvSpPr>
        <p:spPr>
          <a:xfrm>
            <a:off x="672352" y="115332"/>
            <a:ext cx="8471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Operações com números complexos na forma trigonométrica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"/>
              <p:cNvSpPr/>
              <p:nvPr/>
            </p:nvSpPr>
            <p:spPr>
              <a:xfrm>
                <a:off x="657003" y="945695"/>
                <a:ext cx="8043783" cy="1403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Ø"/>
                </a:pPr>
                <a:r>
                  <a:rPr lang="pt-PT" sz="2000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Divisão de números </a:t>
                </a:r>
                <a:r>
                  <a:rPr lang="pt-PT" sz="2000" b="1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complexos </a:t>
                </a:r>
                <a:endParaRPr lang="pt-PT" sz="2000" b="1" dirty="0" smtClean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(Interpretação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geométrica da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divisão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um número complexo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:r>
                  <a:rPr lang="pt-PT" dirty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outro na forma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 smtClean="0">
                                <a:solidFill>
                                  <a:srgbClr val="05AAB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smtClean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b="0" i="1" smtClean="0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pt-PT" i="1" smtClean="0">
                            <a:solidFill>
                              <a:srgbClr val="05AAB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smtClean="0">
                            <a:solidFill>
                              <a:srgbClr val="05AAB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pt-PT" dirty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945695"/>
                <a:ext cx="8043783" cy="1403205"/>
              </a:xfrm>
              <a:prstGeom prst="rect">
                <a:avLst/>
              </a:prstGeom>
              <a:blipFill rotWithShape="0">
                <a:blip r:embed="rId3"/>
                <a:stretch>
                  <a:fillRect l="-682" r="-1289" b="-217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2352" y="2255859"/>
                <a:ext cx="374660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b="1" i="1" smtClean="0">
                            <a:solidFill>
                              <a:srgbClr val="05AAB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b="1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b="1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pt-PT" b="1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pt-PT" b="1" dirty="0" smtClean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2255859"/>
                <a:ext cx="3746601" cy="456535"/>
              </a:xfrm>
              <a:prstGeom prst="rect">
                <a:avLst/>
              </a:prstGeom>
              <a:blipFill rotWithShape="0">
                <a:blip r:embed="rId4"/>
                <a:stretch>
                  <a:fillRect l="-976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6"/>
              <p:cNvSpPr/>
              <p:nvPr/>
            </p:nvSpPr>
            <p:spPr>
              <a:xfrm>
                <a:off x="4710952" y="2255859"/>
                <a:ext cx="374660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pt-PT" b="1" i="1" smtClean="0">
                            <a:solidFill>
                              <a:srgbClr val="05AAB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b="1" i="1">
                                <a:solidFill>
                                  <a:srgbClr val="05AAB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PT" b="1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pt-PT" b="1" i="1">
                                <a:solidFill>
                                  <a:srgbClr val="05AAB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b="1" i="1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pt-PT" b="1" dirty="0" smtClean="0">
                  <a:solidFill>
                    <a:srgbClr val="05AAB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52" y="2255859"/>
                <a:ext cx="3746601" cy="456535"/>
              </a:xfrm>
              <a:prstGeom prst="rect">
                <a:avLst/>
              </a:prstGeom>
              <a:blipFill rotWithShape="0">
                <a:blip r:embed="rId5"/>
                <a:stretch>
                  <a:fillRect l="-1140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7669" y="2866111"/>
            <a:ext cx="2675966" cy="2312894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7249" y="2866111"/>
            <a:ext cx="2874005" cy="23128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6754632" y="2502617"/>
                <a:ext cx="1824538" cy="369332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o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afixo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632" y="2502617"/>
                <a:ext cx="1824538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065" b="-24194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exão em ângulos retos 29"/>
          <p:cNvCxnSpPr/>
          <p:nvPr/>
        </p:nvCxnSpPr>
        <p:spPr>
          <a:xfrm rot="5400000" flipH="1" flipV="1">
            <a:off x="7110168" y="2920477"/>
            <a:ext cx="605260" cy="508205"/>
          </a:xfrm>
          <a:prstGeom prst="bentConnector3">
            <a:avLst>
              <a:gd name="adj1" fmla="val -34425"/>
            </a:avLst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2302836" y="2461689"/>
                <a:ext cx="1824538" cy="369332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o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afixo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836" y="2461689"/>
                <a:ext cx="1824538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8065" b="-24194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exão em ângulos retos 31"/>
          <p:cNvCxnSpPr/>
          <p:nvPr/>
        </p:nvCxnSpPr>
        <p:spPr>
          <a:xfrm rot="16200000" flipV="1">
            <a:off x="2631892" y="3034572"/>
            <a:ext cx="638729" cy="254747"/>
          </a:xfrm>
          <a:prstGeom prst="bentConnector3">
            <a:avLst>
              <a:gd name="adj1" fmla="val -2631"/>
            </a:avLst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3883635" y="5964748"/>
                <a:ext cx="1936428" cy="495585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o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afixo 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sSub>
                          <m:sSubPr>
                            <m:ctrlPr>
                              <a:rPr lang="pt-PT" b="0" i="1" dirty="0" smtClean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635" y="5964748"/>
                <a:ext cx="1936428" cy="49558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exão em ângulos retos 35"/>
          <p:cNvCxnSpPr/>
          <p:nvPr/>
        </p:nvCxnSpPr>
        <p:spPr>
          <a:xfrm>
            <a:off x="1936376" y="4370294"/>
            <a:ext cx="1947259" cy="1842247"/>
          </a:xfrm>
          <a:prstGeom prst="bentConnector3">
            <a:avLst>
              <a:gd name="adj1" fmla="val 12019"/>
            </a:avLst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6642742" y="5179005"/>
                <a:ext cx="1936428" cy="495585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PT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pt-PT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é o </a:t>
                </a:r>
                <a:r>
                  <a:rPr lang="pt-PT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afixo 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dirty="0" smtClean="0">
                            <a:solidFill>
                              <a:srgbClr val="F4792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num>
                      <m:den>
                        <m:sSub>
                          <m:sSubPr>
                            <m:ctrlPr>
                              <a:rPr lang="pt-PT" b="0" i="1" dirty="0" smtClean="0">
                                <a:solidFill>
                                  <a:srgbClr val="F47929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PT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pt-PT" b="0" i="1" dirty="0" smtClean="0">
                                <a:solidFill>
                                  <a:srgbClr val="F4792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742" y="5179005"/>
                <a:ext cx="1936428" cy="49558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exão em ângulos retos 40"/>
          <p:cNvCxnSpPr>
            <a:endCxn id="39" idx="1"/>
          </p:cNvCxnSpPr>
          <p:nvPr/>
        </p:nvCxnSpPr>
        <p:spPr>
          <a:xfrm>
            <a:off x="5647765" y="5029200"/>
            <a:ext cx="994977" cy="397598"/>
          </a:xfrm>
          <a:prstGeom prst="bentConnector3">
            <a:avLst/>
          </a:prstGeom>
          <a:ln>
            <a:solidFill>
              <a:srgbClr val="F4792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64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4" grpId="0"/>
      <p:bldP spid="27" grpId="0"/>
      <p:bldP spid="29" grpId="0" animBg="1"/>
      <p:bldP spid="31" grpId="0" animBg="1"/>
      <p:bldP spid="34" grpId="0" animBg="1"/>
      <p:bldP spid="3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6"/>
          <p:cNvSpPr txBox="1"/>
          <p:nvPr/>
        </p:nvSpPr>
        <p:spPr>
          <a:xfrm>
            <a:off x="672352" y="115332"/>
            <a:ext cx="8471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Operações com números complexos na forma trigonométrica </a:t>
            </a:r>
          </a:p>
        </p:txBody>
      </p:sp>
      <p:sp>
        <p:nvSpPr>
          <p:cNvPr id="33" name="Rectangle 6"/>
          <p:cNvSpPr/>
          <p:nvPr/>
        </p:nvSpPr>
        <p:spPr>
          <a:xfrm>
            <a:off x="657003" y="945695"/>
            <a:ext cx="804378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Ø"/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Potenciação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arredondado 12"/>
          <p:cNvSpPr/>
          <p:nvPr/>
        </p:nvSpPr>
        <p:spPr>
          <a:xfrm>
            <a:off x="510688" y="1468484"/>
            <a:ext cx="8190098" cy="131955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"/>
              <p:cNvSpPr/>
              <p:nvPr/>
            </p:nvSpPr>
            <p:spPr>
              <a:xfrm>
                <a:off x="657003" y="1468485"/>
                <a:ext cx="8043783" cy="13684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(Fórmula de </a:t>
                </a:r>
                <a:r>
                  <a:rPr lang="pt-PT" dirty="0" err="1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 err="1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Moivre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tem-se que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1468485"/>
                <a:ext cx="8043783" cy="1368452"/>
              </a:xfrm>
              <a:prstGeom prst="rect">
                <a:avLst/>
              </a:prstGeom>
              <a:blipFill rotWithShape="0">
                <a:blip r:embed="rId3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/>
          <p:cNvSpPr/>
          <p:nvPr/>
        </p:nvSpPr>
        <p:spPr>
          <a:xfrm>
            <a:off x="657002" y="2813837"/>
            <a:ext cx="800734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657002" y="3230031"/>
            <a:ext cx="8043783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Vamos demonstrar esta propriedade usando o método de indução matemática. </a:t>
            </a:r>
            <a:endParaRPr lang="pt-P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672352" y="4073125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PT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𝜃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pt-PT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sen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</m:t>
                    </m:r>
                    <m:r>
                      <a:rPr lang="pt-PT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073125"/>
                <a:ext cx="8043783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/>
              <p:nvPr/>
            </p:nvSpPr>
            <p:spPr>
              <a:xfrm>
                <a:off x="672352" y="4477909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3538" indent="-363538">
                  <a:lnSpc>
                    <a:spcPct val="150000"/>
                  </a:lnSpc>
                  <a:buClr>
                    <a:srgbClr val="05AAB0"/>
                  </a:buClr>
                  <a:buFont typeface="+mj-lt"/>
                  <a:buAutoNum type="romanLcPeriod"/>
                </a:pPr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proposição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verdadeira.</a:t>
                </a:r>
              </a:p>
              <a:p>
                <a:pPr marL="363538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i</m:t>
                      </m:r>
                      <m: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d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363538"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⇔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4477909"/>
                <a:ext cx="8043783" cy="1338828"/>
              </a:xfrm>
              <a:prstGeom prst="rect">
                <a:avLst/>
              </a:prstGeom>
              <a:blipFill rotWithShape="0">
                <a:blip r:embed="rId5"/>
                <a:stretch>
                  <a:fillRect l="-45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72352" y="5700678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 indent="-268288">
                  <a:lnSpc>
                    <a:spcPct val="150000"/>
                  </a:lnSpc>
                  <a:buClr>
                    <a:srgbClr val="05AAB0"/>
                  </a:buClr>
                  <a:buFont typeface="+mj-lt"/>
                  <a:buAutoNum type="romanLcPeriod" startAt="2"/>
                </a:pPr>
                <a:r>
                  <a:rPr lang="pt-PT" b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endParaRPr lang="pt-PT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700678"/>
                <a:ext cx="8043783" cy="507831"/>
              </a:xfrm>
              <a:prstGeom prst="rect">
                <a:avLst/>
              </a:prstGeom>
              <a:blipFill rotWithShape="0">
                <a:blip r:embed="rId6"/>
                <a:stretch>
                  <a:fillRect l="-455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38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 animBg="1"/>
      <p:bldP spid="14" grpId="0"/>
      <p:bldP spid="15" grpId="0"/>
      <p:bldP spid="28" grpId="0"/>
      <p:bldP spid="29" grpId="0"/>
      <p:bldP spid="22" grpId="0" uiExpand="1" build="p"/>
      <p:bldP spid="2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6"/>
          <p:cNvSpPr txBox="1"/>
          <p:nvPr/>
        </p:nvSpPr>
        <p:spPr>
          <a:xfrm>
            <a:off x="672352" y="115332"/>
            <a:ext cx="8471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Operações com números complexos na forma trigonométrica </a:t>
            </a:r>
          </a:p>
        </p:txBody>
      </p:sp>
      <p:sp>
        <p:nvSpPr>
          <p:cNvPr id="33" name="Rectangle 6"/>
          <p:cNvSpPr/>
          <p:nvPr/>
        </p:nvSpPr>
        <p:spPr>
          <a:xfrm>
            <a:off x="657003" y="945695"/>
            <a:ext cx="804378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Ø"/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Potenciação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657003" y="146848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endParaRPr lang="pt-PT" b="1" dirty="0" smtClean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672352" y="1925020"/>
                <a:ext cx="8043783" cy="872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Hipótese de indução: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PT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𝜃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pt-PT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sen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</m:t>
                    </m:r>
                    <m:r>
                      <a:rPr lang="pt-PT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925020"/>
                <a:ext cx="8043783" cy="872034"/>
              </a:xfrm>
              <a:prstGeom prst="rect">
                <a:avLst/>
              </a:prstGeom>
              <a:blipFill rotWithShape="0">
                <a:blip r:embed="rId3"/>
                <a:stretch>
                  <a:fillRect l="-606" b="-104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"/>
              <p:cNvSpPr/>
              <p:nvPr/>
            </p:nvSpPr>
            <p:spPr>
              <a:xfrm>
                <a:off x="657002" y="2791924"/>
                <a:ext cx="8043783" cy="933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Tese de indução: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PT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𝜃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pt-PT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sen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pt-PT" i="1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pt-PT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i</m:t>
                    </m:r>
                    <m:r>
                      <a:rPr lang="pt-PT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+1</m:t>
                            </m:r>
                          </m:e>
                        </m:d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2" y="2791924"/>
                <a:ext cx="8043783" cy="933141"/>
              </a:xfrm>
              <a:prstGeom prst="rect">
                <a:avLst/>
              </a:prstGeom>
              <a:blipFill rotWithShape="0">
                <a:blip r:embed="rId4"/>
                <a:stretch>
                  <a:fillRect l="-682" b="-78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657003" y="3786810"/>
                <a:ext cx="22032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3786810"/>
                <a:ext cx="2203232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676092" y="3786810"/>
                <a:ext cx="41131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t-PT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sen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92" y="3786810"/>
                <a:ext cx="4113177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2676092" y="4156142"/>
                <a:ext cx="4550092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i</m:t>
                          </m:r>
                          <m: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</m:d>
                        </m:e>
                      </m:d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92" y="4156142"/>
                <a:ext cx="4550092" cy="40498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xão em ângulos retos 6"/>
          <p:cNvCxnSpPr>
            <a:stCxn id="8" idx="3"/>
            <a:endCxn id="4" idx="1"/>
          </p:cNvCxnSpPr>
          <p:nvPr/>
        </p:nvCxnSpPr>
        <p:spPr>
          <a:xfrm flipV="1">
            <a:off x="1666548" y="4358634"/>
            <a:ext cx="1009544" cy="361284"/>
          </a:xfrm>
          <a:prstGeom prst="bentConnector3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495878" y="4458308"/>
            <a:ext cx="1170670" cy="523220"/>
          </a:xfrm>
          <a:prstGeom prst="rect">
            <a:avLst/>
          </a:prstGeom>
          <a:ln>
            <a:solidFill>
              <a:srgbClr val="05AAB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PT" sz="1400" dirty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Hipótese de indução</a:t>
            </a:r>
            <a:endParaRPr lang="pt-PT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2676092" y="4593601"/>
                <a:ext cx="1611980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</m:d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92" y="4593601"/>
                <a:ext cx="1611980" cy="38792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/>
              <p:cNvSpPr/>
              <p:nvPr/>
            </p:nvSpPr>
            <p:spPr>
              <a:xfrm>
                <a:off x="2676092" y="5014004"/>
                <a:ext cx="1271054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92" y="5014004"/>
                <a:ext cx="1271054" cy="38792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2676092" y="5430589"/>
                <a:ext cx="1410835" cy="411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92" y="5430589"/>
                <a:ext cx="1410835" cy="41165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3886322" y="5442272"/>
                <a:ext cx="3681008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i</m:t>
                      </m:r>
                      <m: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322" y="5442272"/>
                <a:ext cx="3681008" cy="40498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657003" y="5858938"/>
                <a:ext cx="804378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Por 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i.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 </a:t>
                </a:r>
                <a:r>
                  <a:rPr lang="pt-PT" dirty="0" err="1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</a:t>
                </a:r>
                <a:r>
                  <a:rPr lang="pt-PT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provámos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∀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pt-PT" i="1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PT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𝜃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pt-PT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sen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𝜃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é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uma proposição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verdadeira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5858938"/>
                <a:ext cx="8043782" cy="923330"/>
              </a:xfrm>
              <a:prstGeom prst="rect">
                <a:avLst/>
              </a:prstGeom>
              <a:blipFill rotWithShape="0">
                <a:blip r:embed="rId12"/>
                <a:stretch>
                  <a:fillRect l="-682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462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16" grpId="0" build="p"/>
      <p:bldP spid="2" grpId="0"/>
      <p:bldP spid="3" grpId="0"/>
      <p:bldP spid="4" grpId="0"/>
      <p:bldP spid="8" grpId="0" animBg="1"/>
      <p:bldP spid="21" grpId="0"/>
      <p:bldP spid="25" grpId="0"/>
      <p:bldP spid="26" grpId="0"/>
      <p:bldP spid="10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6"/>
          <p:cNvSpPr txBox="1"/>
          <p:nvPr/>
        </p:nvSpPr>
        <p:spPr>
          <a:xfrm>
            <a:off x="672352" y="115332"/>
            <a:ext cx="8471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latin typeface="Arial" panose="020B0604020202020204" pitchFamily="34" charset="0"/>
                <a:cs typeface="Arial" panose="020B0604020202020204" pitchFamily="34" charset="0"/>
              </a:rPr>
              <a:t>Operações com números complexos na forma trigonométrica </a:t>
            </a:r>
          </a:p>
        </p:txBody>
      </p:sp>
      <p:sp>
        <p:nvSpPr>
          <p:cNvPr id="33" name="Rectangle 6"/>
          <p:cNvSpPr/>
          <p:nvPr/>
        </p:nvSpPr>
        <p:spPr>
          <a:xfrm>
            <a:off x="657003" y="945695"/>
            <a:ext cx="8043783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Ø"/>
            </a:pPr>
            <a:r>
              <a:rPr lang="pt-PT" sz="2000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Potenciação</a:t>
            </a:r>
            <a:endParaRPr lang="pt-PT" sz="2000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657003" y="1468485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De um modo geral, tem-se que:</a:t>
            </a:r>
          </a:p>
        </p:txBody>
      </p:sp>
      <p:sp>
        <p:nvSpPr>
          <p:cNvPr id="19" name="Retângulo arredondado 18"/>
          <p:cNvSpPr/>
          <p:nvPr/>
        </p:nvSpPr>
        <p:spPr>
          <a:xfrm>
            <a:off x="510688" y="1966023"/>
            <a:ext cx="8190098" cy="131955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6"/>
              <p:cNvSpPr/>
              <p:nvPr/>
            </p:nvSpPr>
            <p:spPr>
              <a:xfrm>
                <a:off x="657003" y="1966024"/>
                <a:ext cx="8043783" cy="1392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complexo, não nulo,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d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tem-se que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1966024"/>
                <a:ext cx="8043783" cy="1392561"/>
              </a:xfrm>
              <a:prstGeom prst="rect">
                <a:avLst/>
              </a:prstGeom>
              <a:blipFill rotWithShape="0">
                <a:blip r:embed="rId3"/>
                <a:stretch>
                  <a:fillRect l="-6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6"/>
          <p:cNvSpPr/>
          <p:nvPr/>
        </p:nvSpPr>
        <p:spPr>
          <a:xfrm>
            <a:off x="657003" y="3274189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Para tal, observa que: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72352" y="3782020"/>
                <a:ext cx="76568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782020"/>
                <a:ext cx="765687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974513" y="3734685"/>
                <a:ext cx="1373261" cy="437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513" y="3734685"/>
                <a:ext cx="1373261" cy="4371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2137467" y="3737018"/>
                <a:ext cx="1494705" cy="437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𝜃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467" y="3737018"/>
                <a:ext cx="1494705" cy="4371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3422677" y="3776872"/>
                <a:ext cx="1420581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</m:d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677" y="3776872"/>
                <a:ext cx="1420581" cy="3879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6"/>
          <p:cNvSpPr/>
          <p:nvPr/>
        </p:nvSpPr>
        <p:spPr>
          <a:xfrm>
            <a:off x="672353" y="4104398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dirty="0" smtClean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687702" y="458152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Rectangle 6"/>
          <p:cNvSpPr/>
          <p:nvPr/>
        </p:nvSpPr>
        <p:spPr>
          <a:xfrm>
            <a:off x="672352" y="5377663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47929"/>
              </a:buClr>
              <a:buFont typeface="+mj-lt"/>
              <a:buAutoNum type="arabicPeriod" startAt="2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973489" y="4523845"/>
                <a:ext cx="1174681" cy="525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f>
                                    <m:fPr>
                                      <m:ctrlPr>
                                        <a:rPr lang="pt-PT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 3 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489" y="4523845"/>
                <a:ext cx="1174681" cy="52508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2002997" y="4618444"/>
                <a:ext cx="1792607" cy="389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−1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997" y="4618444"/>
                <a:ext cx="1792607" cy="38997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3768087" y="4578511"/>
                <a:ext cx="121879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  <m:r>
                                    <a:rPr lang="pt-PT" b="0" i="1" smtClean="0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087" y="4578511"/>
                <a:ext cx="1218795" cy="52046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940210" y="5091928"/>
                <a:ext cx="1241237" cy="1038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3 </m:t>
                                          </m:r>
                                        </m:den>
                                      </m:f>
                                    </m:sup>
                                  </m:sSup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5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10" y="5091928"/>
                <a:ext cx="1241237" cy="103874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1922315" y="5091928"/>
                <a:ext cx="1746183" cy="1038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×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3 </m:t>
                                          </m:r>
                                        </m:den>
                                      </m:f>
                                    </m:sup>
                                  </m:sSup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5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315" y="5091928"/>
                <a:ext cx="1746183" cy="103874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3413611" y="5081063"/>
                <a:ext cx="2037481" cy="1038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×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3 </m:t>
                                          </m:r>
                                        </m:den>
                                      </m:f>
                                    </m:sup>
                                  </m:sSup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5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611" y="5081063"/>
                <a:ext cx="2037481" cy="103874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5172042" y="5083129"/>
                <a:ext cx="1929694" cy="1038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d>
                                        <m:dPr>
                                          <m:ctrlPr>
                                            <a:rPr lang="pt-PT" i="1" smtClean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pt-PT" i="1" smtClean="0">
                                                  <a:latin typeface="Cambria Math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pt-PT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 </m:t>
                                              </m:r>
                                            </m:den>
                                          </m:f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+ </m:t>
                                          </m:r>
                                          <m:f>
                                            <m:fPr>
                                              <m:ctrlPr>
                                                <a:rPr lang="pt-PT" i="1">
                                                  <a:latin typeface="Cambria Math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pt-PT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 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sup>
                                  </m:sSup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5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042" y="5083129"/>
                <a:ext cx="1929694" cy="103874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6836133" y="5081124"/>
                <a:ext cx="1603068" cy="1045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d>
                                        <m:dPr>
                                          <m:ctrlPr>
                                            <a:rPr lang="pt-PT" i="1" smtClean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pt-PT" i="1" smtClean="0">
                                                  <a:latin typeface="Cambria Math"/>
                                                  <a:cs typeface="Arial" panose="020B0604020202020204" pitchFamily="34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pt-PT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5</m:t>
                                              </m:r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pt-PT" b="0" i="1" smtClean="0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6</m:t>
                                              </m:r>
                                              <m:r>
                                                <a:rPr lang="pt-PT" i="1">
                                                  <a:latin typeface="Cambria Math" panose="02040503050406030204" pitchFamily="18" charset="0"/>
                                                  <a:cs typeface="Arial" panose="020B0604020202020204" pitchFamily="34" charset="0"/>
                                                </a:rPr>
                                                <m:t> 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sup>
                                  </m:sSup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5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6133" y="5081124"/>
                <a:ext cx="1603068" cy="104547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1921706" y="6027443"/>
                <a:ext cx="2061334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2 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5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6 </m:t>
                                          </m:r>
                                        </m:den>
                                      </m:f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 − </m:t>
                                      </m:r>
                                      <m:f>
                                        <m:fPr>
                                          <m:ctrlPr>
                                            <a:rPr lang="pt-PT" b="0" i="1" smtClean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5 </m:t>
                                          </m:r>
                                        </m:den>
                                      </m:f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706" y="6027443"/>
                <a:ext cx="2061334" cy="76937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/>
              <p:cNvSpPr/>
              <p:nvPr/>
            </p:nvSpPr>
            <p:spPr>
              <a:xfrm>
                <a:off x="3675335" y="6034636"/>
                <a:ext cx="1787221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2 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  <m:d>
                                    <m:d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19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pt-PT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30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</m:t>
                                          </m:r>
                                        </m:den>
                                      </m:f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0" name="Retâ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5335" y="6034636"/>
                <a:ext cx="1787221" cy="76937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/>
              <p:cNvSpPr/>
              <p:nvPr/>
            </p:nvSpPr>
            <p:spPr>
              <a:xfrm>
                <a:off x="5113921" y="6034636"/>
                <a:ext cx="2234458" cy="769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2 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19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30 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921" y="6034636"/>
                <a:ext cx="2234458" cy="76937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/>
              <p:cNvSpPr/>
              <p:nvPr/>
            </p:nvSpPr>
            <p:spPr>
              <a:xfrm>
                <a:off x="7129359" y="6117227"/>
                <a:ext cx="1275542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19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Retângu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359" y="6117227"/>
                <a:ext cx="1275542" cy="61651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98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 animBg="1"/>
      <p:bldP spid="20" grpId="0"/>
      <p:bldP spid="22" grpId="0"/>
      <p:bldP spid="5" grpId="0"/>
      <p:bldP spid="9" grpId="0"/>
      <p:bldP spid="24" grpId="0"/>
      <p:bldP spid="12" grpId="0"/>
      <p:bldP spid="27" grpId="0"/>
      <p:bldP spid="28" grpId="0"/>
      <p:bldP spid="30" grpId="0"/>
      <p:bldP spid="13" grpId="0"/>
      <p:bldP spid="15" grpId="0"/>
      <p:bldP spid="31" grpId="0"/>
      <p:bldP spid="32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4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6"/>
          <p:cNvSpPr/>
          <p:nvPr/>
        </p:nvSpPr>
        <p:spPr>
          <a:xfrm>
            <a:off x="657003" y="94569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 na forma trigonométrica o número complexo: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6"/>
          <p:cNvSpPr/>
          <p:nvPr/>
        </p:nvSpPr>
        <p:spPr>
          <a:xfrm>
            <a:off x="672353" y="2143344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  <a:endParaRPr lang="pt-PT" dirty="0" smtClean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270265" y="1405413"/>
                <a:ext cx="2603470" cy="764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13 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13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2+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−10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265" y="1405413"/>
                <a:ext cx="2603470" cy="7648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6"/>
              <p:cNvSpPr/>
              <p:nvPr/>
            </p:nvSpPr>
            <p:spPr>
              <a:xfrm>
                <a:off x="657003" y="2567061"/>
                <a:ext cx="8043783" cy="456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2+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2567061"/>
                <a:ext cx="8043783" cy="456472"/>
              </a:xfrm>
              <a:prstGeom prst="rect">
                <a:avLst/>
              </a:prstGeom>
              <a:blipFill rotWithShape="0">
                <a:blip r:embed="rId4"/>
                <a:stretch>
                  <a:fillRect l="-531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752762" y="2653500"/>
                <a:ext cx="19353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762" y="2653500"/>
                <a:ext cx="193533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/>
              <p:cNvSpPr/>
              <p:nvPr/>
            </p:nvSpPr>
            <p:spPr>
              <a:xfrm>
                <a:off x="3487425" y="2654201"/>
                <a:ext cx="24712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+4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PT" b="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sup>
                      </m:sSup>
                      <m:d>
                        <m:d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2" name="Retângu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425" y="2654201"/>
                <a:ext cx="2471254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tângulo 43"/>
              <p:cNvSpPr/>
              <p:nvPr/>
            </p:nvSpPr>
            <p:spPr>
              <a:xfrm>
                <a:off x="5732441" y="2654201"/>
                <a:ext cx="20026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3+4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sup>
                      </m:sSup>
                      <m:d>
                        <m:d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4" name="Retângulo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441" y="2654201"/>
                <a:ext cx="200266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/>
              <p:cNvSpPr/>
              <p:nvPr/>
            </p:nvSpPr>
            <p:spPr>
              <a:xfrm>
                <a:off x="1757387" y="3059332"/>
                <a:ext cx="21698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=6+3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+8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+4</m:t>
                      </m:r>
                      <m:sSup>
                        <m:sSup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5" name="Re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387" y="3059332"/>
                <a:ext cx="2169888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/>
              <p:cNvSpPr/>
              <p:nvPr/>
            </p:nvSpPr>
            <p:spPr>
              <a:xfrm>
                <a:off x="3731076" y="3056439"/>
                <a:ext cx="12162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2+11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46" name="Retângulo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076" y="3056439"/>
                <a:ext cx="1216295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666795" y="3398959"/>
                <a:ext cx="2603470" cy="764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13 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13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2+</m:t>
                                  </m:r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−10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95" y="3398959"/>
                <a:ext cx="2603470" cy="764825"/>
              </a:xfrm>
              <a:prstGeom prst="rect">
                <a:avLst/>
              </a:prstGeom>
              <a:blipFill rotWithShape="0">
                <a:blip r:embed="rId10"/>
                <a:stretch>
                  <a:fillRect r="-70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3279897" y="3447737"/>
                <a:ext cx="2871684" cy="721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13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×</m:t>
                                  </m:r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 13 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2+11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−10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9897" y="3447737"/>
                <a:ext cx="2871684" cy="72148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6183101" y="3554168"/>
                <a:ext cx="1360116" cy="617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3101" y="3554168"/>
                <a:ext cx="1360116" cy="617413"/>
              </a:xfrm>
              <a:prstGeom prst="rect">
                <a:avLst/>
              </a:prstGeom>
              <a:blipFill rotWithShape="0">
                <a:blip r:embed="rId12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6"/>
              <p:cNvSpPr/>
              <p:nvPr/>
            </p:nvSpPr>
            <p:spPr>
              <a:xfrm>
                <a:off x="653506" y="4211835"/>
                <a:ext cx="8043783" cy="521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p>
                    </m:sSup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06" y="4211835"/>
                <a:ext cx="8043783" cy="521233"/>
              </a:xfrm>
              <a:prstGeom prst="rect">
                <a:avLst/>
              </a:prstGeom>
              <a:blipFill rotWithShape="0">
                <a:blip r:embed="rId13"/>
                <a:stretch>
                  <a:fillRect l="-455" b="-47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241412" y="4318859"/>
                <a:ext cx="19078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𝜋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412" y="4318859"/>
                <a:ext cx="190783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/>
              <p:cNvSpPr/>
              <p:nvPr/>
            </p:nvSpPr>
            <p:spPr>
              <a:xfrm>
                <a:off x="2949184" y="4318859"/>
                <a:ext cx="1528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=−1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1" name="Retângulo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184" y="4318859"/>
                <a:ext cx="1528880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4386133" y="4368941"/>
                <a:ext cx="6011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133" y="4368941"/>
                <a:ext cx="601126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4082" r="-8163" b="-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aixaDeTexto 51"/>
              <p:cNvSpPr txBox="1"/>
              <p:nvPr/>
            </p:nvSpPr>
            <p:spPr>
              <a:xfrm>
                <a:off x="658999" y="4753903"/>
                <a:ext cx="1122871" cy="617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PT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2" name="CaixaDeTexto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99" y="4753903"/>
                <a:ext cx="1122871" cy="617413"/>
              </a:xfrm>
              <a:prstGeom prst="rect">
                <a:avLst/>
              </a:prstGeom>
              <a:blipFill rotWithShape="0">
                <a:blip r:embed="rId17"/>
                <a:stretch>
                  <a:fillRect r="-3261" b="-9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1841953" y="4795936"/>
                <a:ext cx="1352230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953" y="4795936"/>
                <a:ext cx="1352230" cy="572273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3217970" y="4802530"/>
                <a:ext cx="824135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970" y="4802530"/>
                <a:ext cx="824135" cy="57227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6"/>
              <p:cNvSpPr/>
              <p:nvPr/>
            </p:nvSpPr>
            <p:spPr>
              <a:xfrm>
                <a:off x="653506" y="5792408"/>
                <a:ext cx="3034594" cy="6070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6700">
                  <a:lnSpc>
                    <a:spcPct val="150000"/>
                  </a:lnSpc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06" y="5792408"/>
                <a:ext cx="3034594" cy="607026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6"/>
              <p:cNvSpPr/>
              <p:nvPr/>
            </p:nvSpPr>
            <p:spPr>
              <a:xfrm>
                <a:off x="661497" y="6319996"/>
                <a:ext cx="3724636" cy="500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266700">
                  <a:buClr>
                    <a:srgbClr val="05AAB0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</m:func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∧   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sen</m:t>
                        </m:r>
                      </m:fName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</m:func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97" y="6319996"/>
                <a:ext cx="3724636" cy="500393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/>
              <p:cNvSpPr/>
              <p:nvPr/>
            </p:nvSpPr>
            <p:spPr>
              <a:xfrm>
                <a:off x="1448769" y="5461554"/>
                <a:ext cx="1196290" cy="469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pt-PT" dirty="0">
                              <a:solidFill>
                                <a:srgbClr val="F47929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etângu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769" y="5461554"/>
                <a:ext cx="1196290" cy="46955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/>
              <p:cNvSpPr/>
              <p:nvPr/>
            </p:nvSpPr>
            <p:spPr>
              <a:xfrm>
                <a:off x="2943326" y="6254716"/>
                <a:ext cx="4251175" cy="533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631825"/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⟺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</m:func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  <m:r>
                      <a:rPr lang="pt-PT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∧   </m:t>
                    </m:r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sen</m:t>
                        </m:r>
                      </m:fName>
                      <m:e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</m:func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PT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61" name="Retângulo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326" y="6254716"/>
                <a:ext cx="4251175" cy="533608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"/>
              <p:cNvSpPr/>
              <p:nvPr/>
            </p:nvSpPr>
            <p:spPr>
              <a:xfrm>
                <a:off x="652431" y="5460780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31" y="5460780"/>
                <a:ext cx="8043783" cy="456535"/>
              </a:xfrm>
              <a:prstGeom prst="rect">
                <a:avLst/>
              </a:prstGeom>
              <a:blipFill rotWithShape="0">
                <a:blip r:embed="rId24"/>
                <a:stretch>
                  <a:fillRect l="-455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881304" y="5966668"/>
                <a:ext cx="569964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304" y="5966668"/>
                <a:ext cx="569964" cy="309637"/>
              </a:xfrm>
              <a:prstGeom prst="rect">
                <a:avLst/>
              </a:prstGeom>
              <a:blipFill rotWithShape="0">
                <a:blip r:embed="rId25"/>
                <a:stretch>
                  <a:fillRect l="-4301" r="-9677"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eta para a direita 10"/>
          <p:cNvSpPr/>
          <p:nvPr/>
        </p:nvSpPr>
        <p:spPr>
          <a:xfrm>
            <a:off x="6629400" y="6483663"/>
            <a:ext cx="645459" cy="161364"/>
          </a:xfrm>
          <a:prstGeom prst="rightArrow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7502876" y="6346533"/>
                <a:ext cx="678776" cy="367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PT" dirty="0" smtClean="0"/>
                  <a:t> </a:t>
                </a:r>
                <a:endParaRPr lang="pt-PT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876" y="6346533"/>
                <a:ext cx="678776" cy="367408"/>
              </a:xfrm>
              <a:prstGeom prst="rect">
                <a:avLst/>
              </a:prstGeom>
              <a:blipFill rotWithShape="0">
                <a:blip r:embed="rId26"/>
                <a:stretch>
                  <a:fillRect l="-12613" b="-1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haveta à direita 16"/>
          <p:cNvSpPr/>
          <p:nvPr/>
        </p:nvSpPr>
        <p:spPr>
          <a:xfrm rot="16200000">
            <a:off x="5209490" y="4913189"/>
            <a:ext cx="180000" cy="2606031"/>
          </a:xfrm>
          <a:prstGeom prst="rightBrace">
            <a:avLst/>
          </a:prstGeom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ângulo 20"/>
              <p:cNvSpPr/>
              <p:nvPr/>
            </p:nvSpPr>
            <p:spPr>
              <a:xfrm>
                <a:off x="3731076" y="5775505"/>
                <a:ext cx="4321952" cy="338554"/>
              </a:xfrm>
              <a:prstGeom prst="rect">
                <a:avLst/>
              </a:prstGeom>
              <a:ln>
                <a:solidFill>
                  <a:srgbClr val="F47929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pt-PT" sz="1600" dirty="0" smtClean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sz="1600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afixo de </a:t>
                </a:r>
                <a14:m>
                  <m:oMath xmlns:m="http://schemas.openxmlformats.org/officeDocument/2006/math">
                    <m:r>
                      <a:rPr lang="pt-PT" sz="1600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1+</m:t>
                    </m:r>
                    <m:r>
                      <a:rPr lang="pt-PT" sz="1600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sz="1600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encontra-se no </a:t>
                </a:r>
                <a14:m>
                  <m:oMath xmlns:m="http://schemas.openxmlformats.org/officeDocument/2006/math">
                    <m:r>
                      <a:rPr lang="pt-PT" sz="1600" b="0" i="1" dirty="0" smtClean="0">
                        <a:solidFill>
                          <a:srgbClr val="F4792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pt-PT" sz="1600" dirty="0">
                    <a:solidFill>
                      <a:srgbClr val="F4792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.º quadrante</a:t>
                </a:r>
                <a:endParaRPr lang="pt-PT" sz="1600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21" name="Re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076" y="5775505"/>
                <a:ext cx="4321952" cy="338554"/>
              </a:xfrm>
              <a:prstGeom prst="rect">
                <a:avLst/>
              </a:prstGeom>
              <a:blipFill rotWithShape="0">
                <a:blip r:embed="rId27"/>
                <a:stretch>
                  <a:fillRect l="-563" t="-5172" b="-17241"/>
                </a:stretch>
              </a:blipFill>
              <a:ln>
                <a:solidFill>
                  <a:srgbClr val="F47929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tângulo arredondado 24"/>
          <p:cNvSpPr/>
          <p:nvPr/>
        </p:nvSpPr>
        <p:spPr>
          <a:xfrm>
            <a:off x="7358170" y="6264693"/>
            <a:ext cx="968188" cy="533608"/>
          </a:xfrm>
          <a:prstGeom prst="roundRect">
            <a:avLst/>
          </a:prstGeom>
          <a:noFill/>
          <a:ln>
            <a:solidFill>
              <a:srgbClr val="F4792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477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7" grpId="0"/>
      <p:bldP spid="2" grpId="0"/>
      <p:bldP spid="35" grpId="0"/>
      <p:bldP spid="3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4" grpId="0"/>
      <p:bldP spid="51" grpId="0"/>
      <p:bldP spid="7" grpId="0"/>
      <p:bldP spid="52" grpId="0"/>
      <p:bldP spid="53" grpId="0"/>
      <p:bldP spid="54" grpId="0"/>
      <p:bldP spid="56" grpId="0"/>
      <p:bldP spid="57" grpId="0"/>
      <p:bldP spid="59" grpId="0"/>
      <p:bldP spid="61" grpId="0"/>
      <p:bldP spid="62" grpId="0"/>
      <p:bldP spid="10" grpId="0"/>
      <p:bldP spid="11" grpId="0" animBg="1"/>
      <p:bldP spid="16" grpId="0"/>
      <p:bldP spid="17" grpId="0" animBg="1"/>
      <p:bldP spid="21" grpId="0" animBg="1"/>
      <p:bldP spid="2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Exercício 4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6"/>
          <p:cNvSpPr/>
          <p:nvPr/>
        </p:nvSpPr>
        <p:spPr>
          <a:xfrm>
            <a:off x="657003" y="94569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 na forma trigonométrica o número complexo: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6"/>
          <p:cNvSpPr/>
          <p:nvPr/>
        </p:nvSpPr>
        <p:spPr>
          <a:xfrm>
            <a:off x="672353" y="2143344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 </a:t>
            </a:r>
            <a:r>
              <a:rPr lang="pt-PT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PT" dirty="0" smtClean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3270265" y="1405413"/>
                <a:ext cx="2603470" cy="764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13 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13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2+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−10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265" y="1405413"/>
                <a:ext cx="2603470" cy="7648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6"/>
              <p:cNvSpPr/>
              <p:nvPr/>
            </p:nvSpPr>
            <p:spPr>
              <a:xfrm>
                <a:off x="657003" y="2567061"/>
                <a:ext cx="8043783" cy="486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F4792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03" y="2567061"/>
                <a:ext cx="8043783" cy="486736"/>
              </a:xfrm>
              <a:prstGeom prst="rect">
                <a:avLst/>
              </a:prstGeom>
              <a:blipFill rotWithShape="0">
                <a:blip r:embed="rId4"/>
                <a:stretch>
                  <a:fillRect l="-531" b="-162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3309017" y="4913515"/>
                <a:ext cx="824135" cy="5722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017" y="4913515"/>
                <a:ext cx="824135" cy="5722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/>
              <p:cNvSpPr/>
              <p:nvPr/>
            </p:nvSpPr>
            <p:spPr>
              <a:xfrm>
                <a:off x="1498444" y="2584522"/>
                <a:ext cx="1693284" cy="482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pt-PT" i="1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sSup>
                        <m:sSupPr>
                          <m:ctrlPr>
                            <a:rPr lang="pt-PT" i="1" smtClean="0">
                              <a:solidFill>
                                <a:srgbClr val="F47929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i="1">
                                      <a:solidFill>
                                        <a:srgbClr val="F47929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nor/>
                            </m:rPr>
                            <a:rPr lang="pt-PT" dirty="0">
                              <a:solidFill>
                                <a:srgbClr val="F47929"/>
                              </a:solidFill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pt-P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etângu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444" y="2584522"/>
                <a:ext cx="1693284" cy="4823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659500" y="4718844"/>
                <a:ext cx="2603470" cy="764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PT" i="1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 13 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13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2+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−10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00" y="4718844"/>
                <a:ext cx="2603470" cy="764825"/>
              </a:xfrm>
              <a:prstGeom prst="rect">
                <a:avLst/>
              </a:prstGeom>
              <a:blipFill rotWithShape="0">
                <a:blip r:embed="rId7"/>
                <a:stretch>
                  <a:fillRect r="-70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4165406" y="4786111"/>
                <a:ext cx="1386790" cy="794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pt-PT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pt-PT" dirty="0"/>
                                <m:t> 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406" y="4786111"/>
                <a:ext cx="1386790" cy="7947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5562415" y="4861621"/>
                <a:ext cx="2177263" cy="635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  <m:r>
                        <a:rPr lang="pt-PT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d>
                                    <m:dPr>
                                      <m:ctrlPr>
                                        <a:rPr lang="pt-PT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pt-PT" i="1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num>
                                        <m:den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pt-PT" dirty="0"/>
                                <m:t> </m:t>
                              </m:r>
                            </m:sup>
                          </m:sSup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415" y="4861621"/>
                <a:ext cx="2177263" cy="63549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7657360" y="4944816"/>
                <a:ext cx="705258" cy="408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pt-PT" b="1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f>
                            <m:fPr>
                              <m:ctrlP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pt-PT" b="1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PT" b="1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360" y="4944816"/>
                <a:ext cx="705258" cy="40857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6"/>
              <p:cNvSpPr/>
              <p:nvPr/>
            </p:nvSpPr>
            <p:spPr>
              <a:xfrm>
                <a:off x="672352" y="3053797"/>
                <a:ext cx="3369927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6700">
                  <a:buClr>
                    <a:srgbClr val="F47929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  <m:r>
                        <a:rPr lang="pt-PT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pt-PT" b="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PT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053797"/>
                <a:ext cx="3369927" cy="65601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3463121" y="3268495"/>
                <a:ext cx="569964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121" y="3268495"/>
                <a:ext cx="569964" cy="309637"/>
              </a:xfrm>
              <a:prstGeom prst="rect">
                <a:avLst/>
              </a:prstGeom>
              <a:blipFill rotWithShape="0">
                <a:blip r:embed="rId12"/>
                <a:stretch>
                  <a:fillRect l="-3191" r="-9574" b="-78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6"/>
              <p:cNvSpPr/>
              <p:nvPr/>
            </p:nvSpPr>
            <p:spPr>
              <a:xfrm>
                <a:off x="659500" y="3598231"/>
                <a:ext cx="8043783" cy="643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68288"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 argumento é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num>
                      <m:den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00" y="3598231"/>
                <a:ext cx="8043783" cy="64344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6"/>
          <p:cNvSpPr/>
          <p:nvPr/>
        </p:nvSpPr>
        <p:spPr>
          <a:xfrm>
            <a:off x="657002" y="4207168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Por último, faz-se: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exão reta 12"/>
          <p:cNvCxnSpPr/>
          <p:nvPr/>
        </p:nvCxnSpPr>
        <p:spPr>
          <a:xfrm flipV="1">
            <a:off x="5846840" y="4877581"/>
            <a:ext cx="324000" cy="324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/>
          <p:cNvCxnSpPr/>
          <p:nvPr/>
        </p:nvCxnSpPr>
        <p:spPr>
          <a:xfrm flipV="1">
            <a:off x="5837240" y="5225804"/>
            <a:ext cx="324000" cy="324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5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4" grpId="0"/>
      <p:bldP spid="59" grpId="0"/>
      <p:bldP spid="32" grpId="0"/>
      <p:bldP spid="37" grpId="0"/>
      <p:bldP spid="38" grpId="0"/>
      <p:bldP spid="8" grpId="0"/>
      <p:bldP spid="41" grpId="0"/>
      <p:bldP spid="43" grpId="0"/>
      <p:bldP spid="55" grpId="0"/>
      <p:bldP spid="5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email">
            <a:lum brigh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735" y="1250266"/>
            <a:ext cx="6764530" cy="43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4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hlinkClick r:id="rId2" action="ppaction://hlinksldjump"/>
          </p:cNvPr>
          <p:cNvSpPr txBox="1"/>
          <p:nvPr/>
        </p:nvSpPr>
        <p:spPr>
          <a:xfrm>
            <a:off x="4247408" y="6285012"/>
            <a:ext cx="774636" cy="369332"/>
          </a:xfrm>
          <a:prstGeom prst="rect">
            <a:avLst/>
          </a:prstGeom>
          <a:solidFill>
            <a:srgbClr val="05AAB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Voltar</a:t>
            </a:r>
            <a:endParaRPr lang="pt-P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email">
            <a:lum brigh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6202" y="1250230"/>
            <a:ext cx="6791597" cy="435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8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6"/>
              <p:cNvSpPr txBox="1"/>
              <p:nvPr/>
            </p:nvSpPr>
            <p:spPr>
              <a:xfrm>
                <a:off x="672352" y="115332"/>
                <a:ext cx="847164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Complexos de módulo </a:t>
                </a:r>
                <a14:m>
                  <m:oMath xmlns:m="http://schemas.openxmlformats.org/officeDocument/2006/math">
                    <m:r>
                      <a:rPr lang="pt-PT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1295" t="-11111" b="-296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tângulo arredondado 32"/>
          <p:cNvSpPr/>
          <p:nvPr/>
        </p:nvSpPr>
        <p:spPr>
          <a:xfrm>
            <a:off x="526038" y="945694"/>
            <a:ext cx="8190098" cy="2490508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Dados dois números complexos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unitários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pt-PT" i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tem-se que: </a:t>
                </a: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  <a:blipFill rotWithShape="0">
                <a:blip r:embed="rId4"/>
                <a:stretch>
                  <a:fillRect l="-60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6"/>
          <p:cNvSpPr/>
          <p:nvPr/>
        </p:nvSpPr>
        <p:spPr>
          <a:xfrm>
            <a:off x="688236" y="3426491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"/>
              <p:cNvSpPr/>
              <p:nvPr/>
            </p:nvSpPr>
            <p:spPr>
              <a:xfrm>
                <a:off x="661341" y="2271682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pt-PT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</m:d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1" y="2271682"/>
                <a:ext cx="8043783" cy="507831"/>
              </a:xfrm>
              <a:prstGeom prst="rect">
                <a:avLst/>
              </a:prstGeom>
              <a:blipFill rotWithShape="0">
                <a:blip r:embed="rId10"/>
                <a:stretch>
                  <a:fillRect l="-455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/>
          <p:cNvGrpSpPr/>
          <p:nvPr/>
        </p:nvGrpSpPr>
        <p:grpSpPr>
          <a:xfrm>
            <a:off x="661340" y="2801433"/>
            <a:ext cx="8043783" cy="562199"/>
            <a:chOff x="661340" y="2801433"/>
            <a:chExt cx="8043783" cy="562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6"/>
                <p:cNvSpPr/>
                <p:nvPr/>
              </p:nvSpPr>
              <p:spPr>
                <a:xfrm>
                  <a:off x="661340" y="2801433"/>
                  <a:ext cx="8043783" cy="4565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Clr>
                      <a:srgbClr val="05AAB0"/>
                    </a:buClr>
                    <a:buFont typeface="Wingdings" panose="05000000000000000000" pitchFamily="2" charset="2"/>
                    <a:buChar char="§"/>
                  </a:pP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</m:d>
                    </m:oMath>
                  </a14:m>
                  <a:r>
                    <a:rPr lang="pt-PT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pt-PT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0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340" y="2801433"/>
                  <a:ext cx="8043783" cy="45653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455" b="-18919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/>
                <p:cNvSpPr txBox="1"/>
                <p:nvPr/>
              </p:nvSpPr>
              <p:spPr>
                <a:xfrm>
                  <a:off x="1024132" y="2845862"/>
                  <a:ext cx="369395" cy="51777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PT" i="1" dirty="0"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t-PT" i="1" dirty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t-PT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PT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3" name="CaixaDe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132" y="2845862"/>
                  <a:ext cx="369395" cy="51777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"/>
              <p:cNvSpPr/>
              <p:nvPr/>
            </p:nvSpPr>
            <p:spPr>
              <a:xfrm>
                <a:off x="666847" y="3811243"/>
                <a:ext cx="8043783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pt-PT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pt-PT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3811243"/>
                <a:ext cx="8043783" cy="456535"/>
              </a:xfrm>
              <a:prstGeom prst="rect">
                <a:avLst/>
              </a:prstGeom>
              <a:blipFill rotWithShape="0">
                <a:blip r:embed="rId13"/>
                <a:stretch>
                  <a:fillRect l="-455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393527" y="4342848"/>
                <a:ext cx="72748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/>
                  <a:t>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pt-PT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1" dirty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527" y="4342848"/>
                <a:ext cx="7274859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/>
              <p:cNvSpPr/>
              <p:nvPr/>
            </p:nvSpPr>
            <p:spPr>
              <a:xfrm>
                <a:off x="1393526" y="4787250"/>
                <a:ext cx="72748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/>
                  <a:t>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pt-PT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func>
                      <m:funcPr>
                        <m:ctrlPr>
                          <a:rPr lang="pt-PT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pt-PT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pt-PT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𝛼</m:t>
                    </m:r>
                    <m:func>
                      <m:funcPr>
                        <m:ctrlPr>
                          <a:rPr lang="pt-PT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pt-PT" i="1" dirty="0" smtClean="0">
                        <a:latin typeface="Cambria Math" panose="02040503050406030204" pitchFamily="18" charset="0"/>
                      </a:rPr>
                      <m:t>− </m:t>
                    </m:r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) =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3" name="Re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526" y="4787250"/>
                <a:ext cx="7274859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1393525" y="5231653"/>
                <a:ext cx="72748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/>
                  <a:t>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pt-PT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PT" i="0" dirty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PT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func>
                          <m:funcPr>
                            <m:ctrlPr>
                              <a:rPr lang="pt-PT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PT" i="0" dirty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PT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pt-PT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PT" dirty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𝛼</m:t>
                        </m:r>
                        <m:func>
                          <m:funcPr>
                            <m:ctrlPr>
                              <a:rPr lang="pt-PT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PT" dirty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</m:e>
                    </m:d>
                    <m:r>
                      <a:rPr lang="pt-PT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525" y="5231653"/>
                <a:ext cx="7274859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1393527" y="3808589"/>
                <a:ext cx="3798732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=(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l-G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l-G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l-G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l-G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)(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l-G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  <m:r>
                        <a:rPr lang="el-G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l-G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  <m:r>
                        <a:rPr lang="el-G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527" y="3808589"/>
                <a:ext cx="3798732" cy="50783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haveta à direita 6"/>
          <p:cNvSpPr/>
          <p:nvPr/>
        </p:nvSpPr>
        <p:spPr>
          <a:xfrm rot="5400000">
            <a:off x="2997290" y="4249262"/>
            <a:ext cx="186105" cy="2667484"/>
          </a:xfrm>
          <a:prstGeom prst="rightBrac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Chaveta à direita 26"/>
          <p:cNvSpPr/>
          <p:nvPr/>
        </p:nvSpPr>
        <p:spPr>
          <a:xfrm rot="5400000">
            <a:off x="6002912" y="4305006"/>
            <a:ext cx="186105" cy="2556000"/>
          </a:xfrm>
          <a:prstGeom prst="rightBrac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405507" y="5703396"/>
                <a:ext cx="13696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 dirty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507" y="5703396"/>
                <a:ext cx="1369670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5402312" y="5703396"/>
                <a:ext cx="13873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 dirty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312" y="5703396"/>
                <a:ext cx="1387303" cy="369332"/>
              </a:xfrm>
              <a:prstGeom prst="rect">
                <a:avLst/>
              </a:prstGeom>
              <a:blipFill rotWithShape="0"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393525" y="6118900"/>
                <a:ext cx="32160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525" y="6118900"/>
                <a:ext cx="3216009" cy="369332"/>
              </a:xfrm>
              <a:prstGeom prst="rect">
                <a:avLst/>
              </a:prstGeom>
              <a:blipFill rotWithShape="0">
                <a:blip r:embed="rId2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45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29" grpId="0"/>
      <p:bldP spid="21" grpId="0"/>
      <p:bldP spid="4" grpId="0"/>
      <p:bldP spid="23" grpId="0"/>
      <p:bldP spid="24" grpId="0"/>
      <p:bldP spid="5" grpId="0"/>
      <p:bldP spid="7" grpId="0" animBg="1"/>
      <p:bldP spid="27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6"/>
              <p:cNvSpPr txBox="1"/>
              <p:nvPr/>
            </p:nvSpPr>
            <p:spPr>
              <a:xfrm>
                <a:off x="672352" y="115332"/>
                <a:ext cx="847164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Complexos de módulo </a:t>
                </a:r>
                <a14:m>
                  <m:oMath xmlns:m="http://schemas.openxmlformats.org/officeDocument/2006/math">
                    <m:r>
                      <a:rPr lang="pt-PT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pt-PT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115332"/>
                <a:ext cx="8471648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1295" t="-11111" b="-2963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6"/>
          <p:cNvSpPr/>
          <p:nvPr/>
        </p:nvSpPr>
        <p:spPr>
          <a:xfrm>
            <a:off x="666847" y="945695"/>
            <a:ext cx="80437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 </a:t>
            </a:r>
            <a:r>
              <a:rPr lang="pt-PT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(continuação)</a:t>
            </a:r>
            <a:endParaRPr lang="pt-PT" b="1" dirty="0" smtClean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"/>
              <p:cNvSpPr/>
              <p:nvPr/>
            </p:nvSpPr>
            <p:spPr>
              <a:xfrm>
                <a:off x="672353" y="1510654"/>
                <a:ext cx="804378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1510654"/>
                <a:ext cx="8043783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455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035145" y="1555083"/>
                <a:ext cx="369395" cy="517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145" y="1555083"/>
                <a:ext cx="369395" cy="51777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2213437" y="3426474"/>
                <a:ext cx="72748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/>
                  <a:t>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i="1" dirty="0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pt-PT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PT" i="0" dirty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PT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func>
                          <m:funcPr>
                            <m:ctrlPr>
                              <a:rPr lang="pt-PT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PT" i="0" dirty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PT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  <m:r>
                          <a:rPr lang="pt-PT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pt-PT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pt-PT" dirty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i="1" dirty="0">
                            <a:latin typeface="Cambria Math" panose="02040503050406030204" pitchFamily="18" charset="0"/>
                          </a:rPr>
                          <m:t>𝛼</m:t>
                        </m:r>
                        <m:func>
                          <m:funcPr>
                            <m:ctrlPr>
                              <a:rPr lang="pt-PT" i="1" dirty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PT" dirty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PT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pt-PT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pt-PT" i="1" dirty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PT" dirty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pt-PT" i="1" dirty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func>
                            <m:r>
                              <m:rPr>
                                <m:sty m:val="p"/>
                              </m:rPr>
                              <a:rPr lang="pt-PT" dirty="0">
                                <a:latin typeface="Cambria Math" panose="02040503050406030204" pitchFamily="18" charset="0"/>
                              </a:rPr>
                              <m:t>sen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PT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func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37" y="3426474"/>
                <a:ext cx="7274859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haveta à direita 6"/>
          <p:cNvSpPr/>
          <p:nvPr/>
        </p:nvSpPr>
        <p:spPr>
          <a:xfrm rot="5400000">
            <a:off x="3796750" y="2426715"/>
            <a:ext cx="186105" cy="2736000"/>
          </a:xfrm>
          <a:prstGeom prst="rightBrac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Chaveta à direita 26"/>
          <p:cNvSpPr/>
          <p:nvPr/>
        </p:nvSpPr>
        <p:spPr>
          <a:xfrm rot="5400000">
            <a:off x="6823183" y="2516717"/>
            <a:ext cx="186105" cy="2556000"/>
          </a:xfrm>
          <a:prstGeom prst="rightBrace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212331" y="3915107"/>
                <a:ext cx="13696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 dirty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pt-PT" b="0" i="1" dirty="0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331" y="3915107"/>
                <a:ext cx="136967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222583" y="3915107"/>
                <a:ext cx="13873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 dirty="0">
                              <a:solidFill>
                                <a:srgbClr val="05AAB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pt-PT" b="0" i="1" dirty="0" smtClean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solidFill>
                                <a:srgbClr val="05AAB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583" y="3915107"/>
                <a:ext cx="1387303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2213437" y="4336261"/>
                <a:ext cx="32160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37" y="4336261"/>
                <a:ext cx="3216009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1398214" y="1522787"/>
                <a:ext cx="815223" cy="556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pt-PT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t-PT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214" y="1522787"/>
                <a:ext cx="815223" cy="5568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2211360" y="1503341"/>
                <a:ext cx="3666965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)(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pt-P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60" y="1503341"/>
                <a:ext cx="3666965" cy="525785"/>
              </a:xfrm>
              <a:prstGeom prst="rect">
                <a:avLst/>
              </a:prstGeom>
              <a:blipFill rotWithShape="0">
                <a:blip r:embed="rId11"/>
                <a:stretch>
                  <a:fillRect r="-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2213437" y="2055494"/>
                <a:ext cx="3794916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indent="9366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l-G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l-G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l-G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l-G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)(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l-G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l-G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  <m:r>
                        <a:rPr lang="el-G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37" y="2055494"/>
                <a:ext cx="3794916" cy="4154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2213437" y="2516687"/>
                <a:ext cx="72748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/>
                  <a:t>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pt-PT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func>
                      <m:funcPr>
                        <m:ctrlPr>
                          <a:rPr lang="pt-PT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pt-PT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𝛼</m:t>
                    </m:r>
                    <m:func>
                      <m:funcPr>
                        <m:ctrlPr>
                          <a:rPr lang="pt-PT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PT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PT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pt-PT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437" y="2516687"/>
                <a:ext cx="7274859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2211360" y="2957320"/>
                <a:ext cx="727485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dirty="0" smtClean="0"/>
                  <a:t> </a:t>
                </a:r>
                <a14:m>
                  <m:oMath xmlns:m="http://schemas.openxmlformats.org/officeDocument/2006/math">
                    <m:r>
                      <a:rPr lang="pt-PT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pt-PT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func>
                      <m:funcPr>
                        <m:ctrlPr>
                          <a:rPr lang="pt-PT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pt-PT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𝛼</m:t>
                    </m:r>
                    <m:func>
                      <m:funcPr>
                        <m:ctrlPr>
                          <a:rPr lang="pt-PT" i="1" dirty="0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i="0" dirty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pt-PT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func>
                    <m:r>
                      <a:rPr lang="pt-PT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i="0" dirty="0" smtClean="0">
                        <a:latin typeface="Cambria Math" panose="02040503050406030204" pitchFamily="18" charset="0"/>
                      </a:rPr>
                      <m:t>sen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pt-PT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360" y="2957320"/>
                <a:ext cx="7274859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07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  <p:bldP spid="24" grpId="0"/>
      <p:bldP spid="7" grpId="0" animBg="1"/>
      <p:bldP spid="27" grpId="0" animBg="1"/>
      <p:bldP spid="8" grpId="0"/>
      <p:bldP spid="9" grpId="0"/>
      <p:bldP spid="10" grpId="0"/>
      <p:bldP spid="2" grpId="0"/>
      <p:bldP spid="22" grpId="0"/>
      <p:bldP spid="25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Exponencial complexa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arredondado 12"/>
          <p:cNvSpPr/>
          <p:nvPr/>
        </p:nvSpPr>
        <p:spPr>
          <a:xfrm>
            <a:off x="526038" y="945694"/>
            <a:ext cx="8190098" cy="1366244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6"/>
              <p:cNvSpPr/>
              <p:nvPr/>
            </p:nvSpPr>
            <p:spPr>
              <a:xfrm>
                <a:off x="666847" y="945695"/>
                <a:ext cx="8043783" cy="13570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Definição: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Um número complexo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representa-se por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Esta expressão designa-se por </a:t>
                </a: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exponencial complexa de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𝒊</m:t>
                    </m:r>
                    <m:r>
                      <a:rPr lang="pt-PT" b="1" i="1" dirty="0" smtClean="0">
                        <a:solidFill>
                          <a:srgbClr val="05AAB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𝜽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43783" cy="1357038"/>
              </a:xfrm>
              <a:prstGeom prst="rect">
                <a:avLst/>
              </a:prstGeom>
              <a:blipFill rotWithShape="0">
                <a:blip r:embed="rId3"/>
                <a:stretch>
                  <a:fillRect l="-606" b="-26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6"/>
          <p:cNvSpPr/>
          <p:nvPr/>
        </p:nvSpPr>
        <p:spPr>
          <a:xfrm>
            <a:off x="666846" y="2343724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F479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Exemplos:</a:t>
            </a:r>
            <a:endParaRPr lang="pt-PT" b="1" dirty="0">
              <a:solidFill>
                <a:srgbClr val="F479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"/>
              <p:cNvSpPr/>
              <p:nvPr/>
            </p:nvSpPr>
            <p:spPr>
              <a:xfrm>
                <a:off x="666846" y="2765985"/>
                <a:ext cx="8043783" cy="5212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6" y="2765985"/>
                <a:ext cx="8043783" cy="521233"/>
              </a:xfrm>
              <a:prstGeom prst="rect">
                <a:avLst/>
              </a:prstGeom>
              <a:blipFill rotWithShape="0">
                <a:blip r:embed="rId4"/>
                <a:stretch>
                  <a:fillRect l="-455" b="-470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443472" y="2871873"/>
                <a:ext cx="19170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𝜋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472" y="2871873"/>
                <a:ext cx="1917063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3110900" y="2876835"/>
                <a:ext cx="12611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=−1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900" y="2876835"/>
                <a:ext cx="1261179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/>
              <p:cNvSpPr/>
              <p:nvPr/>
            </p:nvSpPr>
            <p:spPr>
              <a:xfrm>
                <a:off x="4186660" y="2869257"/>
                <a:ext cx="7761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660" y="2869257"/>
                <a:ext cx="77617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"/>
              <p:cNvSpPr/>
              <p:nvPr/>
            </p:nvSpPr>
            <p:spPr>
              <a:xfrm>
                <a:off x="677860" y="3170865"/>
                <a:ext cx="8043783" cy="662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F47929"/>
                  </a:buClr>
                  <a:buFont typeface="+mj-lt"/>
                  <a:buAutoNum type="arabicPeriod" startAt="2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f>
                          <m:fPr>
                            <m:ctrlPr>
                              <a:rPr lang="pt-PT" b="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2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𝜋</m:t>
                            </m:r>
                            <m:r>
                              <a:rPr lang="pt-P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PT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60" y="3170865"/>
                <a:ext cx="8043783" cy="662297"/>
              </a:xfrm>
              <a:prstGeom prst="rect">
                <a:avLst/>
              </a:prstGeom>
              <a:blipFill rotWithShape="0">
                <a:blip r:embed="rId8"/>
                <a:stretch>
                  <a:fillRect l="-45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1593082" y="3197755"/>
                <a:ext cx="294683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2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2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082" y="3197755"/>
                <a:ext cx="2946832" cy="71468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/>
              <p:cNvSpPr/>
              <p:nvPr/>
            </p:nvSpPr>
            <p:spPr>
              <a:xfrm>
                <a:off x="4363612" y="3272430"/>
                <a:ext cx="3447226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612" y="3272430"/>
                <a:ext cx="3447226" cy="56477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1573904" y="3934366"/>
                <a:ext cx="2786532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904" y="3934366"/>
                <a:ext cx="2786532" cy="56477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4138604" y="3820437"/>
                <a:ext cx="1592295" cy="673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 1 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solidFill>
                                    <a:srgbClr val="F47929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b="0" i="1" smtClean="0">
                              <a:solidFill>
                                <a:srgbClr val="F4792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solidFill>
                            <a:srgbClr val="F47929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pt-PT" dirty="0">
                  <a:solidFill>
                    <a:srgbClr val="F47929"/>
                  </a:solidFill>
                </a:endParaRPr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604" y="3820437"/>
                <a:ext cx="1592295" cy="67326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72353" y="4454130"/>
                <a:ext cx="8049291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Observa que,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acordo com a definição de exponencial complexa de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PT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as propriedades do produto e do quociente de exponenciais permanecem válidas. Assim, vem que: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3" y="4454130"/>
                <a:ext cx="8049291" cy="1338828"/>
              </a:xfrm>
              <a:prstGeom prst="rect">
                <a:avLst/>
              </a:prstGeom>
              <a:blipFill rotWithShape="0">
                <a:blip r:embed="rId13"/>
                <a:stretch>
                  <a:fillRect l="-606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6"/>
              <p:cNvSpPr/>
              <p:nvPr/>
            </p:nvSpPr>
            <p:spPr>
              <a:xfrm>
                <a:off x="672352" y="5662339"/>
                <a:ext cx="1820862" cy="470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p>
                    </m:sSup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662339"/>
                <a:ext cx="1820862" cy="470898"/>
              </a:xfrm>
              <a:prstGeom prst="rect">
                <a:avLst/>
              </a:prstGeom>
              <a:blipFill rotWithShape="0">
                <a:blip r:embed="rId14"/>
                <a:stretch>
                  <a:fillRect l="-2007" b="-1688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1872127" y="5670308"/>
                <a:ext cx="1095043" cy="527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127" y="5670308"/>
                <a:ext cx="1095043" cy="52726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2739696" y="5660846"/>
                <a:ext cx="1181414" cy="535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𝛽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696" y="5660846"/>
                <a:ext cx="1181414" cy="53572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6"/>
          <p:cNvSpPr/>
          <p:nvPr/>
        </p:nvSpPr>
        <p:spPr>
          <a:xfrm>
            <a:off x="672352" y="6206032"/>
            <a:ext cx="1820862" cy="52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1314644" y="6214001"/>
                <a:ext cx="1095043" cy="527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44" y="6214001"/>
                <a:ext cx="1095043" cy="52726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/>
              <p:cNvSpPr/>
              <p:nvPr/>
            </p:nvSpPr>
            <p:spPr>
              <a:xfrm>
                <a:off x="2182213" y="6204539"/>
                <a:ext cx="1181414" cy="535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𝛽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tâ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213" y="6204539"/>
                <a:ext cx="1181414" cy="53572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1019966" y="6178641"/>
                <a:ext cx="368434" cy="5749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𝛽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66" y="6178641"/>
                <a:ext cx="368434" cy="57490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4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11" grpId="0"/>
      <p:bldP spid="24" grpId="0"/>
      <p:bldP spid="7" grpId="0"/>
      <p:bldP spid="19" grpId="0"/>
      <p:bldP spid="20" grpId="0"/>
      <p:bldP spid="28" grpId="0"/>
      <p:bldP spid="29" grpId="0"/>
      <p:bldP spid="32" grpId="0"/>
      <p:bldP spid="33" grpId="0"/>
      <p:bldP spid="34" grpId="0"/>
      <p:bldP spid="9" grpId="0"/>
      <p:bldP spid="35" grpId="0"/>
      <p:bldP spid="10" grpId="0"/>
      <p:bldP spid="12" grpId="0"/>
      <p:bldP spid="36" grpId="0"/>
      <p:bldP spid="37" grpId="0"/>
      <p:bldP spid="3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4" name="Rectangle 6"/>
          <p:cNvSpPr/>
          <p:nvPr/>
        </p:nvSpPr>
        <p:spPr>
          <a:xfrm>
            <a:off x="666847" y="945695"/>
            <a:ext cx="80437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facto, tem-se que: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"/>
              <p:cNvSpPr/>
              <p:nvPr/>
            </p:nvSpPr>
            <p:spPr>
              <a:xfrm>
                <a:off x="1914014" y="1864036"/>
                <a:ext cx="353657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pt-PT" dirty="0">
                  <a:solidFill>
                    <a:srgbClr val="F4792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014" y="1864036"/>
                <a:ext cx="3536576" cy="5078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Exponencial complexa</a:t>
            </a:r>
            <a:endParaRPr lang="pt-P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6"/>
              <p:cNvSpPr/>
              <p:nvPr/>
            </p:nvSpPr>
            <p:spPr>
              <a:xfrm>
                <a:off x="672354" y="1416163"/>
                <a:ext cx="1820862" cy="470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05AAB0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sup>
                    </m:sSup>
                    <m:r>
                      <a:rPr lang="pt-PT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PT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sup>
                    </m:sSup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4" y="1416163"/>
                <a:ext cx="1820862" cy="470898"/>
              </a:xfrm>
              <a:prstGeom prst="rect">
                <a:avLst/>
              </a:prstGeom>
              <a:blipFill rotWithShape="0">
                <a:blip r:embed="rId4"/>
                <a:stretch>
                  <a:fillRect l="-2007" b="-1538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1914014" y="1522765"/>
                <a:ext cx="4028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i="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d>
                      <m:r>
                        <a:rPr lang="pt-PT" i="1" smtClean="0"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i="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𝛽</m:t>
                              </m:r>
                            </m:e>
                          </m:func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014" y="1522765"/>
                <a:ext cx="402802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1914014" y="2315557"/>
                <a:ext cx="1181414" cy="535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𝛽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014" y="2315557"/>
                <a:ext cx="1181414" cy="53572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6"/>
          <p:cNvSpPr/>
          <p:nvPr/>
        </p:nvSpPr>
        <p:spPr>
          <a:xfrm>
            <a:off x="672354" y="2941656"/>
            <a:ext cx="1820862" cy="527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05AAB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cs typeface="Arial" panose="020B0604020202020204" pitchFamily="34" charset="0"/>
              </a:rPr>
              <a:t> 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1019968" y="2914265"/>
                <a:ext cx="368434" cy="5749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𝛽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968" y="2914265"/>
                <a:ext cx="368434" cy="57490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1388402" y="2919121"/>
                <a:ext cx="1914755" cy="661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i="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b="0" i="0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num>
                        <m:den>
                          <m:func>
                            <m:func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 i="0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𝛽</m:t>
                              </m:r>
                            </m:e>
                          </m:func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402" y="2919121"/>
                <a:ext cx="1914755" cy="6617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3095428" y="2905272"/>
                <a:ext cx="3737883" cy="6765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i="0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</m:func>
                              <m:r>
                                <a:rPr lang="pt-PT" i="1" dirty="0" err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i="1" dirty="0" err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PT" b="0" i="0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</m:d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i="0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𝛽</m:t>
                                  </m:r>
                                </m:e>
                              </m:func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 dirty="0" err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PT" b="0" i="0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𝛽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i="0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𝛽</m:t>
                                  </m:r>
                                </m:e>
                              </m:func>
                              <m:r>
                                <a:rPr lang="pt-PT" i="1" dirty="0" err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pt-PT" i="1" dirty="0" err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PT" b="0" i="0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𝛽</m:t>
                              </m:r>
                            </m:e>
                          </m:d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-PT" i="0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𝛽</m:t>
                                  </m:r>
                                </m:e>
                              </m:func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 dirty="0" err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t-PT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pt-PT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𝛽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428" y="2905272"/>
                <a:ext cx="3737883" cy="6765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1388402" y="3777242"/>
                <a:ext cx="3769558" cy="5742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indent="93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)(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pt-PT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  <m:r>
                            <a:rPr lang="el-GR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pt-PT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pt-PT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pt-PT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 panose="02040503050406030204" pitchFamily="18" charset="0"/>
                                </a:rPr>
                                <m:t>sen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402" y="3777242"/>
                <a:ext cx="3769558" cy="57426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385612" y="4417689"/>
                <a:ext cx="38350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b="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l-G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el-G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)(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l-G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l-G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𝛽</m:t>
                      </m:r>
                      <m:r>
                        <a:rPr lang="el-GR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pt-PT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612" y="4417689"/>
                <a:ext cx="3835089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1385612" y="4910693"/>
                <a:ext cx="32160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</m:d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  <m:r>
                            <a:rPr lang="pt-PT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612" y="4910693"/>
                <a:ext cx="3216009" cy="369332"/>
              </a:xfrm>
              <a:prstGeom prst="rect">
                <a:avLst/>
              </a:prstGeom>
              <a:blipFill rotWithShape="0"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/>
              <p:cNvSpPr/>
              <p:nvPr/>
            </p:nvSpPr>
            <p:spPr>
              <a:xfrm>
                <a:off x="1388402" y="5280025"/>
                <a:ext cx="1181414" cy="535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𝛽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tângu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402" y="5280025"/>
                <a:ext cx="1181414" cy="53572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95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0" grpId="0"/>
      <p:bldP spid="22" grpId="0"/>
      <p:bldP spid="2" grpId="0"/>
      <p:bldP spid="24" grpId="0"/>
      <p:bldP spid="25" grpId="0"/>
      <p:bldP spid="26" grpId="0"/>
      <p:bldP spid="27" grpId="0"/>
      <p:bldP spid="28" grpId="0"/>
      <p:bldP spid="35" grpId="0"/>
      <p:bldP spid="4" grpId="0"/>
      <p:bldP spid="37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16"/>
          <p:cNvSpPr txBox="1"/>
          <p:nvPr/>
        </p:nvSpPr>
        <p:spPr>
          <a:xfrm>
            <a:off x="672352" y="115332"/>
            <a:ext cx="8471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Argumento de um número complexo</a:t>
            </a:r>
          </a:p>
        </p:txBody>
      </p:sp>
      <p:sp>
        <p:nvSpPr>
          <p:cNvPr id="33" name="Retângulo arredondado 32"/>
          <p:cNvSpPr/>
          <p:nvPr/>
        </p:nvSpPr>
        <p:spPr>
          <a:xfrm>
            <a:off x="526038" y="945694"/>
            <a:ext cx="8190098" cy="1366489"/>
          </a:xfrm>
          <a:prstGeom prst="round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"/>
              <p:cNvSpPr/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b="1" dirty="0" smtClean="0">
                    <a:solidFill>
                      <a:srgbClr val="05AAB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Propriedade:</a:t>
                </a:r>
              </a:p>
              <a:p>
                <a:pPr>
                  <a:lnSpc>
                    <a:spcPct val="150000"/>
                  </a:lnSpc>
                  <a:buClr>
                    <a:srgbClr val="05AAB0"/>
                  </a:buClr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Dado um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existe um único número positivo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um único número complexo unitário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tais que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=|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4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47" y="945695"/>
                <a:ext cx="8043783" cy="1338828"/>
              </a:xfrm>
              <a:prstGeom prst="rect">
                <a:avLst/>
              </a:prstGeom>
              <a:blipFill rotWithShape="0">
                <a:blip r:embed="rId3"/>
                <a:stretch>
                  <a:fillRect l="-606" b="-27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/>
          <p:cNvSpPr/>
          <p:nvPr/>
        </p:nvSpPr>
        <p:spPr>
          <a:xfrm>
            <a:off x="668252" y="2330725"/>
            <a:ext cx="8007341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5AAB0"/>
              </a:buClr>
            </a:pPr>
            <a:r>
              <a:rPr lang="pt-PT" b="1" dirty="0" smtClean="0">
                <a:solidFill>
                  <a:srgbClr val="05A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Demonstração</a:t>
            </a:r>
            <a:endParaRPr lang="pt-PT" b="1" dirty="0">
              <a:solidFill>
                <a:srgbClr val="05AA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tângulo 18"/>
              <p:cNvSpPr/>
              <p:nvPr/>
            </p:nvSpPr>
            <p:spPr>
              <a:xfrm>
                <a:off x="657313" y="2756545"/>
                <a:ext cx="802843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um número complexo não nulo, tal que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com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pt-PT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pt-PT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ℝ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13" y="2756545"/>
                <a:ext cx="8028434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683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657313" y="3264376"/>
                <a:ext cx="1736263" cy="655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  <m:r>
                        <a:rPr lang="pt-PT" i="1" dirty="0" err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13" y="3264376"/>
                <a:ext cx="1736263" cy="6554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20"/>
          <p:cNvSpPr/>
          <p:nvPr/>
        </p:nvSpPr>
        <p:spPr>
          <a:xfrm>
            <a:off x="1727149" y="3312910"/>
            <a:ext cx="455680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é um número complexo unitário, dado que: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/>
              <p:cNvSpPr/>
              <p:nvPr/>
            </p:nvSpPr>
            <p:spPr>
              <a:xfrm>
                <a:off x="672352" y="3968346"/>
                <a:ext cx="1736263" cy="7085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3968346"/>
                <a:ext cx="1736263" cy="70859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1807831" y="3822863"/>
                <a:ext cx="2598549" cy="91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b="0" i="1" dirty="0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 dirty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 dirty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pt-PT" i="1" dirty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PT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pt-PT" i="1" dirty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b="0" i="1" dirty="0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𝑏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pt-PT" i="1" dirty="0"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PT" i="1" dirty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831" y="3822863"/>
                <a:ext cx="2598549" cy="9106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/>
              <p:cNvSpPr/>
              <p:nvPr/>
            </p:nvSpPr>
            <p:spPr>
              <a:xfrm>
                <a:off x="3766008" y="3933073"/>
                <a:ext cx="2598549" cy="720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b="0" i="1" dirty="0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Retâ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008" y="3933073"/>
                <a:ext cx="2598549" cy="72006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4957707" y="3995042"/>
                <a:ext cx="2598549" cy="664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pt-PT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707" y="3995042"/>
                <a:ext cx="2598549" cy="66499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5552612" y="4146422"/>
                <a:ext cx="6030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612" y="4146422"/>
                <a:ext cx="60305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3074592" y="4645660"/>
                <a:ext cx="2994817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𝑧</m:t>
                          </m:r>
                        </m:e>
                      </m:d>
                      <m:d>
                        <m:dPr>
                          <m:ctrlPr>
                            <a:rPr lang="pt-PT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 dirty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 dirty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pt-PT" i="1" dirty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 dirty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𝑧</m:t>
                                  </m:r>
                                </m:e>
                              </m:d>
                            </m:den>
                          </m:f>
                          <m:r>
                            <a:rPr lang="pt-PT" i="1" dirty="0" err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pt-PT" dirty="0"/>
                            <m:t> </m:t>
                          </m:r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592" y="4645660"/>
                <a:ext cx="2994817" cy="71468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arêntese direito 7"/>
          <p:cNvSpPr/>
          <p:nvPr/>
        </p:nvSpPr>
        <p:spPr>
          <a:xfrm rot="5400000">
            <a:off x="4849099" y="4675826"/>
            <a:ext cx="146326" cy="1224000"/>
          </a:xfrm>
          <a:prstGeom prst="rightBracket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5" name="Parêntese direito 34"/>
          <p:cNvSpPr/>
          <p:nvPr/>
        </p:nvSpPr>
        <p:spPr>
          <a:xfrm rot="5400000">
            <a:off x="4057099" y="4907050"/>
            <a:ext cx="146326" cy="360000"/>
          </a:xfrm>
          <a:prstGeom prst="rightBracket">
            <a:avLst/>
          </a:prstGeom>
          <a:ln>
            <a:solidFill>
              <a:srgbClr val="05AAB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2" name="Conexão em ângulos retos 11"/>
          <p:cNvCxnSpPr/>
          <p:nvPr/>
        </p:nvCxnSpPr>
        <p:spPr>
          <a:xfrm rot="16200000" flipH="1">
            <a:off x="4868474" y="5419166"/>
            <a:ext cx="443753" cy="336177"/>
          </a:xfrm>
          <a:prstGeom prst="bentConnector3">
            <a:avLst>
              <a:gd name="adj1" fmla="val 101515"/>
            </a:avLst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em ângulos retos 35"/>
          <p:cNvCxnSpPr/>
          <p:nvPr/>
        </p:nvCxnSpPr>
        <p:spPr>
          <a:xfrm rot="5400000">
            <a:off x="3764380" y="5222908"/>
            <a:ext cx="443753" cy="311834"/>
          </a:xfrm>
          <a:prstGeom prst="bentConnector3">
            <a:avLst/>
          </a:prstGeom>
          <a:ln>
            <a:solidFill>
              <a:srgbClr val="05AAB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ângulo 13"/>
              <p:cNvSpPr/>
              <p:nvPr/>
            </p:nvSpPr>
            <p:spPr>
              <a:xfrm>
                <a:off x="3661515" y="5614149"/>
                <a:ext cx="351635" cy="369332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</m:t>
                      </m:r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515" y="5614149"/>
                <a:ext cx="351635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/>
              <p:cNvSpPr/>
              <p:nvPr/>
            </p:nvSpPr>
            <p:spPr>
              <a:xfrm>
                <a:off x="5278269" y="5614149"/>
                <a:ext cx="414216" cy="369332"/>
              </a:xfrm>
              <a:prstGeom prst="rect">
                <a:avLst/>
              </a:prstGeom>
              <a:ln>
                <a:solidFill>
                  <a:srgbClr val="05AAB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PT" b="0" i="1" dirty="0" smtClean="0">
                          <a:solidFill>
                            <a:srgbClr val="05AAB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𝑤</m:t>
                      </m:r>
                    </m:oMath>
                  </m:oMathPara>
                </a14:m>
                <a:endParaRPr lang="pt-PT" dirty="0">
                  <a:solidFill>
                    <a:srgbClr val="05AAB0"/>
                  </a:solidFill>
                </a:endParaRPr>
              </a:p>
            </p:txBody>
          </p:sp>
        </mc:Choice>
        <mc:Fallback xmlns="">
          <p:sp>
            <p:nvSpPr>
              <p:cNvPr id="37" name="Retâ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269" y="5614149"/>
                <a:ext cx="414216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solidFill>
                  <a:srgbClr val="05AAB0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ângulo 14"/>
              <p:cNvSpPr/>
              <p:nvPr/>
            </p:nvSpPr>
            <p:spPr>
              <a:xfrm>
                <a:off x="5484694" y="4818437"/>
                <a:ext cx="7604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𝑟𝑤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694" y="4818437"/>
                <a:ext cx="760465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/>
              <p:cNvSpPr/>
              <p:nvPr/>
            </p:nvSpPr>
            <p:spPr>
              <a:xfrm>
                <a:off x="672352" y="5921864"/>
                <a:ext cx="804378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Atendendo a que a cada número complexo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corresponde um e um só módulo,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garantimos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a unicidade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e de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 nestas condições. </a:t>
                </a:r>
              </a:p>
            </p:txBody>
          </p:sp>
        </mc:Choice>
        <mc:Fallback xmlns=""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" y="5921864"/>
                <a:ext cx="8043784" cy="923330"/>
              </a:xfrm>
              <a:prstGeom prst="rect">
                <a:avLst/>
              </a:prstGeom>
              <a:blipFill rotWithShape="0">
                <a:blip r:embed="rId15"/>
                <a:stretch>
                  <a:fillRect l="-606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57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18" grpId="0"/>
      <p:bldP spid="19" grpId="0"/>
      <p:bldP spid="4" grpId="0"/>
      <p:bldP spid="21" grpId="0"/>
      <p:bldP spid="26" grpId="0"/>
      <p:bldP spid="27" grpId="0"/>
      <p:bldP spid="28" grpId="0"/>
      <p:bldP spid="29" grpId="0"/>
      <p:bldP spid="5" grpId="0"/>
      <p:bldP spid="7" grpId="0"/>
      <p:bldP spid="8" grpId="0" animBg="1"/>
      <p:bldP spid="35" grpId="0" animBg="1"/>
      <p:bldP spid="14" grpId="0" animBg="1"/>
      <p:bldP spid="37" grpId="0" animBg="1"/>
      <p:bldP spid="15" grpId="0"/>
      <p:bldP spid="16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18716</TotalTime>
  <Words>7877</Words>
  <Application>Microsoft Office PowerPoint</Application>
  <PresentationFormat>Apresentação no Ecrã (4:3)</PresentationFormat>
  <Paragraphs>691</Paragraphs>
  <Slides>48</Slides>
  <Notes>46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48</vt:i4>
      </vt:variant>
    </vt:vector>
  </HeadingPairs>
  <TitlesOfParts>
    <vt:vector size="49" baseType="lpstr">
      <vt:lpstr>Tema do Office</vt:lpstr>
      <vt:lpstr>Forma trigonométrica de um número complexo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Marques;Vítor Nogueira</dc:creator>
  <cp:lastModifiedBy>Sofia Pereira Carvalhosa</cp:lastModifiedBy>
  <cp:revision>1584</cp:revision>
  <dcterms:created xsi:type="dcterms:W3CDTF">2015-12-10T15:13:19Z</dcterms:created>
  <dcterms:modified xsi:type="dcterms:W3CDTF">2017-08-01T09:51:15Z</dcterms:modified>
</cp:coreProperties>
</file>