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261" r:id="rId3"/>
    <p:sldId id="312" r:id="rId4"/>
    <p:sldId id="355" r:id="rId5"/>
    <p:sldId id="356" r:id="rId6"/>
    <p:sldId id="319" r:id="rId7"/>
    <p:sldId id="327" r:id="rId8"/>
    <p:sldId id="328" r:id="rId9"/>
    <p:sldId id="357" r:id="rId10"/>
    <p:sldId id="329" r:id="rId11"/>
    <p:sldId id="311" r:id="rId12"/>
    <p:sldId id="330" r:id="rId13"/>
    <p:sldId id="334" r:id="rId14"/>
    <p:sldId id="333" r:id="rId15"/>
    <p:sldId id="339" r:id="rId16"/>
    <p:sldId id="360" r:id="rId17"/>
    <p:sldId id="341" r:id="rId18"/>
    <p:sldId id="345" r:id="rId19"/>
    <p:sldId id="340" r:id="rId20"/>
    <p:sldId id="346" r:id="rId21"/>
    <p:sldId id="347" r:id="rId22"/>
    <p:sldId id="36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82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orient="horz" pos="4319">
          <p15:clr>
            <a:srgbClr val="A4A3A4"/>
          </p15:clr>
        </p15:guide>
        <p15:guide id="4" pos="21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77A"/>
    <a:srgbClr val="6AA342"/>
    <a:srgbClr val="0000FF"/>
    <a:srgbClr val="D0D8E8"/>
    <a:srgbClr val="FFFFCC"/>
    <a:srgbClr val="91E3F3"/>
    <a:srgbClr val="28C8E8"/>
    <a:srgbClr val="FF4747"/>
    <a:srgbClr val="FF2F2F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8" autoAdjust="0"/>
    <p:restoredTop sz="96128" autoAdjust="0"/>
  </p:normalViewPr>
  <p:slideViewPr>
    <p:cSldViewPr snapToGrid="0" snapToObjects="1">
      <p:cViewPr>
        <p:scale>
          <a:sx n="90" d="100"/>
          <a:sy n="90" d="100"/>
        </p:scale>
        <p:origin x="-1530" y="-96"/>
      </p:cViewPr>
      <p:guideLst>
        <p:guide orient="horz" pos="482"/>
        <p:guide orient="horz" pos="4319"/>
        <p:guide pos="612"/>
        <p:guide pos="21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1E7DC-E8FA-4492-8906-B5473182C9F0}" type="datetimeFigureOut">
              <a:rPr lang="pt-PT" smtClean="0"/>
              <a:t>08-06-2016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862B09-6E19-47D3-BE75-8DCE1D7D07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864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054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8330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16310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534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534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358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62B09-6E19-47D3-BE75-8DCE1D7D0774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783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8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0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8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9475-9621-7F43-A36C-AF69A018FC9C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6F422-8B24-1C4D-A3BF-43C622D01CB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5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2.jpg"/><Relationship Id="rId7" Type="http://schemas.openxmlformats.org/officeDocument/2006/relationships/image" Target="../media/image74.png"/><Relationship Id="rId12" Type="http://schemas.openxmlformats.org/officeDocument/2006/relationships/image" Target="../media/image46.png"/><Relationship Id="rId17" Type="http://schemas.openxmlformats.org/officeDocument/2006/relationships/image" Target="../media/image8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1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2.jp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4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8" Type="http://schemas.openxmlformats.org/officeDocument/2006/relationships/image" Target="../media/image98.png"/><Relationship Id="rId3" Type="http://schemas.openxmlformats.org/officeDocument/2006/relationships/image" Target="../media/image2.jpg"/><Relationship Id="rId21" Type="http://schemas.openxmlformats.org/officeDocument/2006/relationships/image" Target="../media/image101.png"/><Relationship Id="rId7" Type="http://schemas.openxmlformats.org/officeDocument/2006/relationships/image" Target="../media/image91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0.png"/><Relationship Id="rId11" Type="http://schemas.openxmlformats.org/officeDocument/2006/relationships/image" Target="../media/image95.png"/><Relationship Id="rId5" Type="http://schemas.openxmlformats.org/officeDocument/2006/relationships/image" Target="../media/image480.png"/><Relationship Id="rId15" Type="http://schemas.openxmlformats.org/officeDocument/2006/relationships/image" Target="../media/image560.png"/><Relationship Id="rId10" Type="http://schemas.openxmlformats.org/officeDocument/2006/relationships/image" Target="../media/image94.png"/><Relationship Id="rId19" Type="http://schemas.openxmlformats.org/officeDocument/2006/relationships/image" Target="../media/image99.png"/><Relationship Id="rId4" Type="http://schemas.openxmlformats.org/officeDocument/2006/relationships/image" Target="../media/image90.png"/><Relationship Id="rId9" Type="http://schemas.openxmlformats.org/officeDocument/2006/relationships/image" Target="../media/image93.png"/><Relationship Id="rId14" Type="http://schemas.openxmlformats.org/officeDocument/2006/relationships/image" Target="../media/image5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8" Type="http://schemas.openxmlformats.org/officeDocument/2006/relationships/image" Target="../media/image109.png"/><Relationship Id="rId3" Type="http://schemas.openxmlformats.org/officeDocument/2006/relationships/image" Target="../media/image2.jp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0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20.png"/><Relationship Id="rId20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0.png"/><Relationship Id="rId11" Type="http://schemas.openxmlformats.org/officeDocument/2006/relationships/image" Target="../media/image106.png"/><Relationship Id="rId5" Type="http://schemas.openxmlformats.org/officeDocument/2006/relationships/image" Target="../media/image630.png"/><Relationship Id="rId15" Type="http://schemas.openxmlformats.org/officeDocument/2006/relationships/image" Target="../media/image710.png"/><Relationship Id="rId10" Type="http://schemas.openxmlformats.org/officeDocument/2006/relationships/image" Target="../media/image105.png"/><Relationship Id="rId19" Type="http://schemas.openxmlformats.org/officeDocument/2006/relationships/image" Target="../media/image110.png"/><Relationship Id="rId4" Type="http://schemas.openxmlformats.org/officeDocument/2006/relationships/image" Target="../media/image90.png"/><Relationship Id="rId9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2.jpg"/><Relationship Id="rId7" Type="http://schemas.openxmlformats.org/officeDocument/2006/relationships/image" Target="../media/image11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0.png"/><Relationship Id="rId11" Type="http://schemas.openxmlformats.org/officeDocument/2006/relationships/image" Target="../media/image90.png"/><Relationship Id="rId10" Type="http://schemas.openxmlformats.org/officeDocument/2006/relationships/image" Target="../media/image115.png"/><Relationship Id="rId4" Type="http://schemas.openxmlformats.org/officeDocument/2006/relationships/image" Target="../media/image112.png"/><Relationship Id="rId9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2.jp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10" Type="http://schemas.openxmlformats.org/officeDocument/2006/relationships/image" Target="../media/image122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13" Type="http://schemas.openxmlformats.org/officeDocument/2006/relationships/image" Target="../media/image940.png"/><Relationship Id="rId3" Type="http://schemas.openxmlformats.org/officeDocument/2006/relationships/image" Target="../media/image2.jpg"/><Relationship Id="rId7" Type="http://schemas.openxmlformats.org/officeDocument/2006/relationships/image" Target="../media/image880.png"/><Relationship Id="rId12" Type="http://schemas.openxmlformats.org/officeDocument/2006/relationships/image" Target="../media/image930.png"/><Relationship Id="rId17" Type="http://schemas.openxmlformats.org/officeDocument/2006/relationships/image" Target="../media/image980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2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0.png"/><Relationship Id="rId11" Type="http://schemas.openxmlformats.org/officeDocument/2006/relationships/image" Target="../media/image1190.png"/><Relationship Id="rId5" Type="http://schemas.openxmlformats.org/officeDocument/2006/relationships/image" Target="../media/image860.png"/><Relationship Id="rId15" Type="http://schemas.openxmlformats.org/officeDocument/2006/relationships/image" Target="../media/image1210.png"/><Relationship Id="rId10" Type="http://schemas.openxmlformats.org/officeDocument/2006/relationships/image" Target="../media/image910.png"/><Relationship Id="rId4" Type="http://schemas.openxmlformats.org/officeDocument/2006/relationships/image" Target="../media/image1170.png"/><Relationship Id="rId9" Type="http://schemas.openxmlformats.org/officeDocument/2006/relationships/image" Target="../media/image1180.png"/><Relationship Id="rId14" Type="http://schemas.openxmlformats.org/officeDocument/2006/relationships/image" Target="../media/image120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4.png"/><Relationship Id="rId4" Type="http://schemas.openxmlformats.org/officeDocument/2006/relationships/image" Target="../media/image12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2.jp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040.png"/><Relationship Id="rId9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2.jp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2.jp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36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2.jp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jp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6.png"/><Relationship Id="rId5" Type="http://schemas.openxmlformats.org/officeDocument/2006/relationships/image" Target="../media/image61.png"/><Relationship Id="rId10" Type="http://schemas.openxmlformats.org/officeDocument/2006/relationships/image" Target="../media/image65.png"/><Relationship Id="rId4" Type="http://schemas.openxmlformats.org/officeDocument/2006/relationships/image" Target="../media/image60.png"/><Relationship Id="rId9" Type="http://schemas.openxmlformats.org/officeDocument/2006/relationships/image" Target="../media/image6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6839" y="2330373"/>
            <a:ext cx="5001245" cy="3252246"/>
          </a:xfrm>
        </p:spPr>
        <p:txBody>
          <a:bodyPr>
            <a:noAutofit/>
          </a:bodyPr>
          <a:lstStyle/>
          <a:p>
            <a:r>
              <a:rPr lang="pt-PT" sz="48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Razões trigonométricas de ângulos</a:t>
            </a:r>
            <a:br>
              <a:rPr lang="pt-PT" sz="48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PT" sz="4800" b="1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generalizados </a:t>
            </a:r>
            <a:endParaRPr lang="en-US" sz="4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81075" y="957209"/>
            <a:ext cx="729643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AA342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As relações entre razões trigonométricas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1993" y="128964"/>
            <a:ext cx="7717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Consequências da nova definição de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tangente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1628017" y="1618290"/>
                <a:ext cx="1486881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g</m:t>
                          </m:r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sen</m:t>
                              </m:r>
                            </m:fName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017" y="1618290"/>
                <a:ext cx="1486881" cy="5666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4629292" y="1629896"/>
                <a:ext cx="2013243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1+</m:t>
                      </m:r>
                      <m:func>
                        <m:func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cs typeface="Arial" panose="020B0604020202020204" pitchFamily="34" charset="0"/>
                            </a:rPr>
                            <m:t>t</m:t>
                          </m:r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g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²</m:t>
                          </m:r>
                        </m:fName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²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292" y="1629896"/>
                <a:ext cx="2013243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15"/>
              <p:cNvSpPr txBox="1"/>
              <p:nvPr/>
            </p:nvSpPr>
            <p:spPr>
              <a:xfrm>
                <a:off x="1342502" y="2524341"/>
                <a:ext cx="644642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≠0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u="sng" dirty="0" smtClean="0"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são válidas para qualquer ângulo orientado</a:t>
                </a:r>
                <a:r>
                  <a:rPr lang="pt-PT" u="sng" dirty="0">
                    <a:solidFill>
                      <a:srgbClr val="FF0000"/>
                    </a:solidFill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u="sng" dirty="0">
                    <a:uFill>
                      <a:solidFill>
                        <a:srgbClr val="6AA342"/>
                      </a:solidFill>
                    </a:uFill>
                    <a:latin typeface="Arial" panose="020B0604020202020204" pitchFamily="34" charset="0"/>
                    <a:cs typeface="Arial" panose="020B0604020202020204" pitchFamily="34" charset="0"/>
                  </a:rPr>
                  <a:t>ou nulo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2502" y="2524341"/>
                <a:ext cx="6446427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756" r="-1512" b="-3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86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5367" y="784029"/>
                <a:ext cx="7810501" cy="15130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Representa na circunferência trigonométrica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lado extremidade de um ângulo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do 4.º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quadrante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cujo cosseno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seja igual a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determina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valor exato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sen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b="0" i="1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67" y="784029"/>
                <a:ext cx="7810501" cy="1513043"/>
              </a:xfrm>
              <a:prstGeom prst="rect">
                <a:avLst/>
              </a:prstGeom>
              <a:blipFill rotWithShape="1">
                <a:blip r:embed="rId4"/>
                <a:stretch>
                  <a:fillRect l="-703" b="-24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ângulo 49"/>
          <p:cNvSpPr/>
          <p:nvPr/>
        </p:nvSpPr>
        <p:spPr>
          <a:xfrm>
            <a:off x="4145966" y="1412480"/>
            <a:ext cx="2289768" cy="387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1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05105" y="2262145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883071" y="2828865"/>
                <a:ext cx="21166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1" y="2828865"/>
                <a:ext cx="211660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4"/>
              <p:cNvSpPr/>
              <p:nvPr/>
            </p:nvSpPr>
            <p:spPr>
              <a:xfrm>
                <a:off x="2872163" y="2604510"/>
                <a:ext cx="309483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/>
                          <a:ea typeface="Cambria Math"/>
                        </a:rPr>
                        <m:t>⇔</m:t>
                      </m:r>
                      <m:sSup>
                        <m:sSupPr>
                          <m:ctrlPr>
                            <a:rPr lang="pt-PT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b="0" i="0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0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163" y="2604510"/>
                <a:ext cx="3094830" cy="7693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4"/>
              <p:cNvSpPr/>
              <p:nvPr/>
            </p:nvSpPr>
            <p:spPr>
              <a:xfrm>
                <a:off x="596387" y="3315867"/>
                <a:ext cx="3094830" cy="7693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/>
                          <a:ea typeface="Cambria Math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pt-PT" i="1" dirty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PT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PT" i="1" dirty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PT" i="1" dirty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PT" dirty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87" y="3315867"/>
                <a:ext cx="3094830" cy="7693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4"/>
              <p:cNvSpPr/>
              <p:nvPr/>
            </p:nvSpPr>
            <p:spPr>
              <a:xfrm>
                <a:off x="2854848" y="3395922"/>
                <a:ext cx="1695120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/>
                          <a:ea typeface="Cambria Math"/>
                        </a:rPr>
                        <m:t>⇔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0" smtClean="0">
                              <a:latin typeface="Cambria Math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848" y="3395922"/>
                <a:ext cx="1695120" cy="61831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4"/>
              <p:cNvSpPr/>
              <p:nvPr/>
            </p:nvSpPr>
            <p:spPr>
              <a:xfrm>
                <a:off x="596387" y="4085245"/>
                <a:ext cx="4343448" cy="91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/>
                          <a:ea typeface="Cambria Math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∨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9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87" y="4085245"/>
                <a:ext cx="4343448" cy="91069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4"/>
              <p:cNvSpPr/>
              <p:nvPr/>
            </p:nvSpPr>
            <p:spPr>
              <a:xfrm>
                <a:off x="596387" y="5150044"/>
                <a:ext cx="4343448" cy="677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/>
                          <a:ea typeface="Cambria Math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∨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87" y="5150044"/>
                <a:ext cx="4343448" cy="67781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ângulo 5"/>
              <p:cNvSpPr/>
              <p:nvPr/>
            </p:nvSpPr>
            <p:spPr>
              <a:xfrm>
                <a:off x="635001" y="5761715"/>
                <a:ext cx="8070868" cy="758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Como o ângulo é do 4.º quadrante, então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&lt;0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logo </a:t>
                </a:r>
                <a14:m>
                  <m:oMath xmlns:m="http://schemas.openxmlformats.org/officeDocument/2006/math"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𝐬𝐞𝐧</m:t>
                    </m:r>
                    <m:r>
                      <a:rPr lang="pt-PT" b="1" i="1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pt-PT" b="1" i="1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b="1" i="1">
                                <a:solidFill>
                                  <a:srgbClr val="6AA342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pt-PT" b="1" i="1">
                            <a:solidFill>
                              <a:srgbClr val="6AA342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pt-PT" dirty="0" smtClean="0"/>
                  <a:t> .</a:t>
                </a:r>
                <a:endParaRPr lang="pt-PT" dirty="0"/>
              </a:p>
            </p:txBody>
          </p:sp>
        </mc:Choice>
        <mc:Fallback xmlns="">
          <p:sp>
            <p:nvSpPr>
              <p:cNvPr id="6" name="Rec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01" y="5761715"/>
                <a:ext cx="8070868" cy="758028"/>
              </a:xfrm>
              <a:prstGeom prst="rect">
                <a:avLst/>
              </a:prstGeom>
              <a:blipFill rotWithShape="1">
                <a:blip r:embed="rId11"/>
                <a:stretch>
                  <a:fillRect l="-60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090" y="2194031"/>
            <a:ext cx="4001059" cy="36200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6706920" y="3900579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920" y="3900579"/>
                <a:ext cx="39869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7987277" y="3917237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277" y="3917237"/>
                <a:ext cx="365806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7588481" y="5237695"/>
                <a:ext cx="797591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𝑥</m:t>
                      </m:r>
                      <m:r>
                        <a:rPr lang="pt-PT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PT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481" y="5237695"/>
                <a:ext cx="797591" cy="6127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exão recta 20"/>
          <p:cNvCxnSpPr/>
          <p:nvPr/>
        </p:nvCxnSpPr>
        <p:spPr>
          <a:xfrm>
            <a:off x="7732884" y="2480310"/>
            <a:ext cx="0" cy="2986741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32"/>
          <p:cNvCxnSpPr/>
          <p:nvPr/>
        </p:nvCxnSpPr>
        <p:spPr>
          <a:xfrm flipH="1" flipV="1">
            <a:off x="7020046" y="3986123"/>
            <a:ext cx="1080346" cy="1163921"/>
          </a:xfrm>
          <a:prstGeom prst="line">
            <a:avLst/>
          </a:prstGeom>
          <a:ln w="177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o 35"/>
          <p:cNvSpPr/>
          <p:nvPr/>
        </p:nvSpPr>
        <p:spPr>
          <a:xfrm>
            <a:off x="6640070" y="3593321"/>
            <a:ext cx="740845" cy="760718"/>
          </a:xfrm>
          <a:prstGeom prst="arc">
            <a:avLst>
              <a:gd name="adj1" fmla="val 2733701"/>
              <a:gd name="adj2" fmla="val 0"/>
            </a:avLst>
          </a:prstGeom>
          <a:ln w="254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6424445" y="3463072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PT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445" y="3463072"/>
                <a:ext cx="38241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ângulo 42"/>
          <p:cNvSpPr/>
          <p:nvPr/>
        </p:nvSpPr>
        <p:spPr>
          <a:xfrm>
            <a:off x="1912997" y="1418811"/>
            <a:ext cx="1733063" cy="352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6" name="Rectângulo 45"/>
          <p:cNvSpPr/>
          <p:nvPr/>
        </p:nvSpPr>
        <p:spPr>
          <a:xfrm>
            <a:off x="1850920" y="1399056"/>
            <a:ext cx="1885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do 4.º quadrante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ângulo 48"/>
              <p:cNvSpPr/>
              <p:nvPr/>
            </p:nvSpPr>
            <p:spPr>
              <a:xfrm>
                <a:off x="4078484" y="1340994"/>
                <a:ext cx="2436886" cy="48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cosseno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seja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igual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49" name="Rectângulo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484" y="1340994"/>
                <a:ext cx="2436886" cy="485454"/>
              </a:xfrm>
              <a:prstGeom prst="rect">
                <a:avLst/>
              </a:prstGeom>
              <a:blipFill rotWithShape="1">
                <a:blip r:embed="rId17"/>
                <a:stretch>
                  <a:fillRect l="-2000" b="-6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3"/>
              <p:cNvSpPr txBox="1"/>
              <p:nvPr/>
            </p:nvSpPr>
            <p:spPr>
              <a:xfrm>
                <a:off x="896400" y="784800"/>
                <a:ext cx="7810501" cy="15130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Representa na circunferência trigonométrica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lado extremidade de um ângulo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do 4.º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quadrante 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cujo cosseno </a:t>
                </a:r>
                <a:r>
                  <a:rPr lang="pt-PT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seja igual a</a:t>
                </a:r>
                <a:r>
                  <a:rPr lang="pt-PT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pt-PT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e determina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 valor exato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sen</m:t>
                        </m:r>
                      </m:fName>
                      <m:e>
                        <m:r>
                          <a:rPr lang="pt-PT" b="0" i="1" smtClean="0">
                            <a:latin typeface="Cambria Math"/>
                            <a:ea typeface="Cambria Math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b="0" i="1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8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00" y="784800"/>
                <a:ext cx="7810501" cy="1513043"/>
              </a:xfrm>
              <a:prstGeom prst="rect">
                <a:avLst/>
              </a:prstGeom>
              <a:blipFill rotWithShape="1">
                <a:blip r:embed="rId18"/>
                <a:stretch>
                  <a:fillRect l="-625" b="-24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20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" grpId="0"/>
      <p:bldP spid="20" grpId="0"/>
      <p:bldP spid="22" grpId="0"/>
      <p:bldP spid="23" grpId="0"/>
      <p:bldP spid="24" grpId="0"/>
      <p:bldP spid="26" grpId="0"/>
      <p:bldP spid="6" grpId="0"/>
      <p:bldP spid="28" grpId="0"/>
      <p:bldP spid="29" grpId="0"/>
      <p:bldP spid="30" grpId="0"/>
      <p:bldP spid="36" grpId="0" animBg="1"/>
      <p:bldP spid="37" grpId="0"/>
      <p:bldP spid="43" grpId="0" animBg="1"/>
      <p:bldP spid="46" grpId="0"/>
      <p:bldP spid="49" grpId="0"/>
      <p:bldP spid="49" grpId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7487" y="-34828"/>
            <a:ext cx="81320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Seno, cosseno e tangente de ângulos generalizados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977487" y="946988"/>
                <a:ext cx="4572000" cy="456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×360°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87" y="946988"/>
                <a:ext cx="4572000" cy="456535"/>
              </a:xfrm>
              <a:prstGeom prst="rect">
                <a:avLst/>
              </a:prstGeom>
              <a:blipFill rotWithShape="1">
                <a:blip r:embed="rId4"/>
                <a:stretch>
                  <a:fillRect l="-800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977487" y="1535349"/>
                <a:ext cx="4572000" cy="45653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×360°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87" y="1535349"/>
                <a:ext cx="4572000" cy="456535"/>
              </a:xfrm>
              <a:prstGeom prst="rect">
                <a:avLst/>
              </a:prstGeom>
              <a:blipFill rotWithShape="1">
                <a:blip r:embed="rId5"/>
                <a:stretch>
                  <a:fillRect l="-800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977487" y="2174419"/>
                <a:ext cx="2894895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g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×360°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g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87" y="2174419"/>
                <a:ext cx="2894895" cy="464166"/>
              </a:xfrm>
              <a:prstGeom prst="rect">
                <a:avLst/>
              </a:prstGeom>
              <a:blipFill rotWithShape="1">
                <a:blip r:embed="rId6"/>
                <a:stretch>
                  <a:fillRect l="-1263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18"/>
              <p:cNvSpPr txBox="1"/>
              <p:nvPr/>
            </p:nvSpPr>
            <p:spPr>
              <a:xfrm>
                <a:off x="985114" y="2872032"/>
                <a:ext cx="7882841" cy="1021556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:r>
                  <a:rPr lang="pt-PT" dirty="0">
                    <a:latin typeface="Arial" pitchFamily="34" charset="0"/>
                    <a:cs typeface="Arial" pitchFamily="34" charset="0"/>
                  </a:rPr>
                  <a:t>Dado um ângulo generalizado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𝜃</m:t>
                    </m:r>
                    <m:r>
                      <a:rPr lang="pt-PT" i="1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, o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seno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, o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cosseno</a:t>
                </a:r>
                <a:r>
                  <a:rPr lang="pt-PT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e a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tangente</a:t>
                </a:r>
                <a:r>
                  <a:rPr lang="pt-PT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b="1" dirty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el-GR" b="1" i="1">
                        <a:solidFill>
                          <a:srgbClr val="6AA342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𝜽</m:t>
                    </m:r>
                  </m:oMath>
                </a14:m>
                <a:r>
                  <a:rPr lang="pt-PT" dirty="0">
                    <a:latin typeface="Arial" pitchFamily="34" charset="0"/>
                    <a:cs typeface="Arial" pitchFamily="34" charset="0"/>
                  </a:rPr>
                  <a:t> são, respetivamente, o seno, o cosseno e a tangente de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  <a:cs typeface="Arial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14" y="2872032"/>
                <a:ext cx="7882841" cy="1021556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ângulo 33"/>
          <p:cNvSpPr/>
          <p:nvPr/>
        </p:nvSpPr>
        <p:spPr>
          <a:xfrm>
            <a:off x="890323" y="4029021"/>
            <a:ext cx="773128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Exemplo:</a:t>
            </a:r>
            <a:endParaRPr lang="pt-PT" b="1" dirty="0">
              <a:solidFill>
                <a:srgbClr val="0D6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ângulo 6"/>
              <p:cNvSpPr/>
              <p:nvPr/>
            </p:nvSpPr>
            <p:spPr>
              <a:xfrm>
                <a:off x="985113" y="4250769"/>
                <a:ext cx="5481179" cy="9637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420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60°</m:t>
                          </m:r>
                          <m: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×360°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60°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13" y="4250769"/>
                <a:ext cx="5481179" cy="96372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ângulo 40"/>
              <p:cNvSpPr/>
              <p:nvPr/>
            </p:nvSpPr>
            <p:spPr>
              <a:xfrm>
                <a:off x="976588" y="5039231"/>
                <a:ext cx="5276701" cy="870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/>
                          <a:cs typeface="Arial" panose="020B0604020202020204" pitchFamily="34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os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420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60°</m:t>
                          </m:r>
                          <m: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×360°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60°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Rectângulo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88" y="5039231"/>
                <a:ext cx="5276701" cy="87023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ângulo 44"/>
              <p:cNvSpPr/>
              <p:nvPr/>
            </p:nvSpPr>
            <p:spPr>
              <a:xfrm>
                <a:off x="998621" y="5970509"/>
                <a:ext cx="5038751" cy="556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g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420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60°</m:t>
                          </m:r>
                          <m: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×360°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60°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Rectângu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21" y="5970509"/>
                <a:ext cx="5038751" cy="55681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47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6" grpId="0" animBg="1"/>
      <p:bldP spid="34" grpId="0"/>
      <p:bldP spid="7" grpId="0"/>
      <p:bldP spid="41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11794" y="10416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7487" y="-34828"/>
                <a:ext cx="7200355" cy="913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Relações entre as razões trigonométricas de </a:t>
                </a:r>
                <a14:m>
                  <m:oMath xmlns:m="http://schemas.openxmlformats.org/officeDocument/2006/math">
                    <m:r>
                      <a:rPr lang="pt-PT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800" b="1" i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800" b="1" i="0" smtClean="0">
                        <a:latin typeface="Cambria Math"/>
                        <a:cs typeface="Arial" panose="020B0604020202020204" pitchFamily="34" charset="0"/>
                      </a:rPr>
                      <m:t>𝟏𝟖𝟎</m:t>
                    </m:r>
                    <m:r>
                      <a:rPr lang="pt-PT" sz="2800" b="1" i="1" smtClean="0">
                        <a:latin typeface="Cambria Math"/>
                        <a:cs typeface="Arial" panose="020B0604020202020204" pitchFamily="34" charset="0"/>
                      </a:rPr>
                      <m:t>°±</m:t>
                    </m:r>
                    <m:r>
                      <a:rPr lang="pt-PT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latin typeface="Cambria Math"/>
                        <a:cs typeface="Arial" panose="020B0604020202020204" pitchFamily="34" charset="0"/>
                      </a:rPr>
                      <m:t>𝟗𝟎</m:t>
                    </m:r>
                    <m:r>
                      <a:rPr lang="pt-PT" sz="2400" b="1" i="1">
                        <a:latin typeface="Cambria Math"/>
                        <a:cs typeface="Arial" panose="020B0604020202020204" pitchFamily="34" charset="0"/>
                      </a:rPr>
                      <m:t>°±</m:t>
                    </m:r>
                    <m:r>
                      <a:rPr lang="pt-PT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87" y="-34828"/>
                <a:ext cx="7200355" cy="913392"/>
              </a:xfrm>
              <a:prstGeom prst="rect">
                <a:avLst/>
              </a:prstGeom>
              <a:blipFill rotWithShape="1">
                <a:blip r:embed="rId4"/>
                <a:stretch>
                  <a:fillRect l="-1438" t="-6000" b="-14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1063752" y="1412819"/>
                <a:ext cx="16967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52" y="1412819"/>
                <a:ext cx="1696701" cy="456535"/>
              </a:xfrm>
              <a:prstGeom prst="rect">
                <a:avLst/>
              </a:prstGeom>
              <a:blipFill rotWithShape="1">
                <a:blip r:embed="rId5"/>
                <a:stretch>
                  <a:fillRect l="-2158" b="-14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ângulo 2"/>
              <p:cNvSpPr/>
              <p:nvPr/>
            </p:nvSpPr>
            <p:spPr>
              <a:xfrm>
                <a:off x="1063752" y="2001180"/>
                <a:ext cx="25342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52" y="2001180"/>
                <a:ext cx="2534284" cy="456535"/>
              </a:xfrm>
              <a:prstGeom prst="rect">
                <a:avLst/>
              </a:prstGeom>
              <a:blipFill rotWithShape="1">
                <a:blip r:embed="rId6"/>
                <a:stretch>
                  <a:fillRect l="-1446" b="-14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1063752" y="2640250"/>
                <a:ext cx="1226426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g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752" y="2640250"/>
                <a:ext cx="1226426" cy="464166"/>
              </a:xfrm>
              <a:prstGeom prst="rect">
                <a:avLst/>
              </a:prstGeom>
              <a:blipFill rotWithShape="1">
                <a:blip r:embed="rId7"/>
                <a:stretch>
                  <a:fillRect l="-3483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53" y="1067016"/>
            <a:ext cx="2469589" cy="2426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2279135" y="1516812"/>
                <a:ext cx="1235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135" y="1516812"/>
                <a:ext cx="123521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2261882" y="2116707"/>
                <a:ext cx="993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882" y="2116707"/>
                <a:ext cx="993156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2243371" y="2752337"/>
                <a:ext cx="1087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g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371" y="2752337"/>
                <a:ext cx="1087734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28"/>
              <p:cNvSpPr/>
              <p:nvPr/>
            </p:nvSpPr>
            <p:spPr>
              <a:xfrm>
                <a:off x="1109935" y="4344278"/>
                <a:ext cx="16967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180°−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35" y="4344278"/>
                <a:ext cx="1696701" cy="456535"/>
              </a:xfrm>
              <a:prstGeom prst="rect">
                <a:avLst/>
              </a:prstGeom>
              <a:blipFill rotWithShape="1">
                <a:blip r:embed="rId14"/>
                <a:stretch>
                  <a:fillRect l="-1799" r="-7554" b="-14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9"/>
              <p:cNvSpPr/>
              <p:nvPr/>
            </p:nvSpPr>
            <p:spPr>
              <a:xfrm>
                <a:off x="1109935" y="4932639"/>
                <a:ext cx="25342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180°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35" y="4932639"/>
                <a:ext cx="2534284" cy="456535"/>
              </a:xfrm>
              <a:prstGeom prst="rect">
                <a:avLst/>
              </a:prstGeom>
              <a:blipFill rotWithShape="1">
                <a:blip r:embed="rId15"/>
                <a:stretch>
                  <a:fillRect l="-1202" b="-14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30"/>
              <p:cNvSpPr/>
              <p:nvPr/>
            </p:nvSpPr>
            <p:spPr>
              <a:xfrm>
                <a:off x="1109935" y="5571709"/>
                <a:ext cx="1800301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g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180°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1" name="Rec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935" y="5571709"/>
                <a:ext cx="1800301" cy="464166"/>
              </a:xfrm>
              <a:prstGeom prst="rect">
                <a:avLst/>
              </a:prstGeom>
              <a:blipFill rotWithShape="1">
                <a:blip r:embed="rId16"/>
                <a:stretch>
                  <a:fillRect l="-2034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31"/>
              <p:cNvSpPr/>
              <p:nvPr/>
            </p:nvSpPr>
            <p:spPr>
              <a:xfrm>
                <a:off x="2934904" y="4448271"/>
                <a:ext cx="1010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c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904" y="4448271"/>
                <a:ext cx="1010790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32"/>
              <p:cNvSpPr/>
              <p:nvPr/>
            </p:nvSpPr>
            <p:spPr>
              <a:xfrm>
                <a:off x="2917651" y="5048166"/>
                <a:ext cx="1217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c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651" y="5048166"/>
                <a:ext cx="1217576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34"/>
              <p:cNvSpPr/>
              <p:nvPr/>
            </p:nvSpPr>
            <p:spPr>
              <a:xfrm>
                <a:off x="2899140" y="5683796"/>
                <a:ext cx="10877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g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c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140" y="5683796"/>
                <a:ext cx="1087734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00" y="4018394"/>
            <a:ext cx="2545461" cy="2428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6123582" y="4815410"/>
                <a:ext cx="104973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700" b="0" i="0" spc="-150" smtClean="0">
                          <a:solidFill>
                            <a:srgbClr val="FF0000"/>
                          </a:solidFill>
                          <a:latin typeface="Cambria Math"/>
                        </a:rPr>
                        <m:t>180</m:t>
                      </m:r>
                      <m:r>
                        <a:rPr lang="pt-PT" sz="1700" b="0" i="0" kern="700" spc="-300" smtClean="0">
                          <a:solidFill>
                            <a:srgbClr val="FF0000"/>
                          </a:solidFill>
                          <a:latin typeface="Cambria Math"/>
                        </a:rPr>
                        <m:t>°−</m:t>
                      </m:r>
                      <m:r>
                        <m:rPr>
                          <m:sty m:val="p"/>
                        </m:rPr>
                        <a:rPr lang="pt-PT" sz="17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pt-PT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3582" y="4815410"/>
                <a:ext cx="1049736" cy="353943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66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9" grpId="0"/>
      <p:bldP spid="10" grpId="0"/>
      <p:bldP spid="29" grpId="0"/>
      <p:bldP spid="30" grpId="0"/>
      <p:bldP spid="31" grpId="0"/>
      <p:bldP spid="32" grpId="0"/>
      <p:bldP spid="33" grpId="0"/>
      <p:bldP spid="35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11794" y="10416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77487" y="-34828"/>
                <a:ext cx="7200355" cy="913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Relações entre as razões trigonométricas de </a:t>
                </a:r>
                <a14:m>
                  <m:oMath xmlns:m="http://schemas.openxmlformats.org/officeDocument/2006/math">
                    <m:r>
                      <a:rPr lang="pt-PT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800" b="1" i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800" b="1" i="0" smtClean="0">
                        <a:latin typeface="Cambria Math"/>
                        <a:cs typeface="Arial" panose="020B0604020202020204" pitchFamily="34" charset="0"/>
                      </a:rPr>
                      <m:t>𝟏𝟖𝟎</m:t>
                    </m:r>
                    <m:r>
                      <a:rPr lang="pt-PT" sz="2800" b="1" i="1" smtClean="0">
                        <a:latin typeface="Cambria Math"/>
                        <a:cs typeface="Arial" panose="020B0604020202020204" pitchFamily="34" charset="0"/>
                      </a:rPr>
                      <m:t>°±</m:t>
                    </m:r>
                    <m:r>
                      <a:rPr lang="pt-PT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latin typeface="Cambria Math"/>
                        <a:cs typeface="Arial" panose="020B0604020202020204" pitchFamily="34" charset="0"/>
                      </a:rPr>
                      <m:t>𝟗𝟎</m:t>
                    </m:r>
                    <m:r>
                      <a:rPr lang="pt-PT" sz="2400" b="1" i="1">
                        <a:latin typeface="Cambria Math"/>
                        <a:cs typeface="Arial" panose="020B0604020202020204" pitchFamily="34" charset="0"/>
                      </a:rPr>
                      <m:t>°±</m:t>
                    </m:r>
                    <m:r>
                      <a:rPr lang="pt-PT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87" y="-34828"/>
                <a:ext cx="7200355" cy="913392"/>
              </a:xfrm>
              <a:prstGeom prst="rect">
                <a:avLst/>
              </a:prstGeom>
              <a:blipFill rotWithShape="1">
                <a:blip r:embed="rId4"/>
                <a:stretch>
                  <a:fillRect l="-1438" t="-6000" b="-14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ângulo 28"/>
              <p:cNvSpPr/>
              <p:nvPr/>
            </p:nvSpPr>
            <p:spPr>
              <a:xfrm>
                <a:off x="1169112" y="1435654"/>
                <a:ext cx="16967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180°+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12" y="1435654"/>
                <a:ext cx="1696701" cy="456535"/>
              </a:xfrm>
              <a:prstGeom prst="rect">
                <a:avLst/>
              </a:prstGeom>
              <a:blipFill rotWithShape="1">
                <a:blip r:embed="rId5"/>
                <a:stretch>
                  <a:fillRect l="-2158" r="-7554" b="-162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ângulo 29"/>
              <p:cNvSpPr/>
              <p:nvPr/>
            </p:nvSpPr>
            <p:spPr>
              <a:xfrm>
                <a:off x="1169112" y="2024015"/>
                <a:ext cx="25342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180°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â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12" y="2024015"/>
                <a:ext cx="2534284" cy="456535"/>
              </a:xfrm>
              <a:prstGeom prst="rect">
                <a:avLst/>
              </a:prstGeom>
              <a:blipFill rotWithShape="1">
                <a:blip r:embed="rId6"/>
                <a:stretch>
                  <a:fillRect l="-1442" b="-14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ângulo 30"/>
              <p:cNvSpPr/>
              <p:nvPr/>
            </p:nvSpPr>
            <p:spPr>
              <a:xfrm>
                <a:off x="1169112" y="2663085"/>
                <a:ext cx="1800301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g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180°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31" name="Rec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12" y="2663085"/>
                <a:ext cx="1800301" cy="464166"/>
              </a:xfrm>
              <a:prstGeom prst="rect">
                <a:avLst/>
              </a:prstGeom>
              <a:blipFill rotWithShape="1">
                <a:blip r:embed="rId7"/>
                <a:stretch>
                  <a:fillRect l="-2373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ângulo 31"/>
              <p:cNvSpPr/>
              <p:nvPr/>
            </p:nvSpPr>
            <p:spPr>
              <a:xfrm>
                <a:off x="2994081" y="1539647"/>
                <a:ext cx="1235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2" name="Rectângu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81" y="1539647"/>
                <a:ext cx="12352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ângulo 32"/>
              <p:cNvSpPr/>
              <p:nvPr/>
            </p:nvSpPr>
            <p:spPr>
              <a:xfrm>
                <a:off x="2976828" y="2139542"/>
                <a:ext cx="1217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3" name="Rectângu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828" y="2139542"/>
                <a:ext cx="1217576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ângulo 34"/>
              <p:cNvSpPr/>
              <p:nvPr/>
            </p:nvSpPr>
            <p:spPr>
              <a:xfrm>
                <a:off x="2958317" y="2775172"/>
                <a:ext cx="8633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g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5" name="Rectâ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317" y="2775172"/>
                <a:ext cx="863313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89" y="1036566"/>
            <a:ext cx="2477453" cy="2428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ixaDeTexto 36"/>
              <p:cNvSpPr txBox="1"/>
              <p:nvPr/>
            </p:nvSpPr>
            <p:spPr>
              <a:xfrm>
                <a:off x="5915470" y="1853894"/>
                <a:ext cx="104973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700" b="0" i="0" spc="-150" smtClean="0">
                          <a:solidFill>
                            <a:srgbClr val="FF0000"/>
                          </a:solidFill>
                          <a:latin typeface="Cambria Math"/>
                        </a:rPr>
                        <m:t>180</m:t>
                      </m:r>
                      <m:r>
                        <a:rPr lang="pt-PT" sz="1700" b="0" i="0" kern="700" spc="-300" smtClean="0">
                          <a:solidFill>
                            <a:srgbClr val="FF0000"/>
                          </a:solidFill>
                          <a:latin typeface="Cambria Math"/>
                        </a:rPr>
                        <m:t>°+</m:t>
                      </m:r>
                      <m:r>
                        <m:rPr>
                          <m:sty m:val="p"/>
                        </m:rPr>
                        <a:rPr lang="pt-PT" sz="17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pt-PT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CaixaDe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470" y="1853894"/>
                <a:ext cx="1049736" cy="35394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ângulo 46"/>
              <p:cNvSpPr/>
              <p:nvPr/>
            </p:nvSpPr>
            <p:spPr>
              <a:xfrm>
                <a:off x="1106776" y="4448467"/>
                <a:ext cx="1696701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90°−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Rectângulo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76" y="4448467"/>
                <a:ext cx="1696701" cy="456535"/>
              </a:xfrm>
              <a:prstGeom prst="rect">
                <a:avLst/>
              </a:prstGeom>
              <a:blipFill rotWithShape="1">
                <a:blip r:embed="rId15"/>
                <a:stretch>
                  <a:fillRect l="-2158" b="-14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ângulo 47"/>
              <p:cNvSpPr/>
              <p:nvPr/>
            </p:nvSpPr>
            <p:spPr>
              <a:xfrm>
                <a:off x="1106776" y="5036828"/>
                <a:ext cx="25342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0°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Rectângulo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76" y="5036828"/>
                <a:ext cx="2534284" cy="456535"/>
              </a:xfrm>
              <a:prstGeom prst="rect">
                <a:avLst/>
              </a:prstGeom>
              <a:blipFill rotWithShape="1">
                <a:blip r:embed="rId16"/>
                <a:stretch>
                  <a:fillRect l="-1446" b="-14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ângulo 49"/>
              <p:cNvSpPr/>
              <p:nvPr/>
            </p:nvSpPr>
            <p:spPr>
              <a:xfrm>
                <a:off x="2779345" y="4552460"/>
                <a:ext cx="993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0" name="Rectângu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9345" y="4552460"/>
                <a:ext cx="993156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ângulo 50"/>
              <p:cNvSpPr/>
              <p:nvPr/>
            </p:nvSpPr>
            <p:spPr>
              <a:xfrm>
                <a:off x="2762092" y="5152355"/>
                <a:ext cx="10107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1" name="Rectângu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092" y="5152355"/>
                <a:ext cx="1010790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38" y="3950502"/>
            <a:ext cx="2453164" cy="2385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aixaDeTexto 53"/>
              <p:cNvSpPr txBox="1"/>
              <p:nvPr/>
            </p:nvSpPr>
            <p:spPr>
              <a:xfrm>
                <a:off x="6689603" y="4682885"/>
                <a:ext cx="104973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700" spc="-150" smtClean="0">
                          <a:solidFill>
                            <a:srgbClr val="FF0000"/>
                          </a:solidFill>
                          <a:latin typeface="Cambria Math"/>
                        </a:rPr>
                        <m:t>9</m:t>
                      </m:r>
                      <m:r>
                        <a:rPr lang="pt-PT" sz="1700" b="0" i="0" spc="-150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  <m:r>
                        <a:rPr lang="pt-PT" sz="1700" b="0" i="0" kern="700" spc="-300" smtClean="0">
                          <a:solidFill>
                            <a:srgbClr val="FF0000"/>
                          </a:solidFill>
                          <a:latin typeface="Cambria Math"/>
                        </a:rPr>
                        <m:t>°−</m:t>
                      </m:r>
                      <m:r>
                        <m:rPr>
                          <m:sty m:val="p"/>
                        </m:rPr>
                        <a:rPr lang="pt-PT" sz="17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α</m:t>
                      </m:r>
                    </m:oMath>
                  </m:oMathPara>
                </a14:m>
                <a:endParaRPr lang="pt-PT" sz="17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CaixaDe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603" y="4682885"/>
                <a:ext cx="1049736" cy="353943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85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5" grpId="0"/>
      <p:bldP spid="37" grpId="0"/>
      <p:bldP spid="47" grpId="0"/>
      <p:bldP spid="48" grpId="0"/>
      <p:bldP spid="50" grpId="0"/>
      <p:bldP spid="51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11794" y="10416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20"/>
              <p:cNvSpPr/>
              <p:nvPr/>
            </p:nvSpPr>
            <p:spPr>
              <a:xfrm>
                <a:off x="949476" y="1918286"/>
                <a:ext cx="181165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90°+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76" y="1918286"/>
                <a:ext cx="1811653" cy="507831"/>
              </a:xfrm>
              <a:prstGeom prst="rect">
                <a:avLst/>
              </a:prstGeom>
              <a:blipFill rotWithShape="0">
                <a:blip r:embed="rId4"/>
                <a:stretch>
                  <a:fillRect l="-2357" b="-602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ângulo 21"/>
              <p:cNvSpPr/>
              <p:nvPr/>
            </p:nvSpPr>
            <p:spPr>
              <a:xfrm>
                <a:off x="949476" y="2848174"/>
                <a:ext cx="2534284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9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0°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d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76" y="2848174"/>
                <a:ext cx="2534284" cy="456535"/>
              </a:xfrm>
              <a:prstGeom prst="rect">
                <a:avLst/>
              </a:prstGeom>
              <a:blipFill rotWithShape="1">
                <a:blip r:embed="rId6"/>
                <a:stretch>
                  <a:fillRect l="-1687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ângulo 22"/>
              <p:cNvSpPr/>
              <p:nvPr/>
            </p:nvSpPr>
            <p:spPr>
              <a:xfrm>
                <a:off x="2622045" y="2022279"/>
                <a:ext cx="9931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3" name="Rectângu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045" y="2022279"/>
                <a:ext cx="993156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23"/>
              <p:cNvSpPr/>
              <p:nvPr/>
            </p:nvSpPr>
            <p:spPr>
              <a:xfrm>
                <a:off x="2604792" y="2963701"/>
                <a:ext cx="12352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792" y="2963701"/>
                <a:ext cx="123521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/>
          <p:cNvGrpSpPr/>
          <p:nvPr/>
        </p:nvGrpSpPr>
        <p:grpSpPr>
          <a:xfrm>
            <a:off x="4474003" y="1410974"/>
            <a:ext cx="4269364" cy="4176000"/>
            <a:chOff x="4474003" y="1567964"/>
            <a:chExt cx="4269364" cy="41760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003" y="1567964"/>
              <a:ext cx="4269364" cy="417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aixaDeTexto 25"/>
                <p:cNvSpPr txBox="1"/>
                <p:nvPr/>
              </p:nvSpPr>
              <p:spPr>
                <a:xfrm>
                  <a:off x="6014303" y="2973510"/>
                  <a:ext cx="17070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sz="2400" spc="-15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9</m:t>
                        </m:r>
                        <m:r>
                          <a:rPr lang="pt-PT" sz="2400" b="0" i="0" spc="-15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  <m:r>
                          <a:rPr lang="pt-PT" sz="2400" b="0" i="0" kern="700" spc="-30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°+</m:t>
                        </m:r>
                        <m:r>
                          <m:rPr>
                            <m:sty m:val="p"/>
                          </m:rPr>
                          <a:rPr lang="pt-PT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α</m:t>
                        </m:r>
                      </m:oMath>
                    </m:oMathPara>
                  </a14:m>
                  <a:endParaRPr lang="pt-PT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CaixaDe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4303" y="2973510"/>
                  <a:ext cx="1707082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6"/>
              <p:cNvSpPr txBox="1"/>
              <p:nvPr/>
            </p:nvSpPr>
            <p:spPr>
              <a:xfrm>
                <a:off x="977487" y="-34828"/>
                <a:ext cx="7200355" cy="913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Relações entre as razões trigonométricas de </a:t>
                </a:r>
                <a14:m>
                  <m:oMath xmlns:m="http://schemas.openxmlformats.org/officeDocument/2006/math">
                    <m:r>
                      <a:rPr lang="pt-PT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800" b="1" i="0" smtClean="0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800" b="1" i="0" smtClean="0">
                        <a:latin typeface="Cambria Math"/>
                        <a:cs typeface="Arial" panose="020B0604020202020204" pitchFamily="34" charset="0"/>
                      </a:rPr>
                      <m:t>𝟏𝟖𝟎</m:t>
                    </m:r>
                    <m:r>
                      <a:rPr lang="pt-PT" sz="2800" b="1" i="1" smtClean="0">
                        <a:latin typeface="Cambria Math"/>
                        <a:cs typeface="Arial" panose="020B0604020202020204" pitchFamily="34" charset="0"/>
                      </a:rPr>
                      <m:t>°±</m:t>
                    </m:r>
                    <m:r>
                      <a:rPr lang="pt-PT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400" b="1" i="0" smtClean="0">
                        <a:latin typeface="Cambria Math"/>
                        <a:cs typeface="Arial" panose="020B0604020202020204" pitchFamily="34" charset="0"/>
                      </a:rPr>
                      <m:t>𝟗𝟎</m:t>
                    </m:r>
                    <m:r>
                      <a:rPr lang="pt-PT" sz="2400" b="1" i="1">
                        <a:latin typeface="Cambria Math"/>
                        <a:cs typeface="Arial" panose="020B0604020202020204" pitchFamily="34" charset="0"/>
                      </a:rPr>
                      <m:t>°±</m:t>
                    </m:r>
                    <m:r>
                      <a:rPr lang="pt-PT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87" y="-34828"/>
                <a:ext cx="7200355" cy="913392"/>
              </a:xfrm>
              <a:prstGeom prst="rect">
                <a:avLst/>
              </a:prstGeom>
              <a:blipFill rotWithShape="1">
                <a:blip r:embed="rId11"/>
                <a:stretch>
                  <a:fillRect l="-1438" t="-6000" b="-14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01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2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05105" y="1876550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883071" y="2443270"/>
                <a:ext cx="6886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</a:rPr>
                            <m:t>cos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</a:rPr>
                            <m:t>1515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390°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1140°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ea typeface="Cambria Math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435°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750°</m:t>
                              </m:r>
                            </m:e>
                          </m:d>
                        </m:e>
                      </m:func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1" y="2443270"/>
                <a:ext cx="688695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4"/>
              <p:cNvSpPr/>
              <p:nvPr/>
            </p:nvSpPr>
            <p:spPr>
              <a:xfrm>
                <a:off x="699592" y="3084510"/>
                <a:ext cx="7941685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</a:rPr>
                            <m:t>cos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</a:rPr>
                            <m:t>𝟕𝟓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+4×360°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  <a:ea typeface="Cambria Math"/>
                            </a:rPr>
                            <m:t>𝟑𝟎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+1×360°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  <a:ea typeface="Cambria Math"/>
                            </a:rPr>
                            <m:t>𝟔𝟎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+3×360°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pt-PT" i="1" dirty="0" smtClean="0">
                  <a:latin typeface="Cambria Math"/>
                  <a:ea typeface="Cambria Math"/>
                </a:endParaRPr>
              </a:p>
              <a:p>
                <a:pPr marL="220663" indent="-220663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ea typeface="Cambria Math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1" i="1" smtClean="0">
                              <a:solidFill>
                                <a:srgbClr val="6AA342"/>
                              </a:solidFill>
                              <a:latin typeface="Cambria Math"/>
                              <a:ea typeface="Cambria Math"/>
                            </a:rPr>
                            <m:t>𝟕𝟓</m:t>
                          </m:r>
                          <m:r>
                            <a:rPr lang="pt-PT" b="1" i="1">
                              <a:solidFill>
                                <a:srgbClr val="6AA342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+1×360°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b="1" i="1" smtClean="0">
                                  <a:solidFill>
                                    <a:srgbClr val="6AA342"/>
                                  </a:solidFill>
                                  <a:latin typeface="Cambria Math"/>
                                  <a:ea typeface="Cambria Math"/>
                                </a:rPr>
                                <m:t>𝟑𝟎</m:t>
                              </m:r>
                              <m:r>
                                <a:rPr lang="pt-PT" b="1" i="1">
                                  <a:solidFill>
                                    <a:srgbClr val="6AA342"/>
                                  </a:solidFill>
                                  <a:latin typeface="Cambria Math"/>
                                  <a:ea typeface="Cambria Math"/>
                                </a:rPr>
                                <m:t>°</m:t>
                              </m:r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+2×360°</m:t>
                              </m:r>
                            </m:e>
                          </m:d>
                        </m:e>
                      </m:func>
                      <m:r>
                        <a:rPr lang="pt-PT" b="0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592" y="3084510"/>
                <a:ext cx="7941685" cy="7848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4"/>
              <p:cNvSpPr/>
              <p:nvPr/>
            </p:nvSpPr>
            <p:spPr>
              <a:xfrm>
                <a:off x="728591" y="4096262"/>
                <a:ext cx="73908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</a:rPr>
                            <m:t>cos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</a:rPr>
                            <m:t>75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30°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60°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ea typeface="Cambria Math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75°</m:t>
                          </m:r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PT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30°</m:t>
                              </m:r>
                            </m:e>
                          </m:d>
                        </m:e>
                      </m:func>
                      <m:r>
                        <a:rPr lang="pt-PT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91" y="4096262"/>
                <a:ext cx="739084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4"/>
              <p:cNvSpPr/>
              <p:nvPr/>
            </p:nvSpPr>
            <p:spPr>
              <a:xfrm>
                <a:off x="750624" y="4654279"/>
                <a:ext cx="6586609" cy="67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PT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1" i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𝐜𝐨𝐬</m:t>
                          </m:r>
                        </m:e>
                        <m:sup>
                          <m:r>
                            <a:rPr lang="pt-P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pt-P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𝟕𝟓</m:t>
                          </m:r>
                          <m:r>
                            <a:rPr lang="pt-PT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d>
                      <m:r>
                        <a:rPr lang="pt-PT" b="1" i="1" smtClean="0">
                          <a:solidFill>
                            <a:srgbClr val="0070C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PT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PT" b="1" i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𝐬𝐞𝐧</m:t>
                          </m:r>
                        </m:e>
                        <m:sup>
                          <m:r>
                            <a:rPr lang="pt-PT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pt-PT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𝟕𝟓</m:t>
                          </m:r>
                          <m:r>
                            <a:rPr lang="pt-PT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d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24" y="4654279"/>
                <a:ext cx="6586609" cy="6750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3"/>
              <p:cNvSpPr txBox="1"/>
              <p:nvPr/>
            </p:nvSpPr>
            <p:spPr>
              <a:xfrm>
                <a:off x="896400" y="784800"/>
                <a:ext cx="7810501" cy="103874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Calcula o valor exato da seguinte expressão.</a:t>
                </a:r>
              </a:p>
              <a:p>
                <a:pPr>
                  <a:lnSpc>
                    <a:spcPct val="150000"/>
                  </a:lnSpc>
                </a:pPr>
                <a:endParaRPr lang="pt-PT" sz="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1515</m:t>
                          </m:r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°</m:t>
                          </m:r>
                        </m:e>
                      </m:d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390°</m:t>
                          </m:r>
                        </m:e>
                      </m:d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sen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1140°</m:t>
                          </m:r>
                        </m:e>
                      </m:d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 b="0" i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sen</m:t>
                          </m:r>
                        </m:e>
                        <m:sup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435°</m:t>
                          </m:r>
                        </m:e>
                      </m:d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⁡(750°)</m:t>
                      </m:r>
                    </m:oMath>
                  </m:oMathPara>
                </a14:m>
                <a:endParaRPr lang="pt-PT" b="0" i="1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8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00" y="784800"/>
                <a:ext cx="7810501" cy="1038746"/>
              </a:xfrm>
              <a:prstGeom prst="rect">
                <a:avLst/>
              </a:prstGeom>
              <a:blipFill rotWithShape="1">
                <a:blip r:embed="rId8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4"/>
              <p:cNvSpPr/>
              <p:nvPr/>
            </p:nvSpPr>
            <p:spPr>
              <a:xfrm>
                <a:off x="748786" y="5368546"/>
                <a:ext cx="6586609" cy="67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PT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𝟏</m:t>
                      </m:r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786" y="5368546"/>
                <a:ext cx="6586609" cy="67505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4"/>
              <p:cNvSpPr/>
              <p:nvPr/>
            </p:nvSpPr>
            <p:spPr>
              <a:xfrm>
                <a:off x="746948" y="6038745"/>
                <a:ext cx="6586609" cy="675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3−</m:t>
                          </m:r>
                          <m:rad>
                            <m:radPr>
                              <m:degHide m:val="on"/>
                              <m:ctrlP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1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48" y="6038745"/>
                <a:ext cx="6586609" cy="6750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xão recta 7"/>
          <p:cNvCxnSpPr/>
          <p:nvPr/>
        </p:nvCxnSpPr>
        <p:spPr>
          <a:xfrm flipH="1">
            <a:off x="4274546" y="4654279"/>
            <a:ext cx="173187" cy="5897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 flipH="1">
            <a:off x="4812118" y="4674898"/>
            <a:ext cx="173187" cy="5897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85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4" grpId="0"/>
      <p:bldP spid="26" grpId="0"/>
      <p:bldP spid="38" grpId="0" animBg="1"/>
      <p:bldP spid="27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77487" y="136622"/>
            <a:ext cx="8132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Medidas de amplitudes em radianos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TextBox 18"/>
          <p:cNvSpPr txBox="1"/>
          <p:nvPr/>
        </p:nvSpPr>
        <p:spPr>
          <a:xfrm>
            <a:off x="899088" y="983880"/>
            <a:ext cx="7817400" cy="10215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6AA342"/>
              </a:buClr>
            </a:pPr>
            <a:r>
              <a:rPr lang="pt-PT" dirty="0" smtClean="0">
                <a:latin typeface="Arial" pitchFamily="34" charset="0"/>
                <a:cs typeface="Arial" pitchFamily="34" charset="0"/>
              </a:rPr>
              <a:t>Designa-se por  </a:t>
            </a:r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radiano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a amplitude de um ângulo ao centro de uma circunferência que nela determina um arco de comprimento igual ao raio.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428" y="2363189"/>
            <a:ext cx="4027835" cy="37110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30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11794" y="10416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81075" y="964698"/>
            <a:ext cx="7200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AA342"/>
              </a:buClr>
              <a:buFont typeface="Wingdings" pitchFamily="2" charset="2"/>
              <a:buChar char="§"/>
            </a:pP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Conversão de medidas de amplitudes de ângulos em graus para radianos e vice-versa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977487" y="1820771"/>
                <a:ext cx="67722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PT" b="1" dirty="0" smtClean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1. </a:t>
                </a:r>
                <a:r>
                  <a:rPr lang="pt-PT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Determina, em radianos, a amplitude de um ângulo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1</m:t>
                    </m:r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0°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87" y="1820771"/>
                <a:ext cx="677227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20" t="-8333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ângulo 1"/>
              <p:cNvSpPr/>
              <p:nvPr/>
            </p:nvSpPr>
            <p:spPr>
              <a:xfrm>
                <a:off x="1868815" y="2570845"/>
                <a:ext cx="720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8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0°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Rec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815" y="2570845"/>
                <a:ext cx="72006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xão recta 4"/>
          <p:cNvCxnSpPr>
            <a:stCxn id="2" idx="3"/>
          </p:cNvCxnSpPr>
          <p:nvPr/>
        </p:nvCxnSpPr>
        <p:spPr>
          <a:xfrm>
            <a:off x="2588884" y="2755511"/>
            <a:ext cx="914400" cy="0"/>
          </a:xfrm>
          <a:prstGeom prst="line">
            <a:avLst/>
          </a:prstGeom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3550220" y="2570845"/>
                <a:ext cx="723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rad</a:t>
                </a:r>
                <a:endParaRPr lang="pt-PT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220" y="2570845"/>
                <a:ext cx="72340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6723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ângulo 11"/>
              <p:cNvSpPr/>
              <p:nvPr/>
            </p:nvSpPr>
            <p:spPr>
              <a:xfrm>
                <a:off x="1879029" y="2997327"/>
                <a:ext cx="720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3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0°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029" y="2997327"/>
                <a:ext cx="720069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xão recta 12"/>
          <p:cNvCxnSpPr>
            <a:stCxn id="12" idx="3"/>
          </p:cNvCxnSpPr>
          <p:nvPr/>
        </p:nvCxnSpPr>
        <p:spPr>
          <a:xfrm>
            <a:off x="2599098" y="3181993"/>
            <a:ext cx="914400" cy="0"/>
          </a:xfrm>
          <a:prstGeom prst="line">
            <a:avLst/>
          </a:prstGeom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ângulo 13"/>
              <p:cNvSpPr/>
              <p:nvPr/>
            </p:nvSpPr>
            <p:spPr>
              <a:xfrm>
                <a:off x="3560434" y="2997327"/>
                <a:ext cx="723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rad</a:t>
                </a:r>
                <a:endParaRPr lang="pt-PT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Rec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434" y="2997327"/>
                <a:ext cx="72340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5042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5249055" y="2569261"/>
                <a:ext cx="2200474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130×</m:t>
                          </m:r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180</m:t>
                          </m:r>
                        </m:den>
                      </m:f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13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18</m:t>
                          </m:r>
                        </m:den>
                      </m:f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𝜋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055" y="2569261"/>
                <a:ext cx="2200474" cy="6127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ângulo 15"/>
              <p:cNvSpPr/>
              <p:nvPr/>
            </p:nvSpPr>
            <p:spPr>
              <a:xfrm>
                <a:off x="981075" y="3532096"/>
                <a:ext cx="7629525" cy="485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PT" dirty="0">
                    <a:latin typeface="Arial" pitchFamily="34" charset="0"/>
                    <a:cs typeface="Arial" pitchFamily="34" charset="0"/>
                  </a:rPr>
                  <a:t>Assim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  <m:t>18</m:t>
                        </m:r>
                      </m:den>
                    </m:f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/>
                  <a:t>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é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a medida em radianos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da amplitude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de um ângulo de </a:t>
                </a:r>
                <a14:m>
                  <m:oMath xmlns:m="http://schemas.openxmlformats.org/officeDocument/2006/math"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13</m:t>
                    </m:r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0°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pt-PT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Rec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3532096"/>
                <a:ext cx="7629525" cy="485902"/>
              </a:xfrm>
              <a:prstGeom prst="rect">
                <a:avLst/>
              </a:prstGeom>
              <a:blipFill rotWithShape="1">
                <a:blip r:embed="rId10"/>
                <a:stretch>
                  <a:fillRect l="-719" b="-6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17"/>
              <p:cNvSpPr/>
              <p:nvPr/>
            </p:nvSpPr>
            <p:spPr>
              <a:xfrm>
                <a:off x="973899" y="4081887"/>
                <a:ext cx="7633113" cy="495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PT" b="1" dirty="0" smtClean="0">
                    <a:solidFill>
                      <a:srgbClr val="6AA342"/>
                    </a:solidFill>
                    <a:latin typeface="Arial" pitchFamily="34" charset="0"/>
                    <a:cs typeface="Arial" pitchFamily="34" charset="0"/>
                  </a:rPr>
                  <a:t>2. </a:t>
                </a:r>
                <a:r>
                  <a:rPr lang="pt-PT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Determina, em graus, a amplitude de um ângulo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radianos.</a:t>
                </a:r>
                <a:endParaRPr lang="pt-PT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Rectâ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99" y="4081887"/>
                <a:ext cx="7633113" cy="495649"/>
              </a:xfrm>
              <a:prstGeom prst="rect">
                <a:avLst/>
              </a:prstGeom>
              <a:blipFill rotWithShape="1">
                <a:blip r:embed="rId11"/>
                <a:stretch>
                  <a:fillRect l="-719" b="-493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ângulo 18"/>
              <p:cNvSpPr/>
              <p:nvPr/>
            </p:nvSpPr>
            <p:spPr>
              <a:xfrm>
                <a:off x="1865227" y="4831961"/>
                <a:ext cx="7200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1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8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0°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Rec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227" y="4831961"/>
                <a:ext cx="72006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xão recta 19"/>
          <p:cNvCxnSpPr>
            <a:stCxn id="19" idx="3"/>
          </p:cNvCxnSpPr>
          <p:nvPr/>
        </p:nvCxnSpPr>
        <p:spPr>
          <a:xfrm>
            <a:off x="2585296" y="5016627"/>
            <a:ext cx="914400" cy="0"/>
          </a:xfrm>
          <a:prstGeom prst="line">
            <a:avLst/>
          </a:prstGeom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ângulo 20"/>
              <p:cNvSpPr/>
              <p:nvPr/>
            </p:nvSpPr>
            <p:spPr>
              <a:xfrm>
                <a:off x="3546632" y="4831961"/>
                <a:ext cx="723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pt-PT" i="1" dirty="0" smtClean="0">
                        <a:latin typeface="Cambria Math"/>
                        <a:cs typeface="Arial" panose="020B0604020202020204" pitchFamily="34" charset="0"/>
                      </a:rPr>
                      <m:t>𝜋</m:t>
                    </m:r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rad</a:t>
                </a:r>
                <a:endParaRPr lang="pt-PT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1" name="Rectâ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632" y="4831961"/>
                <a:ext cx="723403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6780" b="-26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ângulo 21"/>
              <p:cNvSpPr/>
              <p:nvPr/>
            </p:nvSpPr>
            <p:spPr>
              <a:xfrm>
                <a:off x="2124816" y="5258443"/>
                <a:ext cx="4587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pt-PT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Rectâ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16" y="5258443"/>
                <a:ext cx="458779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ângulo 23"/>
              <p:cNvSpPr/>
              <p:nvPr/>
            </p:nvSpPr>
            <p:spPr>
              <a:xfrm>
                <a:off x="3556846" y="5258443"/>
                <a:ext cx="794192" cy="4894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pt-PT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rad</a:t>
                </a:r>
                <a:endParaRPr lang="pt-PT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Rectâ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846" y="5258443"/>
                <a:ext cx="794192" cy="489429"/>
              </a:xfrm>
              <a:prstGeom prst="rect">
                <a:avLst/>
              </a:prstGeom>
              <a:blipFill rotWithShape="1">
                <a:blip r:embed="rId15"/>
                <a:stretch>
                  <a:fillRect r="-5344" b="-62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24"/>
              <p:cNvSpPr/>
              <p:nvPr/>
            </p:nvSpPr>
            <p:spPr>
              <a:xfrm>
                <a:off x="5375019" y="4801536"/>
                <a:ext cx="2277290" cy="7995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>
                                  <a:latin typeface="Cambria Math"/>
                                  <a:cs typeface="Arial" panose="020B0604020202020204" pitchFamily="34" charset="0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×</m:t>
                          </m:r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8</m:t>
                          </m:r>
                          <m:r>
                            <a:rPr lang="pt-PT" i="1" dirty="0">
                              <a:latin typeface="Cambria Math"/>
                              <a:cs typeface="Arial" panose="020B0604020202020204" pitchFamily="34" charset="0"/>
                            </a:rPr>
                            <m:t>0</m:t>
                          </m:r>
                        </m:num>
                        <m:den>
                          <m:r>
                            <a:rPr lang="pt-PT" b="0" i="1" dirty="0" smtClean="0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</m:den>
                      </m:f>
                      <m:r>
                        <a:rPr lang="pt-PT" b="0" i="1" dirty="0" smtClean="0">
                          <a:latin typeface="Cambria Math"/>
                          <a:cs typeface="Arial" panose="020B0604020202020204" pitchFamily="34" charset="0"/>
                        </a:rPr>
                        <m:t>=100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5" name="Rectâ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019" y="4801536"/>
                <a:ext cx="2277290" cy="79951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25"/>
              <p:cNvSpPr/>
              <p:nvPr/>
            </p:nvSpPr>
            <p:spPr>
              <a:xfrm>
                <a:off x="977487" y="5793212"/>
                <a:ext cx="7629525" cy="766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Assim,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100</m:t>
                    </m:r>
                  </m:oMath>
                </a14:m>
                <a:r>
                  <a:rPr lang="pt-PT" dirty="0"/>
                  <a:t>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é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a medida em </a:t>
                </a:r>
                <a:r>
                  <a:rPr lang="pt-PT" dirty="0" smtClean="0">
                    <a:latin typeface="Arial" pitchFamily="34" charset="0"/>
                    <a:cs typeface="Arial" pitchFamily="34" charset="0"/>
                  </a:rPr>
                  <a:t>graus da amplitude </a:t>
                </a:r>
                <a:r>
                  <a:rPr lang="pt-PT" dirty="0">
                    <a:latin typeface="Arial" pitchFamily="34" charset="0"/>
                    <a:cs typeface="Arial" pitchFamily="34" charset="0"/>
                  </a:rPr>
                  <a:t>de um ângulo 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5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num>
                      <m:den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pt-PT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radianos.</a:t>
                </a:r>
                <a:endParaRPr lang="pt-PT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Rectâ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87" y="5793212"/>
                <a:ext cx="7629525" cy="766428"/>
              </a:xfrm>
              <a:prstGeom prst="rect">
                <a:avLst/>
              </a:prstGeom>
              <a:blipFill rotWithShape="1">
                <a:blip r:embed="rId17"/>
                <a:stretch>
                  <a:fillRect l="-639" b="-1190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16"/>
          <p:cNvSpPr txBox="1"/>
          <p:nvPr/>
        </p:nvSpPr>
        <p:spPr>
          <a:xfrm>
            <a:off x="977487" y="136622"/>
            <a:ext cx="8132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Medidas de amplitudes em radianos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exão recta 27"/>
          <p:cNvCxnSpPr/>
          <p:nvPr/>
        </p:nvCxnSpPr>
        <p:spPr>
          <a:xfrm>
            <a:off x="2584732" y="5467877"/>
            <a:ext cx="914400" cy="0"/>
          </a:xfrm>
          <a:prstGeom prst="line">
            <a:avLst/>
          </a:prstGeom>
          <a:ln>
            <a:solidFill>
              <a:srgbClr val="0D67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0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4" grpId="0"/>
      <p:bldP spid="10" grpId="0"/>
      <p:bldP spid="16" grpId="0"/>
      <p:bldP spid="18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16"/>
              <p:cNvSpPr txBox="1"/>
              <p:nvPr/>
            </p:nvSpPr>
            <p:spPr>
              <a:xfrm>
                <a:off x="971550" y="898910"/>
                <a:ext cx="8032750" cy="705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Clr>
                    <a:srgbClr val="6AA342"/>
                  </a:buClr>
                  <a:buFont typeface="Wingdings" pitchFamily="2" charset="2"/>
                  <a:buChar char="§"/>
                </a:pPr>
                <a:r>
                  <a:rPr lang="pt-PT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Valores exatos dos </a:t>
                </a:r>
                <a:r>
                  <a:rPr lang="pt-P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ângulos </a:t>
                </a:r>
                <a:r>
                  <a:rPr lang="pt-PT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amplitude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2000" b="1" i="1" smtClean="0">
                            <a:latin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pt-PT" sz="2000" b="1" i="1" smtClean="0">
                            <a:latin typeface="Cambria Math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0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2000" b="1" i="1">
                            <a:latin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pt-PT" sz="2000" b="1" i="1" smtClean="0">
                            <a:latin typeface="Cambria Math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000" b="1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2000" b="1" i="1">
                            <a:latin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pt-PT" sz="2000" b="1" i="1" smtClean="0">
                            <a:latin typeface="Cambria Math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50" y="898910"/>
                <a:ext cx="8032750" cy="705899"/>
              </a:xfrm>
              <a:prstGeom prst="rect">
                <a:avLst/>
              </a:prstGeom>
              <a:blipFill rotWithShape="1">
                <a:blip r:embed="rId4"/>
                <a:stretch>
                  <a:fillRect l="-6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9599357"/>
                  </p:ext>
                </p:extLst>
              </p:nvPr>
            </p:nvGraphicFramePr>
            <p:xfrm>
              <a:off x="1524000" y="1790700"/>
              <a:ext cx="6324600" cy="3092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1150"/>
                    <a:gridCol w="1581150"/>
                    <a:gridCol w="1581150"/>
                    <a:gridCol w="1581150"/>
                  </a:tblGrid>
                  <a:tr h="46806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pt-PT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𝟔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pt-PT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800" b="1" i="1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pt-PT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0D677A"/>
                        </a:solidFill>
                      </a:tcPr>
                    </a:tc>
                  </a:tr>
                  <a:tr h="8426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𝐬𝐞𝐧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84267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𝐜𝐨𝐬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  <a:tr h="8437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𝐭𝐠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pt-PT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PT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t-PT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pt-PT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9599357"/>
                  </p:ext>
                </p:extLst>
              </p:nvPr>
            </p:nvGraphicFramePr>
            <p:xfrm>
              <a:off x="1524000" y="1790700"/>
              <a:ext cx="6324600" cy="3092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1150"/>
                    <a:gridCol w="1581150"/>
                    <a:gridCol w="1581150"/>
                    <a:gridCol w="1581150"/>
                  </a:tblGrid>
                  <a:tr h="563372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1087" r="-299231" b="-45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386" t="-1087" r="-200386" b="-45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99615" t="-1087" r="-99615" b="-45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772" t="-1087" b="-452174"/>
                          </a:stretch>
                        </a:blipFill>
                      </a:tcPr>
                    </a:tc>
                  </a:tr>
                  <a:tr h="842672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66906" r="-299231" b="-199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386" t="-66906" r="-200386" b="-199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99615" t="-66906" r="-99615" b="-1992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772" t="-66906" b="-199281"/>
                          </a:stretch>
                        </a:blipFill>
                      </a:tcPr>
                    </a:tc>
                  </a:tr>
                  <a:tr h="842672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168116" r="-299231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386" t="-168116" r="-200386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99615" t="-168116" r="-99615" b="-100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772" t="-168116" b="-100725"/>
                          </a:stretch>
                        </a:blipFill>
                      </a:tcPr>
                    </a:tc>
                  </a:tr>
                  <a:tr h="843794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268116" r="-299231" b="-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386" t="-268116" r="-200386" b="-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99615" t="-268116" r="-99615" b="-7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300772" t="-268116" b="-72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0" name="TextBox 16"/>
          <p:cNvSpPr txBox="1"/>
          <p:nvPr/>
        </p:nvSpPr>
        <p:spPr>
          <a:xfrm>
            <a:off x="977487" y="136622"/>
            <a:ext cx="8132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Medidas de amplitudes em radianos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7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55700" y="128032"/>
            <a:ext cx="6946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Circunferência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trigonométrica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6"/>
          <p:cNvSpPr/>
          <p:nvPr/>
        </p:nvSpPr>
        <p:spPr>
          <a:xfrm>
            <a:off x="985704" y="807088"/>
            <a:ext cx="773262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Dado um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referencial ortonormado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num dado plano, a circunferência centrada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na origem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desse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referencial e 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de raio 1 designa-se </a:t>
            </a:r>
            <a:r>
              <a:rPr lang="pt-PT" dirty="0" smtClean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por </a:t>
            </a:r>
            <a:r>
              <a:rPr lang="pt-PT" b="1" dirty="0" smtClean="0">
                <a:solidFill>
                  <a:srgbClr val="6AA342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circunferência </a:t>
            </a: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trigonométrica</a:t>
            </a:r>
            <a:r>
              <a:rPr lang="pt-PT" dirty="0">
                <a:latin typeface="Arial" panose="020B0604020202020204" pitchFamily="34" charset="0"/>
                <a:ea typeface="Cambria Math" panose="02040503050406030204" pitchFamily="18" charset="0"/>
                <a:cs typeface="Lucida Grande"/>
              </a:rPr>
              <a:t>.</a:t>
            </a:r>
            <a:endParaRPr lang="pt-PT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Lucida Grand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186" y="2062816"/>
            <a:ext cx="3112376" cy="2936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267894" y="5045441"/>
            <a:ext cx="70247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</a:t>
            </a:r>
            <a:endParaRPr lang="pt-PT" b="1" dirty="0">
              <a:solidFill>
                <a:srgbClr val="0D6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geral,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por abuso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 linguagem, a circunferência trigonométrica </a:t>
            </a:r>
            <a:r>
              <a:rPr lang="pt-PT" dirty="0" smtClean="0">
                <a:latin typeface="Arial" panose="020B0604020202020204" pitchFamily="34" charset="0"/>
                <a:cs typeface="Arial" panose="020B0604020202020204" pitchFamily="34" charset="0"/>
              </a:rPr>
              <a:t>também se 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designa por </a:t>
            </a:r>
            <a:r>
              <a:rPr lang="pt-PT" b="1" dirty="0">
                <a:solidFill>
                  <a:srgbClr val="6AA3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círculo trigonométrico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237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11794" y="10416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16"/>
          <p:cNvSpPr txBox="1"/>
          <p:nvPr/>
        </p:nvSpPr>
        <p:spPr>
          <a:xfrm>
            <a:off x="852282" y="898910"/>
            <a:ext cx="803275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6AA342"/>
              </a:buClr>
              <a:buFont typeface="Wingdings" pitchFamily="2" charset="2"/>
              <a:buChar char="§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Seno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, cosseno e tangente de ângulos 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generalizados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977487" y="136622"/>
            <a:ext cx="8132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Medidas de amplitudes em radianos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1484836" y="1582497"/>
                <a:ext cx="3269145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5738" indent="-185738">
                  <a:lnSpc>
                    <a:spcPct val="150000"/>
                  </a:lnSpc>
                  <a:buClr>
                    <a:srgbClr val="6AA342"/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×2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36" y="1582497"/>
                <a:ext cx="3269145" cy="456535"/>
              </a:xfrm>
              <a:prstGeom prst="rect">
                <a:avLst/>
              </a:prstGeom>
              <a:blipFill rotWithShape="1">
                <a:blip r:embed="rId4"/>
                <a:stretch>
                  <a:fillRect l="-1306" b="-189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1484836" y="2365530"/>
                <a:ext cx="3339760" cy="456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5738" indent="-185738">
                  <a:lnSpc>
                    <a:spcPct val="150000"/>
                  </a:lnSpc>
                  <a:buClr>
                    <a:srgbClr val="6AA342"/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×2</m:t>
                        </m:r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cos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pt-PT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36" y="2365530"/>
                <a:ext cx="3339760" cy="456535"/>
              </a:xfrm>
              <a:prstGeom prst="rect">
                <a:avLst/>
              </a:prstGeom>
              <a:blipFill rotWithShape="1">
                <a:blip r:embed="rId5"/>
                <a:stretch>
                  <a:fillRect l="-1280" b="-17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ângulo 9"/>
              <p:cNvSpPr/>
              <p:nvPr/>
            </p:nvSpPr>
            <p:spPr>
              <a:xfrm>
                <a:off x="1484836" y="3229220"/>
                <a:ext cx="2592376" cy="464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85738" indent="-185738">
                  <a:lnSpc>
                    <a:spcPct val="150000"/>
                  </a:lnSpc>
                  <a:buClr>
                    <a:srgbClr val="6AA342"/>
                  </a:buCl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mtClean="0">
                        <a:latin typeface="Cambria Math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g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×2</m:t>
                        </m:r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𝜋</m:t>
                        </m:r>
                      </m:e>
                    </m:d>
                    <m:r>
                      <a:rPr lang="pt-PT" i="1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pt-PT">
                        <a:latin typeface="Cambria Math"/>
                        <a:cs typeface="Arial" panose="020B0604020202020204" pitchFamily="34" charset="0"/>
                      </a:rPr>
                      <m:t>t</m:t>
                    </m:r>
                    <m:r>
                      <m:rPr>
                        <m:sty m:val="p"/>
                      </m:rPr>
                      <a:rPr lang="pt-PT" b="0" i="0" smtClean="0">
                        <a:latin typeface="Cambria Math"/>
                        <a:cs typeface="Arial" panose="020B0604020202020204" pitchFamily="34" charset="0"/>
                      </a:rPr>
                      <m:t>g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10" name="Rec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836" y="3229220"/>
                <a:ext cx="2592376" cy="464166"/>
              </a:xfrm>
              <a:prstGeom prst="rect">
                <a:avLst/>
              </a:prstGeom>
              <a:blipFill rotWithShape="1">
                <a:blip r:embed="rId6"/>
                <a:stretch>
                  <a:fillRect l="-1647" b="-1578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5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11794" y="10416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7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16"/>
          <p:cNvSpPr txBox="1"/>
          <p:nvPr/>
        </p:nvSpPr>
        <p:spPr>
          <a:xfrm>
            <a:off x="977487" y="136622"/>
            <a:ext cx="81320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Medidas de amplitudes em radianos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6"/>
              <p:cNvSpPr txBox="1"/>
              <p:nvPr/>
            </p:nvSpPr>
            <p:spPr>
              <a:xfrm>
                <a:off x="884734" y="667564"/>
                <a:ext cx="8259266" cy="652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5113" indent="-265113">
                  <a:lnSpc>
                    <a:spcPct val="150000"/>
                  </a:lnSpc>
                  <a:buClr>
                    <a:srgbClr val="6AA342"/>
                  </a:buClr>
                  <a:buFont typeface="Wingdings" pitchFamily="2" charset="2"/>
                  <a:buChar char="§"/>
                </a:pPr>
                <a:r>
                  <a:rPr lang="pt-PT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Relações </a:t>
                </a:r>
                <a:r>
                  <a:rPr lang="pt-P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entre as razões trigonométricas de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000" b="1"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r>
                      <a:rPr lang="pt-P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latin typeface="Cambria Math"/>
                        <a:cs typeface="Arial" panose="020B0604020202020204" pitchFamily="34" charset="0"/>
                      </a:rPr>
                      <m:t>𝝅</m:t>
                    </m:r>
                    <m:r>
                      <a:rPr lang="pt-PT" sz="2000" b="1" i="1">
                        <a:latin typeface="Cambria Math"/>
                        <a:cs typeface="Arial" panose="020B0604020202020204" pitchFamily="34" charset="0"/>
                      </a:rPr>
                      <m:t>±</m:t>
                    </m:r>
                    <m:r>
                      <a:rPr lang="pt-P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PT" sz="2000" b="1" i="1" smtClean="0">
                            <a:latin typeface="Cambria Math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pt-PT" sz="2000" b="1" i="1" smtClean="0">
                            <a:latin typeface="Cambria Math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pt-PT" sz="2000" b="1" i="1">
                        <a:latin typeface="Cambria Math"/>
                        <a:cs typeface="Arial" panose="020B0604020202020204" pitchFamily="34" charset="0"/>
                      </a:rPr>
                      <m:t>±</m:t>
                    </m:r>
                    <m:r>
                      <a:rPr lang="pt-PT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34" y="667564"/>
                <a:ext cx="8259266" cy="652743"/>
              </a:xfrm>
              <a:prstGeom prst="rect">
                <a:avLst/>
              </a:prstGeom>
              <a:blipFill rotWithShape="1">
                <a:blip r:embed="rId4"/>
                <a:stretch>
                  <a:fillRect l="-517" b="-560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ângulo arredondado 12"/>
              <p:cNvSpPr/>
              <p:nvPr/>
            </p:nvSpPr>
            <p:spPr>
              <a:xfrm>
                <a:off x="1078540" y="1410974"/>
                <a:ext cx="2938405" cy="1481257"/>
              </a:xfrm>
              <a:prstGeom prst="roundRect">
                <a:avLst/>
              </a:prstGeom>
              <a:ln w="38100">
                <a:solidFill>
                  <a:srgbClr val="0D677A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g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ângulo arredond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40" y="1410974"/>
                <a:ext cx="2938405" cy="1481257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0D677A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ângulo arredondado 16"/>
              <p:cNvSpPr/>
              <p:nvPr/>
            </p:nvSpPr>
            <p:spPr>
              <a:xfrm>
                <a:off x="1078540" y="3181659"/>
                <a:ext cx="2938405" cy="1481257"/>
              </a:xfrm>
              <a:prstGeom prst="roundRect">
                <a:avLst/>
              </a:prstGeom>
              <a:ln w="38100">
                <a:solidFill>
                  <a:srgbClr val="0D677A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g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tg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ângulo arredond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40" y="3181659"/>
                <a:ext cx="2938405" cy="1481257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rgbClr val="0D677A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ângulo arredondado 17"/>
              <p:cNvSpPr/>
              <p:nvPr/>
            </p:nvSpPr>
            <p:spPr>
              <a:xfrm>
                <a:off x="1078540" y="4864685"/>
                <a:ext cx="2938405" cy="1481257"/>
              </a:xfrm>
              <a:prstGeom prst="roundRect">
                <a:avLst/>
              </a:prstGeom>
              <a:ln w="38100">
                <a:solidFill>
                  <a:srgbClr val="0D677A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 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g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pt-PT" b="0" i="0" smtClean="0">
                          <a:latin typeface="Cambria Math"/>
                          <a:cs typeface="Arial" panose="020B0604020202020204" pitchFamily="34" charset="0"/>
                        </a:rPr>
                        <m:t>g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ângulo arredondad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40" y="4864685"/>
                <a:ext cx="2938405" cy="1481257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>
                <a:solidFill>
                  <a:srgbClr val="0D677A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ângulo arredondado 24"/>
              <p:cNvSpPr/>
              <p:nvPr/>
            </p:nvSpPr>
            <p:spPr>
              <a:xfrm>
                <a:off x="5146958" y="1782035"/>
                <a:ext cx="2938405" cy="1664285"/>
              </a:xfrm>
              <a:prstGeom prst="roundRect">
                <a:avLst/>
              </a:prstGeom>
              <a:ln w="38100">
                <a:solidFill>
                  <a:srgbClr val="0D677A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ângulo arredond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58" y="1782035"/>
                <a:ext cx="2938405" cy="1664285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rgbClr val="0D677A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ângulo arredondado 25"/>
              <p:cNvSpPr/>
              <p:nvPr/>
            </p:nvSpPr>
            <p:spPr>
              <a:xfrm>
                <a:off x="5146958" y="4189719"/>
                <a:ext cx="2938405" cy="1664285"/>
              </a:xfrm>
              <a:prstGeom prst="roundRect">
                <a:avLst/>
              </a:prstGeom>
              <a:ln w="38100">
                <a:solidFill>
                  <a:srgbClr val="0D677A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i="1" dirty="0" smtClean="0">
                  <a:latin typeface="Cambria Math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  <a:cs typeface="Arial" panose="020B0604020202020204" pitchFamily="34" charset="0"/>
                        </a:rPr>
                        <m:t>cos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latin typeface="Cambria Math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pt-PT" b="0" i="1" smtClean="0"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d>
                      <m:r>
                        <a:rPr lang="pt-PT" i="1"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sen</m:t>
                      </m:r>
                      <m:r>
                        <a:rPr lang="pt-PT" b="0" i="1" smtClean="0"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</m:oMath>
                  </m:oMathPara>
                </a14:m>
                <a:endParaRPr lang="pt-PT" i="1" dirty="0">
                  <a:latin typeface="Cambria Math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ângulo arredondad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958" y="4189719"/>
                <a:ext cx="2938405" cy="1664285"/>
              </a:xfrm>
              <a:prstGeom prst="round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38100">
                <a:solidFill>
                  <a:srgbClr val="0D677A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6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2368" y="146990"/>
            <a:ext cx="7683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Exemplo 3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05105" y="1876550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883071" y="3115307"/>
                <a:ext cx="3829638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</a:rPr>
                                <m:t>19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071" y="3115307"/>
                <a:ext cx="3829638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4"/>
              <p:cNvSpPr/>
              <p:nvPr/>
            </p:nvSpPr>
            <p:spPr>
              <a:xfrm>
                <a:off x="4577529" y="3104086"/>
                <a:ext cx="450036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</a:rPr>
                            <m:t>5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PT" b="0" i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2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7529" y="3104086"/>
                <a:ext cx="4500369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4"/>
              <p:cNvSpPr/>
              <p:nvPr/>
            </p:nvSpPr>
            <p:spPr>
              <a:xfrm>
                <a:off x="728591" y="4096270"/>
                <a:ext cx="4228999" cy="564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PT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91" y="4096270"/>
                <a:ext cx="4228999" cy="56477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4"/>
              <p:cNvSpPr/>
              <p:nvPr/>
            </p:nvSpPr>
            <p:spPr>
              <a:xfrm>
                <a:off x="4591522" y="4074236"/>
                <a:ext cx="3826905" cy="564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i="1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pt-PT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6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522" y="4074236"/>
                <a:ext cx="3826905" cy="56477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3"/>
              <p:cNvSpPr txBox="1"/>
              <p:nvPr/>
            </p:nvSpPr>
            <p:spPr>
              <a:xfrm>
                <a:off x="896400" y="784800"/>
                <a:ext cx="7810501" cy="15336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Determina o valor exato da seguinte expressão.</a:t>
                </a:r>
              </a:p>
              <a:p>
                <a:pPr>
                  <a:lnSpc>
                    <a:spcPct val="150000"/>
                  </a:lnSpc>
                </a:pPr>
                <a:endParaRPr lang="pt-PT" sz="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sen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19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pt-PT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cos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pt-PT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pt-PT" b="0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tg</m:t>
                      </m:r>
                      <m:d>
                        <m:dPr>
                          <m:ctrlP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25</m:t>
                              </m:r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pt-PT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b="0" i="1" dirty="0" smtClean="0">
                  <a:solidFill>
                    <a:schemeClr val="tx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8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00" y="784800"/>
                <a:ext cx="7810501" cy="1533690"/>
              </a:xfrm>
              <a:prstGeom prst="rect">
                <a:avLst/>
              </a:prstGeom>
              <a:blipFill rotWithShape="1">
                <a:blip r:embed="rId8"/>
                <a:stretch>
                  <a:fillRect l="-6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tângulo 1"/>
          <p:cNvSpPr/>
          <p:nvPr/>
        </p:nvSpPr>
        <p:spPr>
          <a:xfrm>
            <a:off x="1057505" y="2469630"/>
            <a:ext cx="278794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pt-PT" b="1" dirty="0">
                <a:solidFill>
                  <a:srgbClr val="0D6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resolução: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4"/>
              <p:cNvSpPr/>
              <p:nvPr/>
            </p:nvSpPr>
            <p:spPr>
              <a:xfrm>
                <a:off x="741267" y="5044395"/>
                <a:ext cx="2211993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PT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pt-PT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PT">
                          <a:latin typeface="Cambria Math"/>
                          <a:ea typeface="Cambria Math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pt-PT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pt-PT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6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267" y="5044395"/>
                <a:ext cx="2211993" cy="67415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ângulo 4"/>
              <p:cNvSpPr/>
              <p:nvPr/>
            </p:nvSpPr>
            <p:spPr>
              <a:xfrm>
                <a:off x="2546329" y="5044394"/>
                <a:ext cx="2189219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+2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pt-PT" b="0" i="1" dirty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7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329" y="5044394"/>
                <a:ext cx="2189219" cy="67415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ângulo 4"/>
              <p:cNvSpPr/>
              <p:nvPr/>
            </p:nvSpPr>
            <p:spPr>
              <a:xfrm>
                <a:off x="772659" y="5840533"/>
                <a:ext cx="2189219" cy="674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b="0" i="0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t-PT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PT" b="0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b="0" i="1" dirty="0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e>
                          </m:rad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pt-PT" i="1" dirty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 dirty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pt-PT" b="0" i="1" dirty="0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8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59" y="5840533"/>
                <a:ext cx="2189219" cy="67415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7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4" grpId="0"/>
      <p:bldP spid="26" grpId="0"/>
      <p:bldP spid="38" grpId="0" animBg="1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55783" y="85443"/>
            <a:ext cx="817245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Seno e Cosseno de ângulos orientados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619" b="8699"/>
          <a:stretch/>
        </p:blipFill>
        <p:spPr>
          <a:xfrm>
            <a:off x="955782" y="2581308"/>
            <a:ext cx="3475086" cy="2931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5782" y="828128"/>
                <a:ext cx="7897932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ponto de interseção da circunferência trigonométrica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com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lado extremidade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um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ângulo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orientado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nulo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lado origem coincidente com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semieixo positivo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amplitude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	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define-se: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782" y="828128"/>
                <a:ext cx="7897932" cy="1338828"/>
              </a:xfrm>
              <a:prstGeom prst="rect">
                <a:avLst/>
              </a:prstGeom>
              <a:blipFill rotWithShape="1">
                <a:blip r:embed="rId5"/>
                <a:stretch>
                  <a:fillRect l="-695" r="-386" b="-319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ângulo 10"/>
              <p:cNvSpPr/>
              <p:nvPr/>
            </p:nvSpPr>
            <p:spPr>
              <a:xfrm>
                <a:off x="4904748" y="3197525"/>
                <a:ext cx="391330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𝐬𝐞𝐧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pt-PT" b="1" i="1" dirty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ordenada do ponto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endParaRPr lang="pt-PT" b="1" dirty="0">
                  <a:solidFill>
                    <a:srgbClr val="6AA3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748" y="3197525"/>
                <a:ext cx="3913306" cy="507831"/>
              </a:xfrm>
              <a:prstGeom prst="rect">
                <a:avLst/>
              </a:prstGeom>
              <a:blipFill rotWithShape="1">
                <a:blip r:embed="rId6"/>
                <a:stretch>
                  <a:fillRect l="-1402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ângulo 4"/>
              <p:cNvSpPr/>
              <p:nvPr/>
            </p:nvSpPr>
            <p:spPr>
              <a:xfrm>
                <a:off x="4916037" y="3886282"/>
                <a:ext cx="330090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dirty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𝐜𝐨𝐬</m:t>
                    </m:r>
                    <m:r>
                      <a:rPr lang="pt-PT" b="1" i="1" dirty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pt-PT" b="1" i="1" dirty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</m:oMath>
                </a14:m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abcissa do ponto </a:t>
                </a:r>
                <a14:m>
                  <m:oMath xmlns:m="http://schemas.openxmlformats.org/officeDocument/2006/math">
                    <m:r>
                      <a:rPr lang="pt-PT" b="1" i="1" dirty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𝑷</m:t>
                    </m:r>
                  </m:oMath>
                </a14:m>
                <a:endParaRPr lang="pt-PT" b="1" dirty="0">
                  <a:solidFill>
                    <a:srgbClr val="6AA3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037" y="3886282"/>
                <a:ext cx="3300904" cy="507831"/>
              </a:xfrm>
              <a:prstGeom prst="rect">
                <a:avLst/>
              </a:prstGeom>
              <a:blipFill rotWithShape="1">
                <a:blip r:embed="rId7"/>
                <a:stretch>
                  <a:fillRect l="-1476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xão recta 7"/>
          <p:cNvCxnSpPr/>
          <p:nvPr/>
        </p:nvCxnSpPr>
        <p:spPr>
          <a:xfrm>
            <a:off x="3183467" y="3510321"/>
            <a:ext cx="0" cy="638728"/>
          </a:xfrm>
          <a:prstGeom prst="line">
            <a:avLst/>
          </a:prstGeom>
          <a:ln w="25400">
            <a:solidFill>
              <a:srgbClr val="00AD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2562578" y="4165335"/>
            <a:ext cx="632178" cy="0"/>
          </a:xfrm>
          <a:prstGeom prst="line">
            <a:avLst/>
          </a:prstGeom>
          <a:ln w="25400">
            <a:solidFill>
              <a:srgbClr val="FF47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2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7" name="Tabela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785504"/>
                  </p:ext>
                </p:extLst>
              </p:nvPr>
            </p:nvGraphicFramePr>
            <p:xfrm>
              <a:off x="856800" y="2419200"/>
              <a:ext cx="3385593" cy="24175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531"/>
                    <a:gridCol w="1128531"/>
                    <a:gridCol w="1128531"/>
                  </a:tblGrid>
                  <a:tr h="473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PT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</m:oMath>
                          </a14:m>
                          <a:r>
                            <a:rPr lang="pt-PT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oMath>
                          </a14:m>
                          <a:endParaRPr lang="pt-PT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pt-PT" b="0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PT" b="0" i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180°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270°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7" name="Tabela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6785504"/>
                  </p:ext>
                </p:extLst>
              </p:nvPr>
            </p:nvGraphicFramePr>
            <p:xfrm>
              <a:off x="856800" y="2419200"/>
              <a:ext cx="3385593" cy="24175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531"/>
                    <a:gridCol w="1128531"/>
                    <a:gridCol w="1128531"/>
                  </a:tblGrid>
                  <a:tr h="473541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541" t="-1282" r="-200000" b="-4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100541" t="-1282" r="-100000" b="-4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4"/>
                          <a:stretch>
                            <a:fillRect l="-200541" t="-1282" b="-408974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4"/>
                          <a:stretch>
                            <a:fillRect l="-541" t="-100000" r="-200000" b="-3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541" t="-100000" r="-100000" b="-3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l="-200541" t="-100000" b="-303797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4"/>
                          <a:stretch>
                            <a:fillRect l="-541" t="-1975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541" t="-1975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l="-200541" t="-197500" b="-200000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4"/>
                          <a:stretch>
                            <a:fillRect l="-541" t="-301266" r="-2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4"/>
                          <a:stretch>
                            <a:fillRect l="-100541" t="-301266" r="-1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4"/>
                          <a:stretch>
                            <a:fillRect l="-200541" t="-301266" b="-102532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541" t="-396250" r="-2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100541" t="-396250" r="-1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00541" t="-396250" b="-1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06065" y="1021516"/>
                <a:ext cx="7296434" cy="96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:r>
                  <a:rPr lang="pt-PT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Fórmula </a:t>
                </a:r>
                <a:r>
                  <a:rPr lang="pt-PT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Fundamental da </a:t>
                </a:r>
                <a:r>
                  <a:rPr lang="pt-PT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Trigonometria</a:t>
                </a:r>
              </a:p>
              <a:p>
                <a:pPr>
                  <a:lnSpc>
                    <a:spcPct val="150000"/>
                  </a:lnSpc>
                  <a:buClr>
                    <a:srgbClr val="6AA342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e>
                        <m:sup>
                          <m:r>
                            <a:rPr lang="pt-PT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pt-PT" i="1"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pt-PT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sen</m:t>
                          </m:r>
                        </m:e>
                        <m:sup>
                          <m:r>
                            <a:rPr lang="pt-PT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𝛼</m:t>
                      </m:r>
                      <m:r>
                        <a:rPr lang="pt-PT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</m:t>
                      </m:r>
                    </m:oMath>
                  </m:oMathPara>
                </a14:m>
                <a:endParaRPr lang="pt-PT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065" y="1021516"/>
                <a:ext cx="7296434" cy="969496"/>
              </a:xfrm>
              <a:prstGeom prst="rect">
                <a:avLst/>
              </a:prstGeom>
              <a:blipFill rotWithShape="1">
                <a:blip r:embed="rId5"/>
                <a:stretch>
                  <a:fillRect l="-66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7790131"/>
                  </p:ext>
                </p:extLst>
              </p:nvPr>
            </p:nvGraphicFramePr>
            <p:xfrm>
              <a:off x="856800" y="2419200"/>
              <a:ext cx="3385593" cy="24175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531"/>
                    <a:gridCol w="1128531"/>
                    <a:gridCol w="1128531"/>
                  </a:tblGrid>
                  <a:tr h="473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PT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</m:oMath>
                          </a14:m>
                          <a:r>
                            <a:rPr lang="pt-PT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oMath>
                          </a14:m>
                          <a:endParaRPr lang="pt-PT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pt-PT" b="0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PT" b="0" i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00"/>
                        </a:solid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180°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270°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el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07790131"/>
                  </p:ext>
                </p:extLst>
              </p:nvPr>
            </p:nvGraphicFramePr>
            <p:xfrm>
              <a:off x="856800" y="2419200"/>
              <a:ext cx="3385593" cy="24175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531"/>
                    <a:gridCol w="1128531"/>
                    <a:gridCol w="1128531"/>
                  </a:tblGrid>
                  <a:tr h="473541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6"/>
                          <a:stretch>
                            <a:fillRect l="-541" t="-1282" r="-200000" b="-4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6"/>
                          <a:stretch>
                            <a:fillRect l="-100541" t="-1282" r="-100000" b="-4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6"/>
                          <a:stretch>
                            <a:fillRect l="-200541" t="-1282" b="-408974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6"/>
                          <a:stretch>
                            <a:fillRect l="-541" t="-100000" r="-200000" b="-3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541" t="-100000" r="-100000" b="-3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6"/>
                          <a:stretch>
                            <a:fillRect l="-200541" t="-100000" b="-303797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6"/>
                          <a:stretch>
                            <a:fillRect l="-541" t="-1975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541" t="-1975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6"/>
                          <a:stretch>
                            <a:fillRect l="-200541" t="-197500" b="-200000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6"/>
                          <a:stretch>
                            <a:fillRect l="-541" t="-301266" r="-2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541" t="-301266" r="-1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6"/>
                          <a:stretch>
                            <a:fillRect l="-200541" t="-301266" b="-102532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541" t="-396250" r="-2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0541" t="-396250" r="-1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00541" t="-396250" b="-1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ângulo 7"/>
              <p:cNvSpPr/>
              <p:nvPr/>
            </p:nvSpPr>
            <p:spPr>
              <a:xfrm>
                <a:off x="795472" y="5748628"/>
                <a:ext cx="8112656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dirty="0" smtClean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≤</m:t>
                    </m:r>
                    <m:r>
                      <m:rPr>
                        <m:sty m:val="p"/>
                      </m:rPr>
                      <a:rPr lang="pt-PT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sen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qualquer que seja o ângulo orientado ou nulo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72" y="5748628"/>
                <a:ext cx="8112656" cy="507831"/>
              </a:xfrm>
              <a:prstGeom prst="rect">
                <a:avLst/>
              </a:prstGeom>
              <a:blipFill rotWithShape="1">
                <a:blip r:embed="rId7"/>
                <a:stretch>
                  <a:fillRect l="-451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ângulo 8"/>
              <p:cNvSpPr/>
              <p:nvPr/>
            </p:nvSpPr>
            <p:spPr>
              <a:xfrm>
                <a:off x="795470" y="6169399"/>
                <a:ext cx="7210011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pt-PT" dirty="0" smtClean="0">
                        <a:latin typeface="Cambria Math"/>
                        <a:cs typeface="Arial" panose="020B0604020202020204" pitchFamily="34" charset="0"/>
                      </a:rPr>
                      <m:t>−1</m:t>
                    </m:r>
                    <m:r>
                      <a:rPr lang="pt-PT" i="1" dirty="0">
                        <a:latin typeface="Cambria Math"/>
                        <a:cs typeface="Arial" panose="020B0604020202020204" pitchFamily="34" charset="0"/>
                      </a:rPr>
                      <m:t>≤</m:t>
                    </m:r>
                    <m:func>
                      <m:funcPr>
                        <m:ctrlPr>
                          <a:rPr lang="pt-PT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>
                            <a:latin typeface="Cambria Math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pt-PT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≤1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, qualquer que seja o ângulo orientado ou nulo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470" y="6169399"/>
                <a:ext cx="7210011" cy="507831"/>
              </a:xfrm>
              <a:prstGeom prst="rect">
                <a:avLst/>
              </a:prstGeom>
              <a:blipFill rotWithShape="1">
                <a:blip r:embed="rId8"/>
                <a:stretch>
                  <a:fillRect l="-507" b="-9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00" y="2192400"/>
            <a:ext cx="3660631" cy="33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00" y="2192400"/>
            <a:ext cx="3660631" cy="3311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00" y="2192400"/>
            <a:ext cx="3660631" cy="3311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00" y="2192400"/>
            <a:ext cx="3660631" cy="33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00" y="2192400"/>
            <a:ext cx="3660632" cy="331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7316162" y="3490543"/>
                <a:ext cx="452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0°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162" y="3490543"/>
                <a:ext cx="452367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7338197" y="3791927"/>
            <a:ext cx="80025" cy="790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1" name="Oval 30"/>
          <p:cNvSpPr/>
          <p:nvPr/>
        </p:nvSpPr>
        <p:spPr>
          <a:xfrm>
            <a:off x="6372143" y="2826727"/>
            <a:ext cx="80025" cy="790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2" name="Oval 31"/>
          <p:cNvSpPr/>
          <p:nvPr/>
        </p:nvSpPr>
        <p:spPr>
          <a:xfrm>
            <a:off x="5390864" y="3790801"/>
            <a:ext cx="80025" cy="790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3" name="Oval 32"/>
          <p:cNvSpPr/>
          <p:nvPr/>
        </p:nvSpPr>
        <p:spPr>
          <a:xfrm>
            <a:off x="6372142" y="4760552"/>
            <a:ext cx="80025" cy="790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7270734" y="3926212"/>
                <a:ext cx="658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spc="-15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pt-PT" b="0" i="0" spc="-150" smtClean="0">
                          <a:solidFill>
                            <a:srgbClr val="0000FF"/>
                          </a:solidFill>
                          <a:latin typeface="Cambria Math"/>
                        </a:rPr>
                        <m:t>1</m:t>
                      </m:r>
                      <m:r>
                        <a:rPr lang="pt-PT" b="0" i="0" spc="-150" smtClean="0">
                          <a:solidFill>
                            <a:schemeClr val="tx1"/>
                          </a:solidFill>
                          <a:latin typeface="Cambria Math"/>
                        </a:rPr>
                        <m:t>, 0)</m:t>
                      </m:r>
                    </m:oMath>
                  </m:oMathPara>
                </a14:m>
                <a:endParaRPr lang="pt-PT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0734" y="3926212"/>
                <a:ext cx="658107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6337298" y="2539530"/>
                <a:ext cx="580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9</m:t>
                      </m:r>
                      <m:r>
                        <a:rPr lang="pt-PT" b="0" i="1" smtClean="0">
                          <a:latin typeface="Cambria Math"/>
                        </a:rPr>
                        <m:t>0°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7298" y="2539530"/>
                <a:ext cx="580608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5609723" y="2563310"/>
                <a:ext cx="7995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spc="-150" smtClean="0">
                          <a:solidFill>
                            <a:schemeClr val="tx1"/>
                          </a:solidFill>
                          <a:latin typeface="Cambria Math"/>
                        </a:rPr>
                        <m:t>(0, </m:t>
                      </m:r>
                      <m:r>
                        <a:rPr lang="pt-PT" b="0" i="0" spc="-150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  <m:r>
                        <a:rPr lang="pt-PT" b="0" i="0" spc="-15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PT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723" y="2563310"/>
                <a:ext cx="799579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821308" y="3513270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1</m:t>
                      </m:r>
                      <m:r>
                        <a:rPr lang="pt-PT" b="0" i="1" smtClean="0">
                          <a:latin typeface="Cambria Math"/>
                        </a:rPr>
                        <m:t>80°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08" y="3513270"/>
                <a:ext cx="708848" cy="36933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4749071" y="3910981"/>
                <a:ext cx="7370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spc="-15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pt-PT" b="0" i="0" spc="-150" smtClean="0">
                          <a:solidFill>
                            <a:srgbClr val="00B050"/>
                          </a:solidFill>
                          <a:latin typeface="Cambria Math"/>
                        </a:rPr>
                        <m:t>−1</m:t>
                      </m:r>
                      <m:r>
                        <a:rPr lang="pt-PT" b="0" i="0" spc="-150" smtClean="0">
                          <a:solidFill>
                            <a:schemeClr val="tx1"/>
                          </a:solidFill>
                          <a:latin typeface="Cambria Math"/>
                        </a:rPr>
                        <m:t>, 0)</m:t>
                      </m:r>
                    </m:oMath>
                  </m:oMathPara>
                </a14:m>
                <a:endParaRPr lang="pt-PT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071" y="3910981"/>
                <a:ext cx="737017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1653" r="-8264" b="-13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/>
              <p:cNvSpPr txBox="1"/>
              <p:nvPr/>
            </p:nvSpPr>
            <p:spPr>
              <a:xfrm>
                <a:off x="5788123" y="4760552"/>
                <a:ext cx="7088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2</m:t>
                      </m:r>
                      <m:r>
                        <a:rPr lang="pt-PT" b="0" i="1" smtClean="0">
                          <a:latin typeface="Cambria Math"/>
                        </a:rPr>
                        <m:t>70°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0" name="CaixaDeTexto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8123" y="4760552"/>
                <a:ext cx="708848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6391148" y="4754921"/>
                <a:ext cx="7373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0" spc="-150" smtClean="0">
                          <a:solidFill>
                            <a:schemeClr val="tx1"/>
                          </a:solidFill>
                          <a:latin typeface="Cambria Math"/>
                        </a:rPr>
                        <m:t>(0,</m:t>
                      </m:r>
                      <m:r>
                        <a:rPr lang="pt-PT" b="0" i="0" spc="-15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−1</m:t>
                      </m:r>
                      <m:r>
                        <a:rPr lang="pt-PT" b="0" i="0" spc="-15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PT" spc="-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148" y="4754921"/>
                <a:ext cx="737315" cy="369332"/>
              </a:xfrm>
              <a:prstGeom prst="rect">
                <a:avLst/>
              </a:prstGeom>
              <a:blipFill rotWithShape="1">
                <a:blip r:embed="rId21"/>
                <a:stretch>
                  <a:fillRect l="-1653" r="-8264" b="-1147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ela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6334283"/>
                  </p:ext>
                </p:extLst>
              </p:nvPr>
            </p:nvGraphicFramePr>
            <p:xfrm>
              <a:off x="856800" y="2419200"/>
              <a:ext cx="3385593" cy="24175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531"/>
                    <a:gridCol w="1128531"/>
                    <a:gridCol w="1128531"/>
                  </a:tblGrid>
                  <a:tr h="473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PT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</m:oMath>
                          </a14:m>
                          <a:r>
                            <a:rPr lang="pt-PT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oMath>
                          </a14:m>
                          <a:endParaRPr lang="pt-PT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pt-PT" b="0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PT" b="0" i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00"/>
                        </a:solid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180°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270°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ela 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6334283"/>
                  </p:ext>
                </p:extLst>
              </p:nvPr>
            </p:nvGraphicFramePr>
            <p:xfrm>
              <a:off x="856800" y="2419200"/>
              <a:ext cx="3385593" cy="24175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531"/>
                    <a:gridCol w="1128531"/>
                    <a:gridCol w="1128531"/>
                  </a:tblGrid>
                  <a:tr h="473541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2"/>
                          <a:stretch>
                            <a:fillRect l="-541" t="-1282" r="-200000" b="-4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2"/>
                          <a:stretch>
                            <a:fillRect l="-100541" t="-1282" r="-100000" b="-4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2"/>
                          <a:stretch>
                            <a:fillRect l="-200541" t="-1282" b="-408974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2"/>
                          <a:stretch>
                            <a:fillRect l="-541" t="-100000" r="-200000" b="-3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2"/>
                          <a:stretch>
                            <a:fillRect l="-100541" t="-100000" r="-100000" b="-3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2"/>
                          <a:stretch>
                            <a:fillRect l="-200541" t="-100000" b="-303797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2"/>
                          <a:stretch>
                            <a:fillRect l="-541" t="-1975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2"/>
                          <a:stretch>
                            <a:fillRect l="-100541" t="-1975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2"/>
                          <a:stretch>
                            <a:fillRect l="-200541" t="-197500" b="-200000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2"/>
                          <a:stretch>
                            <a:fillRect l="-541" t="-301266" r="-2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2"/>
                          <a:stretch>
                            <a:fillRect l="-100541" t="-301266" r="-1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2"/>
                          <a:stretch>
                            <a:fillRect l="-200541" t="-301266" b="-102532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2"/>
                          <a:stretch>
                            <a:fillRect l="-541" t="-396250" r="-2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2"/>
                          <a:stretch>
                            <a:fillRect l="-100541" t="-396250" r="-1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2"/>
                          <a:stretch>
                            <a:fillRect l="-200541" t="-396250" b="-1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Tabela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2797592"/>
                  </p:ext>
                </p:extLst>
              </p:nvPr>
            </p:nvGraphicFramePr>
            <p:xfrm>
              <a:off x="856800" y="2419200"/>
              <a:ext cx="3385593" cy="24175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531"/>
                    <a:gridCol w="1128531"/>
                    <a:gridCol w="1128531"/>
                  </a:tblGrid>
                  <a:tr h="473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PT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</m:oMath>
                          </a14:m>
                          <a:r>
                            <a:rPr lang="pt-PT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oMath>
                          </a14:m>
                          <a:endParaRPr lang="pt-PT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pt-PT" b="0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PT" b="0" i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180°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FF00"/>
                        </a:solid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270°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Tabela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2797592"/>
                  </p:ext>
                </p:extLst>
              </p:nvPr>
            </p:nvGraphicFramePr>
            <p:xfrm>
              <a:off x="856800" y="2419200"/>
              <a:ext cx="3385593" cy="24175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531"/>
                    <a:gridCol w="1128531"/>
                    <a:gridCol w="1128531"/>
                  </a:tblGrid>
                  <a:tr h="473541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3"/>
                          <a:stretch>
                            <a:fillRect l="-541" t="-1282" r="-200000" b="-4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3"/>
                          <a:stretch>
                            <a:fillRect l="-100541" t="-1282" r="-100000" b="-4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3"/>
                          <a:stretch>
                            <a:fillRect l="-200541" t="-1282" b="-408974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3"/>
                          <a:stretch>
                            <a:fillRect l="-541" t="-100000" r="-200000" b="-3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l="-100541" t="-100000" r="-100000" b="-3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3"/>
                          <a:stretch>
                            <a:fillRect l="-200541" t="-100000" b="-303797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3"/>
                          <a:stretch>
                            <a:fillRect l="-541" t="-1975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l="-100541" t="-1975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3"/>
                          <a:stretch>
                            <a:fillRect l="-200541" t="-197500" b="-200000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3"/>
                          <a:stretch>
                            <a:fillRect l="-541" t="-301266" r="-2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3"/>
                          <a:stretch>
                            <a:fillRect l="-100541" t="-301266" r="-1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3"/>
                          <a:stretch>
                            <a:fillRect l="-200541" t="-301266" b="-102532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3"/>
                          <a:stretch>
                            <a:fillRect l="-541" t="-396250" r="-2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3"/>
                          <a:stretch>
                            <a:fillRect l="-100541" t="-396250" r="-1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3"/>
                          <a:stretch>
                            <a:fillRect l="-200541" t="-396250" b="-1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ela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692709"/>
                  </p:ext>
                </p:extLst>
              </p:nvPr>
            </p:nvGraphicFramePr>
            <p:xfrm>
              <a:off x="856800" y="2419200"/>
              <a:ext cx="3385593" cy="24175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531"/>
                    <a:gridCol w="1128531"/>
                    <a:gridCol w="1128531"/>
                  </a:tblGrid>
                  <a:tr h="473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PT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</m:oMath>
                          </a14:m>
                          <a:r>
                            <a:rPr lang="pt-PT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oMath>
                          </a14:m>
                          <a:endParaRPr lang="pt-PT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pt-PT" b="0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PT" b="0" i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180°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270°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ela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692709"/>
                  </p:ext>
                </p:extLst>
              </p:nvPr>
            </p:nvGraphicFramePr>
            <p:xfrm>
              <a:off x="856800" y="2419200"/>
              <a:ext cx="3385593" cy="24175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531"/>
                    <a:gridCol w="1128531"/>
                    <a:gridCol w="1128531"/>
                  </a:tblGrid>
                  <a:tr h="473541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4"/>
                          <a:stretch>
                            <a:fillRect l="-541" t="-1282" r="-200000" b="-4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4"/>
                          <a:stretch>
                            <a:fillRect l="-100541" t="-1282" r="-100000" b="-4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4"/>
                          <a:stretch>
                            <a:fillRect l="-200541" t="-1282" b="-408974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4"/>
                          <a:stretch>
                            <a:fillRect l="-541" t="-100000" r="-200000" b="-3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4"/>
                          <a:stretch>
                            <a:fillRect l="-100541" t="-100000" r="-100000" b="-3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4"/>
                          <a:stretch>
                            <a:fillRect l="-200541" t="-100000" b="-303797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4"/>
                          <a:stretch>
                            <a:fillRect l="-541" t="-1975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4"/>
                          <a:stretch>
                            <a:fillRect l="-100541" t="-1975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4"/>
                          <a:stretch>
                            <a:fillRect l="-200541" t="-197500" b="-200000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4"/>
                          <a:stretch>
                            <a:fillRect l="-541" t="-301266" r="-2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4"/>
                          <a:stretch>
                            <a:fillRect l="-100541" t="-301266" r="-1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4"/>
                          <a:stretch>
                            <a:fillRect l="-200541" t="-301266" b="-102532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541" t="-396250" r="-2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100541" t="-396250" r="-1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4"/>
                          <a:stretch>
                            <a:fillRect l="-200541" t="-396250" b="-1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ela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9338176"/>
                  </p:ext>
                </p:extLst>
              </p:nvPr>
            </p:nvGraphicFramePr>
            <p:xfrm>
              <a:off x="856800" y="2419200"/>
              <a:ext cx="3385593" cy="24175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531"/>
                    <a:gridCol w="1128531"/>
                    <a:gridCol w="1128531"/>
                  </a:tblGrid>
                  <a:tr h="4735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PT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sen</m:t>
                              </m:r>
                            </m:oMath>
                          </a14:m>
                          <a:r>
                            <a:rPr lang="pt-PT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pt-PT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oMath>
                          </a14:m>
                          <a:endParaRPr lang="pt-PT" dirty="0"/>
                        </a:p>
                      </a:txBody>
                      <a:tcPr anchor="ctr"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pt-PT" b="0" i="1" dirty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PT" b="0" i="0" smtClean="0">
                                        <a:latin typeface="Cambria Math"/>
                                        <a:cs typeface="Arial" panose="020B0604020202020204" pitchFamily="34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pt-PT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0D677A"/>
                        </a:solid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90°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180°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dirty="0" smtClean="0">
                                    <a:latin typeface="Cambria Math"/>
                                    <a:cs typeface="Arial" panose="020B0604020202020204" pitchFamily="34" charset="0"/>
                                  </a:rPr>
                                  <m:t>270°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b="0" i="1" smtClean="0">
                                    <a:latin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pt-PT" dirty="0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ela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9338176"/>
                  </p:ext>
                </p:extLst>
              </p:nvPr>
            </p:nvGraphicFramePr>
            <p:xfrm>
              <a:off x="856800" y="2419200"/>
              <a:ext cx="3385593" cy="241754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8531"/>
                    <a:gridCol w="1128531"/>
                    <a:gridCol w="1128531"/>
                  </a:tblGrid>
                  <a:tr h="473541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5"/>
                          <a:stretch>
                            <a:fillRect l="-541" t="-1282" r="-200000" b="-4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5"/>
                          <a:stretch>
                            <a:fillRect l="-100541" t="-1282" r="-100000" b="-4089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25"/>
                          <a:stretch>
                            <a:fillRect l="-200541" t="-1282" b="-408974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5"/>
                          <a:stretch>
                            <a:fillRect l="-541" t="-100000" r="-200000" b="-3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5"/>
                          <a:stretch>
                            <a:fillRect l="-100541" t="-100000" r="-100000" b="-3037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5"/>
                          <a:stretch>
                            <a:fillRect l="-200541" t="-100000" b="-303797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5"/>
                          <a:stretch>
                            <a:fillRect l="-541" t="-197500" r="-2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5"/>
                          <a:stretch>
                            <a:fillRect l="-100541" t="-197500" r="-10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5"/>
                          <a:stretch>
                            <a:fillRect l="-200541" t="-197500" b="-200000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5"/>
                          <a:stretch>
                            <a:fillRect l="-541" t="-301266" r="-2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blipFill rotWithShape="1">
                          <a:blip r:embed="rId25"/>
                          <a:stretch>
                            <a:fillRect l="-100541" t="-301266" r="-100000" b="-10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5"/>
                          <a:stretch>
                            <a:fillRect l="-200541" t="-301266" b="-102532"/>
                          </a:stretch>
                        </a:blipFill>
                      </a:tcPr>
                    </a:tc>
                  </a:tr>
                  <a:tr h="4860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L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5"/>
                          <a:stretch>
                            <a:fillRect l="-541" t="-396250" r="-2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5"/>
                          <a:stretch>
                            <a:fillRect l="-100541" t="-396250" r="-100000" b="-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anchor="ctr">
                        <a:lnR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rgbClr val="0D677A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5"/>
                          <a:stretch>
                            <a:fillRect l="-200541" t="-396250" b="-1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4" name="Rectângulo 33"/>
          <p:cNvSpPr/>
          <p:nvPr/>
        </p:nvSpPr>
        <p:spPr>
          <a:xfrm>
            <a:off x="971550" y="-38418"/>
            <a:ext cx="81724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Consequências da nova definição de seno e cosseno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5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" grpId="0"/>
      <p:bldP spid="9" grpId="0"/>
      <p:bldP spid="19" grpId="0"/>
      <p:bldP spid="19" grpId="1"/>
      <p:bldP spid="19" grpId="2"/>
      <p:bldP spid="12" grpId="0" animBg="1"/>
      <p:bldP spid="31" grpId="0" animBg="1"/>
      <p:bldP spid="32" grpId="0" animBg="1"/>
      <p:bldP spid="33" grpId="0" animBg="1"/>
      <p:bldP spid="18" grpId="0"/>
      <p:bldP spid="18" grpId="1"/>
      <p:bldP spid="18" grpId="2"/>
      <p:bldP spid="24" grpId="0"/>
      <p:bldP spid="24" grpId="1"/>
      <p:bldP spid="24" grpId="2"/>
      <p:bldP spid="22" grpId="0"/>
      <p:bldP spid="22" grpId="1"/>
      <p:bldP spid="22" grpId="2"/>
      <p:bldP spid="27" grpId="0"/>
      <p:bldP spid="27" grpId="1"/>
      <p:bldP spid="27" grpId="2"/>
      <p:bldP spid="26" grpId="0"/>
      <p:bldP spid="26" grpId="1"/>
      <p:bldP spid="26" grpId="2"/>
      <p:bldP spid="30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479600"/>
            <a:ext cx="5524306" cy="49428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479600"/>
            <a:ext cx="5524306" cy="494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0592941" y="11112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ângulo 2"/>
          <p:cNvSpPr/>
          <p:nvPr/>
        </p:nvSpPr>
        <p:spPr>
          <a:xfrm>
            <a:off x="971550" y="772414"/>
            <a:ext cx="346441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AA342"/>
              </a:buClr>
              <a:buFont typeface="Wingdings" panose="05000000000000000000" pitchFamily="2" charset="2"/>
              <a:buChar char="§"/>
            </a:pP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Sinal e variação do </a:t>
            </a:r>
            <a:r>
              <a:rPr lang="pt-PT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eno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971550" y="-38418"/>
            <a:ext cx="81724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Consequências da nova definição de seno e cosseno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479600"/>
            <a:ext cx="5524306" cy="49428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479600"/>
            <a:ext cx="5524306" cy="49428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819095" y="1993203"/>
            <a:ext cx="2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Crescente</a:t>
            </a:r>
            <a:endParaRPr lang="pt-PT" b="1" dirty="0">
              <a:solidFill>
                <a:srgbClr val="6AA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960563" y="1993203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Decrescente</a:t>
            </a:r>
            <a:endParaRPr lang="pt-PT" b="1" dirty="0">
              <a:solidFill>
                <a:srgbClr val="6AA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962000" y="5541945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Decrescente</a:t>
            </a:r>
            <a:endParaRPr lang="pt-PT" b="1" dirty="0">
              <a:solidFill>
                <a:srgbClr val="6AA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819095" y="5541945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Crescente</a:t>
            </a:r>
            <a:endParaRPr lang="pt-PT" b="1" dirty="0">
              <a:solidFill>
                <a:srgbClr val="6AA34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/>
              <p:cNvSpPr txBox="1"/>
              <p:nvPr/>
            </p:nvSpPr>
            <p:spPr>
              <a:xfrm>
                <a:off x="4922308" y="291093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CaixaDe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308" y="2910933"/>
                <a:ext cx="683200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652870" y="2914977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870" y="2914977"/>
                <a:ext cx="683200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922308" y="4172100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308" y="4172100"/>
                <a:ext cx="683200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686161" y="417774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1" y="4177743"/>
                <a:ext cx="683200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14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12" grpId="0"/>
      <p:bldP spid="22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479600"/>
            <a:ext cx="5524305" cy="494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1141" y="-1587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ângulo 2"/>
          <p:cNvSpPr/>
          <p:nvPr/>
        </p:nvSpPr>
        <p:spPr>
          <a:xfrm>
            <a:off x="971550" y="772414"/>
            <a:ext cx="39068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AA342"/>
              </a:buClr>
              <a:buFont typeface="Wingdings" panose="05000000000000000000" pitchFamily="2" charset="2"/>
              <a:buChar char="§"/>
            </a:pP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Sinal e variação do cosseno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479600"/>
            <a:ext cx="5524305" cy="49428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479600"/>
            <a:ext cx="5524305" cy="49428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000" y="1479600"/>
            <a:ext cx="5524305" cy="494280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819095" y="1961119"/>
            <a:ext cx="2670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Decrescente</a:t>
            </a:r>
            <a:endParaRPr lang="pt-PT" b="1" dirty="0">
              <a:solidFill>
                <a:srgbClr val="6AA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960563" y="1961119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Decrescente</a:t>
            </a:r>
            <a:endParaRPr lang="pt-PT" b="1" dirty="0">
              <a:solidFill>
                <a:srgbClr val="6AA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962000" y="5509861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rescente</a:t>
            </a:r>
            <a:endParaRPr lang="pt-PT" b="1" dirty="0">
              <a:solidFill>
                <a:srgbClr val="6AA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017306" y="5509861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Crescente</a:t>
            </a:r>
            <a:endParaRPr lang="pt-PT" b="1" dirty="0">
              <a:solidFill>
                <a:srgbClr val="6AA34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/>
              <p:cNvSpPr txBox="1"/>
              <p:nvPr/>
            </p:nvSpPr>
            <p:spPr>
              <a:xfrm>
                <a:off x="4922308" y="291093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308" y="2910933"/>
                <a:ext cx="683200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4921670" y="419063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670" y="4190633"/>
                <a:ext cx="683200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3686161" y="2918960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1" y="2918960"/>
                <a:ext cx="683200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3686161" y="4177743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1" y="4177743"/>
                <a:ext cx="683200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ângulo 22"/>
          <p:cNvSpPr/>
          <p:nvPr/>
        </p:nvSpPr>
        <p:spPr>
          <a:xfrm>
            <a:off x="971550" y="-38418"/>
            <a:ext cx="81724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Consequências da nova definição de seno e cosseno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4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55783" y="85443"/>
            <a:ext cx="817245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Tangente de ângulos orientados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3034" y="751968"/>
                <a:ext cx="8189705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Sendo </a:t>
                </a:r>
                <a14:m>
                  <m:oMath xmlns:m="http://schemas.openxmlformats.org/officeDocument/2006/math">
                    <m:r>
                      <a:rPr lang="pt-PT" b="0" i="1" dirty="0" smtClean="0">
                        <a:latin typeface="Cambria Math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ponto de interseção da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reta de equação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com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lado extremidade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um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ângulo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orientado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ou nulo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 lado origem coincidente com o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semieixo positivo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de amplitude 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igual a </a:t>
                </a:r>
                <a14:m>
                  <m:oMath xmlns:m="http://schemas.openxmlformats.org/officeDocument/2006/math">
                    <m:r>
                      <a:rPr lang="pt-PT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	</m:t>
                    </m:r>
                    <m:r>
                      <a:rPr lang="pt-PT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define-se:</a:t>
                </a:r>
              </a:p>
              <a:p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PT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</a:t>
                </a:r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b="1" i="0" dirty="0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𝐭𝐠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pt-PT" b="1" i="1" dirty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PT" b="1" i="1" dirty="0">
                        <a:solidFill>
                          <a:srgbClr val="6AA342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PT" b="1" dirty="0" smtClean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ordenada </a:t>
                </a:r>
                <a:r>
                  <a:rPr lang="pt-PT" b="1" dirty="0">
                    <a:solidFill>
                      <a:srgbClr val="6AA34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ponto </a:t>
                </a:r>
                <a14:m>
                  <m:oMath xmlns:m="http://schemas.openxmlformats.org/officeDocument/2006/math">
                    <m:r>
                      <a:rPr lang="pt-PT" b="1" i="1" dirty="0" smtClean="0">
                        <a:solidFill>
                          <a:srgbClr val="6AA342"/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</m:oMath>
                </a14:m>
                <a:endParaRPr lang="pt-PT" b="1" dirty="0" smtClean="0">
                  <a:solidFill>
                    <a:srgbClr val="6AA34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34" y="751968"/>
                <a:ext cx="8189705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670" b="-11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160" y="3125475"/>
            <a:ext cx="2786880" cy="3235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83" y="3124800"/>
            <a:ext cx="2892314" cy="323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8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upo 62"/>
          <p:cNvGrpSpPr/>
          <p:nvPr/>
        </p:nvGrpSpPr>
        <p:grpSpPr>
          <a:xfrm>
            <a:off x="752123" y="2835349"/>
            <a:ext cx="3579961" cy="3477315"/>
            <a:chOff x="752123" y="2835349"/>
            <a:chExt cx="3579961" cy="3477315"/>
          </a:xfrm>
        </p:grpSpPr>
        <p:grpSp>
          <p:nvGrpSpPr>
            <p:cNvPr id="61" name="Grupo 60"/>
            <p:cNvGrpSpPr/>
            <p:nvPr/>
          </p:nvGrpSpPr>
          <p:grpSpPr>
            <a:xfrm>
              <a:off x="752123" y="2835349"/>
              <a:ext cx="3579961" cy="3477315"/>
              <a:chOff x="752123" y="2835349"/>
              <a:chExt cx="3579961" cy="3477315"/>
            </a:xfrm>
          </p:grpSpPr>
          <p:pic>
            <p:nvPicPr>
              <p:cNvPr id="2" name="Imagem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2123" y="2901451"/>
                <a:ext cx="3579961" cy="3239012"/>
              </a:xfrm>
              <a:prstGeom prst="rect">
                <a:avLst/>
              </a:prstGeom>
            </p:spPr>
          </p:pic>
          <p:sp>
            <p:nvSpPr>
              <p:cNvPr id="5" name="Arco 4"/>
              <p:cNvSpPr/>
              <p:nvPr/>
            </p:nvSpPr>
            <p:spPr>
              <a:xfrm>
                <a:off x="2106936" y="4109292"/>
                <a:ext cx="740845" cy="760718"/>
              </a:xfrm>
              <a:prstGeom prst="arc">
                <a:avLst>
                  <a:gd name="adj1" fmla="val 14344937"/>
                  <a:gd name="adj2" fmla="val 0"/>
                </a:avLst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cxnSp>
            <p:nvCxnSpPr>
              <p:cNvPr id="8" name="Conexão recta 7"/>
              <p:cNvCxnSpPr/>
              <p:nvPr/>
            </p:nvCxnSpPr>
            <p:spPr>
              <a:xfrm flipH="1" flipV="1">
                <a:off x="1476260" y="2901451"/>
                <a:ext cx="1001098" cy="1619506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CaixaDeTexto 19"/>
                  <p:cNvSpPr txBox="1"/>
                  <p:nvPr/>
                </p:nvSpPr>
                <p:spPr>
                  <a:xfrm>
                    <a:off x="2553120" y="3858524"/>
                    <a:ext cx="3770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pt-PT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CaixaDeTexto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53120" y="3858524"/>
                    <a:ext cx="377026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3279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ixaDeTexto 29"/>
                  <p:cNvSpPr txBox="1"/>
                  <p:nvPr/>
                </p:nvSpPr>
                <p:spPr>
                  <a:xfrm>
                    <a:off x="3339713" y="4184676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30" name="CaixaDeTexto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39713" y="4184676"/>
                    <a:ext cx="365806" cy="36933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Conexão recta 31"/>
              <p:cNvCxnSpPr/>
              <p:nvPr/>
            </p:nvCxnSpPr>
            <p:spPr>
              <a:xfrm>
                <a:off x="3416832" y="2835349"/>
                <a:ext cx="0" cy="3477315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aixaDeTexto 28"/>
                <p:cNvSpPr txBox="1"/>
                <p:nvPr/>
              </p:nvSpPr>
              <p:spPr>
                <a:xfrm>
                  <a:off x="2144761" y="4434566"/>
                  <a:ext cx="3986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𝑂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29" name="CaixaDeTexto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761" y="4434566"/>
                  <a:ext cx="398699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55783" y="85443"/>
            <a:ext cx="817245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Tangente de ângulos orientados</a:t>
            </a:r>
            <a:endParaRPr lang="en-US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184400" y="223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3034" y="751968"/>
                <a:ext cx="7860415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b="1" dirty="0" smtClean="0">
                    <a:solidFill>
                      <a:srgbClr val="0D677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Notas:</a:t>
                </a: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0D677A"/>
                  </a:buClr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tangente não está definida para ângulos de lados perpendiculares.</a:t>
                </a:r>
              </a:p>
              <a:p>
                <a:pPr marL="342900" indent="-342900">
                  <a:lnSpc>
                    <a:spcPct val="150000"/>
                  </a:lnSpc>
                  <a:buClr>
                    <a:srgbClr val="0D677A"/>
                  </a:buClr>
                  <a:buAutoNum type="arabicPeriod"/>
                </a:pPr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  o ângulo estiver no 2.º ou 3.º quadrantes, prolonga-se o lado extremidade de modo que intersete a reta de equação </a:t>
                </a:r>
                <a14:m>
                  <m:oMath xmlns:m="http://schemas.openxmlformats.org/officeDocument/2006/math"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𝑥</m:t>
                    </m:r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34" y="751968"/>
                <a:ext cx="7860415" cy="1754326"/>
              </a:xfrm>
              <a:prstGeom prst="rect">
                <a:avLst/>
              </a:prstGeom>
              <a:blipFill rotWithShape="1">
                <a:blip r:embed="rId8"/>
                <a:stretch>
                  <a:fillRect l="-698" b="-17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exão recta 22"/>
          <p:cNvCxnSpPr/>
          <p:nvPr/>
        </p:nvCxnSpPr>
        <p:spPr>
          <a:xfrm>
            <a:off x="2467790" y="4509933"/>
            <a:ext cx="1076860" cy="1747667"/>
          </a:xfrm>
          <a:prstGeom prst="line">
            <a:avLst/>
          </a:prstGeom>
          <a:ln w="1778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376819" y="6006327"/>
            <a:ext cx="80025" cy="790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6" name="Grupo 65"/>
          <p:cNvGrpSpPr/>
          <p:nvPr/>
        </p:nvGrpSpPr>
        <p:grpSpPr>
          <a:xfrm>
            <a:off x="1827949" y="4520957"/>
            <a:ext cx="2483772" cy="2043142"/>
            <a:chOff x="1827949" y="4520957"/>
            <a:chExt cx="2483772" cy="20431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CaixaDeTexto 33"/>
                <p:cNvSpPr txBox="1"/>
                <p:nvPr/>
              </p:nvSpPr>
              <p:spPr>
                <a:xfrm>
                  <a:off x="1827949" y="6194767"/>
                  <a:ext cx="12084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𝐶</m:t>
                        </m:r>
                        <m:r>
                          <a:rPr lang="pt-PT" b="0" i="1" smtClean="0">
                            <a:latin typeface="Cambria Math"/>
                          </a:rPr>
                          <m:t>(1, </m:t>
                        </m:r>
                        <m:r>
                          <m:rPr>
                            <m:sty m:val="p"/>
                          </m:rPr>
                          <a:rPr lang="pt-PT" b="0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tg</m:t>
                        </m:r>
                        <m:r>
                          <a:rPr lang="pt-PT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pt-PT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34" name="CaixaDeTexto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7949" y="6194767"/>
                  <a:ext cx="120847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5" name="Grupo 64"/>
            <p:cNvGrpSpPr/>
            <p:nvPr/>
          </p:nvGrpSpPr>
          <p:grpSpPr>
            <a:xfrm>
              <a:off x="3489269" y="4520957"/>
              <a:ext cx="822452" cy="1491844"/>
              <a:chOff x="3489269" y="4520957"/>
              <a:chExt cx="822452" cy="1491844"/>
            </a:xfrm>
          </p:grpSpPr>
          <p:sp>
            <p:nvSpPr>
              <p:cNvPr id="35" name="Chaveta à direita 34"/>
              <p:cNvSpPr/>
              <p:nvPr/>
            </p:nvSpPr>
            <p:spPr>
              <a:xfrm>
                <a:off x="3489269" y="4520957"/>
                <a:ext cx="289516" cy="1491844"/>
              </a:xfrm>
              <a:prstGeom prst="rightBrace">
                <a:avLst>
                  <a:gd name="adj1" fmla="val 50813"/>
                  <a:gd name="adj2" fmla="val 47784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ângulo 35"/>
                  <p:cNvSpPr/>
                  <p:nvPr/>
                </p:nvSpPr>
                <p:spPr>
                  <a:xfrm>
                    <a:off x="3702452" y="5008792"/>
                    <a:ext cx="60926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pt-PT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tg</m:t>
                          </m:r>
                          <m:r>
                            <a:rPr lang="pt-PT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PT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36" name="Rectângulo 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2452" y="5008792"/>
                    <a:ext cx="609269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11667"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4" name="Grupo 63"/>
          <p:cNvGrpSpPr/>
          <p:nvPr/>
        </p:nvGrpSpPr>
        <p:grpSpPr>
          <a:xfrm>
            <a:off x="4812112" y="2901451"/>
            <a:ext cx="3579961" cy="3477315"/>
            <a:chOff x="4812112" y="2901451"/>
            <a:chExt cx="3579961" cy="3477315"/>
          </a:xfrm>
        </p:grpSpPr>
        <p:grpSp>
          <p:nvGrpSpPr>
            <p:cNvPr id="62" name="Grupo 61"/>
            <p:cNvGrpSpPr/>
            <p:nvPr/>
          </p:nvGrpSpPr>
          <p:grpSpPr>
            <a:xfrm>
              <a:off x="4812112" y="2901451"/>
              <a:ext cx="3579961" cy="3477315"/>
              <a:chOff x="4812112" y="2901451"/>
              <a:chExt cx="3579961" cy="3477315"/>
            </a:xfrm>
          </p:grpSpPr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2112" y="2901451"/>
                <a:ext cx="3579961" cy="3239012"/>
              </a:xfrm>
              <a:prstGeom prst="rect">
                <a:avLst/>
              </a:prstGeom>
            </p:spPr>
          </p:pic>
          <p:sp>
            <p:nvSpPr>
              <p:cNvPr id="40" name="Arco 39"/>
              <p:cNvSpPr/>
              <p:nvPr/>
            </p:nvSpPr>
            <p:spPr>
              <a:xfrm>
                <a:off x="6231669" y="4109292"/>
                <a:ext cx="740845" cy="760718"/>
              </a:xfrm>
              <a:prstGeom prst="arc">
                <a:avLst>
                  <a:gd name="adj1" fmla="val 8542900"/>
                  <a:gd name="adj2" fmla="val 0"/>
                </a:avLst>
              </a:prstGeom>
              <a:ln w="25400">
                <a:solidFill>
                  <a:srgbClr val="FF0000"/>
                </a:solidFill>
                <a:head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CaixaDeTexto 40"/>
                  <p:cNvSpPr txBox="1"/>
                  <p:nvPr/>
                </p:nvSpPr>
                <p:spPr>
                  <a:xfrm>
                    <a:off x="6043156" y="3924626"/>
                    <a:ext cx="37702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𝛿</m:t>
                          </m:r>
                        </m:oMath>
                      </m:oMathPara>
                    </a14:m>
                    <a:endParaRPr lang="pt-PT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CaixaDeTexto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43156" y="3924626"/>
                    <a:ext cx="377026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Conexão recta 41"/>
              <p:cNvCxnSpPr/>
              <p:nvPr/>
            </p:nvCxnSpPr>
            <p:spPr>
              <a:xfrm flipV="1">
                <a:off x="5188943" y="4500668"/>
                <a:ext cx="1336029" cy="1485369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xão recta 44"/>
              <p:cNvCxnSpPr/>
              <p:nvPr/>
            </p:nvCxnSpPr>
            <p:spPr>
              <a:xfrm>
                <a:off x="7477375" y="2901451"/>
                <a:ext cx="0" cy="3477315"/>
              </a:xfrm>
              <a:prstGeom prst="line">
                <a:avLst/>
              </a:prstGeom>
              <a:ln w="1778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CaixaDeTexto 45"/>
                  <p:cNvSpPr txBox="1"/>
                  <p:nvPr/>
                </p:nvSpPr>
                <p:spPr>
                  <a:xfrm>
                    <a:off x="7400256" y="4434576"/>
                    <a:ext cx="36580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pt-PT" b="0" i="1" smtClean="0">
                              <a:latin typeface="Cambria Math"/>
                            </a:rPr>
                            <m:t>1</m:t>
                          </m:r>
                        </m:oMath>
                      </m:oMathPara>
                    </a14:m>
                    <a:endParaRPr lang="pt-PT" dirty="0"/>
                  </a:p>
                </p:txBody>
              </p:sp>
            </mc:Choice>
            <mc:Fallback xmlns="">
              <p:sp>
                <p:nvSpPr>
                  <p:cNvPr id="46" name="CaixaDeTexto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0256" y="4434576"/>
                    <a:ext cx="365806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pt-PT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CaixaDeTexto 46"/>
                <p:cNvSpPr txBox="1"/>
                <p:nvPr/>
              </p:nvSpPr>
              <p:spPr>
                <a:xfrm>
                  <a:off x="6467094" y="4456600"/>
                  <a:ext cx="3986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𝑂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47" name="CaixaDeTexto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7094" y="4456600"/>
                  <a:ext cx="39869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8" name="Conexão recta 47"/>
          <p:cNvCxnSpPr/>
          <p:nvPr/>
        </p:nvCxnSpPr>
        <p:spPr>
          <a:xfrm flipH="1">
            <a:off x="6535989" y="2997299"/>
            <a:ext cx="1355590" cy="1496394"/>
          </a:xfrm>
          <a:prstGeom prst="line">
            <a:avLst/>
          </a:prstGeom>
          <a:ln w="1778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437362" y="3415528"/>
            <a:ext cx="80025" cy="790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67" name="Grupo 66"/>
          <p:cNvGrpSpPr/>
          <p:nvPr/>
        </p:nvGrpSpPr>
        <p:grpSpPr>
          <a:xfrm>
            <a:off x="6035159" y="3455053"/>
            <a:ext cx="2252036" cy="3108379"/>
            <a:chOff x="6035159" y="3455053"/>
            <a:chExt cx="2252036" cy="31083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aixaDeTexto 57"/>
                <p:cNvSpPr txBox="1"/>
                <p:nvPr/>
              </p:nvSpPr>
              <p:spPr>
                <a:xfrm>
                  <a:off x="6035159" y="6194100"/>
                  <a:ext cx="12084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PT" b="0" i="1" smtClean="0">
                            <a:latin typeface="Cambria Math"/>
                          </a:rPr>
                          <m:t>𝐷</m:t>
                        </m:r>
                        <m:r>
                          <a:rPr lang="pt-PT" b="0" i="1" smtClean="0">
                            <a:latin typeface="Cambria Math"/>
                          </a:rPr>
                          <m:t>(1, </m:t>
                        </m:r>
                        <m:r>
                          <m:rPr>
                            <m:sty m:val="p"/>
                          </m:rPr>
                          <a:rPr lang="pt-PT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tg</m:t>
                        </m:r>
                        <m:r>
                          <a:rPr lang="pt-P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  <m:r>
                          <a:rPr lang="pt-PT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pt-PT" dirty="0"/>
                </a:p>
              </p:txBody>
            </p:sp>
          </mc:Choice>
          <mc:Fallback xmlns="">
            <p:sp>
              <p:nvSpPr>
                <p:cNvPr id="58" name="CaixaDeTexto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5159" y="6194100"/>
                  <a:ext cx="1208472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Chaveta à direita 58"/>
            <p:cNvSpPr/>
            <p:nvPr/>
          </p:nvSpPr>
          <p:spPr>
            <a:xfrm>
              <a:off x="7557750" y="3455053"/>
              <a:ext cx="186278" cy="1001547"/>
            </a:xfrm>
            <a:prstGeom prst="rightBrace">
              <a:avLst>
                <a:gd name="adj1" fmla="val 50813"/>
                <a:gd name="adj2" fmla="val 47784"/>
              </a:avLst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ângulo 59"/>
                <p:cNvSpPr/>
                <p:nvPr/>
              </p:nvSpPr>
              <p:spPr>
                <a:xfrm>
                  <a:off x="7677926" y="3738109"/>
                  <a:ext cx="60926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pt-PT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tg</m:t>
                        </m:r>
                        <m:r>
                          <a:rPr lang="pt-PT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pt-PT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oMath>
                    </m:oMathPara>
                  </a14:m>
                  <a:endParaRPr lang="pt-PT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ângulo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77926" y="3738109"/>
                  <a:ext cx="609269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aixaDeTexto 67"/>
              <p:cNvSpPr txBox="1"/>
              <p:nvPr/>
            </p:nvSpPr>
            <p:spPr>
              <a:xfrm>
                <a:off x="7117247" y="3183932"/>
                <a:ext cx="4045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8" name="CaixaDeTexto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247" y="3183932"/>
                <a:ext cx="404598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aixaDeTexto 68"/>
              <p:cNvSpPr txBox="1"/>
              <p:nvPr/>
            </p:nvSpPr>
            <p:spPr>
              <a:xfrm>
                <a:off x="3036421" y="5873556"/>
                <a:ext cx="3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69" name="CaixaDeTexto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421" y="5873556"/>
                <a:ext cx="385554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5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7" grpId="0" animBg="1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146300" y="800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47300" y="-25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81075" y="946750"/>
                <a:ext cx="729643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Clr>
                    <a:srgbClr val="6AA342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PT" b="0" i="0" smtClean="0">
                            <a:latin typeface="Cambria Math"/>
                            <a:cs typeface="Arial" panose="020B0604020202020204" pitchFamily="34" charset="0"/>
                          </a:rPr>
                          <m:t>tg</m:t>
                        </m:r>
                      </m:fName>
                      <m:e>
                        <m:r>
                          <a:rPr lang="pt-PT" i="1">
                            <a:latin typeface="Cambria Math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  <m:r>
                      <a:rPr lang="pt-PT" b="0" i="1" smtClean="0">
                        <a:latin typeface="Cambria Math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]"/>
                        <m:endChr m:val="["/>
                        <m:ctrlP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PT" b="0" i="1" smtClean="0">
                            <a:latin typeface="Cambria Math"/>
                            <a:cs typeface="Arial" panose="020B0604020202020204" pitchFamily="34" charset="0"/>
                          </a:rPr>
                          <m:t>−∞, +∞</m:t>
                        </m:r>
                      </m:e>
                    </m:d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dirty="0">
                    <a:latin typeface="Arial" panose="020B0604020202020204" pitchFamily="34" charset="0"/>
                    <a:cs typeface="Arial" panose="020B0604020202020204" pitchFamily="34" charset="0"/>
                  </a:rPr>
                  <a:t>qualquer que seja o ângulo orientado ou nulo 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pt-PT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75" y="946750"/>
                <a:ext cx="7296434" cy="507831"/>
              </a:xfrm>
              <a:prstGeom prst="rect">
                <a:avLst/>
              </a:prstGeom>
              <a:blipFill rotWithShape="1">
                <a:blip r:embed="rId4"/>
                <a:stretch>
                  <a:fillRect l="-585" b="-8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11993" y="128964"/>
            <a:ext cx="77179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600" b="1" dirty="0">
                <a:latin typeface="Arial" panose="020B0604020202020204" pitchFamily="34" charset="0"/>
                <a:cs typeface="Arial" panose="020B0604020202020204" pitchFamily="34" charset="0"/>
              </a:rPr>
              <a:t>Consequências da nova definição de </a:t>
            </a:r>
            <a:r>
              <a:rPr lang="pt-PT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tangente</a:t>
            </a:r>
            <a:endParaRPr lang="en-US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579100" y="1016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ângulo 11"/>
          <p:cNvSpPr/>
          <p:nvPr/>
        </p:nvSpPr>
        <p:spPr>
          <a:xfrm>
            <a:off x="1011993" y="1525663"/>
            <a:ext cx="3919663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6AA342"/>
              </a:buClr>
              <a:buFont typeface="Wingdings" panose="05000000000000000000" pitchFamily="2" charset="2"/>
              <a:buChar char="§"/>
            </a:pPr>
            <a:r>
              <a:rPr lang="pt-P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Sinal e variação da tangente</a:t>
            </a:r>
            <a:endParaRPr lang="pt-P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804" y="2160000"/>
            <a:ext cx="4828235" cy="4320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0" y="2160000"/>
            <a:ext cx="4828235" cy="4320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0" y="2160000"/>
            <a:ext cx="4828235" cy="4320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00" y="2160000"/>
            <a:ext cx="4828235" cy="4320000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6273769" y="5672043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rescente</a:t>
            </a:r>
            <a:endParaRPr lang="pt-PT" b="1" dirty="0">
              <a:solidFill>
                <a:srgbClr val="6AA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273769" y="2708547"/>
            <a:ext cx="179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rescente</a:t>
            </a:r>
            <a:endParaRPr lang="pt-PT" b="1" dirty="0">
              <a:solidFill>
                <a:srgbClr val="6AA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597003" y="2708547"/>
            <a:ext cx="137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rescente</a:t>
            </a:r>
            <a:endParaRPr lang="pt-PT" b="1" dirty="0">
              <a:solidFill>
                <a:srgbClr val="6AA34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97003" y="5672043"/>
            <a:ext cx="1374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pt-PT" b="1" dirty="0" smtClean="0">
                <a:solidFill>
                  <a:srgbClr val="6AA342"/>
                </a:solidFill>
                <a:latin typeface="Arial" pitchFamily="34" charset="0"/>
                <a:cs typeface="Arial" pitchFamily="34" charset="0"/>
              </a:rPr>
              <a:t>rescente</a:t>
            </a:r>
            <a:endParaRPr lang="pt-PT" b="1" dirty="0">
              <a:solidFill>
                <a:srgbClr val="6AA342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/>
              <p:cNvSpPr txBox="1"/>
              <p:nvPr/>
            </p:nvSpPr>
            <p:spPr>
              <a:xfrm>
                <a:off x="4843285" y="3317337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CaixaDe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285" y="3317337"/>
                <a:ext cx="683200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/>
              <p:cNvSpPr txBox="1"/>
              <p:nvPr/>
            </p:nvSpPr>
            <p:spPr>
              <a:xfrm>
                <a:off x="3686161" y="4502682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CaixaDe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1" y="4502682"/>
                <a:ext cx="683200" cy="707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ixaDeTexto 25"/>
              <p:cNvSpPr txBox="1"/>
              <p:nvPr/>
            </p:nvSpPr>
            <p:spPr>
              <a:xfrm>
                <a:off x="3686161" y="3325364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CaixaDe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61" y="3325364"/>
                <a:ext cx="683200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/>
              <p:cNvSpPr txBox="1"/>
              <p:nvPr/>
            </p:nvSpPr>
            <p:spPr>
              <a:xfrm>
                <a:off x="4841344" y="4502682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4000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pt-PT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344" y="4502682"/>
                <a:ext cx="683200" cy="70788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24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19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7265</TotalTime>
  <Words>1969</Words>
  <Application>Microsoft Office PowerPoint</Application>
  <PresentationFormat>Apresentação no Ecrã (4:3)</PresentationFormat>
  <Paragraphs>330</Paragraphs>
  <Slides>22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22</vt:i4>
      </vt:variant>
    </vt:vector>
  </HeadingPairs>
  <TitlesOfParts>
    <vt:vector size="23" baseType="lpstr">
      <vt:lpstr>Tema do Office</vt:lpstr>
      <vt:lpstr>Razões trigonométricas de ângulos generalizados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Marques</dc:creator>
  <cp:lastModifiedBy>Liliana Fernandes</cp:lastModifiedBy>
  <cp:revision>486</cp:revision>
  <dcterms:created xsi:type="dcterms:W3CDTF">2015-12-10T15:13:19Z</dcterms:created>
  <dcterms:modified xsi:type="dcterms:W3CDTF">2016-06-08T14:14:12Z</dcterms:modified>
</cp:coreProperties>
</file>