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70" r:id="rId5"/>
    <p:sldId id="281" r:id="rId6"/>
    <p:sldId id="271" r:id="rId7"/>
    <p:sldId id="272" r:id="rId8"/>
    <p:sldId id="274" r:id="rId9"/>
    <p:sldId id="275" r:id="rId10"/>
    <p:sldId id="276" r:id="rId11"/>
    <p:sldId id="284" r:id="rId12"/>
    <p:sldId id="277" r:id="rId13"/>
    <p:sldId id="278" r:id="rId14"/>
    <p:sldId id="279" r:id="rId15"/>
    <p:sldId id="280" r:id="rId16"/>
    <p:sldId id="265" r:id="rId17"/>
    <p:sldId id="266" r:id="rId18"/>
    <p:sldId id="267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F20"/>
    <a:srgbClr val="D8E920"/>
    <a:srgbClr val="33CCCC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102"/>
      </p:cViewPr>
      <p:guideLst>
        <p:guide orient="horz" pos="216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t>24/07/2020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  <p:pic>
        <p:nvPicPr>
          <p:cNvPr id="1026" name="Picture 2" descr="C:\Users\pmpinto\Desktop\PT\2015\Vânia Guedes\Manual normas gráficas - Jogo de Particulas\Powerpoint\final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848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23740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10º</a:t>
            </a:r>
            <a:endParaRPr lang="pt-PT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pmpinto\Desktop\PT\2015\Vânia Guedes\Manual normas gráficas - Jogo de Particulas\Powerpoint\interior5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mpinto\Desktop\PT\2015\Vânia Guedes\Manual normas gráficas - Jogo de Particulas\Powerpoint\interior4-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848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23740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10º</a:t>
            </a:r>
            <a:endParaRPr lang="pt-PT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296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919" y="1769363"/>
            <a:ext cx="6010585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insaturados: alcinos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10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202741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alcinos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contêm pelo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 uma ligação dupla carbono-carbono (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</a:t>
            </a:r>
            <a:r>
              <a:rPr lang="el-G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Ξ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na cadeia principal.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3009353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dos alcanos termina em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PT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5576" y="3713188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fórmula geral dos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alcenos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b="1" i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b="1" i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2160" y="4421906"/>
            <a:ext cx="2587872" cy="15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696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insaturados: alcinos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11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47188"/>
              </p:ext>
            </p:extLst>
          </p:nvPr>
        </p:nvGraphicFramePr>
        <p:xfrm>
          <a:off x="1115616" y="1844824"/>
          <a:ext cx="7404669" cy="37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160240"/>
                <a:gridCol w="402029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molecular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racional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Etino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Ξ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Propino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Ξ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But-1-ino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Ξ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But-2-ino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Ξ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9956" y="3410091"/>
            <a:ext cx="1013867" cy="5197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4242" y="4289698"/>
            <a:ext cx="1405297" cy="494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4242" y="5095591"/>
            <a:ext cx="1373212" cy="5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190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 tipo de hidrocarbonetos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12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10344" y="1961405"/>
            <a:ext cx="8333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xistem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de cadeia fechada, saturados 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insaturados, denominados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cíclicos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75" y="3667917"/>
            <a:ext cx="1457325" cy="1047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25" y="2763589"/>
            <a:ext cx="1704975" cy="15144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973" y="2720823"/>
            <a:ext cx="1657350" cy="16192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715667"/>
            <a:ext cx="1304925" cy="13620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61293" y="50273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ciclobutano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40486" y="434007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Benzeno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792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Derivados halogenados dos alcanos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13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0100" y="1844824"/>
            <a:ext cx="82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 ou mais átomos de hidrogénio de um hidrocarboneto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saturado é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substituído por átomos de halogéneos como o flúor, o cloro, 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bromo ou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iodo, obtém-se um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 halogenado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alcano, ou 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haloalcano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0100" y="3342410"/>
            <a:ext cx="813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existirem dois ou mais halogéneos iguais, utilizam-se os prefixos 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-, </a:t>
            </a:r>
            <a:r>
              <a:rPr lang="pt-P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tetra-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etc., antes do nome do halogéneo.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29547" y="5750244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2-Cloro-1-iodopentano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36103" y="5750244"/>
            <a:ext cx="201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Trifluorometano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48931" y="5750244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Clorometano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3" y="4221088"/>
            <a:ext cx="1546279" cy="128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58" y="4221088"/>
            <a:ext cx="1380649" cy="13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59" y="4114561"/>
            <a:ext cx="34671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28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Derivados dos alcanos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14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870893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CFC (clorofluorcarbonetos) são derivados halogenados dos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alcanos, muito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influentes na destruição da camada de ozono como veremos.</a:t>
            </a:r>
          </a:p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CFC são derivados do metano e do etano, por substituição dos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de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hidrogénio por átomos de cloro e de flúor.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00543" y="5435932"/>
            <a:ext cx="257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Triclorofluorometano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1472" y="5435932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Diclorodifluorometano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21761"/>
            <a:ext cx="1659255" cy="13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81" y="3821761"/>
            <a:ext cx="1671638" cy="14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9383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Derivados dos alcanos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15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89444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forte é a ligação entre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dois átomos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menor é o comprimento de ligação e maior é a energia de ligação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271617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Comparando as moléculas de etano, de eteno e de etino, podemos concluir que o comprimento de ligação carbono-carbono diminui do etano para o etino, enquanto a energia dessa ligação aumenta do etano para o etino.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4876725"/>
            <a:ext cx="4352925" cy="2952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11760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94448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60268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etino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2555776" y="4175192"/>
            <a:ext cx="4352925" cy="589130"/>
          </a:xfrm>
          <a:prstGeom prst="rightArrow">
            <a:avLst/>
          </a:prstGeom>
          <a:noFill/>
          <a:ln>
            <a:solidFill>
              <a:srgbClr val="D8D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Energia da ligação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 flipH="1">
            <a:off x="2555775" y="5724526"/>
            <a:ext cx="4352925" cy="589130"/>
          </a:xfrm>
          <a:prstGeom prst="rightArrow">
            <a:avLst/>
          </a:prstGeom>
          <a:noFill/>
          <a:ln>
            <a:solidFill>
              <a:srgbClr val="D8D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Comprimento da ligação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5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81192" y="914915"/>
            <a:ext cx="8280920" cy="45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 smtClean="0">
                <a:solidFill>
                  <a:srgbClr val="C4CC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endParaRPr lang="pt-PT" sz="2000" b="1" dirty="0">
              <a:solidFill>
                <a:srgbClr val="C4CC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16</a:t>
            </a:fld>
            <a:endParaRPr lang="pt-PT"/>
          </a:p>
        </p:txBody>
      </p:sp>
      <p:pic>
        <p:nvPicPr>
          <p:cNvPr id="8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1560" y="167504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Classifique em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Verdadeira </a:t>
            </a:r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Falsa </a:t>
            </a:r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uma das afirmações seguintes.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71600" y="2409563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alcanos as ligações entre o carbono e o hidrogénio são todas ligações covalentes simples.</a:t>
            </a: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alcenos não podem possuir ligações covalentes simples.</a:t>
            </a: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alcenos e os alcinos são hidrocarbonetos insaturados.</a:t>
            </a: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CFC’s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derivados dos alcanos.</a:t>
            </a:r>
            <a:endParaRPr lang="pt-PT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ligação dupla possui maior comprimento que uma ligação simples e menor energia de ligação que uma ligação tripla.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7818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81192" y="914915"/>
            <a:ext cx="8280920" cy="45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 smtClean="0">
                <a:solidFill>
                  <a:srgbClr val="C4CC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r>
              <a:rPr lang="pt-PT" sz="2000" b="1" dirty="0" smtClean="0">
                <a:solidFill>
                  <a:srgbClr val="C4CC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Resolução </a:t>
            </a:r>
            <a:endParaRPr lang="pt-PT" sz="2000" b="1" dirty="0">
              <a:solidFill>
                <a:srgbClr val="C4CC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17</a:t>
            </a:fld>
            <a:endParaRPr lang="pt-PT"/>
          </a:p>
        </p:txBody>
      </p:sp>
      <p:pic>
        <p:nvPicPr>
          <p:cNvPr id="10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611560" y="16750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Classifique em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Verdadeira </a:t>
            </a:r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Falsa </a:t>
            </a:r>
            <a:r>
              <a:rPr lang="pt-P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uma das afirmações seguintes.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71600" y="2409563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alcanos as ligações entre o carbono e o hidrogénio são todas ligações covalentes simples.</a:t>
            </a: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alcenos não podem possuir ligações covalentes simples.</a:t>
            </a: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alcenos e os alcinos são hidrocarbonetos insaturados</a:t>
            </a: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CFC’s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derivados dos alcanos.</a:t>
            </a:r>
            <a:endParaRPr lang="pt-PT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ligação dupla possui maior comprimento que uma ligação simples e menor energia de ligação que uma ligação tripla.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929905" y="2911029"/>
            <a:ext cx="65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Verdadeira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929904" y="3429000"/>
            <a:ext cx="72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Falsa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. Os alcenos possuem ligações covalentes simples e duplas.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929904" y="4005064"/>
            <a:ext cx="65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Verdadeira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957356" y="5446965"/>
            <a:ext cx="650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indent="-622300"/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Falsa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. Uma ligação dupla possui menor comprimento da ligação que uma ligação simples e menor energia de ligação que uma ligação tripla.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929904" y="4571693"/>
            <a:ext cx="65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Verdadeira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98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5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914915"/>
            <a:ext cx="8280920" cy="45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C8D01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síntese</a:t>
            </a:r>
            <a:endParaRPr lang="pt-PT" sz="2400" b="1" dirty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18</a:t>
            </a:fld>
            <a:endParaRPr lang="pt-PT"/>
          </a:p>
        </p:txBody>
      </p:sp>
      <p:pic>
        <p:nvPicPr>
          <p:cNvPr id="4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076" y="1988840"/>
            <a:ext cx="80498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Hidrocarboneto: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substância molecular formada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carbono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hidrogénio. Pode ser:</a:t>
            </a:r>
          </a:p>
          <a:p>
            <a:pPr marL="808038" indent="-265113">
              <a:lnSpc>
                <a:spcPct val="150000"/>
              </a:lnSpc>
              <a:spcAft>
                <a:spcPts val="1200"/>
              </a:spcAft>
            </a:pP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saturado (alcano), contendo apenas ligações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covalentes simples 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os átomos de carbono;</a:t>
            </a:r>
          </a:p>
          <a:p>
            <a:pPr marL="808038" indent="-265113">
              <a:lnSpc>
                <a:spcPct val="150000"/>
              </a:lnSpc>
              <a:spcAft>
                <a:spcPts val="1200"/>
              </a:spcAft>
            </a:pP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insaturado, contendo ligações covalentes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duplas (alceno</a:t>
            </a:r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ou triplas (alcino) entre os átomos de carbono.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348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669674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Importância da química orgânica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2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88891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carbono é o elemento central de muitos compostos, como 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constituintes dos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seres vivos, dos medicamentos, dos alimentos, dos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combustíveis fósseis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das plantas e de tantos outros essenciais ao ser humano.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321746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ligação entre átomos de carbono, ou entre átomos de carbono 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de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elementos, pode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uma ligação covalente: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4000418"/>
            <a:ext cx="119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39952" y="4140680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11960" y="3992018"/>
            <a:ext cx="119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0352" y="4149080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852360" y="4000418"/>
            <a:ext cx="119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/>
          <a:stretch/>
        </p:blipFill>
        <p:spPr bwMode="auto">
          <a:xfrm>
            <a:off x="1061161" y="4588758"/>
            <a:ext cx="2214500" cy="15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7338"/>
            <a:ext cx="1851660" cy="14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67878"/>
            <a:ext cx="232410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7" grpId="0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669674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3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188891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substâncias moleculares formadas por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hidrogénio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00708" y="2708589"/>
            <a:ext cx="834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hidrocarbonetos, os átomos de carbono ligam-se entre </a:t>
            </a:r>
            <a:r>
              <a:rPr lang="pt-P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si, constituindo as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cadeias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carbonadas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podem ser:</a:t>
            </a:r>
            <a:endParaRPr lang="pt-P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31640" y="3789040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3648" y="3615158"/>
            <a:ext cx="5218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curtas e cadeias longas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86100" y="3598961"/>
            <a:ext cx="2033972" cy="40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34" y="4357834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296874"/>
            <a:ext cx="47244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037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5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669674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4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87624" y="1918397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78158" y="1769990"/>
            <a:ext cx="460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cadeias lineares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cadeias ramificadas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23051" y="1717534"/>
            <a:ext cx="2717101" cy="40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1187624" y="3927887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78158" y="3778970"/>
            <a:ext cx="7993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hidrocarbonetos de cadeia saturada, ou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saturados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são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que contêm apenas ligações covalentes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simples entre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átomos de carbono. São designados por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alcanos.</a:t>
            </a:r>
            <a:endParaRPr lang="pt-P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61" y="2256788"/>
            <a:ext cx="255460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53" y="2165980"/>
            <a:ext cx="2748915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49" y="4869160"/>
            <a:ext cx="208597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660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9" grpId="0" animBg="1"/>
      <p:bldP spid="9" grpId="2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669674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5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87624" y="1918397"/>
            <a:ext cx="72008" cy="72008"/>
          </a:xfrm>
          <a:prstGeom prst="ellipse">
            <a:avLst/>
          </a:prstGeom>
          <a:solidFill>
            <a:srgbClr val="D8DF20"/>
          </a:solidFill>
          <a:ln>
            <a:solidFill>
              <a:srgbClr val="C8D01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8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52263" y="1781558"/>
            <a:ext cx="804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hidrocarbonetos de cadeia insaturada, ou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são os que contêm ligações covalentes duplas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triplas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átomos de carbono.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051720" y="2767406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Se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ligação covalente entre átomos de carbono for dupla,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hidrocarbonetos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designam-se por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alcenos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062741" y="4500409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Se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ligação covalente entre átomos de carbono for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tripla, os hidrocarbonetos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designam-se por </a:t>
            </a:r>
            <a:r>
              <a:rPr lang="pt-PT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alcinos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56" y="3351694"/>
            <a:ext cx="1897380" cy="11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56" y="5093070"/>
            <a:ext cx="2034540" cy="11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677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669674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saturados: alcanos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6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0100" y="1914393"/>
            <a:ext cx="8064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alcanos, cada átomo de carbono está ligado a outros quatro átomos.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0100" y="2767774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dos alcanos termina em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-ano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0100" y="3344156"/>
            <a:ext cx="503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fórmula geral dos alcanos é C</a:t>
            </a:r>
            <a:r>
              <a:rPr lang="pt-PT" b="1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b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b="1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b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46712" y="418101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dirty="0" smtClean="0"/>
              <a:t>C</a:t>
            </a:r>
            <a:r>
              <a:rPr lang="pt-PT" baseline="-25000" dirty="0" smtClean="0"/>
              <a:t>4</a:t>
            </a:r>
            <a:r>
              <a:rPr lang="pt-PT" dirty="0" smtClean="0"/>
              <a:t>H</a:t>
            </a:r>
            <a:r>
              <a:rPr lang="pt-PT" baseline="-25000" dirty="0" smtClean="0"/>
              <a:t>10</a:t>
            </a:r>
            <a:endParaRPr lang="pt-PT" dirty="0" smtClean="0"/>
          </a:p>
          <a:p>
            <a:pPr>
              <a:lnSpc>
                <a:spcPct val="200000"/>
              </a:lnSpc>
            </a:pPr>
            <a:r>
              <a:rPr lang="pt-PT" dirty="0" smtClean="0"/>
              <a:t>Butano</a:t>
            </a:r>
            <a:endParaRPr lang="pt-P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27" y="4233436"/>
            <a:ext cx="255460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2177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753852"/>
            <a:ext cx="6696744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saturados: alcanos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7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48885"/>
              </p:ext>
            </p:extLst>
          </p:nvPr>
        </p:nvGraphicFramePr>
        <p:xfrm>
          <a:off x="178182" y="1147449"/>
          <a:ext cx="8913168" cy="469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1152128"/>
                <a:gridCol w="2126074"/>
                <a:gridCol w="3079190"/>
              </a:tblGrid>
              <a:tr h="5533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 e modelo do alcano</a:t>
                      </a:r>
                      <a:endParaRPr lang="pt-PT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molecular</a:t>
                      </a:r>
                      <a:endParaRPr lang="pt-PT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de estrutura</a:t>
                      </a:r>
                      <a:endParaRPr lang="pt-PT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racional</a:t>
                      </a:r>
                      <a:endParaRPr lang="pt-PT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 Metano</a:t>
                      </a:r>
                      <a:endParaRPr lang="pt-PT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CH</a:t>
                      </a:r>
                      <a:r>
                        <a:rPr lang="pt-PT" baseline="-25000" dirty="0" smtClean="0"/>
                        <a:t>4</a:t>
                      </a:r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pt-PT" sz="1600" baseline="-25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 Etano</a:t>
                      </a:r>
                      <a:endParaRPr lang="pt-PT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r>
                        <a:rPr lang="pt-PT" baseline="-25000" dirty="0" smtClean="0"/>
                        <a:t>2</a:t>
                      </a:r>
                      <a:r>
                        <a:rPr lang="pt-PT" baseline="0" dirty="0" smtClean="0"/>
                        <a:t>H</a:t>
                      </a:r>
                      <a:r>
                        <a:rPr lang="pt-PT" baseline="-25000" dirty="0" smtClean="0"/>
                        <a:t>6</a:t>
                      </a:r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600" baseline="-25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 Propano</a:t>
                      </a:r>
                      <a:endParaRPr lang="pt-PT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r>
                        <a:rPr lang="pt-PT" baseline="-25000" dirty="0" smtClean="0"/>
                        <a:t>3</a:t>
                      </a:r>
                      <a:r>
                        <a:rPr lang="pt-PT" baseline="0" dirty="0" smtClean="0"/>
                        <a:t>H</a:t>
                      </a:r>
                      <a:r>
                        <a:rPr lang="pt-PT" baseline="-25000" dirty="0" smtClean="0"/>
                        <a:t>8</a:t>
                      </a:r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6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</a:t>
                      </a:r>
                      <a:endParaRPr lang="pt-PT" sz="1600" baseline="-25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 Butano</a:t>
                      </a:r>
                      <a:endParaRPr lang="pt-PT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C</a:t>
                      </a:r>
                      <a:r>
                        <a:rPr lang="pt-PT" baseline="-25000" dirty="0" smtClean="0"/>
                        <a:t>4</a:t>
                      </a:r>
                      <a:r>
                        <a:rPr lang="pt-PT" dirty="0" smtClean="0"/>
                        <a:t>H</a:t>
                      </a:r>
                      <a:r>
                        <a:rPr lang="pt-PT" baseline="-25000" dirty="0" smtClean="0"/>
                        <a:t>10</a:t>
                      </a:r>
                      <a:endParaRPr lang="pt-PT" dirty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6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</a:t>
                      </a:r>
                      <a:endParaRPr lang="pt-PT" sz="1600" baseline="-25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 Pentano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C</a:t>
                      </a:r>
                      <a:r>
                        <a:rPr lang="pt-PT" baseline="-25000" dirty="0" smtClean="0"/>
                        <a:t>5</a:t>
                      </a:r>
                      <a:r>
                        <a:rPr lang="pt-PT" dirty="0" smtClean="0"/>
                        <a:t>H</a:t>
                      </a:r>
                      <a:r>
                        <a:rPr lang="pt-PT" baseline="-25000" dirty="0" smtClean="0"/>
                        <a:t>12</a:t>
                      </a:r>
                      <a:endParaRPr lang="pt-PT" dirty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6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t-PT" sz="16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</a:t>
                      </a:r>
                      <a:endParaRPr lang="pt-PT" sz="1600" baseline="-25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5393" y="1798713"/>
            <a:ext cx="796571" cy="7104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161" y="2610350"/>
            <a:ext cx="1019036" cy="6745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6281" y="3386105"/>
            <a:ext cx="1334793" cy="7319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930" y="4278949"/>
            <a:ext cx="1607493" cy="70327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4692" y="5110332"/>
            <a:ext cx="1829960" cy="6889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913" y="1798713"/>
            <a:ext cx="549771" cy="60474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824" y="2598333"/>
            <a:ext cx="1023948" cy="66659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283" y="3391421"/>
            <a:ext cx="1127030" cy="7696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736" y="4253781"/>
            <a:ext cx="1312577" cy="72844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706" y="5009656"/>
            <a:ext cx="1656184" cy="81091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3785" y="3801457"/>
            <a:ext cx="847725" cy="3238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434" y="4618004"/>
            <a:ext cx="1114425" cy="3238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9946" y="5402079"/>
            <a:ext cx="1295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82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insaturados: alcenos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8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202741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alcenos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contêm pelo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menos uma ligação dupla carbono-carbono (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= C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na cadeia principal.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576" y="3009353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nome dos alcanos termina em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5576" y="3713188"/>
            <a:ext cx="487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fórmula geral dos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alcenos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b="1" i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b="1" i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b="1" i="1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581173"/>
            <a:ext cx="1722452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46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67544" y="1268760"/>
            <a:ext cx="7200800" cy="45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Hidrocarbonetos insaturados: alcenos</a:t>
            </a:r>
            <a:endParaRPr lang="pt-PT" sz="2000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9</a:t>
            </a:fld>
            <a:endParaRPr lang="pt-PT"/>
          </a:p>
        </p:txBody>
      </p:sp>
      <p:pic>
        <p:nvPicPr>
          <p:cNvPr id="2051" name="Picture 3" descr="C:\Users\pmpinto\Desktop\PT\2015\Vânia Guedes\Manual normas gráficas - Jogo de Particulas\Powerpoint\barra_s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1435" y="116632"/>
            <a:ext cx="618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Hidrocarbonetos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89675"/>
              </p:ext>
            </p:extLst>
          </p:nvPr>
        </p:nvGraphicFramePr>
        <p:xfrm>
          <a:off x="1115616" y="1844824"/>
          <a:ext cx="7404669" cy="37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160240"/>
                <a:gridCol w="402029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molecular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Fórmula racional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20"/>
                    </a:solidFill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Eteno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Propeno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But-1-eno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9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But-2-eno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pt-PT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  <a:r>
                        <a:rPr lang="pt-PT" b="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</a:t>
                      </a:r>
                      <a:r>
                        <a:rPr lang="pt-PT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–C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H=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CH–CH</a:t>
                      </a:r>
                      <a:r>
                        <a:rPr lang="pl-PL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="0" i="0" u="none" strike="noStrike" kern="1200" baseline="-2500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8410" y="3528975"/>
            <a:ext cx="904875" cy="371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1234" y="4364538"/>
            <a:ext cx="1419225" cy="333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clrChange>
              <a:clrFrom>
                <a:srgbClr val="FBF6EC"/>
              </a:clrFrom>
              <a:clrTo>
                <a:srgbClr val="FBF6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5070799"/>
            <a:ext cx="13906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323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935</Words>
  <Application>Microsoft Office PowerPoint</Application>
  <PresentationFormat>Apresentação no Ecrã (4:3)</PresentationFormat>
  <Paragraphs>167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2" baseType="lpstr">
      <vt:lpstr>Arial</vt:lpstr>
      <vt:lpstr>Verdana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Sandra Matos</cp:lastModifiedBy>
  <cp:revision>117</cp:revision>
  <dcterms:created xsi:type="dcterms:W3CDTF">2015-02-06T10:27:32Z</dcterms:created>
  <dcterms:modified xsi:type="dcterms:W3CDTF">2020-07-24T12:42:38Z</dcterms:modified>
</cp:coreProperties>
</file>