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1"/>
  </p:notesMasterIdLst>
  <p:sldIdLst>
    <p:sldId id="256" r:id="rId2"/>
    <p:sldId id="261" r:id="rId3"/>
    <p:sldId id="312" r:id="rId4"/>
    <p:sldId id="262" r:id="rId5"/>
    <p:sldId id="354" r:id="rId6"/>
    <p:sldId id="355" r:id="rId7"/>
    <p:sldId id="357" r:id="rId8"/>
    <p:sldId id="358" r:id="rId9"/>
    <p:sldId id="359" r:id="rId10"/>
    <p:sldId id="360" r:id="rId11"/>
    <p:sldId id="361" r:id="rId12"/>
    <p:sldId id="414" r:id="rId13"/>
    <p:sldId id="362" r:id="rId14"/>
    <p:sldId id="364" r:id="rId15"/>
    <p:sldId id="392" r:id="rId16"/>
    <p:sldId id="417" r:id="rId17"/>
    <p:sldId id="416" r:id="rId18"/>
    <p:sldId id="365" r:id="rId19"/>
    <p:sldId id="418" r:id="rId20"/>
    <p:sldId id="370" r:id="rId21"/>
    <p:sldId id="419" r:id="rId22"/>
    <p:sldId id="327" r:id="rId23"/>
    <p:sldId id="393" r:id="rId24"/>
    <p:sldId id="383" r:id="rId25"/>
    <p:sldId id="394" r:id="rId26"/>
    <p:sldId id="384" r:id="rId27"/>
    <p:sldId id="395" r:id="rId28"/>
    <p:sldId id="382" r:id="rId29"/>
    <p:sldId id="314" r:id="rId30"/>
    <p:sldId id="399" r:id="rId31"/>
    <p:sldId id="400" r:id="rId32"/>
    <p:sldId id="401" r:id="rId33"/>
    <p:sldId id="402" r:id="rId34"/>
    <p:sldId id="403" r:id="rId35"/>
    <p:sldId id="404" r:id="rId36"/>
    <p:sldId id="322" r:id="rId37"/>
    <p:sldId id="405" r:id="rId38"/>
    <p:sldId id="406" r:id="rId39"/>
    <p:sldId id="407" r:id="rId40"/>
    <p:sldId id="408" r:id="rId41"/>
    <p:sldId id="409" r:id="rId42"/>
    <p:sldId id="410" r:id="rId43"/>
    <p:sldId id="351" r:id="rId44"/>
    <p:sldId id="411" r:id="rId45"/>
    <p:sldId id="412" r:id="rId46"/>
    <p:sldId id="413" r:id="rId47"/>
    <p:sldId id="415" r:id="rId48"/>
    <p:sldId id="325" r:id="rId49"/>
    <p:sldId id="335" r:id="rId50"/>
    <p:sldId id="336" r:id="rId51"/>
    <p:sldId id="337" r:id="rId52"/>
    <p:sldId id="366" r:id="rId53"/>
    <p:sldId id="367" r:id="rId54"/>
    <p:sldId id="369" r:id="rId55"/>
    <p:sldId id="371" r:id="rId56"/>
    <p:sldId id="372" r:id="rId57"/>
    <p:sldId id="374" r:id="rId58"/>
    <p:sldId id="375" r:id="rId59"/>
    <p:sldId id="37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6">
          <p15:clr>
            <a:srgbClr val="A4A3A4"/>
          </p15:clr>
        </p15:guide>
        <p15:guide id="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ED1C24"/>
    <a:srgbClr val="6AA342"/>
    <a:srgbClr val="0D677A"/>
    <a:srgbClr val="EC7614"/>
    <a:srgbClr val="4F81BD"/>
    <a:srgbClr val="404040"/>
    <a:srgbClr val="225C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5" autoAdjust="0"/>
    <p:restoredTop sz="96879" autoAdjust="0"/>
  </p:normalViewPr>
  <p:slideViewPr>
    <p:cSldViewPr snapToGrid="0" snapToObjects="1">
      <p:cViewPr varScale="1">
        <p:scale>
          <a:sx n="68" d="100"/>
          <a:sy n="68" d="100"/>
        </p:scale>
        <p:origin x="1470" y="96"/>
      </p:cViewPr>
      <p:guideLst>
        <p:guide orient="horz" pos="482"/>
        <p:guide pos="612"/>
        <p:guide orient="horz" pos="506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03/09/2020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574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na lupa</a:t>
            </a:r>
            <a:r>
              <a:rPr lang="pt-PT" baseline="0" dirty="0"/>
              <a:t> para ver a imagem num tamanho maior.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No modo de apresentação, clique em cada lupa</a:t>
            </a:r>
            <a:r>
              <a:rPr lang="pt-PT" baseline="0" dirty="0"/>
              <a:t> para ver a imagem respetiva num tamanho maior.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slide" Target="slide4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80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55.png"/><Relationship Id="rId12" Type="http://schemas.openxmlformats.org/officeDocument/2006/relationships/slide" Target="slide44.xml"/><Relationship Id="rId17" Type="http://schemas.openxmlformats.org/officeDocument/2006/relationships/slide" Target="slide46.xml"/><Relationship Id="rId2" Type="http://schemas.openxmlformats.org/officeDocument/2006/relationships/notesSlide" Target="../notesSlides/notesSlide11.xml"/><Relationship Id="rId16" Type="http://schemas.openxmlformats.org/officeDocument/2006/relationships/slide" Target="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5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slide" Target="slide4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1.gif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3" Type="http://schemas.openxmlformats.org/officeDocument/2006/relationships/image" Target="../media/image2.jp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600.pn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960.png"/><Relationship Id="rId12" Type="http://schemas.openxmlformats.org/officeDocument/2006/relationships/image" Target="../media/image114.png"/><Relationship Id="rId17" Type="http://schemas.openxmlformats.org/officeDocument/2006/relationships/slide" Target="slide57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3.png"/><Relationship Id="rId5" Type="http://schemas.openxmlformats.org/officeDocument/2006/relationships/image" Target="../media/image6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65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0.png"/><Relationship Id="rId3" Type="http://schemas.openxmlformats.org/officeDocument/2006/relationships/image" Target="../media/image2.jp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68.png"/><Relationship Id="rId18" Type="http://schemas.openxmlformats.org/officeDocument/2006/relationships/image" Target="../media/image133.png"/><Relationship Id="rId3" Type="http://schemas.openxmlformats.org/officeDocument/2006/relationships/image" Target="../media/image2.jp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0.png"/><Relationship Id="rId11" Type="http://schemas.openxmlformats.org/officeDocument/2006/relationships/image" Target="../media/image128.png"/><Relationship Id="rId5" Type="http://schemas.openxmlformats.org/officeDocument/2006/relationships/image" Target="../media/image123.png"/><Relationship Id="rId15" Type="http://schemas.openxmlformats.org/officeDocument/2006/relationships/image" Target="../media/image7.png"/><Relationship Id="rId10" Type="http://schemas.openxmlformats.org/officeDocument/2006/relationships/image" Target="../media/image127.png"/><Relationship Id="rId4" Type="http://schemas.openxmlformats.org/officeDocument/2006/relationships/image" Target="../media/image65.png"/><Relationship Id="rId9" Type="http://schemas.openxmlformats.org/officeDocument/2006/relationships/image" Target="../media/image126.png"/><Relationship Id="rId14" Type="http://schemas.openxmlformats.org/officeDocument/2006/relationships/slide" Target="slide5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2.jp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jpg"/><Relationship Id="rId7" Type="http://schemas.openxmlformats.org/officeDocument/2006/relationships/image" Target="../media/image141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65.png"/><Relationship Id="rId5" Type="http://schemas.openxmlformats.org/officeDocument/2006/relationships/image" Target="../media/image1290.png"/><Relationship Id="rId10" Type="http://schemas.openxmlformats.org/officeDocument/2006/relationships/image" Target="../media/image7.png"/><Relationship Id="rId4" Type="http://schemas.openxmlformats.org/officeDocument/2006/relationships/image" Target="../media/image139.png"/><Relationship Id="rId9" Type="http://schemas.openxmlformats.org/officeDocument/2006/relationships/slide" Target="slide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2.jp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340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4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slide" Target="slide2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0.png"/><Relationship Id="rId5" Type="http://schemas.openxmlformats.org/officeDocument/2006/relationships/slide" Target="slide4.xml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slide" Target="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0.png"/><Relationship Id="rId5" Type="http://schemas.openxmlformats.org/officeDocument/2006/relationships/slide" Target="slide5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8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70.png"/><Relationship Id="rId5" Type="http://schemas.openxmlformats.org/officeDocument/2006/relationships/slide" Target="slide5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slide" Target="slid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0.png"/><Relationship Id="rId5" Type="http://schemas.openxmlformats.org/officeDocument/2006/relationships/image" Target="../media/image1590.png"/><Relationship Id="rId4" Type="http://schemas.openxmlformats.org/officeDocument/2006/relationships/slide" Target="slide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15.png"/><Relationship Id="rId18" Type="http://schemas.openxmlformats.org/officeDocument/2006/relationships/slide" Target="slide31.xml"/><Relationship Id="rId3" Type="http://schemas.openxmlformats.org/officeDocument/2006/relationships/image" Target="../media/image2.jp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slide" Target="slide32.xml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10.png"/><Relationship Id="rId4" Type="http://schemas.openxmlformats.org/officeDocument/2006/relationships/slide" Target="slide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30.png"/><Relationship Id="rId5" Type="http://schemas.openxmlformats.org/officeDocument/2006/relationships/image" Target="../media/image1620.png"/><Relationship Id="rId4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slide" Target="slide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8.png"/><Relationship Id="rId3" Type="http://schemas.openxmlformats.org/officeDocument/2006/relationships/image" Target="../media/image2.jpg"/><Relationship Id="rId21" Type="http://schemas.openxmlformats.org/officeDocument/2006/relationships/image" Target="../media/image3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slide" Target="slide34.xm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slide" Target="slide35.xml"/><Relationship Id="rId5" Type="http://schemas.openxmlformats.org/officeDocument/2006/relationships/image" Target="../media/image19.png"/><Relationship Id="rId15" Type="http://schemas.openxmlformats.org/officeDocument/2006/relationships/image" Target="../media/image7.png"/><Relationship Id="rId23" Type="http://schemas.openxmlformats.org/officeDocument/2006/relationships/image" Target="../media/image32.png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image" Target="../media/image23.png"/><Relationship Id="rId14" Type="http://schemas.openxmlformats.org/officeDocument/2006/relationships/slide" Target="slide33.xml"/><Relationship Id="rId22" Type="http://schemas.openxmlformats.org/officeDocument/2006/relationships/image" Target="../media/image11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slide" Target="slide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slide" Target="slide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slide" Target="slide3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00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9.png"/><Relationship Id="rId18" Type="http://schemas.openxmlformats.org/officeDocument/2006/relationships/image" Target="../media/image10.gif"/><Relationship Id="rId3" Type="http://schemas.openxmlformats.org/officeDocument/2006/relationships/image" Target="../media/image2.jpg"/><Relationship Id="rId7" Type="http://schemas.openxmlformats.org/officeDocument/2006/relationships/image" Target="../media/image38.png"/><Relationship Id="rId12" Type="http://schemas.openxmlformats.org/officeDocument/2006/relationships/image" Target="../media/image360.png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6" Type="http://schemas.openxmlformats.org/officeDocument/2006/relationships/slide" Target="slide3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0.png"/><Relationship Id="rId5" Type="http://schemas.openxmlformats.org/officeDocument/2006/relationships/image" Target="../media/image37.png"/><Relationship Id="rId15" Type="http://schemas.openxmlformats.org/officeDocument/2006/relationships/image" Target="../media/image41.png"/><Relationship Id="rId10" Type="http://schemas.openxmlformats.org/officeDocument/2006/relationships/image" Target="../media/image350.png"/><Relationship Id="rId19" Type="http://schemas.openxmlformats.org/officeDocument/2006/relationships/slide" Target="slide38.xml"/><Relationship Id="rId4" Type="http://schemas.openxmlformats.org/officeDocument/2006/relationships/image" Target="../media/image36.png"/><Relationship Id="rId9" Type="http://schemas.openxmlformats.org/officeDocument/2006/relationships/image" Target="../media/image39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1.png"/><Relationship Id="rId13" Type="http://schemas.openxmlformats.org/officeDocument/2006/relationships/image" Target="../media/image450.png"/><Relationship Id="rId18" Type="http://schemas.openxmlformats.org/officeDocument/2006/relationships/slide" Target="slide41.xml"/><Relationship Id="rId3" Type="http://schemas.openxmlformats.org/officeDocument/2006/relationships/image" Target="../media/image2.jpg"/><Relationship Id="rId21" Type="http://schemas.openxmlformats.org/officeDocument/2006/relationships/image" Target="../media/image48.png"/><Relationship Id="rId7" Type="http://schemas.openxmlformats.org/officeDocument/2006/relationships/image" Target="../media/image400.png"/><Relationship Id="rId12" Type="http://schemas.openxmlformats.org/officeDocument/2006/relationships/image" Target="../media/image440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.png"/><Relationship Id="rId20" Type="http://schemas.openxmlformats.org/officeDocument/2006/relationships/image" Target="../media/image36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30.png"/><Relationship Id="rId5" Type="http://schemas.openxmlformats.org/officeDocument/2006/relationships/image" Target="../media/image43.png"/><Relationship Id="rId15" Type="http://schemas.openxmlformats.org/officeDocument/2006/relationships/slide" Target="slide40.xml"/><Relationship Id="rId10" Type="http://schemas.openxmlformats.org/officeDocument/2006/relationships/image" Target="../media/image45.png"/><Relationship Id="rId19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Relationship Id="rId14" Type="http://schemas.openxmlformats.org/officeDocument/2006/relationships/image" Target="../media/image9.png"/><Relationship Id="rId22" Type="http://schemas.openxmlformats.org/officeDocument/2006/relationships/slide" Target="slide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6839" y="2330373"/>
            <a:ext cx="5001245" cy="3252246"/>
          </a:xfrm>
        </p:spPr>
        <p:txBody>
          <a:bodyPr>
            <a:noAutofit/>
          </a:bodyPr>
          <a:lstStyle/>
          <a:p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Funções trigonométricas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32034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da função cosseno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0" y="2394000"/>
            <a:ext cx="8269968" cy="1365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9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3493" y="129191"/>
            <a:ext cx="8172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Função Tangente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83492" y="800418"/>
                <a:ext cx="789793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tangente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𝐭𝐚𝐧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a tangente de um ângulo generalizado de lados não perpendiculares e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92" y="800418"/>
                <a:ext cx="7897932" cy="1754326"/>
              </a:xfrm>
              <a:prstGeom prst="rect">
                <a:avLst/>
              </a:prstGeom>
              <a:blipFill rotWithShape="1">
                <a:blip r:embed="rId4"/>
                <a:stretch>
                  <a:fillRect l="-617" r="-77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4492819" y="2346888"/>
                <a:ext cx="1098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↦</m:t>
                      </m:r>
                      <m:r>
                        <a:rPr lang="pt-PT" b="1" i="0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𝐭𝐠</m:t>
                      </m:r>
                      <m:r>
                        <a:rPr lang="pt-PT" b="1" i="0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19" y="2346888"/>
                <a:ext cx="109837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" b="662"/>
          <a:stretch/>
        </p:blipFill>
        <p:spPr bwMode="auto">
          <a:xfrm>
            <a:off x="2382990" y="3001393"/>
            <a:ext cx="4480017" cy="3412789"/>
          </a:xfrm>
          <a:prstGeom prst="round2DiagRect">
            <a:avLst>
              <a:gd name="adj1" fmla="val 13419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106" y="302991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13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3538" y="463432"/>
            <a:ext cx="1725051" cy="1547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8293" y="889843"/>
            <a:ext cx="42916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26930" y="879760"/>
                <a:ext cx="2876237" cy="567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ℝ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: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𝒙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𝒌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m:rPr>
                              <m:nor/>
                            </m:rPr>
                            <a:rPr lang="pt-PT" b="1" dirty="0">
                              <a:solidFill>
                                <a:srgbClr val="6AA342"/>
                              </a:solidFill>
                            </a:rPr>
                            <m:t>, 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ℤ</m:t>
                          </m:r>
                          <m:r>
                            <m:rPr>
                              <m:nor/>
                            </m:rPr>
                            <a:rPr lang="pt-PT" b="1" dirty="0">
                              <a:solidFill>
                                <a:srgbClr val="6AA342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30" y="879760"/>
                <a:ext cx="2876237" cy="56707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84342" y="2033787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342" y="2033787"/>
                <a:ext cx="409086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325564" y="2914498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564" y="2914498"/>
                <a:ext cx="396262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971275" y="3410754"/>
                <a:ext cx="5239954" cy="504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ℝ</m:t>
                    </m:r>
                    <m:r>
                      <a:rPr lang="pt-PT" i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</a:rPr>
                          <m:t>: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m:rPr>
                            <m:nor/>
                          </m:rPr>
                          <a:rPr lang="pt-PT" dirty="0"/>
                          <m:t>, </m:t>
                        </m:r>
                        <m:r>
                          <a:rPr lang="pt-PT" i="1">
                            <a:latin typeface="Cambria Math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</a:rPr>
                          <m:t>∈</m:t>
                        </m:r>
                        <m:r>
                          <a:rPr lang="pt-PT" i="1">
                            <a:latin typeface="Cambria Math"/>
                          </a:rPr>
                          <m:t>ℤ</m:t>
                        </m:r>
                        <m:r>
                          <m:rPr>
                            <m:nor/>
                          </m:rPr>
                          <a:rPr lang="pt-PT" dirty="0"/>
                          <m:t> </m:t>
                        </m:r>
                      </m:e>
                    </m:d>
                  </m:oMath>
                </a14:m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75" y="3410754"/>
                <a:ext cx="5239954" cy="504369"/>
              </a:xfrm>
              <a:prstGeom prst="rect">
                <a:avLst/>
              </a:prstGeom>
              <a:blipFill rotWithShape="1">
                <a:blip r:embed="rId8"/>
                <a:stretch>
                  <a:fillRect l="-116" b="-73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813271" y="4304945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271" y="4304945"/>
                <a:ext cx="1584088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541509" y="4858763"/>
                <a:ext cx="14163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09" y="4858763"/>
                <a:ext cx="14163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2909938" y="4858763"/>
                <a:ext cx="154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38" y="4858763"/>
                <a:ext cx="154023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ângulo 24"/>
          <p:cNvSpPr/>
          <p:nvPr/>
        </p:nvSpPr>
        <p:spPr>
          <a:xfrm>
            <a:off x="943103" y="1943820"/>
            <a:ext cx="19030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936000" y="2821788"/>
            <a:ext cx="25571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939600" y="4197600"/>
            <a:ext cx="8899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31" name="Rectângulo 30"/>
          <p:cNvSpPr/>
          <p:nvPr/>
        </p:nvSpPr>
        <p:spPr>
          <a:xfrm>
            <a:off x="2707810" y="5478823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zeros</a:t>
            </a:r>
          </a:p>
        </p:txBody>
      </p:sp>
      <p:sp>
        <p:nvSpPr>
          <p:cNvPr id="36" name="Retângulo arredondado 10"/>
          <p:cNvSpPr/>
          <p:nvPr/>
        </p:nvSpPr>
        <p:spPr>
          <a:xfrm>
            <a:off x="2919893" y="4888215"/>
            <a:ext cx="1545105" cy="328780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8" name="Conexão recta unidireccional 37"/>
          <p:cNvCxnSpPr/>
          <p:nvPr/>
        </p:nvCxnSpPr>
        <p:spPr>
          <a:xfrm>
            <a:off x="3703094" y="5216995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55" y="403493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Multiplicar 27"/>
          <p:cNvSpPr/>
          <p:nvPr/>
        </p:nvSpPr>
        <p:spPr>
          <a:xfrm>
            <a:off x="7251680" y="1575669"/>
            <a:ext cx="134217" cy="183066"/>
          </a:xfrm>
          <a:prstGeom prst="mathMultiply">
            <a:avLst>
              <a:gd name="adj1" fmla="val 6277"/>
            </a:avLst>
          </a:prstGeom>
          <a:solidFill>
            <a:srgbClr val="ED1C24"/>
          </a:solidFill>
          <a:ln w="254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Multiplicar 40"/>
          <p:cNvSpPr/>
          <p:nvPr/>
        </p:nvSpPr>
        <p:spPr>
          <a:xfrm>
            <a:off x="7251679" y="676345"/>
            <a:ext cx="134217" cy="183066"/>
          </a:xfrm>
          <a:prstGeom prst="mathMultiply">
            <a:avLst>
              <a:gd name="adj1" fmla="val 6277"/>
            </a:avLst>
          </a:prstGeom>
          <a:solidFill>
            <a:srgbClr val="ED1C24"/>
          </a:solidFill>
          <a:ln w="254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00" y="2376000"/>
            <a:ext cx="172596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800" y="2377292"/>
            <a:ext cx="1726119" cy="1548000"/>
          </a:xfrm>
          <a:prstGeom prst="rect">
            <a:avLst/>
          </a:prstGeom>
        </p:spPr>
      </p:pic>
      <p:pic>
        <p:nvPicPr>
          <p:cNvPr id="43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555" y="2310487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800" y="4263973"/>
            <a:ext cx="1723634" cy="1545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Oval 44"/>
          <p:cNvSpPr/>
          <p:nvPr/>
        </p:nvSpPr>
        <p:spPr>
          <a:xfrm>
            <a:off x="7731426" y="4979612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Oval 45"/>
          <p:cNvSpPr/>
          <p:nvPr/>
        </p:nvSpPr>
        <p:spPr>
          <a:xfrm>
            <a:off x="6826336" y="4981135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7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402" y="4211221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4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0" grpId="0"/>
      <p:bldP spid="13" grpId="0"/>
      <p:bldP spid="14" grpId="0"/>
      <p:bldP spid="18" grpId="0"/>
      <p:bldP spid="20" grpId="0"/>
      <p:bldP spid="30" grpId="0"/>
      <p:bldP spid="25" grpId="0"/>
      <p:bldP spid="26" grpId="0"/>
      <p:bldP spid="27" grpId="0"/>
      <p:bldP spid="31" grpId="0"/>
      <p:bldP spid="36" grpId="0" animBg="1"/>
      <p:bldP spid="28" grpId="0" animBg="1"/>
      <p:bldP spid="41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ângulo 32"/>
          <p:cNvSpPr/>
          <p:nvPr/>
        </p:nvSpPr>
        <p:spPr>
          <a:xfrm>
            <a:off x="984146" y="1174467"/>
            <a:ext cx="34804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Maximizantes e minimizantes:</a:t>
            </a:r>
            <a:endParaRPr lang="pt-PT" b="1" dirty="0">
              <a:solidFill>
                <a:srgbClr val="6AA3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5"/>
          <p:cNvSpPr txBox="1"/>
          <p:nvPr/>
        </p:nvSpPr>
        <p:spPr>
          <a:xfrm>
            <a:off x="990168" y="2119560"/>
            <a:ext cx="12623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111732" y="2653009"/>
                <a:ext cx="274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t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𝑔</m:t>
                        </m:r>
                      </m:fName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32" y="2653009"/>
                <a:ext cx="274799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ângulo 36"/>
          <p:cNvSpPr/>
          <p:nvPr/>
        </p:nvSpPr>
        <p:spPr>
          <a:xfrm>
            <a:off x="2079629" y="2115792"/>
            <a:ext cx="169790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ímpar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315521" y="1254867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tem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3402000"/>
            <a:ext cx="3211106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00" y="3402000"/>
            <a:ext cx="3211384" cy="288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47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67" y="3402000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9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da função tangente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678" y="1016000"/>
            <a:ext cx="5844886" cy="52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59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/>
              <p:cNvSpPr txBox="1"/>
              <p:nvPr/>
            </p:nvSpPr>
            <p:spPr>
              <a:xfrm>
                <a:off x="895367" y="784029"/>
                <a:ext cx="7810501" cy="1129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Considera a função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definida por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=3+2</m:t>
                    </m:r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b="0" i="1" dirty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Determina o contradomínio da função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pt-PT" b="0" i="1" dirty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784029"/>
                <a:ext cx="7810501" cy="1129668"/>
              </a:xfrm>
              <a:prstGeom prst="rect">
                <a:avLst/>
              </a:prstGeom>
              <a:blipFill rotWithShape="1">
                <a:blip r:embed="rId4"/>
                <a:stretch>
                  <a:fillRect l="-703" b="-37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1"/>
          <p:cNvSpPr/>
          <p:nvPr/>
        </p:nvSpPr>
        <p:spPr>
          <a:xfrm>
            <a:off x="931709" y="2007300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819392" y="2787638"/>
                <a:ext cx="196079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−1≤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392" y="2787638"/>
                <a:ext cx="1960793" cy="5068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1470894" y="3446908"/>
                <a:ext cx="246413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⟺−2≤2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94" y="3446908"/>
                <a:ext cx="2464136" cy="5068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470894" y="4153488"/>
                <a:ext cx="367600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⟺−2+3≤3+2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≤2+3</m:t>
                    </m:r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94" y="4153488"/>
                <a:ext cx="3676006" cy="5068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1470894" y="4873416"/>
                <a:ext cx="1889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⟺1≤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𝑓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)≤5</m:t>
                    </m:r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94" y="4873416"/>
                <a:ext cx="1889556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1475473" y="5724297"/>
                <a:ext cx="2010294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𝐷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′</m:t>
                        </m:r>
                      </m:e>
                      <m:sub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𝑓</m:t>
                        </m:r>
                      </m:sub>
                    </m:sSub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1, 5</m:t>
                        </m:r>
                      </m:e>
                    </m:d>
                  </m:oMath>
                </a14:m>
                <a:r>
                  <a:rPr lang="pt-PT" dirty="0"/>
                  <a:t>.</a:t>
                </a: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473" y="5724297"/>
                <a:ext cx="2010294" cy="391582"/>
              </a:xfrm>
              <a:prstGeom prst="rect">
                <a:avLst/>
              </a:prstGeom>
              <a:blipFill rotWithShape="1">
                <a:blip r:embed="rId9"/>
                <a:stretch>
                  <a:fillRect l="-2424" t="-7813" r="-1818" b="-203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3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6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0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5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Funções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Periódicas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989013" y="1200666"/>
                <a:ext cx="7732627" cy="1821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Uma função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diz-se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periódica de período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ou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𝑷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−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periódica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se e só se existir um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&gt;0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tal que:</a:t>
                </a: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𝐷</m:t>
                        </m:r>
                      </m:e>
                      <m:sub>
                        <m:r>
                          <a:rPr lang="pt-PT" b="0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𝑓</m:t>
                        </m:r>
                      </m:sub>
                    </m:sSub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⟹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)∈</m:t>
                    </m:r>
                    <m:sSub>
                      <m:sSubPr>
                        <m:ctrlP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bPr>
                      <m:e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𝐷</m:t>
                        </m:r>
                      </m:e>
                      <m:sub>
                        <m: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𝑓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 + 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)=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),  ∀ 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𝑥</m:t>
                    </m:r>
                    <m:r>
                      <a:rPr lang="pt-PT" i="1" dirty="0" smtClean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∈</m:t>
                    </m:r>
                    <m:sSub>
                      <m:sSubPr>
                        <m:ctrlPr>
                          <a:rPr lang="pt-PT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ucida Grande"/>
                          </a:rPr>
                        </m:ctrlPr>
                      </m:sSubPr>
                      <m:e>
                        <m: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𝐷</m:t>
                        </m:r>
                      </m:e>
                      <m:sub>
                        <m:r>
                          <a:rPr lang="pt-PT" i="1" dirty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Lucida Grande"/>
                          </a:rPr>
                          <m:t>𝑓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3" y="1200666"/>
                <a:ext cx="7732627" cy="1821140"/>
              </a:xfrm>
              <a:prstGeom prst="rect">
                <a:avLst/>
              </a:prstGeom>
              <a:blipFill rotWithShape="1">
                <a:blip r:embed="rId4"/>
                <a:stretch>
                  <a:fillRect l="-630" r="-1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89012" y="3903947"/>
                <a:ext cx="744229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periódica de período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e se não houver nenhum número positivo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menor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seja periódica de período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’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diz-se que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é o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período positivo mínimo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ou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período fundamental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ea typeface="Cambria Math" panose="02040503050406030204" pitchFamily="18" charset="0"/>
                        <a:cs typeface="Lucida Grande"/>
                      </a:rPr>
                      <m:t>𝑓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2" y="3903947"/>
                <a:ext cx="7442293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655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90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7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48" y="3203671"/>
            <a:ext cx="4876044" cy="3483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5783" y="85443"/>
            <a:ext cx="81724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1016723" y="1229386"/>
            <a:ext cx="4807527" cy="114891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03" y="872425"/>
            <a:ext cx="2450941" cy="1981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955783" y="1235016"/>
                <a:ext cx="4572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3" y="1235016"/>
                <a:ext cx="4572000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1224540" y="1743335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40" y="1743335"/>
                <a:ext cx="4572000" cy="456535"/>
              </a:xfrm>
              <a:prstGeom prst="rect">
                <a:avLst/>
              </a:prstGeom>
              <a:blipFill rotWithShape="1">
                <a:blip r:embed="rId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989013" y="3755177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3" y="3755177"/>
                <a:ext cx="2017423" cy="5078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955783" y="318654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itchFamily="34" charset="0"/>
                <a:cs typeface="Arial" pitchFamily="34" charset="0"/>
              </a:rPr>
              <a:t>Casos particulares:</a:t>
            </a:r>
            <a:endParaRPr lang="pt-PT" b="1" dirty="0">
              <a:solidFill>
                <a:srgbClr val="0D677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2002500" y="3667923"/>
                <a:ext cx="2554635" cy="64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500" y="3667923"/>
                <a:ext cx="2554635" cy="64344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516891" y="3878136"/>
            <a:ext cx="144000" cy="144000"/>
          </a:xfrm>
          <a:prstGeom prst="ellips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690772" y="3464708"/>
                <a:ext cx="1497782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solidFill>
                                <a:srgbClr val="00ADE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00ADEE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00ADEE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+2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0ADEE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772" y="3464708"/>
                <a:ext cx="1497782" cy="47064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989013" y="4618571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3" y="4618571"/>
                <a:ext cx="2017423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2008243" y="4614447"/>
                <a:ext cx="25546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243" y="4614447"/>
                <a:ext cx="2554635" cy="507831"/>
              </a:xfrm>
              <a:prstGeom prst="rect">
                <a:avLst/>
              </a:prstGeom>
              <a:blipFill rotWithShape="1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5555086" y="4834910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7551560" y="4525402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60" y="4525402"/>
                <a:ext cx="952633" cy="276999"/>
              </a:xfrm>
              <a:prstGeom prst="rect">
                <a:avLst/>
              </a:prstGeom>
              <a:blipFill rotWithShape="1">
                <a:blip r:embed="rId13"/>
                <a:stretch>
                  <a:fillRect l="-5769" r="-576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7473775" y="4826730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997082" y="5375115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82" y="5375115"/>
                <a:ext cx="2017423" cy="50783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2204539" y="5254743"/>
                <a:ext cx="2554635" cy="631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39" y="5254743"/>
                <a:ext cx="2554635" cy="631007"/>
              </a:xfrm>
              <a:prstGeom prst="rect">
                <a:avLst/>
              </a:prstGeom>
              <a:blipFill rotWithShape="1">
                <a:blip r:embed="rId15"/>
                <a:stretch>
                  <a:fillRect b="-48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528042" y="5799795"/>
            <a:ext cx="144000" cy="144000"/>
          </a:xfrm>
          <a:prstGeom prst="ellipse">
            <a:avLst/>
          </a:prstGeom>
          <a:solidFill>
            <a:srgbClr val="EC7614"/>
          </a:solidFill>
          <a:ln>
            <a:solidFill>
              <a:srgbClr val="EC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654796" y="5860644"/>
                <a:ext cx="1626022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solidFill>
                                <a:srgbClr val="EC761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EC7614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i="1">
                              <a:solidFill>
                                <a:srgbClr val="EC7614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EC7614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+2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EC7614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796" y="5860644"/>
                <a:ext cx="1626022" cy="5186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4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42" y="803275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xão recta 7"/>
          <p:cNvCxnSpPr/>
          <p:nvPr/>
        </p:nvCxnSpPr>
        <p:spPr>
          <a:xfrm>
            <a:off x="6588891" y="3957980"/>
            <a:ext cx="0" cy="927813"/>
          </a:xfrm>
          <a:prstGeom prst="line">
            <a:avLst/>
          </a:prstGeom>
          <a:ln w="41275">
            <a:solidFill>
              <a:srgbClr val="00A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cta 10"/>
          <p:cNvCxnSpPr>
            <a:stCxn id="26" idx="2"/>
            <a:endCxn id="28" idx="6"/>
          </p:cNvCxnSpPr>
          <p:nvPr/>
        </p:nvCxnSpPr>
        <p:spPr>
          <a:xfrm flipV="1">
            <a:off x="5648844" y="4898730"/>
            <a:ext cx="1875172" cy="818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34"/>
          <p:cNvCxnSpPr/>
          <p:nvPr/>
        </p:nvCxnSpPr>
        <p:spPr>
          <a:xfrm>
            <a:off x="6586430" y="4902820"/>
            <a:ext cx="0" cy="927813"/>
          </a:xfrm>
          <a:prstGeom prst="line">
            <a:avLst/>
          </a:prstGeom>
          <a:ln w="41275">
            <a:solidFill>
              <a:srgbClr val="EC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3" grpId="0"/>
      <p:bldP spid="14" grpId="0"/>
      <p:bldP spid="2" grpId="0"/>
      <p:bldP spid="18" grpId="0"/>
      <p:bldP spid="20" grpId="0" animBg="1"/>
      <p:bldP spid="20" grpId="1" animBg="1"/>
      <p:bldP spid="20" grpId="2" animBg="1"/>
      <p:bldP spid="5" grpId="0"/>
      <p:bldP spid="5" grpId="1"/>
      <p:bldP spid="5" grpId="2"/>
      <p:bldP spid="24" grpId="0"/>
      <p:bldP spid="25" grpId="0"/>
      <p:bldP spid="26" grpId="0" animBg="1"/>
      <p:bldP spid="26" grpId="1" animBg="1"/>
      <p:bldP spid="26" grpId="2" animBg="1"/>
      <p:bldP spid="27" grpId="0"/>
      <p:bldP spid="27" grpId="1"/>
      <p:bldP spid="27" grpId="2"/>
      <p:bldP spid="28" grpId="0" animBg="1"/>
      <p:bldP spid="28" grpId="1" animBg="1"/>
      <p:bldP spid="28" grpId="2" animBg="1"/>
      <p:bldP spid="29" grpId="0"/>
      <p:bldP spid="30" grpId="0"/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/>
              <p:cNvSpPr txBox="1"/>
              <p:nvPr/>
            </p:nvSpPr>
            <p:spPr>
              <a:xfrm>
                <a:off x="984575" y="784029"/>
                <a:ext cx="7356535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b="0" i="1" dirty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75" y="784029"/>
                <a:ext cx="7356535" cy="630173"/>
              </a:xfrm>
              <a:prstGeom prst="rect">
                <a:avLst/>
              </a:prstGeom>
              <a:blipFill rotWithShape="1">
                <a:blip r:embed="rId4"/>
                <a:stretch>
                  <a:fillRect l="-746" b="-58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1"/>
          <p:cNvSpPr/>
          <p:nvPr/>
        </p:nvSpPr>
        <p:spPr>
          <a:xfrm>
            <a:off x="987464" y="1605505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713265" y="2219589"/>
                <a:ext cx="140031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pt-PT" b="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265" y="2219589"/>
                <a:ext cx="1400319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1403988" y="3045113"/>
                <a:ext cx="2314480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func>
                      <m:func>
                        <m:func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pt-PT" b="0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88" y="3045113"/>
                <a:ext cx="2314480" cy="5647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287740" y="3807113"/>
                <a:ext cx="5232202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40" y="3807113"/>
                <a:ext cx="5232202" cy="5647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1389886" y="4538143"/>
                <a:ext cx="4322272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⟺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∨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+2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, 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ℤ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86" y="4538143"/>
                <a:ext cx="4322272" cy="6108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1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88" y="3203671"/>
            <a:ext cx="4876044" cy="3483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5783" y="85443"/>
            <a:ext cx="81724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1016724" y="1229386"/>
            <a:ext cx="4511060" cy="114891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955783" y="1235016"/>
                <a:ext cx="4572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3" y="1235016"/>
                <a:ext cx="4572000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1224540" y="1743335"/>
                <a:ext cx="4572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40" y="1743335"/>
                <a:ext cx="4572000" cy="507831"/>
              </a:xfrm>
              <a:prstGeom prst="rect">
                <a:avLst/>
              </a:prstGeom>
              <a:blipFill rotWithShape="1">
                <a:blip r:embed="rId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989013" y="3755177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3" y="3755177"/>
                <a:ext cx="2017423" cy="5078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955783" y="3186544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itchFamily="34" charset="0"/>
                <a:cs typeface="Arial" pitchFamily="34" charset="0"/>
              </a:rPr>
              <a:t>Casos particulares:</a:t>
            </a:r>
            <a:endParaRPr lang="pt-PT" b="1" dirty="0">
              <a:solidFill>
                <a:srgbClr val="0D677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2035953" y="3751053"/>
                <a:ext cx="25546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953" y="3751053"/>
                <a:ext cx="2554635" cy="507831"/>
              </a:xfrm>
              <a:prstGeom prst="rect">
                <a:avLst/>
              </a:prstGeom>
              <a:blipFill rotWithShape="1"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7924733" y="4832789"/>
            <a:ext cx="144000" cy="144000"/>
          </a:xfrm>
          <a:prstGeom prst="ellipse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989013" y="4618571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3" y="4618571"/>
                <a:ext cx="2017423" cy="5078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2075149" y="4534021"/>
                <a:ext cx="2554635" cy="59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149" y="4534021"/>
                <a:ext cx="2554635" cy="597536"/>
              </a:xfrm>
              <a:prstGeom prst="rect">
                <a:avLst/>
              </a:prstGeom>
              <a:blipFill rotWithShape="1">
                <a:blip r:embed="rId10"/>
                <a:stretch>
                  <a:fillRect b="-51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5984974" y="4832789"/>
            <a:ext cx="144000" cy="144000"/>
          </a:xfrm>
          <a:prstGeom prst="ellipse">
            <a:avLst/>
          </a:prstGeom>
          <a:solidFill>
            <a:srgbClr val="EC7614"/>
          </a:solidFill>
          <a:ln>
            <a:solidFill>
              <a:srgbClr val="EC7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Oval 27"/>
          <p:cNvSpPr/>
          <p:nvPr/>
        </p:nvSpPr>
        <p:spPr>
          <a:xfrm>
            <a:off x="6954215" y="3879064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997082" y="5319360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082" y="5319360"/>
                <a:ext cx="2017423" cy="5078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2215690" y="5301381"/>
                <a:ext cx="255463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690" y="5301381"/>
                <a:ext cx="2554635" cy="456535"/>
              </a:xfrm>
              <a:prstGeom prst="rect">
                <a:avLst/>
              </a:prstGeom>
              <a:blipFill rotWithShape="1">
                <a:blip r:embed="rId1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963519" y="5799481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77" y="846322"/>
            <a:ext cx="2595928" cy="2194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242" y="803275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exão recta 34"/>
          <p:cNvCxnSpPr/>
          <p:nvPr/>
        </p:nvCxnSpPr>
        <p:spPr>
          <a:xfrm flipH="1">
            <a:off x="7034231" y="4893638"/>
            <a:ext cx="968297" cy="0"/>
          </a:xfrm>
          <a:prstGeom prst="line">
            <a:avLst/>
          </a:prstGeom>
          <a:ln w="41275">
            <a:solidFill>
              <a:srgbClr val="00A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>
            <a:off x="7026215" y="3934819"/>
            <a:ext cx="9304" cy="1920417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6"/>
          <p:cNvCxnSpPr>
            <a:endCxn id="26" idx="6"/>
          </p:cNvCxnSpPr>
          <p:nvPr/>
        </p:nvCxnSpPr>
        <p:spPr>
          <a:xfrm flipH="1">
            <a:off x="6128974" y="4902820"/>
            <a:ext cx="903496" cy="1969"/>
          </a:xfrm>
          <a:prstGeom prst="line">
            <a:avLst/>
          </a:prstGeom>
          <a:ln w="41275">
            <a:solidFill>
              <a:srgbClr val="EC7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7977967" y="4585167"/>
                <a:ext cx="10808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2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0ADEE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0ADEE"/>
                  </a:solidFill>
                </a:endParaRPr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967" y="4585167"/>
                <a:ext cx="1080872" cy="276999"/>
              </a:xfrm>
              <a:prstGeom prst="rect">
                <a:avLst/>
              </a:prstGeom>
              <a:blipFill rotWithShape="1">
                <a:blip r:embed="rId16"/>
                <a:stretch>
                  <a:fillRect l="-5085" r="-4520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7206774" y="3489190"/>
                <a:ext cx="1369542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+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74" y="3489190"/>
                <a:ext cx="1369542" cy="47064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564287" y="4545172"/>
                <a:ext cx="1497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solidFill>
                            <a:srgbClr val="EC7614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+2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EC7614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EC7614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287" y="4545172"/>
                <a:ext cx="1497781" cy="276999"/>
              </a:xfrm>
              <a:prstGeom prst="rect">
                <a:avLst/>
              </a:prstGeom>
              <a:blipFill rotWithShape="1">
                <a:blip r:embed="rId18"/>
                <a:stretch>
                  <a:fillRect l="-2041" r="-326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1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3" grpId="0"/>
      <p:bldP spid="14" grpId="0"/>
      <p:bldP spid="2" grpId="0"/>
      <p:bldP spid="18" grpId="0"/>
      <p:bldP spid="20" grpId="0" animBg="1"/>
      <p:bldP spid="20" grpId="1" animBg="1"/>
      <p:bldP spid="20" grpId="2" animBg="1"/>
      <p:bldP spid="24" grpId="0"/>
      <p:bldP spid="25" grpId="0"/>
      <p:bldP spid="26" grpId="0" animBg="1"/>
      <p:bldP spid="28" grpId="0" animBg="1"/>
      <p:bldP spid="28" grpId="1" animBg="1"/>
      <p:bldP spid="28" grpId="2" animBg="1"/>
      <p:bldP spid="29" grpId="0"/>
      <p:bldP spid="30" grpId="0"/>
      <p:bldP spid="31" grpId="0" animBg="1"/>
      <p:bldP spid="31" grpId="1" animBg="1"/>
      <p:bldP spid="31" grpId="2" animBg="1"/>
      <p:bldP spid="38" grpId="0"/>
      <p:bldP spid="38" grpId="1"/>
      <p:bldP spid="38" grpId="2"/>
      <p:bldP spid="39" grpId="0"/>
      <p:bldP spid="39" grpId="1"/>
      <p:bldP spid="39" grpId="2"/>
      <p:bldP spid="4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/>
              <p:cNvSpPr txBox="1"/>
              <p:nvPr/>
            </p:nvSpPr>
            <p:spPr>
              <a:xfrm>
                <a:off x="976313" y="926792"/>
                <a:ext cx="734538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Resolve, em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=−1</m:t>
                        </m:r>
                      </m:e>
                    </m:func>
                  </m:oMath>
                </a14:m>
                <a:r>
                  <a:rPr lang="pt-PT" b="0" i="1" dirty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926792"/>
                <a:ext cx="7345384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664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1"/>
          <p:cNvSpPr/>
          <p:nvPr/>
        </p:nvSpPr>
        <p:spPr>
          <a:xfrm>
            <a:off x="976313" y="1705864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735277" y="2493445"/>
                <a:ext cx="1510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−1</m:t>
                        </m:r>
                      </m:e>
                    </m:func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77" y="2493445"/>
                <a:ext cx="15109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1395876" y="3653369"/>
                <a:ext cx="213840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b="0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76" y="3653369"/>
                <a:ext cx="2138406" cy="5068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404323" y="4437336"/>
                <a:ext cx="4335610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∨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323" y="4437336"/>
                <a:ext cx="4335610" cy="485454"/>
              </a:xfrm>
              <a:prstGeom prst="rect">
                <a:avLst/>
              </a:prstGeom>
              <a:blipFill rotWithShape="1">
                <a:blip r:embed="rId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1401619" y="3015178"/>
                <a:ext cx="1727332" cy="483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⟺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19" y="3015178"/>
                <a:ext cx="1727332" cy="483466"/>
              </a:xfrm>
              <a:prstGeom prst="rect">
                <a:avLst/>
              </a:prstGeom>
              <a:blipFill rotWithShape="1">
                <a:blip r:embed="rId8"/>
                <a:stretch>
                  <a:fillRect b="-25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74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5783" y="85443"/>
            <a:ext cx="81724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>
                <a:latin typeface="Arial" panose="020B0604020202020204" pitchFamily="34" charset="0"/>
                <a:cs typeface="Arial" panose="020B0604020202020204" pitchFamily="34" charset="0"/>
              </a:rPr>
              <a:t>Equações trigonométricas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8"/>
          <p:cNvSpPr txBox="1"/>
          <p:nvPr/>
        </p:nvSpPr>
        <p:spPr>
          <a:xfrm>
            <a:off x="1016723" y="1229386"/>
            <a:ext cx="3663413" cy="1148915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endParaRPr lang="pt-P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385288" y="1276581"/>
                <a:ext cx="269333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288" y="1276581"/>
                <a:ext cx="2693338" cy="5078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1589018" y="1762550"/>
                <a:ext cx="242458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018" y="1762550"/>
                <a:ext cx="2424581" cy="507831"/>
              </a:xfrm>
              <a:prstGeom prst="rect">
                <a:avLst/>
              </a:prstGeom>
              <a:blipFill rotWithShape="1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989013" y="4290425"/>
                <a:ext cx="201742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tg</m:t>
                          </m:r>
                        </m:fName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13" y="4290425"/>
                <a:ext cx="2017423" cy="5078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955783" y="3721792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0D677A"/>
                </a:solidFill>
                <a:latin typeface="Arial" pitchFamily="34" charset="0"/>
                <a:cs typeface="Arial" pitchFamily="34" charset="0"/>
              </a:rPr>
              <a:t>Caso particular:</a:t>
            </a:r>
            <a:endParaRPr lang="pt-PT" b="1" dirty="0">
              <a:solidFill>
                <a:srgbClr val="0D677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1924443" y="4286301"/>
                <a:ext cx="255463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443" y="4286301"/>
                <a:ext cx="2554635" cy="507831"/>
              </a:xfrm>
              <a:prstGeom prst="rect">
                <a:avLst/>
              </a:prstGeom>
              <a:blipFill rotWithShape="1">
                <a:blip r:embed="rId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719" y="871747"/>
            <a:ext cx="2728287" cy="2289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40" y="88539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48" y="3348634"/>
            <a:ext cx="4876044" cy="3483149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5555086" y="4979873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7551560" y="4670365"/>
                <a:ext cx="952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𝜋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𝑘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∈</m:t>
                      </m:r>
                      <m:r>
                        <a:rPr lang="pt-PT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pt-P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560" y="4670365"/>
                <a:ext cx="952633" cy="276999"/>
              </a:xfrm>
              <a:prstGeom prst="rect">
                <a:avLst/>
              </a:prstGeom>
              <a:blipFill rotWithShape="1">
                <a:blip r:embed="rId12"/>
                <a:stretch>
                  <a:fillRect l="-5769" r="-5769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/>
          <p:cNvSpPr/>
          <p:nvPr/>
        </p:nvSpPr>
        <p:spPr>
          <a:xfrm>
            <a:off x="7473775" y="4971693"/>
            <a:ext cx="144000" cy="144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Conexão recta 38"/>
          <p:cNvCxnSpPr/>
          <p:nvPr/>
        </p:nvCxnSpPr>
        <p:spPr>
          <a:xfrm>
            <a:off x="5621029" y="5043693"/>
            <a:ext cx="1918689" cy="0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3" grpId="0"/>
      <p:bldP spid="14" grpId="0"/>
      <p:bldP spid="2" grpId="0"/>
      <p:bldP spid="18" grpId="0"/>
      <p:bldP spid="36" grpId="0" animBg="1"/>
      <p:bldP spid="37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AA342"/>
              </a:buClr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Exemplo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79100" y="7804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3"/>
              <p:cNvSpPr txBox="1"/>
              <p:nvPr/>
            </p:nvSpPr>
            <p:spPr>
              <a:xfrm>
                <a:off x="962273" y="645479"/>
                <a:ext cx="7810501" cy="7141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Resolve a equação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=3</m:t>
                        </m:r>
                      </m:e>
                    </m:fun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0, 2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PT" b="0" i="1" dirty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7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273" y="645479"/>
                <a:ext cx="7810501" cy="714170"/>
              </a:xfrm>
              <a:prstGeom prst="rect">
                <a:avLst/>
              </a:prstGeom>
              <a:blipFill rotWithShape="1">
                <a:blip r:embed="rId4"/>
                <a:stretch>
                  <a:fillRect l="-7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1"/>
          <p:cNvSpPr/>
          <p:nvPr/>
        </p:nvSpPr>
        <p:spPr>
          <a:xfrm>
            <a:off x="976313" y="1300695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126641" y="1720809"/>
                <a:ext cx="1683474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2+</m:t>
                        </m:r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41" y="1720809"/>
                <a:ext cx="1683474" cy="5068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3991801" y="1703604"/>
                <a:ext cx="2032031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pt-PT" b="0" i="1" dirty="0">
                    <a:latin typeface="Cambria Math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801" y="1703604"/>
                <a:ext cx="2032031" cy="5068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5796808" y="1749358"/>
                <a:ext cx="2317045" cy="463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808" y="1749358"/>
                <a:ext cx="2317045" cy="463204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2603486" y="1704335"/>
                <a:ext cx="161614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func>
                      <m:func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pt-PT" b="0" dirty="0"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486" y="1704335"/>
                <a:ext cx="1616148" cy="5068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5799315" y="2364197"/>
                <a:ext cx="3009285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5×</m:t>
                    </m:r>
                    <m:d>
                      <m:d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315" y="2364197"/>
                <a:ext cx="3009285" cy="50687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12"/>
              <p:cNvSpPr/>
              <p:nvPr/>
            </p:nvSpPr>
            <p:spPr>
              <a:xfrm>
                <a:off x="5799315" y="2999108"/>
                <a:ext cx="2569614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⟺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m:rPr>
                        <m:nor/>
                      </m:rPr>
                      <a:rPr lang="pt-PT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315" y="2999108"/>
                <a:ext cx="2569614" cy="487954"/>
              </a:xfrm>
              <a:prstGeom prst="rect">
                <a:avLst/>
              </a:prstGeom>
              <a:blipFill rotWithShape="1">
                <a:blip r:embed="rId10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1230607" y="3734694"/>
                <a:ext cx="1845762" cy="456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Para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0,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PT" b="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07" y="3734694"/>
                <a:ext cx="1845762" cy="456535"/>
              </a:xfrm>
              <a:prstGeom prst="rect">
                <a:avLst/>
              </a:prstGeom>
              <a:blipFill rotWithShape="1">
                <a:blip r:embed="rId11"/>
                <a:stretch>
                  <a:fillRect l="-2970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ângulo 3"/>
              <p:cNvSpPr/>
              <p:nvPr/>
            </p:nvSpPr>
            <p:spPr>
              <a:xfrm>
                <a:off x="1270984" y="4375679"/>
                <a:ext cx="10021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=−1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4" name="Rec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84" y="4375679"/>
                <a:ext cx="100219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2424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2175886" y="4316368"/>
                <a:ext cx="3220753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15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b="0" i="1" smtClean="0">
                        <a:solidFill>
                          <a:srgbClr val="ED1C24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∉ </m:t>
                    </m:r>
                    <m:r>
                      <a:rPr lang="pt-PT" i="1" smtClean="0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0,</m:t>
                    </m:r>
                    <m:r>
                      <a:rPr lang="pt-PT" b="0" i="1" smtClean="0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solidFill>
                      <a:srgbClr val="ED1C24"/>
                    </a:solidFill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886" y="4316368"/>
                <a:ext cx="3220753" cy="487954"/>
              </a:xfrm>
              <a:prstGeom prst="rect">
                <a:avLst/>
              </a:prstGeom>
              <a:blipFill rotWithShape="1">
                <a:blip r:embed="rId13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1265369" y="4911260"/>
                <a:ext cx="810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369" y="4911260"/>
                <a:ext cx="81015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530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2025109" y="4853451"/>
                <a:ext cx="1835118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[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𝟎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b="1" dirty="0"/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09" y="4853451"/>
                <a:ext cx="1835118" cy="487954"/>
              </a:xfrm>
              <a:prstGeom prst="rect">
                <a:avLst/>
              </a:prstGeom>
              <a:blipFill rotWithShape="1">
                <a:blip r:embed="rId15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ângulo 19"/>
              <p:cNvSpPr/>
              <p:nvPr/>
            </p:nvSpPr>
            <p:spPr>
              <a:xfrm>
                <a:off x="1265273" y="5479961"/>
                <a:ext cx="8101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>
                    <a:solidFill>
                      <a:schemeClr val="tx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0" name="Rec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73" y="5479961"/>
                <a:ext cx="810158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r="-5303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2019779" y="5420650"/>
                <a:ext cx="2957861" cy="487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5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25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b="0" i="1" smtClean="0">
                        <a:solidFill>
                          <a:srgbClr val="ED1C24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∉</m:t>
                    </m:r>
                  </m:oMath>
                </a14:m>
                <a:r>
                  <a:rPr lang="pt-PT" dirty="0">
                    <a:solidFill>
                      <a:srgbClr val="ED1C24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[0,</m:t>
                    </m:r>
                    <m:r>
                      <a:rPr lang="pt-PT" b="0" i="1" smtClean="0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solidFill>
                          <a:srgbClr val="ED1C24"/>
                        </a:solidFill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solidFill>
                      <a:srgbClr val="ED1C2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779" y="5420650"/>
                <a:ext cx="2957861" cy="487954"/>
              </a:xfrm>
              <a:prstGeom prst="rect">
                <a:avLst/>
              </a:prstGeom>
              <a:blipFill rotWithShape="1">
                <a:blip r:embed="rId17"/>
                <a:stretch>
                  <a:fillRect b="-1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1"/>
              <p:cNvSpPr/>
              <p:nvPr/>
            </p:nvSpPr>
            <p:spPr>
              <a:xfrm>
                <a:off x="1265563" y="5905382"/>
                <a:ext cx="4256806" cy="685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Em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[0,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2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a solução da equação 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PT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563" y="5905382"/>
                <a:ext cx="4256806" cy="685765"/>
              </a:xfrm>
              <a:prstGeom prst="rect">
                <a:avLst/>
              </a:prstGeom>
              <a:blipFill rotWithShape="1">
                <a:blip r:embed="rId18"/>
                <a:stretch>
                  <a:fillRect l="-12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00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3" grpId="0"/>
      <p:bldP spid="4" grpId="0"/>
      <p:bldP spid="5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0" y="1875727"/>
            <a:ext cx="8774620" cy="29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22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5783" y="113153"/>
            <a:ext cx="8172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Função Seno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5782" y="828128"/>
                <a:ext cx="7897932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seno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</a:t>
                </a:r>
                <a14:m>
                  <m:oMath xmlns:m="http://schemas.openxmlformats.org/officeDocument/2006/math">
                    <m:r>
                      <a:rPr lang="pt-PT" b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</m:t>
                    </m:r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𝐢</m:t>
                    </m:r>
                    <m:r>
                      <a:rPr lang="pt-PT" b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o seno de um ângulo generalizado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2" y="828128"/>
                <a:ext cx="7897932" cy="1287532"/>
              </a:xfrm>
              <a:prstGeom prst="rect">
                <a:avLst/>
              </a:prstGeom>
              <a:blipFill rotWithShape="1">
                <a:blip r:embed="rId4"/>
                <a:stretch>
                  <a:fillRect l="-695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3950574" y="2439432"/>
                <a:ext cx="1263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↦</m:t>
                      </m:r>
                      <m:r>
                        <a:rPr lang="pt-PT" b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𝐬𝐞𝐧</m:t>
                      </m:r>
                      <m:r>
                        <a:rPr lang="pt-PT" b="1" smtClean="0">
                          <a:solidFill>
                            <a:srgbClr val="6AA342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74" y="2439432"/>
                <a:ext cx="12634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96" y="3246398"/>
            <a:ext cx="7027903" cy="2342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97" y="324639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0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973299" y="5010452"/>
                <a:ext cx="66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299" y="5010452"/>
                <a:ext cx="66480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4196786" y="1408526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786" y="1408526"/>
                <a:ext cx="43794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9"/>
          <p:cNvCxnSpPr/>
          <p:nvPr/>
        </p:nvCxnSpPr>
        <p:spPr>
          <a:xfrm>
            <a:off x="4532055" y="1788987"/>
            <a:ext cx="0" cy="32051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7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86036" y="1169432"/>
            <a:ext cx="8993415" cy="4669508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6AA342"/>
                </a:solidFill>
              </a:rPr>
              <a:t>Gif</a:t>
            </a:r>
            <a:r>
              <a:rPr lang="pt-PT" dirty="0">
                <a:solidFill>
                  <a:srgbClr val="6AA342"/>
                </a:solidFill>
              </a:rPr>
              <a:t> animado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233487"/>
            <a:ext cx="48863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0" name="Oval 9"/>
          <p:cNvSpPr/>
          <p:nvPr/>
        </p:nvSpPr>
        <p:spPr>
          <a:xfrm>
            <a:off x="6043144" y="3295741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2841263" y="3295741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9206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0" name="Oval 9"/>
          <p:cNvSpPr/>
          <p:nvPr/>
        </p:nvSpPr>
        <p:spPr>
          <a:xfrm>
            <a:off x="4443062" y="1711473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700828" y="909212"/>
                <a:ext cx="442942" cy="7199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828" y="909212"/>
                <a:ext cx="442942" cy="7199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4005122" y="1360946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122" y="1360946"/>
                <a:ext cx="43794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2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5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572000" y="5029258"/>
                <a:ext cx="612860" cy="7838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sz="24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029258"/>
                <a:ext cx="612860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3976014" y="5024638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14" y="5024638"/>
                <a:ext cx="66717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4443062" y="4906228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1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86036" y="1169432"/>
            <a:ext cx="8993415" cy="4669508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6AA342"/>
                </a:solidFill>
              </a:rPr>
              <a:t>Gif</a:t>
            </a:r>
            <a:r>
              <a:rPr lang="pt-PT" dirty="0">
                <a:solidFill>
                  <a:srgbClr val="6AA342"/>
                </a:solidFill>
              </a:rPr>
              <a:t> animado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00" y="1233487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79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02" y="1875727"/>
            <a:ext cx="8818647" cy="281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258555" y="3374352"/>
                <a:ext cx="664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555" y="3374352"/>
                <a:ext cx="66480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5777126" y="3328142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126" y="3328142"/>
                <a:ext cx="4379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exão recta 9"/>
          <p:cNvCxnSpPr/>
          <p:nvPr/>
        </p:nvCxnSpPr>
        <p:spPr>
          <a:xfrm flipH="1">
            <a:off x="2923357" y="3380425"/>
            <a:ext cx="321922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68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86036" y="1169432"/>
            <a:ext cx="8993415" cy="4669508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6AA342"/>
                </a:solidFill>
              </a:rPr>
              <a:t>Gif</a:t>
            </a:r>
            <a:r>
              <a:rPr lang="pt-PT" dirty="0">
                <a:solidFill>
                  <a:srgbClr val="6AA342"/>
                </a:solidFill>
              </a:rPr>
              <a:t> animado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1233487"/>
            <a:ext cx="48863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0" name="Oval 9"/>
          <p:cNvSpPr/>
          <p:nvPr/>
        </p:nvSpPr>
        <p:spPr>
          <a:xfrm>
            <a:off x="4443062" y="1691061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4443062" y="4890365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5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8293" y="889843"/>
            <a:ext cx="7296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13" y="218179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88696" y="990600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96" y="990600"/>
                <a:ext cx="40908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251" y="1330803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6377414" y="2507241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414" y="2507241"/>
                <a:ext cx="418914" cy="2539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Rectângulo 1023"/>
              <p:cNvSpPr/>
              <p:nvPr/>
            </p:nvSpPr>
            <p:spPr>
              <a:xfrm>
                <a:off x="6486220" y="1458516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1024" name="Rectângulo 10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220" y="1458516"/>
                <a:ext cx="301685" cy="2616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cta 37"/>
          <p:cNvCxnSpPr/>
          <p:nvPr/>
        </p:nvCxnSpPr>
        <p:spPr>
          <a:xfrm>
            <a:off x="6699169" y="1650659"/>
            <a:ext cx="0" cy="8959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8" y="127197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682911" y="1809226"/>
                <a:ext cx="9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911" y="1809226"/>
                <a:ext cx="93455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662357" y="2374900"/>
                <a:ext cx="1851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7" y="2374900"/>
                <a:ext cx="185178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351845" y="3055651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45" y="3055651"/>
                <a:ext cx="53412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1574122" y="3658632"/>
                <a:ext cx="3095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22" y="3658632"/>
                <a:ext cx="3095206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ângulo 23"/>
          <p:cNvSpPr/>
          <p:nvPr/>
        </p:nvSpPr>
        <p:spPr>
          <a:xfrm>
            <a:off x="943103" y="1719844"/>
            <a:ext cx="19030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936799" y="2957100"/>
            <a:ext cx="25571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1779427" y="4267200"/>
                <a:ext cx="1584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427" y="4267200"/>
                <a:ext cx="1584088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1495576" y="4787900"/>
                <a:ext cx="152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76" y="4787900"/>
                <a:ext cx="152535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ângulo 28"/>
          <p:cNvSpPr/>
          <p:nvPr/>
        </p:nvSpPr>
        <p:spPr>
          <a:xfrm>
            <a:off x="938213" y="4197950"/>
            <a:ext cx="8899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30" name="Rectângulo 29"/>
          <p:cNvSpPr/>
          <p:nvPr/>
        </p:nvSpPr>
        <p:spPr>
          <a:xfrm>
            <a:off x="2482202" y="5400459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zeros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31"/>
              <p:cNvSpPr/>
              <p:nvPr/>
            </p:nvSpPr>
            <p:spPr>
              <a:xfrm>
                <a:off x="2864005" y="4787900"/>
                <a:ext cx="15402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05" y="4787900"/>
                <a:ext cx="1540230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arredondado 10"/>
          <p:cNvSpPr/>
          <p:nvPr/>
        </p:nvSpPr>
        <p:spPr>
          <a:xfrm>
            <a:off x="2916461" y="4808252"/>
            <a:ext cx="1423568" cy="333348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02" y="3169648"/>
            <a:ext cx="1731195" cy="155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Oval 35"/>
          <p:cNvSpPr/>
          <p:nvPr/>
        </p:nvSpPr>
        <p:spPr>
          <a:xfrm>
            <a:off x="6251992" y="3487601"/>
            <a:ext cx="908896" cy="9091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7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3" y="3079331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693" y="5008332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7118643" y="5725085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Oval 40"/>
          <p:cNvSpPr/>
          <p:nvPr/>
        </p:nvSpPr>
        <p:spPr>
          <a:xfrm>
            <a:off x="6213553" y="5726608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2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19" y="495669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Conexão recta unidireccional 45"/>
          <p:cNvCxnSpPr/>
          <p:nvPr/>
        </p:nvCxnSpPr>
        <p:spPr>
          <a:xfrm>
            <a:off x="3628245" y="5147785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7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31" grpId="0"/>
      <p:bldP spid="1024" grpId="0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2" grpId="0"/>
      <p:bldP spid="33" grpId="0" animBg="1"/>
      <p:bldP spid="36" grpId="0" animBg="1"/>
      <p:bldP spid="40" grpId="0" animBg="1"/>
      <p:bldP spid="4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0" name="Oval 9"/>
          <p:cNvSpPr/>
          <p:nvPr/>
        </p:nvSpPr>
        <p:spPr>
          <a:xfrm>
            <a:off x="6048837" y="3288563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5791410" y="338439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410" y="3384395"/>
                <a:ext cx="43794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2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87318"/>
            <a:ext cx="6102108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473895" y="2838107"/>
                <a:ext cx="44294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PT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895" y="2838107"/>
                <a:ext cx="44294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2361781" y="3406663"/>
                <a:ext cx="6671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781" y="3406663"/>
                <a:ext cx="66717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2848438" y="3281939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18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86036" y="1169432"/>
            <a:ext cx="8993415" cy="4669508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6AA342"/>
                </a:solidFill>
              </a:rPr>
              <a:t>Gif</a:t>
            </a:r>
            <a:r>
              <a:rPr lang="pt-PT" dirty="0">
                <a:solidFill>
                  <a:srgbClr val="6AA342"/>
                </a:solidFill>
              </a:rPr>
              <a:t> animado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233487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" b="-225"/>
          <a:stretch/>
        </p:blipFill>
        <p:spPr bwMode="auto">
          <a:xfrm>
            <a:off x="1127563" y="800100"/>
            <a:ext cx="6986588" cy="537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50" y="687318"/>
            <a:ext cx="6114300" cy="5483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Multiplicar 14"/>
          <p:cNvSpPr/>
          <p:nvPr/>
        </p:nvSpPr>
        <p:spPr>
          <a:xfrm>
            <a:off x="4274999" y="1600462"/>
            <a:ext cx="504794" cy="449589"/>
          </a:xfrm>
          <a:prstGeom prst="mathMultiply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Multiplicar 15"/>
          <p:cNvSpPr/>
          <p:nvPr/>
        </p:nvSpPr>
        <p:spPr>
          <a:xfrm>
            <a:off x="4274999" y="4763691"/>
            <a:ext cx="504794" cy="449589"/>
          </a:xfrm>
          <a:prstGeom prst="mathMultiply">
            <a:avLst/>
          </a:prstGeom>
          <a:solidFill>
            <a:srgbClr val="ED1C24"/>
          </a:solidFill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6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86036" y="1169432"/>
            <a:ext cx="8993415" cy="4669508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6AA342"/>
                </a:solidFill>
              </a:rPr>
              <a:t>Gif</a:t>
            </a:r>
            <a:r>
              <a:rPr lang="pt-PT" dirty="0">
                <a:solidFill>
                  <a:srgbClr val="6AA342"/>
                </a:solidFill>
              </a:rPr>
              <a:t> animado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233487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6" y="692785"/>
            <a:ext cx="6102108" cy="5472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0" name="Oval 9"/>
          <p:cNvSpPr/>
          <p:nvPr/>
        </p:nvSpPr>
        <p:spPr>
          <a:xfrm>
            <a:off x="6043144" y="3295741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Oval 10"/>
          <p:cNvSpPr/>
          <p:nvPr/>
        </p:nvSpPr>
        <p:spPr>
          <a:xfrm>
            <a:off x="2841263" y="3295741"/>
            <a:ext cx="191664" cy="1916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47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3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sp>
        <p:nvSpPr>
          <p:cNvPr id="15" name="Rectângulo 14"/>
          <p:cNvSpPr/>
          <p:nvPr/>
        </p:nvSpPr>
        <p:spPr>
          <a:xfrm>
            <a:off x="86036" y="1169432"/>
            <a:ext cx="8993415" cy="4669508"/>
          </a:xfrm>
          <a:prstGeom prst="rect">
            <a:avLst/>
          </a:prstGeom>
          <a:noFill/>
          <a:ln>
            <a:solidFill>
              <a:srgbClr val="6AA34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CaixaDeTexto 15"/>
          <p:cNvSpPr txBox="1"/>
          <p:nvPr/>
        </p:nvSpPr>
        <p:spPr>
          <a:xfrm>
            <a:off x="7767593" y="82469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>
                <a:solidFill>
                  <a:srgbClr val="6AA342"/>
                </a:solidFill>
              </a:rPr>
              <a:t>Gif</a:t>
            </a:r>
            <a:r>
              <a:rPr lang="pt-PT" dirty="0">
                <a:solidFill>
                  <a:srgbClr val="6AA342"/>
                </a:solidFill>
              </a:rPr>
              <a:t> animado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1233487"/>
            <a:ext cx="4895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8319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23385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600" y="5007600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0851" y="999986"/>
            <a:ext cx="72964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Máximo: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13" y="232034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991562" y="1094417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562" y="1094417"/>
                <a:ext cx="37542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815357" y="1409700"/>
                <a:ext cx="2113079" cy="459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57" y="1409700"/>
                <a:ext cx="2113079" cy="459100"/>
              </a:xfrm>
              <a:prstGeom prst="rect">
                <a:avLst/>
              </a:prstGeom>
              <a:blipFill rotWithShape="1">
                <a:blip r:embed="rId6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990357" y="1972101"/>
                <a:ext cx="1525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57" y="1972101"/>
                <a:ext cx="15253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ângulo 12"/>
          <p:cNvSpPr/>
          <p:nvPr/>
        </p:nvSpPr>
        <p:spPr>
          <a:xfrm>
            <a:off x="1758323" y="2707932"/>
            <a:ext cx="2961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</a:t>
            </a:r>
            <a:r>
              <a:rPr lang="pt-PT" sz="1400" dirty="0" err="1">
                <a:latin typeface="Arial" pitchFamily="34" charset="0"/>
                <a:cs typeface="Arial" pitchFamily="34" charset="0"/>
              </a:rPr>
              <a:t>maximizantes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2402854" y="1934001"/>
                <a:ext cx="2058384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54" y="1934001"/>
                <a:ext cx="2058384" cy="459741"/>
              </a:xfrm>
              <a:prstGeom prst="rect">
                <a:avLst/>
              </a:prstGeom>
              <a:blipFill rotWithShape="1"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5"/>
          <p:cNvSpPr txBox="1"/>
          <p:nvPr/>
        </p:nvSpPr>
        <p:spPr>
          <a:xfrm>
            <a:off x="866551" y="3153470"/>
            <a:ext cx="56231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Mínimo: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05847" y="3232984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847" y="3232984"/>
                <a:ext cx="54854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726704" y="3557702"/>
                <a:ext cx="2214068" cy="491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04" y="3557702"/>
                <a:ext cx="2214068" cy="491096"/>
              </a:xfrm>
              <a:prstGeom prst="rect">
                <a:avLst/>
              </a:prstGeom>
              <a:blipFill rotWithShape="1">
                <a:blip r:embed="rId10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76313" y="4207619"/>
                <a:ext cx="16984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4207619"/>
                <a:ext cx="1698478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ângulo 21"/>
          <p:cNvSpPr/>
          <p:nvPr/>
        </p:nvSpPr>
        <p:spPr>
          <a:xfrm>
            <a:off x="2094139" y="4959543"/>
            <a:ext cx="2911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minimizantes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2526827" y="4156819"/>
                <a:ext cx="2156168" cy="484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</a:rPr>
                          <m:t>3</m:t>
                        </m:r>
                        <m:r>
                          <a:rPr lang="pt-PT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827" y="4156819"/>
                <a:ext cx="2156168" cy="484043"/>
              </a:xfrm>
              <a:prstGeom prst="rect">
                <a:avLst/>
              </a:prstGeom>
              <a:blipFill rotWithShape="1">
                <a:blip r:embed="rId12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5"/>
          <p:cNvSpPr txBox="1"/>
          <p:nvPr/>
        </p:nvSpPr>
        <p:spPr>
          <a:xfrm>
            <a:off x="976313" y="5312470"/>
            <a:ext cx="4318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097877" y="5845919"/>
                <a:ext cx="2949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=−</m:t>
                    </m:r>
                    <m:r>
                      <m:rPr>
                        <m:sty m:val="p"/>
                      </m:rP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77" y="5845919"/>
                <a:ext cx="2949205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1140067" y="1358900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ângulo 2"/>
          <p:cNvSpPr/>
          <p:nvPr/>
        </p:nvSpPr>
        <p:spPr>
          <a:xfrm>
            <a:off x="1153014" y="3526552"/>
            <a:ext cx="17107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4" name="Rectângulo 3"/>
          <p:cNvSpPr/>
          <p:nvPr/>
        </p:nvSpPr>
        <p:spPr>
          <a:xfrm>
            <a:off x="2065774" y="5308970"/>
            <a:ext cx="1697901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ímpar</a:t>
            </a:r>
          </a:p>
        </p:txBody>
      </p:sp>
      <p:sp>
        <p:nvSpPr>
          <p:cNvPr id="30" name="Retângulo arredondado 10"/>
          <p:cNvSpPr/>
          <p:nvPr/>
        </p:nvSpPr>
        <p:spPr>
          <a:xfrm>
            <a:off x="2383048" y="1946025"/>
            <a:ext cx="2101885" cy="468736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unidireccional 30"/>
          <p:cNvCxnSpPr/>
          <p:nvPr/>
        </p:nvCxnSpPr>
        <p:spPr>
          <a:xfrm>
            <a:off x="3415652" y="2415764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arredondado 10"/>
          <p:cNvSpPr/>
          <p:nvPr/>
        </p:nvSpPr>
        <p:spPr>
          <a:xfrm>
            <a:off x="2569491" y="4177346"/>
            <a:ext cx="2060469" cy="468736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3" name="Conexão recta unidireccional 32"/>
          <p:cNvCxnSpPr/>
          <p:nvPr/>
        </p:nvCxnSpPr>
        <p:spPr>
          <a:xfrm>
            <a:off x="3521193" y="4654881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251" y="1330803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" name="Picture 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8" y="127197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000" y="3171600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9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8" y="3110680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/>
          <p:cNvSpPr/>
          <p:nvPr/>
        </p:nvSpPr>
        <p:spPr>
          <a:xfrm>
            <a:off x="6662052" y="1600273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Rectângulo 25"/>
          <p:cNvSpPr/>
          <p:nvPr/>
        </p:nvSpPr>
        <p:spPr>
          <a:xfrm>
            <a:off x="6785831" y="1390862"/>
            <a:ext cx="97597" cy="199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710073" y="1313251"/>
                <a:ext cx="303095" cy="379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1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073" y="1313251"/>
                <a:ext cx="303095" cy="37997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0"/>
              <p:cNvSpPr/>
              <p:nvPr/>
            </p:nvSpPr>
            <p:spPr>
              <a:xfrm>
                <a:off x="6453169" y="1458516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41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169" y="1458516"/>
                <a:ext cx="301685" cy="2616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355128" y="4365476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5128" y="4365476"/>
                <a:ext cx="418914" cy="253916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ângulo 44"/>
          <p:cNvSpPr/>
          <p:nvPr/>
        </p:nvSpPr>
        <p:spPr>
          <a:xfrm>
            <a:off x="6729190" y="4408750"/>
            <a:ext cx="130592" cy="19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2" name="Oval 41"/>
          <p:cNvSpPr/>
          <p:nvPr/>
        </p:nvSpPr>
        <p:spPr>
          <a:xfrm>
            <a:off x="6650762" y="4347578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6650042" y="4347578"/>
                <a:ext cx="381643" cy="4092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pt-PT" sz="11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pt-PT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042" y="4347578"/>
                <a:ext cx="381643" cy="40921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5007600"/>
            <a:ext cx="172596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5007600"/>
            <a:ext cx="1727079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37" name="Picture 4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19" y="495669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2" grpId="0"/>
      <p:bldP spid="13" grpId="0"/>
      <p:bldP spid="15" grpId="0"/>
      <p:bldP spid="18" grpId="0"/>
      <p:bldP spid="19" grpId="0"/>
      <p:bldP spid="20" grpId="0"/>
      <p:bldP spid="21" grpId="0"/>
      <p:bldP spid="22" grpId="0"/>
      <p:bldP spid="25" grpId="0"/>
      <p:bldP spid="28" grpId="0"/>
      <p:bldP spid="29" grpId="0"/>
      <p:bldP spid="2" grpId="0"/>
      <p:bldP spid="3" grpId="0"/>
      <p:bldP spid="4" grpId="0"/>
      <p:bldP spid="30" grpId="0" animBg="1"/>
      <p:bldP spid="32" grpId="0" animBg="1"/>
      <p:bldP spid="40" grpId="0" animBg="1"/>
      <p:bldP spid="26" grpId="0" animBg="1"/>
      <p:bldP spid="5" grpId="0"/>
      <p:bldP spid="41" grpId="0"/>
      <p:bldP spid="43" grpId="0"/>
      <p:bldP spid="45" grpId="0" animBg="1"/>
      <p:bldP spid="42" grpId="0" animBg="1"/>
      <p:bldP spid="4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81775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0082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244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7793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0592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2508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CaixaDeTexto 6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6282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285875"/>
            <a:ext cx="49244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77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371600"/>
            <a:ext cx="4867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7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29923" y="7682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394434" y="150639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CaixaDeTexto 13">
            <a:hlinkClick r:id="rId4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D677A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366838"/>
            <a:ext cx="49149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76313" y="232034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Gráfico da função seno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0" y="2395048"/>
            <a:ext cx="8174175" cy="153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5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55783" y="127008"/>
            <a:ext cx="8172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Função Cosseno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5782" y="828128"/>
                <a:ext cx="78979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Chama-se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função cosseno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 representa-se por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𝐜𝐨𝐬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função real de variável real que a cada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faz corresponder o cosseno de um ângulo generalizado de amplitude igual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radianos.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2" y="828128"/>
                <a:ext cx="7897932" cy="1338828"/>
              </a:xfrm>
              <a:prstGeom prst="rect">
                <a:avLst/>
              </a:prstGeom>
              <a:blipFill rotWithShape="1">
                <a:blip r:embed="rId4"/>
                <a:stretch>
                  <a:fillRect l="-695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3950574" y="2439432"/>
                <a:ext cx="12410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↦</m:t>
                      </m:r>
                      <m:r>
                        <a:rPr lang="pt-PT" b="1" i="0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𝐜𝐨𝐬</m:t>
                      </m:r>
                      <m:r>
                        <a:rPr lang="pt-PT" b="1" i="0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574" y="2439432"/>
                <a:ext cx="124104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48" y="3207928"/>
            <a:ext cx="7027903" cy="22417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797" y="3246398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4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38293" y="889843"/>
            <a:ext cx="25363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Domínio: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13" y="232034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79382" y="979714"/>
                <a:ext cx="409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ℝ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382" y="979714"/>
                <a:ext cx="40908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96791" y="1789093"/>
                <a:ext cx="9345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791" y="1789093"/>
                <a:ext cx="93455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662357" y="2374900"/>
                <a:ext cx="1812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−1≤</m:t>
                      </m:r>
                      <m:func>
                        <m:func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≤1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357" y="2374900"/>
                <a:ext cx="181229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348189" y="3041733"/>
                <a:ext cx="534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𝟐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89" y="3041733"/>
                <a:ext cx="53412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574122" y="3658632"/>
                <a:ext cx="3136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+2</m:t>
                            </m:r>
                            <m: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  <m:t>𝜋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22" y="3658632"/>
                <a:ext cx="313688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747686" y="4242459"/>
                <a:ext cx="1975221" cy="459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b="1" i="1" smtClean="0">
                            <a:solidFill>
                              <a:srgbClr val="6AA34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pt-PT" b="1" i="1" smtClean="0">
                            <a:solidFill>
                              <a:srgbClr val="6AA342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686" y="4242459"/>
                <a:ext cx="1975221" cy="459100"/>
              </a:xfrm>
              <a:prstGeom prst="rect">
                <a:avLst/>
              </a:prstGeom>
              <a:blipFill rotWithShape="1">
                <a:blip r:embed="rId9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1495576" y="4787900"/>
                <a:ext cx="154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576" y="4787900"/>
                <a:ext cx="154619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2864005" y="4746335"/>
                <a:ext cx="1930144" cy="459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005" y="4746335"/>
                <a:ext cx="1930144" cy="459741"/>
              </a:xfrm>
              <a:prstGeom prst="rect">
                <a:avLst/>
              </a:prstGeom>
              <a:blipFill rotWithShape="1">
                <a:blip r:embed="rId12"/>
                <a:stretch>
                  <a:fillRect b="-9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ângulo 24"/>
          <p:cNvSpPr/>
          <p:nvPr/>
        </p:nvSpPr>
        <p:spPr>
          <a:xfrm>
            <a:off x="943103" y="1719844"/>
            <a:ext cx="19030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Contradomínio: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936799" y="2957100"/>
            <a:ext cx="25571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Período fundamental: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938213" y="4197950"/>
            <a:ext cx="8899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Zeros: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2482202" y="5400459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zeros</a:t>
            </a:r>
          </a:p>
        </p:txBody>
      </p:sp>
      <p:sp>
        <p:nvSpPr>
          <p:cNvPr id="24" name="Retângulo arredondado 10"/>
          <p:cNvSpPr/>
          <p:nvPr/>
        </p:nvSpPr>
        <p:spPr>
          <a:xfrm>
            <a:off x="2916460" y="4786480"/>
            <a:ext cx="1869577" cy="397824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8" name="Conexão recta unidireccional 27"/>
          <p:cNvCxnSpPr/>
          <p:nvPr/>
        </p:nvCxnSpPr>
        <p:spPr>
          <a:xfrm>
            <a:off x="3628245" y="5191329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251" y="1330803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5958500" y="2031467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500" y="2031467"/>
                <a:ext cx="418914" cy="2539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6952065" y="2042270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065" y="2042270"/>
                <a:ext cx="301685" cy="2616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xão recta 33"/>
          <p:cNvCxnSpPr/>
          <p:nvPr/>
        </p:nvCxnSpPr>
        <p:spPr>
          <a:xfrm>
            <a:off x="6248400" y="2098633"/>
            <a:ext cx="914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8" y="127197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202" y="3169648"/>
            <a:ext cx="1731195" cy="1555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Oval 36"/>
          <p:cNvSpPr/>
          <p:nvPr/>
        </p:nvSpPr>
        <p:spPr>
          <a:xfrm>
            <a:off x="6240841" y="3476450"/>
            <a:ext cx="908896" cy="90918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8" name="Picture 4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03" y="3079331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693" y="5008332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6662183" y="5276381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1" name="Oval 40"/>
          <p:cNvSpPr/>
          <p:nvPr/>
        </p:nvSpPr>
        <p:spPr>
          <a:xfrm>
            <a:off x="6661468" y="6183809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2" name="Picture 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19" y="495669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0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10" grpId="0"/>
      <p:bldP spid="11" grpId="0"/>
      <p:bldP spid="13" grpId="0"/>
      <p:bldP spid="14" grpId="0"/>
      <p:bldP spid="18" grpId="0"/>
      <p:bldP spid="20" grpId="0"/>
      <p:bldP spid="30" grpId="0"/>
      <p:bldP spid="25" grpId="0"/>
      <p:bldP spid="26" grpId="0"/>
      <p:bldP spid="27" grpId="0"/>
      <p:bldP spid="23" grpId="0"/>
      <p:bldP spid="24" grpId="0" animBg="1"/>
      <p:bldP spid="32" grpId="0"/>
      <p:bldP spid="33" grpId="0"/>
      <p:bldP spid="37" grpId="0" animBg="1"/>
      <p:bldP spid="40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80851" y="999986"/>
            <a:ext cx="119270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Máximo: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313" y="232034"/>
            <a:ext cx="6946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Propriedades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1985847" y="1101802"/>
                <a:ext cx="375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47" y="1101802"/>
                <a:ext cx="37542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2804206" y="1459712"/>
                <a:ext cx="1721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206" y="1459712"/>
                <a:ext cx="172194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990357" y="1972101"/>
                <a:ext cx="1546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357" y="1972101"/>
                <a:ext cx="154619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ângulo 14"/>
              <p:cNvSpPr/>
              <p:nvPr/>
            </p:nvSpPr>
            <p:spPr>
              <a:xfrm>
                <a:off x="2358786" y="1975566"/>
                <a:ext cx="16684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5" name="Rec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786" y="1975566"/>
                <a:ext cx="166847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5"/>
          <p:cNvSpPr txBox="1"/>
          <p:nvPr/>
        </p:nvSpPr>
        <p:spPr>
          <a:xfrm>
            <a:off x="866552" y="3153470"/>
            <a:ext cx="1119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Mínimo: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1826943" y="3244135"/>
                <a:ext cx="5485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6AA342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b="1" dirty="0">
                  <a:solidFill>
                    <a:srgbClr val="6AA342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43" y="3244135"/>
                <a:ext cx="54854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2760157" y="3618865"/>
                <a:ext cx="21563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𝒙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=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+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𝟐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srgbClr val="6AA342"/>
                        </a:solidFill>
                        <a:latin typeface="Cambria Math"/>
                      </a:rPr>
                      <m:t>𝒌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∈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</a:rPr>
                      <m:t>ℤ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157" y="3618865"/>
                <a:ext cx="215636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76313" y="4207619"/>
                <a:ext cx="1719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=−1⟺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13" y="4207619"/>
                <a:ext cx="171931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2527162" y="4198384"/>
                <a:ext cx="2085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latin typeface="Cambria Math"/>
                      </a:rPr>
                      <m:t>𝜋</m:t>
                    </m:r>
                    <m:r>
                      <a:rPr lang="pt-PT" i="1">
                        <a:latin typeface="Cambria Math"/>
                      </a:rPr>
                      <m:t>+2</m:t>
                    </m:r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𝜋</m:t>
                    </m:r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𝑘</m:t>
                    </m:r>
                    <m:r>
                      <a:rPr lang="pt-PT" i="1">
                        <a:latin typeface="Cambria Math"/>
                      </a:rPr>
                      <m:t>∈</m:t>
                    </m:r>
                    <m:r>
                      <a:rPr lang="pt-PT" i="1">
                        <a:latin typeface="Cambria Math"/>
                      </a:rPr>
                      <m:t>ℤ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162" y="4198384"/>
                <a:ext cx="2085379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15"/>
          <p:cNvSpPr txBox="1"/>
          <p:nvPr/>
        </p:nvSpPr>
        <p:spPr>
          <a:xfrm>
            <a:off x="976314" y="5312470"/>
            <a:ext cx="13824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Paridade: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1097877" y="5845919"/>
                <a:ext cx="2764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d>
                          <m:dPr>
                            <m:ctrlP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pt-PT" dirty="0"/>
                  <a:t>,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877" y="5845919"/>
                <a:ext cx="2764859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ângulo 1"/>
          <p:cNvSpPr/>
          <p:nvPr/>
        </p:nvSpPr>
        <p:spPr>
          <a:xfrm>
            <a:off x="1140067" y="1358900"/>
            <a:ext cx="17620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Maximizantes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ctângulo 2"/>
          <p:cNvSpPr/>
          <p:nvPr/>
        </p:nvSpPr>
        <p:spPr>
          <a:xfrm>
            <a:off x="1153014" y="3526552"/>
            <a:ext cx="171072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Minimizantes:</a:t>
            </a:r>
          </a:p>
        </p:txBody>
      </p:sp>
      <p:sp>
        <p:nvSpPr>
          <p:cNvPr id="4" name="Rectângulo 3"/>
          <p:cNvSpPr/>
          <p:nvPr/>
        </p:nvSpPr>
        <p:spPr>
          <a:xfrm>
            <a:off x="2088076" y="5319853"/>
            <a:ext cx="1428596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Função par</a:t>
            </a:r>
          </a:p>
        </p:txBody>
      </p:sp>
      <p:sp>
        <p:nvSpPr>
          <p:cNvPr id="27" name="Rectângulo 26"/>
          <p:cNvSpPr/>
          <p:nvPr/>
        </p:nvSpPr>
        <p:spPr>
          <a:xfrm>
            <a:off x="1758323" y="2629875"/>
            <a:ext cx="2961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</a:t>
            </a:r>
            <a:r>
              <a:rPr lang="pt-PT" sz="1400" dirty="0" err="1">
                <a:latin typeface="Arial" pitchFamily="34" charset="0"/>
                <a:cs typeface="Arial" pitchFamily="34" charset="0"/>
              </a:rPr>
              <a:t>maximizantes</a:t>
            </a:r>
            <a:endParaRPr lang="pt-PT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tângulo arredondado 10"/>
          <p:cNvSpPr/>
          <p:nvPr/>
        </p:nvSpPr>
        <p:spPr>
          <a:xfrm>
            <a:off x="2416502" y="1982007"/>
            <a:ext cx="1644208" cy="352168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1" name="Conexão recta unidireccional 30"/>
          <p:cNvCxnSpPr/>
          <p:nvPr/>
        </p:nvCxnSpPr>
        <p:spPr>
          <a:xfrm>
            <a:off x="3237236" y="2337707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ângulo 31"/>
          <p:cNvSpPr/>
          <p:nvPr/>
        </p:nvSpPr>
        <p:spPr>
          <a:xfrm>
            <a:off x="2144038" y="4881487"/>
            <a:ext cx="2911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400" dirty="0">
                <a:latin typeface="Arial" pitchFamily="34" charset="0"/>
                <a:cs typeface="Arial" pitchFamily="34" charset="0"/>
              </a:rPr>
              <a:t>Expressão geral dos minimizantes</a:t>
            </a:r>
          </a:p>
        </p:txBody>
      </p:sp>
      <p:sp>
        <p:nvSpPr>
          <p:cNvPr id="33" name="Retângulo arredondado 10"/>
          <p:cNvSpPr/>
          <p:nvPr/>
        </p:nvSpPr>
        <p:spPr>
          <a:xfrm>
            <a:off x="2569491" y="4213328"/>
            <a:ext cx="2060469" cy="352168"/>
          </a:xfrm>
          <a:prstGeom prst="roundRect">
            <a:avLst/>
          </a:prstGeom>
          <a:noFill/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4" name="Conexão recta unidireccional 33"/>
          <p:cNvCxnSpPr/>
          <p:nvPr/>
        </p:nvCxnSpPr>
        <p:spPr>
          <a:xfrm>
            <a:off x="3554646" y="4576824"/>
            <a:ext cx="5875" cy="304663"/>
          </a:xfrm>
          <a:prstGeom prst="straightConnector1">
            <a:avLst/>
          </a:prstGeom>
          <a:ln w="25400">
            <a:solidFill>
              <a:srgbClr val="0D677A"/>
            </a:solidFill>
            <a:tailEnd type="triangle"/>
          </a:ln>
          <a:effectLst>
            <a:outerShdw blurRad="40005" dist="20320" dir="5400000" algn="ctr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5251" y="1330803"/>
            <a:ext cx="1725051" cy="1549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8" y="1271979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7119252" y="2039650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ângulo 38"/>
              <p:cNvSpPr/>
              <p:nvPr/>
            </p:nvSpPr>
            <p:spPr>
              <a:xfrm>
                <a:off x="6926321" y="2071467"/>
                <a:ext cx="30168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dirty="0"/>
              </a:p>
            </p:txBody>
          </p:sp>
        </mc:Choice>
        <mc:Fallback xmlns="">
          <p:sp>
            <p:nvSpPr>
              <p:cNvPr id="39" name="Rec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321" y="2071467"/>
                <a:ext cx="301685" cy="2616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0000" y="3171600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4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68" y="3110680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ângulo 44"/>
          <p:cNvSpPr/>
          <p:nvPr/>
        </p:nvSpPr>
        <p:spPr>
          <a:xfrm>
            <a:off x="6096424" y="3705905"/>
            <a:ext cx="130592" cy="198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Oval 43"/>
          <p:cNvSpPr/>
          <p:nvPr/>
        </p:nvSpPr>
        <p:spPr>
          <a:xfrm>
            <a:off x="6215865" y="3876482"/>
            <a:ext cx="89413" cy="894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6017265" y="3686610"/>
                <a:ext cx="3030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1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</m:oMath>
                  </m:oMathPara>
                </a14:m>
                <a:endParaRPr lang="pt-PT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265" y="3686610"/>
                <a:ext cx="303096" cy="2616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908666" y="3927189"/>
                <a:ext cx="41891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t-PT" sz="105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pt-PT" sz="1050" b="1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666" y="3927189"/>
                <a:ext cx="418914" cy="2539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600" y="5007600"/>
            <a:ext cx="1723634" cy="15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5007600"/>
            <a:ext cx="1725969" cy="1548000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5007600"/>
            <a:ext cx="1727078" cy="1548000"/>
          </a:xfrm>
          <a:prstGeom prst="rect">
            <a:avLst/>
          </a:prstGeom>
        </p:spPr>
      </p:pic>
      <p:pic>
        <p:nvPicPr>
          <p:cNvPr id="49" name="Picture 4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619" y="4956694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11" grpId="0"/>
      <p:bldP spid="12" grpId="0"/>
      <p:bldP spid="15" grpId="0"/>
      <p:bldP spid="18" grpId="0"/>
      <p:bldP spid="19" grpId="0"/>
      <p:bldP spid="20" grpId="0"/>
      <p:bldP spid="21" grpId="0"/>
      <p:bldP spid="25" grpId="0"/>
      <p:bldP spid="28" grpId="0"/>
      <p:bldP spid="29" grpId="0"/>
      <p:bldP spid="2" grpId="0"/>
      <p:bldP spid="3" grpId="0"/>
      <p:bldP spid="4" grpId="0"/>
      <p:bldP spid="27" grpId="0"/>
      <p:bldP spid="30" grpId="0" animBg="1"/>
      <p:bldP spid="32" grpId="0"/>
      <p:bldP spid="33" grpId="0" animBg="1"/>
      <p:bldP spid="37" grpId="0" animBg="1"/>
      <p:bldP spid="39" grpId="0"/>
      <p:bldP spid="45" grpId="0" animBg="1"/>
      <p:bldP spid="44" grpId="0" animBg="1"/>
      <p:bldP spid="42" grpId="0"/>
      <p:bldP spid="4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8228</TotalTime>
  <Words>1465</Words>
  <Application>Microsoft Office PowerPoint</Application>
  <PresentationFormat>Apresentação no Ecrã (4:3)</PresentationFormat>
  <Paragraphs>306</Paragraphs>
  <Slides>59</Slides>
  <Notes>58</Notes>
  <HiddenSlides>38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Cambria Math</vt:lpstr>
      <vt:lpstr>Wingdings</vt:lpstr>
      <vt:lpstr>Tema do Office</vt:lpstr>
      <vt:lpstr>Funções trigonométricas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NUNO BARROS</cp:lastModifiedBy>
  <cp:revision>606</cp:revision>
  <dcterms:created xsi:type="dcterms:W3CDTF">2015-12-10T15:13:19Z</dcterms:created>
  <dcterms:modified xsi:type="dcterms:W3CDTF">2020-09-03T15:08:27Z</dcterms:modified>
</cp:coreProperties>
</file>