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2"/>
  </p:notesMasterIdLst>
  <p:sldIdLst>
    <p:sldId id="256" r:id="rId2"/>
    <p:sldId id="261" r:id="rId3"/>
    <p:sldId id="467" r:id="rId4"/>
    <p:sldId id="468" r:id="rId5"/>
    <p:sldId id="421" r:id="rId6"/>
    <p:sldId id="469" r:id="rId7"/>
    <p:sldId id="470" r:id="rId8"/>
    <p:sldId id="422" r:id="rId9"/>
    <p:sldId id="471" r:id="rId10"/>
    <p:sldId id="449" r:id="rId11"/>
    <p:sldId id="450" r:id="rId12"/>
    <p:sldId id="451" r:id="rId13"/>
    <p:sldId id="472" r:id="rId14"/>
    <p:sldId id="473" r:id="rId15"/>
    <p:sldId id="478" r:id="rId16"/>
    <p:sldId id="479" r:id="rId17"/>
    <p:sldId id="452" r:id="rId18"/>
    <p:sldId id="474" r:id="rId19"/>
    <p:sldId id="475" r:id="rId20"/>
    <p:sldId id="476" r:id="rId21"/>
    <p:sldId id="477" r:id="rId22"/>
    <p:sldId id="480" r:id="rId23"/>
    <p:sldId id="481" r:id="rId24"/>
    <p:sldId id="482" r:id="rId25"/>
    <p:sldId id="453" r:id="rId26"/>
    <p:sldId id="483" r:id="rId27"/>
    <p:sldId id="484" r:id="rId28"/>
    <p:sldId id="454" r:id="rId29"/>
    <p:sldId id="485" r:id="rId30"/>
    <p:sldId id="486" r:id="rId31"/>
    <p:sldId id="487" r:id="rId32"/>
    <p:sldId id="489" r:id="rId33"/>
    <p:sldId id="490" r:id="rId34"/>
    <p:sldId id="491" r:id="rId35"/>
    <p:sldId id="488" r:id="rId36"/>
    <p:sldId id="492" r:id="rId37"/>
    <p:sldId id="494" r:id="rId38"/>
    <p:sldId id="493" r:id="rId39"/>
    <p:sldId id="495" r:id="rId40"/>
    <p:sldId id="4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B7DEE8"/>
    <a:srgbClr val="BA051E"/>
    <a:srgbClr val="00B6B5"/>
    <a:srgbClr val="0D677A"/>
    <a:srgbClr val="6AA342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291" autoAdjust="0"/>
  </p:normalViewPr>
  <p:slideViewPr>
    <p:cSldViewPr snapToGrid="0" snapToObjects="1">
      <p:cViewPr>
        <p:scale>
          <a:sx n="90" d="100"/>
          <a:sy n="90" d="100"/>
        </p:scale>
        <p:origin x="-1284" y="-180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429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45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628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947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1350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0447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8687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326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2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641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3414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1031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5670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8853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921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79908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6543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85333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5773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012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49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2308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70303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20876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1637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9160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4461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23086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4461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446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44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9635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44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641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0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117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451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861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98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98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24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25.png"/><Relationship Id="rId9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40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240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145.png"/><Relationship Id="rId4" Type="http://schemas.openxmlformats.org/officeDocument/2006/relationships/image" Target="../media/image138.png"/><Relationship Id="rId9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8.png"/><Relationship Id="rId18" Type="http://schemas.openxmlformats.org/officeDocument/2006/relationships/image" Target="../media/image171.png"/><Relationship Id="rId3" Type="http://schemas.openxmlformats.org/officeDocument/2006/relationships/image" Target="../media/image1240.png"/><Relationship Id="rId21" Type="http://schemas.openxmlformats.org/officeDocument/2006/relationships/image" Target="../media/image32.png"/><Relationship Id="rId12" Type="http://schemas.openxmlformats.org/officeDocument/2006/relationships/image" Target="../media/image153.png"/><Relationship Id="rId17" Type="http://schemas.openxmlformats.org/officeDocument/2006/relationships/image" Target="../media/image17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63.png"/><Relationship Id="rId23" Type="http://schemas.openxmlformats.org/officeDocument/2006/relationships/image" Target="../media/image160.png"/><Relationship Id="rId10" Type="http://schemas.openxmlformats.org/officeDocument/2006/relationships/image" Target="../media/image162.png"/><Relationship Id="rId19" Type="http://schemas.openxmlformats.org/officeDocument/2006/relationships/image" Target="../media/image172.png"/><Relationship Id="rId4" Type="http://schemas.openxmlformats.org/officeDocument/2006/relationships/image" Target="../media/image138.png"/><Relationship Id="rId9" Type="http://schemas.openxmlformats.org/officeDocument/2006/relationships/image" Target="../media/image161.png"/><Relationship Id="rId14" Type="http://schemas.openxmlformats.org/officeDocument/2006/relationships/image" Target="../media/image164.png"/><Relationship Id="rId22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26" Type="http://schemas.openxmlformats.org/officeDocument/2006/relationships/image" Target="../media/image193.png"/><Relationship Id="rId3" Type="http://schemas.openxmlformats.org/officeDocument/2006/relationships/image" Target="../media/image165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5" Type="http://schemas.openxmlformats.org/officeDocument/2006/relationships/image" Target="../media/image19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24" Type="http://schemas.openxmlformats.org/officeDocument/2006/relationships/image" Target="../media/image191.png"/><Relationship Id="rId5" Type="http://schemas.openxmlformats.org/officeDocument/2006/relationships/image" Target="../media/image168.png"/><Relationship Id="rId15" Type="http://schemas.openxmlformats.org/officeDocument/2006/relationships/image" Target="../media/image182.png"/><Relationship Id="rId23" Type="http://schemas.openxmlformats.org/officeDocument/2006/relationships/image" Target="../media/image190.png"/><Relationship Id="rId28" Type="http://schemas.openxmlformats.org/officeDocument/2006/relationships/image" Target="../media/image195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66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Relationship Id="rId27" Type="http://schemas.openxmlformats.org/officeDocument/2006/relationships/image" Target="../media/image19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3" Type="http://schemas.openxmlformats.org/officeDocument/2006/relationships/image" Target="../media/image165.png"/><Relationship Id="rId7" Type="http://schemas.openxmlformats.org/officeDocument/2006/relationships/image" Target="../media/image197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11" Type="http://schemas.openxmlformats.org/officeDocument/2006/relationships/image" Target="../media/image199.png"/><Relationship Id="rId5" Type="http://schemas.openxmlformats.org/officeDocument/2006/relationships/image" Target="../media/image31.png"/><Relationship Id="rId15" Type="http://schemas.openxmlformats.org/officeDocument/2006/relationships/image" Target="../media/image203.png"/><Relationship Id="rId10" Type="http://schemas.openxmlformats.org/officeDocument/2006/relationships/image" Target="../media/image152.png"/><Relationship Id="rId4" Type="http://schemas.openxmlformats.org/officeDocument/2006/relationships/image" Target="../media/image166.png"/><Relationship Id="rId9" Type="http://schemas.openxmlformats.org/officeDocument/2006/relationships/image" Target="../media/image32.png"/><Relationship Id="rId14" Type="http://schemas.openxmlformats.org/officeDocument/2006/relationships/image" Target="../media/image2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1240.png"/><Relationship Id="rId7" Type="http://schemas.openxmlformats.org/officeDocument/2006/relationships/image" Target="../media/image2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138.png"/><Relationship Id="rId9" Type="http://schemas.openxmlformats.org/officeDocument/2006/relationships/image" Target="../media/image2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26" Type="http://schemas.openxmlformats.org/officeDocument/2006/relationships/image" Target="../media/image239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34" Type="http://schemas.openxmlformats.org/officeDocument/2006/relationships/image" Target="../media/image247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5" Type="http://schemas.openxmlformats.org/officeDocument/2006/relationships/image" Target="../media/image238.png"/><Relationship Id="rId33" Type="http://schemas.openxmlformats.org/officeDocument/2006/relationships/image" Target="../media/image24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29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32" Type="http://schemas.openxmlformats.org/officeDocument/2006/relationships/image" Target="../media/image245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36" Type="http://schemas.openxmlformats.org/officeDocument/2006/relationships/image" Target="../media/image249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31" Type="http://schemas.openxmlformats.org/officeDocument/2006/relationships/image" Target="../media/image244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Relationship Id="rId30" Type="http://schemas.openxmlformats.org/officeDocument/2006/relationships/image" Target="../media/image243.png"/><Relationship Id="rId35" Type="http://schemas.openxmlformats.org/officeDocument/2006/relationships/image" Target="../media/image2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26" Type="http://schemas.openxmlformats.org/officeDocument/2006/relationships/image" Target="../media/image239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34" Type="http://schemas.openxmlformats.org/officeDocument/2006/relationships/image" Target="../media/image25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5" Type="http://schemas.openxmlformats.org/officeDocument/2006/relationships/image" Target="../media/image238.png"/><Relationship Id="rId33" Type="http://schemas.openxmlformats.org/officeDocument/2006/relationships/image" Target="../media/image25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29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32" Type="http://schemas.openxmlformats.org/officeDocument/2006/relationships/image" Target="../media/image252.png"/><Relationship Id="rId37" Type="http://schemas.openxmlformats.org/officeDocument/2006/relationships/image" Target="../media/image257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36" Type="http://schemas.openxmlformats.org/officeDocument/2006/relationships/image" Target="../media/image256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31" Type="http://schemas.openxmlformats.org/officeDocument/2006/relationships/image" Target="../media/image251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Relationship Id="rId30" Type="http://schemas.openxmlformats.org/officeDocument/2006/relationships/image" Target="../media/image250.png"/><Relationship Id="rId35" Type="http://schemas.openxmlformats.org/officeDocument/2006/relationships/image" Target="../media/image2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9.png"/><Relationship Id="rId7" Type="http://schemas.openxmlformats.org/officeDocument/2006/relationships/image" Target="../media/image2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image" Target="../media/image260.png"/><Relationship Id="rId9" Type="http://schemas.openxmlformats.org/officeDocument/2006/relationships/image" Target="../media/image2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png"/><Relationship Id="rId18" Type="http://schemas.openxmlformats.org/officeDocument/2006/relationships/image" Target="../media/image281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12" Type="http://schemas.openxmlformats.org/officeDocument/2006/relationships/image" Target="../media/image275.png"/><Relationship Id="rId17" Type="http://schemas.openxmlformats.org/officeDocument/2006/relationships/image" Target="../media/image28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9.png"/><Relationship Id="rId11" Type="http://schemas.openxmlformats.org/officeDocument/2006/relationships/image" Target="../media/image274.png"/><Relationship Id="rId5" Type="http://schemas.openxmlformats.org/officeDocument/2006/relationships/image" Target="../media/image268.png"/><Relationship Id="rId15" Type="http://schemas.openxmlformats.org/officeDocument/2006/relationships/image" Target="../media/image278.png"/><Relationship Id="rId10" Type="http://schemas.openxmlformats.org/officeDocument/2006/relationships/image" Target="../media/image273.png"/><Relationship Id="rId4" Type="http://schemas.openxmlformats.org/officeDocument/2006/relationships/image" Target="../media/image267.png"/><Relationship Id="rId9" Type="http://schemas.openxmlformats.org/officeDocument/2006/relationships/image" Target="../media/image272.png"/><Relationship Id="rId14" Type="http://schemas.openxmlformats.org/officeDocument/2006/relationships/image" Target="../media/image27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8" Type="http://schemas.openxmlformats.org/officeDocument/2006/relationships/image" Target="../media/image297.png"/><Relationship Id="rId26" Type="http://schemas.openxmlformats.org/officeDocument/2006/relationships/image" Target="../media/image1660.png"/><Relationship Id="rId3" Type="http://schemas.openxmlformats.org/officeDocument/2006/relationships/image" Target="../media/image282.png"/><Relationship Id="rId21" Type="http://schemas.openxmlformats.org/officeDocument/2006/relationships/image" Target="../media/image300.png"/><Relationship Id="rId7" Type="http://schemas.openxmlformats.org/officeDocument/2006/relationships/image" Target="../media/image286.png"/><Relationship Id="rId17" Type="http://schemas.openxmlformats.org/officeDocument/2006/relationships/image" Target="../media/image296.png"/><Relationship Id="rId25" Type="http://schemas.openxmlformats.org/officeDocument/2006/relationships/image" Target="../media/image165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95.png"/><Relationship Id="rId20" Type="http://schemas.openxmlformats.org/officeDocument/2006/relationships/image" Target="../media/image2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5.png"/><Relationship Id="rId24" Type="http://schemas.openxmlformats.org/officeDocument/2006/relationships/image" Target="../media/image303.png"/><Relationship Id="rId5" Type="http://schemas.openxmlformats.org/officeDocument/2006/relationships/image" Target="../media/image284.png"/><Relationship Id="rId15" Type="http://schemas.openxmlformats.org/officeDocument/2006/relationships/image" Target="../media/image294.png"/><Relationship Id="rId23" Type="http://schemas.openxmlformats.org/officeDocument/2006/relationships/image" Target="../media/image302.png"/><Relationship Id="rId10" Type="http://schemas.openxmlformats.org/officeDocument/2006/relationships/image" Target="../media/image289.png"/><Relationship Id="rId19" Type="http://schemas.openxmlformats.org/officeDocument/2006/relationships/image" Target="../media/image298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Relationship Id="rId22" Type="http://schemas.openxmlformats.org/officeDocument/2006/relationships/image" Target="../media/image301.png"/><Relationship Id="rId27" Type="http://schemas.openxmlformats.org/officeDocument/2006/relationships/image" Target="../media/image2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3" Type="http://schemas.openxmlformats.org/officeDocument/2006/relationships/image" Target="../media/image304.png"/><Relationship Id="rId7" Type="http://schemas.openxmlformats.org/officeDocument/2006/relationships/image" Target="../media/image30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7.png"/><Relationship Id="rId5" Type="http://schemas.openxmlformats.org/officeDocument/2006/relationships/image" Target="../media/image306.png"/><Relationship Id="rId10" Type="http://schemas.openxmlformats.org/officeDocument/2006/relationships/image" Target="../media/image311.png"/><Relationship Id="rId4" Type="http://schemas.openxmlformats.org/officeDocument/2006/relationships/image" Target="../media/image305.png"/><Relationship Id="rId9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3" Type="http://schemas.openxmlformats.org/officeDocument/2006/relationships/image" Target="../media/image312.png"/><Relationship Id="rId7" Type="http://schemas.openxmlformats.org/officeDocument/2006/relationships/image" Target="../media/image3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5.png"/><Relationship Id="rId11" Type="http://schemas.openxmlformats.org/officeDocument/2006/relationships/image" Target="../media/image320.png"/><Relationship Id="rId5" Type="http://schemas.openxmlformats.org/officeDocument/2006/relationships/image" Target="../media/image314.png"/><Relationship Id="rId10" Type="http://schemas.openxmlformats.org/officeDocument/2006/relationships/image" Target="../media/image319.png"/><Relationship Id="rId4" Type="http://schemas.openxmlformats.org/officeDocument/2006/relationships/image" Target="../media/image313.png"/><Relationship Id="rId9" Type="http://schemas.openxmlformats.org/officeDocument/2006/relationships/image" Target="../media/image3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31.png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17" Type="http://schemas.openxmlformats.org/officeDocument/2006/relationships/image" Target="../media/image33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5" Type="http://schemas.openxmlformats.org/officeDocument/2006/relationships/image" Target="../media/image333.png"/><Relationship Id="rId10" Type="http://schemas.openxmlformats.org/officeDocument/2006/relationships/image" Target="../media/image328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36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9.png"/><Relationship Id="rId5" Type="http://schemas.openxmlformats.org/officeDocument/2006/relationships/image" Target="../media/image338.png"/><Relationship Id="rId10" Type="http://schemas.openxmlformats.org/officeDocument/2006/relationships/image" Target="../media/image343.png"/><Relationship Id="rId4" Type="http://schemas.openxmlformats.org/officeDocument/2006/relationships/image" Target="../media/image337.png"/><Relationship Id="rId9" Type="http://schemas.openxmlformats.org/officeDocument/2006/relationships/image" Target="../media/image3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.png"/><Relationship Id="rId13" Type="http://schemas.openxmlformats.org/officeDocument/2006/relationships/image" Target="../media/image354.png"/><Relationship Id="rId3" Type="http://schemas.openxmlformats.org/officeDocument/2006/relationships/image" Target="../media/image344.png"/><Relationship Id="rId7" Type="http://schemas.openxmlformats.org/officeDocument/2006/relationships/image" Target="../media/image348.png"/><Relationship Id="rId12" Type="http://schemas.openxmlformats.org/officeDocument/2006/relationships/image" Target="../media/image3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7.png"/><Relationship Id="rId11" Type="http://schemas.openxmlformats.org/officeDocument/2006/relationships/image" Target="../media/image352.png"/><Relationship Id="rId5" Type="http://schemas.openxmlformats.org/officeDocument/2006/relationships/image" Target="../media/image346.png"/><Relationship Id="rId10" Type="http://schemas.openxmlformats.org/officeDocument/2006/relationships/image" Target="../media/image351.png"/><Relationship Id="rId4" Type="http://schemas.openxmlformats.org/officeDocument/2006/relationships/image" Target="../media/image345.png"/><Relationship Id="rId9" Type="http://schemas.openxmlformats.org/officeDocument/2006/relationships/image" Target="../media/image350.png"/><Relationship Id="rId14" Type="http://schemas.openxmlformats.org/officeDocument/2006/relationships/image" Target="../media/image3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13" Type="http://schemas.openxmlformats.org/officeDocument/2006/relationships/image" Target="../media/image362.png"/><Relationship Id="rId18" Type="http://schemas.openxmlformats.org/officeDocument/2006/relationships/image" Target="../media/image367.png"/><Relationship Id="rId3" Type="http://schemas.openxmlformats.org/officeDocument/2006/relationships/image" Target="../media/image344.png"/><Relationship Id="rId7" Type="http://schemas.openxmlformats.org/officeDocument/2006/relationships/image" Target="../media/image348.png"/><Relationship Id="rId12" Type="http://schemas.openxmlformats.org/officeDocument/2006/relationships/image" Target="../media/image361.png"/><Relationship Id="rId17" Type="http://schemas.openxmlformats.org/officeDocument/2006/relationships/image" Target="../media/image366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7.png"/><Relationship Id="rId11" Type="http://schemas.openxmlformats.org/officeDocument/2006/relationships/image" Target="../media/image360.png"/><Relationship Id="rId5" Type="http://schemas.openxmlformats.org/officeDocument/2006/relationships/image" Target="../media/image346.png"/><Relationship Id="rId15" Type="http://schemas.openxmlformats.org/officeDocument/2006/relationships/image" Target="../media/image364.png"/><Relationship Id="rId10" Type="http://schemas.openxmlformats.org/officeDocument/2006/relationships/image" Target="../media/image359.png"/><Relationship Id="rId19" Type="http://schemas.openxmlformats.org/officeDocument/2006/relationships/image" Target="../media/image368.png"/><Relationship Id="rId4" Type="http://schemas.openxmlformats.org/officeDocument/2006/relationships/image" Target="../media/image356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13" Type="http://schemas.openxmlformats.org/officeDocument/2006/relationships/image" Target="../media/image379.png"/><Relationship Id="rId3" Type="http://schemas.openxmlformats.org/officeDocument/2006/relationships/image" Target="../media/image369.png"/><Relationship Id="rId7" Type="http://schemas.openxmlformats.org/officeDocument/2006/relationships/image" Target="../media/image373.png"/><Relationship Id="rId12" Type="http://schemas.openxmlformats.org/officeDocument/2006/relationships/image" Target="../media/image378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3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2.png"/><Relationship Id="rId11" Type="http://schemas.openxmlformats.org/officeDocument/2006/relationships/image" Target="../media/image377.png"/><Relationship Id="rId5" Type="http://schemas.openxmlformats.org/officeDocument/2006/relationships/image" Target="../media/image371.png"/><Relationship Id="rId15" Type="http://schemas.openxmlformats.org/officeDocument/2006/relationships/image" Target="../media/image381.png"/><Relationship Id="rId10" Type="http://schemas.openxmlformats.org/officeDocument/2006/relationships/image" Target="../media/image376.png"/><Relationship Id="rId4" Type="http://schemas.openxmlformats.org/officeDocument/2006/relationships/image" Target="../media/image370.png"/><Relationship Id="rId9" Type="http://schemas.openxmlformats.org/officeDocument/2006/relationships/image" Target="../media/image375.png"/><Relationship Id="rId14" Type="http://schemas.openxmlformats.org/officeDocument/2006/relationships/image" Target="../media/image3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383.png"/><Relationship Id="rId7" Type="http://schemas.openxmlformats.org/officeDocument/2006/relationships/image" Target="../media/image38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6.png"/><Relationship Id="rId5" Type="http://schemas.openxmlformats.org/officeDocument/2006/relationships/image" Target="../media/image385.png"/><Relationship Id="rId4" Type="http://schemas.openxmlformats.org/officeDocument/2006/relationships/image" Target="../media/image384.png"/><Relationship Id="rId9" Type="http://schemas.openxmlformats.org/officeDocument/2006/relationships/image" Target="../media/image32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3.png"/><Relationship Id="rId5" Type="http://schemas.openxmlformats.org/officeDocument/2006/relationships/image" Target="../media/image392.png"/><Relationship Id="rId4" Type="http://schemas.openxmlformats.org/officeDocument/2006/relationships/image" Target="../media/image3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png"/><Relationship Id="rId3" Type="http://schemas.openxmlformats.org/officeDocument/2006/relationships/image" Target="../media/image390.png"/><Relationship Id="rId7" Type="http://schemas.openxmlformats.org/officeDocument/2006/relationships/image" Target="../media/image39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4.png"/><Relationship Id="rId11" Type="http://schemas.openxmlformats.org/officeDocument/2006/relationships/image" Target="../media/image399.png"/><Relationship Id="rId5" Type="http://schemas.openxmlformats.org/officeDocument/2006/relationships/image" Target="../media/image392.png"/><Relationship Id="rId10" Type="http://schemas.openxmlformats.org/officeDocument/2006/relationships/image" Target="../media/image398.png"/><Relationship Id="rId4" Type="http://schemas.openxmlformats.org/officeDocument/2006/relationships/image" Target="../media/image391.png"/><Relationship Id="rId9" Type="http://schemas.openxmlformats.org/officeDocument/2006/relationships/image" Target="../media/image3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07.png"/><Relationship Id="rId3" Type="http://schemas.openxmlformats.org/officeDocument/2006/relationships/image" Target="../media/image390.png"/><Relationship Id="rId7" Type="http://schemas.openxmlformats.org/officeDocument/2006/relationships/image" Target="../media/image401.png"/><Relationship Id="rId12" Type="http://schemas.openxmlformats.org/officeDocument/2006/relationships/image" Target="../media/image40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0.png"/><Relationship Id="rId11" Type="http://schemas.openxmlformats.org/officeDocument/2006/relationships/image" Target="../media/image405.png"/><Relationship Id="rId5" Type="http://schemas.openxmlformats.org/officeDocument/2006/relationships/image" Target="../media/image392.png"/><Relationship Id="rId10" Type="http://schemas.openxmlformats.org/officeDocument/2006/relationships/image" Target="../media/image404.png"/><Relationship Id="rId4" Type="http://schemas.openxmlformats.org/officeDocument/2006/relationships/image" Target="../media/image391.png"/><Relationship Id="rId9" Type="http://schemas.openxmlformats.org/officeDocument/2006/relationships/image" Target="../media/image403.png"/><Relationship Id="rId14" Type="http://schemas.openxmlformats.org/officeDocument/2006/relationships/image" Target="../media/image2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15.png"/><Relationship Id="rId3" Type="http://schemas.openxmlformats.org/officeDocument/2006/relationships/image" Target="../media/image390.png"/><Relationship Id="rId7" Type="http://schemas.openxmlformats.org/officeDocument/2006/relationships/image" Target="../media/image409.png"/><Relationship Id="rId12" Type="http://schemas.openxmlformats.org/officeDocument/2006/relationships/image" Target="../media/image4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8.png"/><Relationship Id="rId11" Type="http://schemas.openxmlformats.org/officeDocument/2006/relationships/image" Target="../media/image413.png"/><Relationship Id="rId5" Type="http://schemas.openxmlformats.org/officeDocument/2006/relationships/image" Target="../media/image388.png"/><Relationship Id="rId10" Type="http://schemas.openxmlformats.org/officeDocument/2006/relationships/image" Target="../media/image412.png"/><Relationship Id="rId4" Type="http://schemas.openxmlformats.org/officeDocument/2006/relationships/image" Target="../media/image391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6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147.png"/><Relationship Id="rId17" Type="http://schemas.openxmlformats.org/officeDocument/2006/relationships/image" Target="../media/image1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7.png"/><Relationship Id="rId20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146.png"/><Relationship Id="rId5" Type="http://schemas.openxmlformats.org/officeDocument/2006/relationships/image" Target="../media/image50.png"/><Relationship Id="rId15" Type="http://schemas.openxmlformats.org/officeDocument/2006/relationships/image" Target="../media/image156.png"/><Relationship Id="rId10" Type="http://schemas.openxmlformats.org/officeDocument/2006/relationships/image" Target="../media/image144.png"/><Relationship Id="rId19" Type="http://schemas.openxmlformats.org/officeDocument/2006/relationships/image" Target="../media/image211.png"/><Relationship Id="rId4" Type="http://schemas.openxmlformats.org/officeDocument/2006/relationships/image" Target="../media/image49.png"/><Relationship Id="rId14" Type="http://schemas.openxmlformats.org/officeDocument/2006/relationships/image" Target="../media/image1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56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4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9" Type="http://schemas.openxmlformats.org/officeDocument/2006/relationships/image" Target="../media/image1310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Probabilidade condicionada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Prova, dados um conjunto finito, não vazio,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dois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45" y="263281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61332" y="1721790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1721790"/>
                <a:ext cx="8049289" cy="5087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4138621" y="22567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61331" y="3904143"/>
                <a:ext cx="804928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1" y="3904143"/>
                <a:ext cx="8049289" cy="5087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582192" y="4001402"/>
                <a:ext cx="1381789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92" y="4001402"/>
                <a:ext cx="1381789" cy="369909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582192" y="4412611"/>
                <a:ext cx="1785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∩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92" y="4412611"/>
                <a:ext cx="178574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582192" y="4861663"/>
                <a:ext cx="23555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92" y="4861663"/>
                <a:ext cx="235551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6"/>
          <p:cNvSpPr/>
          <p:nvPr/>
        </p:nvSpPr>
        <p:spPr>
          <a:xfrm>
            <a:off x="672352" y="304055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Usando as leis de </a:t>
            </a:r>
            <a:r>
              <a:rPr lang="pt-PT" dirty="0" err="1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Morgan e a definição de probabilidade condicionada, tem-se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4331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8" grpId="0"/>
      <p:bldP spid="29" grpId="0"/>
      <p:bldP spid="30" grpId="0"/>
      <p:bldP spid="32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55815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conjunto finito, não vazio,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uma probabilidade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dois acontecimentos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tais que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2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3021485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55815" y="1708632"/>
                <a:ext cx="2016000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=0,7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1708632"/>
                <a:ext cx="2016000" cy="456985"/>
              </a:xfrm>
              <a:prstGeom prst="rect">
                <a:avLst/>
              </a:prstGeom>
              <a:blipFill rotWithShape="0">
                <a:blip r:embed="rId4"/>
                <a:stretch>
                  <a:fillRect l="-2121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55816" y="2524861"/>
                <a:ext cx="18488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/>
                        <a:cs typeface="Lucida Grande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6" y="2524861"/>
                <a:ext cx="1848892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231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55815" y="345698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672460" y="1683209"/>
                <a:ext cx="20160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=0,5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460" y="1683209"/>
                <a:ext cx="2016000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181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89104" y="1683209"/>
                <a:ext cx="20160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|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=0,4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04" y="1683209"/>
                <a:ext cx="2016000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81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"/>
          <p:cNvSpPr/>
          <p:nvPr/>
        </p:nvSpPr>
        <p:spPr>
          <a:xfrm>
            <a:off x="655815" y="214139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Calcula: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2728127" y="2524861"/>
                <a:ext cx="18488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/>
                        <a:ea typeface="Cambria Math"/>
                        <a:cs typeface="Lucida Grande"/>
                      </a:rPr>
                      <m:t>∪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127" y="2524861"/>
                <a:ext cx="1848892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231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4800438" y="2524861"/>
                <a:ext cx="18488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|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;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438" y="2524861"/>
                <a:ext cx="1848892" cy="456535"/>
              </a:xfrm>
              <a:prstGeom prst="rect">
                <a:avLst/>
              </a:prstGeom>
              <a:blipFill rotWithShape="0">
                <a:blip r:embed="rId9"/>
                <a:stretch>
                  <a:fillRect l="-197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872750" y="2524861"/>
                <a:ext cx="1848892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|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50" y="2524861"/>
                <a:ext cx="1848892" cy="456985"/>
              </a:xfrm>
              <a:prstGeom prst="rect">
                <a:avLst/>
              </a:prstGeom>
              <a:blipFill rotWithShape="0">
                <a:blip r:embed="rId10"/>
                <a:stretch>
                  <a:fillRect l="-197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960532" y="3530588"/>
                <a:ext cx="1143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32" y="3530588"/>
                <a:ext cx="114377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929262" y="3530588"/>
                <a:ext cx="2003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262" y="3530588"/>
                <a:ext cx="2003304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672353" y="3905210"/>
                <a:ext cx="8049289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1−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 dirty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905210"/>
                <a:ext cx="8049289" cy="456985"/>
              </a:xfrm>
              <a:prstGeom prst="rect">
                <a:avLst/>
              </a:prstGeom>
              <a:blipFill rotWithShape="0">
                <a:blip r:embed="rId13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2731216" y="3985399"/>
                <a:ext cx="1183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1−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16" y="3985399"/>
                <a:ext cx="118333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3729864" y="3974459"/>
                <a:ext cx="779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64" y="3974459"/>
                <a:ext cx="779381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668409" y="3534519"/>
                <a:ext cx="1351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0,4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409" y="3534519"/>
                <a:ext cx="135165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4813953" y="3526238"/>
                <a:ext cx="837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pt-P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953" y="3526238"/>
                <a:ext cx="837089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1968990" y="4368474"/>
                <a:ext cx="4685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90" y="4368474"/>
                <a:ext cx="4685369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6"/>
              <p:cNvSpPr/>
              <p:nvPr/>
            </p:nvSpPr>
            <p:spPr>
              <a:xfrm>
                <a:off x="1004816" y="4354731"/>
                <a:ext cx="18488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𝐴</m:t>
                      </m:r>
                      <m:r>
                        <a:rPr lang="pt-PT" i="1" dirty="0">
                          <a:latin typeface="Cambria Math"/>
                          <a:ea typeface="Cambria Math"/>
                          <a:cs typeface="Lucida Grande"/>
                        </a:rPr>
                        <m:t>∪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𝐵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816" y="4354731"/>
                <a:ext cx="1848892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4671846" y="4361603"/>
                <a:ext cx="2213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=0,3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0,5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846" y="4361603"/>
                <a:ext cx="2213045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6445108" y="4367485"/>
                <a:ext cx="2213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𝟎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,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𝟔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08" y="4367485"/>
                <a:ext cx="2213045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6"/>
              <p:cNvSpPr/>
              <p:nvPr/>
            </p:nvSpPr>
            <p:spPr>
              <a:xfrm>
                <a:off x="655816" y="4844393"/>
                <a:ext cx="18488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|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6" y="4844393"/>
                <a:ext cx="1848892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2310" t="-3333" b="-2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1793747" y="4746247"/>
                <a:ext cx="119635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47" y="4746247"/>
                <a:ext cx="1196353" cy="57676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978128" y="4752106"/>
                <a:ext cx="594715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28" y="4752106"/>
                <a:ext cx="594715" cy="54970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3561199" y="4746247"/>
                <a:ext cx="53059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199" y="4746247"/>
                <a:ext cx="530594" cy="52039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6"/>
              <p:cNvSpPr/>
              <p:nvPr/>
            </p:nvSpPr>
            <p:spPr>
              <a:xfrm>
                <a:off x="672353" y="5401233"/>
                <a:ext cx="1848892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|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401233"/>
                <a:ext cx="1848892" cy="508729"/>
              </a:xfrm>
              <a:prstGeom prst="rect">
                <a:avLst/>
              </a:prstGeom>
              <a:blipFill rotWithShape="0">
                <a:blip r:embed="rId26"/>
                <a:stretch>
                  <a:fillRect l="-197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1793747" y="5357374"/>
                <a:ext cx="1185966" cy="596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47" y="5357374"/>
                <a:ext cx="1185966" cy="59644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3000917" y="5358639"/>
                <a:ext cx="1949701" cy="596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917" y="5358639"/>
                <a:ext cx="1949701" cy="59644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960048" y="5351768"/>
                <a:ext cx="2571409" cy="610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 dirty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pt-PT" i="1" dirty="0">
                                      <a:latin typeface="Cambria Math"/>
                                      <a:ea typeface="Cambria Math"/>
                                      <a:cs typeface="Lucida Grande"/>
                                    </a:rPr>
                                    <m:t>∪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48" y="5351768"/>
                <a:ext cx="2571409" cy="61080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793747" y="6098093"/>
                <a:ext cx="1770548" cy="566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0,7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1−0,6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47" y="6098093"/>
                <a:ext cx="1770548" cy="56682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561199" y="6097749"/>
                <a:ext cx="1175002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0,7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−0,4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199" y="6097749"/>
                <a:ext cx="1175002" cy="54970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4716721" y="6098093"/>
                <a:ext cx="594715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721" y="6098093"/>
                <a:ext cx="594715" cy="54970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5245992" y="6187934"/>
                <a:ext cx="2213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𝟎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,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𝟔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992" y="6187934"/>
                <a:ext cx="2213045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3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32" grpId="0"/>
      <p:bldP spid="34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33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32" y="87092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 saco tem cinco bolas azuis e duas bolas vermelhas, enquanto outro saco tem duas bolas azuis e três vermelhas.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55815" y="330067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5815" y="290475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 tirar uma bola azul?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61332" y="1682968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um baralho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cartas tira-se uma carta ao acaso. </a:t>
                </a: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1682968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/>
          <p:nvPr/>
        </p:nvSpPr>
        <p:spPr>
          <a:xfrm>
            <a:off x="672352" y="2088819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 sair uma carta do naipe copas, tira-se uma bola do primeiro saco, caso contrário, tira-se uma bola do segundo saco.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61344" y="3715041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Consideram-se os seguintes acontecimentos: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55815" y="4129411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“Tirar bola azul”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4129411"/>
                <a:ext cx="8032782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61344" y="4543781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“Tirar a bola do primeiro saco”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4543781"/>
                <a:ext cx="8032782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61344" y="4958149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“Tirar a bola do segundo saco”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4958149"/>
                <a:ext cx="8032782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72352" y="538529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acontecimento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pode ser escrito como a reunião de dois acontecimentos disjuntos pois a bola só pode ser tirada de um dos sacos. Assim, tem-se que:</a:t>
                </a: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385298"/>
                <a:ext cx="8049289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6" r="-7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377859" y="6308628"/>
                <a:ext cx="2388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sSub>
                            <m:sSubPr>
                              <m:ctrlPr>
                                <a:rPr lang="pt-PT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59" y="6308628"/>
                <a:ext cx="238828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786" b="-1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18" grpId="0"/>
      <p:bldP spid="19" grpId="0"/>
      <p:bldP spid="20" grpId="0"/>
      <p:bldP spid="21" grpId="0"/>
      <p:bldP spid="27" grpId="0"/>
      <p:bldP spid="32" grpId="0"/>
      <p:bldP spid="3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32" y="87092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 saco tem cinco bolas azuis e duas bolas vermelhas, enquanto outro saco tem duas bolas azuis e três vermelhas.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55815" y="3300671"/>
            <a:ext cx="80437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5815" y="290475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 tirar uma bola azul?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61332" y="1682968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um baralho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cartas tira-se uma carta ao acaso. </a:t>
                </a: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1682968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/>
          <p:nvPr/>
        </p:nvSpPr>
        <p:spPr>
          <a:xfrm>
            <a:off x="672352" y="2088819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 sair uma carta do naipe copas, tira-se uma bola do primeiro saco, caso contrário, tira-se uma bola do segundo saco.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655815" y="3886124"/>
                <a:ext cx="3046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sSub>
                            <m:sSubPr>
                              <m:ctrlPr>
                                <a:rPr lang="pt-PT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3886124"/>
                <a:ext cx="304615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403" b="-152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701969" y="3886124"/>
                <a:ext cx="46198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Lucida Grande"/>
                            </a:rPr>
                            <m:t>|</m:t>
                          </m:r>
                          <m:sSub>
                            <m:sSubPr>
                              <m:ctrlPr>
                                <a:rPr lang="pt-PT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Lucida Grande"/>
                            </a:rPr>
                            <m:t>|</m:t>
                          </m:r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69" y="3886124"/>
                <a:ext cx="461985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96" t="-2174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55815" y="4361068"/>
                <a:ext cx="791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4361068"/>
                <a:ext cx="79117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393205" y="4285502"/>
                <a:ext cx="54662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205" y="4285502"/>
                <a:ext cx="546625" cy="5204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949015" y="4285501"/>
                <a:ext cx="52097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15" y="4285501"/>
                <a:ext cx="520975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2" y="4904829"/>
                <a:ext cx="2932369" cy="830997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probabilidade de tirar a bola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i="1" dirty="0">
                            <a:solidFill>
                              <a:srgbClr val="F47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sz="1600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pt-PT" sz="1600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depende de tirar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carta do naipe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copas</a:t>
                </a:r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904829"/>
                <a:ext cx="2932369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1449" r="-2484" b="-7971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5437836" y="4360487"/>
                <a:ext cx="7911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836" y="4360487"/>
                <a:ext cx="79117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175226" y="4284921"/>
                <a:ext cx="54662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226" y="4284921"/>
                <a:ext cx="546625" cy="5204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731036" y="4284920"/>
                <a:ext cx="52097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3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36" y="4284920"/>
                <a:ext cx="520975" cy="5186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5462010" y="4904829"/>
                <a:ext cx="2932369" cy="830997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probabilidade de tirar a bola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600" i="1" dirty="0">
                            <a:solidFill>
                              <a:srgbClr val="F4792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PT" sz="1600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pt-PT" sz="1600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depende de não tirar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carta do naipe </a:t>
                </a:r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copas</a:t>
                </a:r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010" y="4904829"/>
                <a:ext cx="2932369" cy="830997"/>
              </a:xfrm>
              <a:prstGeom prst="rect">
                <a:avLst/>
              </a:prstGeom>
              <a:blipFill rotWithShape="0">
                <a:blip r:embed="rId13"/>
                <a:stretch>
                  <a:fillRect t="-1449" r="-2484" b="-7971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xão em ângulos retos 14"/>
          <p:cNvCxnSpPr>
            <a:stCxn id="24" idx="3"/>
          </p:cNvCxnSpPr>
          <p:nvPr/>
        </p:nvCxnSpPr>
        <p:spPr>
          <a:xfrm>
            <a:off x="2469990" y="4544803"/>
            <a:ext cx="864881" cy="360026"/>
          </a:xfrm>
          <a:prstGeom prst="bentConnector3">
            <a:avLst>
              <a:gd name="adj1" fmla="val 99753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em ângulos retos 33"/>
          <p:cNvCxnSpPr/>
          <p:nvPr/>
        </p:nvCxnSpPr>
        <p:spPr>
          <a:xfrm>
            <a:off x="7302498" y="4549806"/>
            <a:ext cx="864881" cy="360026"/>
          </a:xfrm>
          <a:prstGeom prst="bentConnector3">
            <a:avLst>
              <a:gd name="adj1" fmla="val 99753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72352" y="6171228"/>
                <a:ext cx="1013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|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171228"/>
                <a:ext cx="1013034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589036" y="6095661"/>
                <a:ext cx="520976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5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036" y="6095661"/>
                <a:ext cx="520976" cy="5241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/>
          <p:cNvSpPr/>
          <p:nvPr/>
        </p:nvSpPr>
        <p:spPr>
          <a:xfrm>
            <a:off x="2630182" y="5910611"/>
            <a:ext cx="1807347" cy="830997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</a:t>
            </a:r>
            <a:r>
              <a:rPr lang="pt-PT" sz="1600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robabilidade de tirar uma bola azul do 1.º saco</a:t>
            </a:r>
            <a:endParaRPr lang="pt-PT" sz="1600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9" name="Seta para a direita 38"/>
          <p:cNvSpPr/>
          <p:nvPr/>
        </p:nvSpPr>
        <p:spPr>
          <a:xfrm>
            <a:off x="2179703" y="6307898"/>
            <a:ext cx="380786" cy="121024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4666129" y="6170636"/>
                <a:ext cx="1018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|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29" y="6170636"/>
                <a:ext cx="1018356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5582813" y="6095069"/>
                <a:ext cx="52097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13" y="6095069"/>
                <a:ext cx="520975" cy="51860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41"/>
          <p:cNvSpPr/>
          <p:nvPr/>
        </p:nvSpPr>
        <p:spPr>
          <a:xfrm>
            <a:off x="6623961" y="5910019"/>
            <a:ext cx="1770418" cy="830997"/>
          </a:xfrm>
          <a:prstGeom prst="rect">
            <a:avLst/>
          </a:prstGeom>
          <a:ln>
            <a:solidFill>
              <a:srgbClr val="F4792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Probabilidade de tirar uma bola azul do 2.º saco</a:t>
            </a:r>
            <a:endParaRPr lang="pt-PT" sz="1600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43" name="Seta para a direita 42"/>
          <p:cNvSpPr/>
          <p:nvPr/>
        </p:nvSpPr>
        <p:spPr>
          <a:xfrm>
            <a:off x="6173480" y="6307306"/>
            <a:ext cx="380786" cy="121024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82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5" grpId="0"/>
      <p:bldP spid="7" grpId="0"/>
      <p:bldP spid="24" grpId="0"/>
      <p:bldP spid="8" grpId="0" animBg="1"/>
      <p:bldP spid="26" grpId="0"/>
      <p:bldP spid="28" grpId="0"/>
      <p:bldP spid="29" grpId="0"/>
      <p:bldP spid="30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32" y="870927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 saco tem cinco bolas azuis e duas bolas vermelhas, enquanto outro saco tem duas bolas azuis e três vermelhas.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55815" y="3300671"/>
            <a:ext cx="80437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5815" y="290475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 tirar uma bola azul?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61332" y="1682968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um baralho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cartas tira-se uma carta ao acaso. </a:t>
                </a: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1682968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/>
          <p:nvPr/>
        </p:nvSpPr>
        <p:spPr>
          <a:xfrm>
            <a:off x="672352" y="2088819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Se sair uma carta do naipe copas, tira-se uma bola do primeiro saco, caso contrário, tira-se uma bola do segundo saco.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672352" y="3890410"/>
                <a:ext cx="30461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sSub>
                            <m:sSubPr>
                              <m:ctrlPr>
                                <a:rPr lang="pt-PT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 dirty="0">
                              <a:latin typeface="Cambria Math"/>
                              <a:ea typeface="Cambria Math"/>
                              <a:cs typeface="Lucida Grande"/>
                            </a:rPr>
                            <m:t>∩</m:t>
                          </m:r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90410"/>
                <a:ext cx="3046154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746425" y="3886935"/>
                <a:ext cx="3770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Lucida Grande"/>
                            </a:rPr>
                            <m:t>|</m:t>
                          </m:r>
                          <m:sSub>
                            <m:sSubPr>
                              <m:ctrlPr>
                                <a:rPr lang="pt-PT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/>
                              <a:cs typeface="Lucida Grande"/>
                            </a:rPr>
                            <m:t>|</m:t>
                          </m:r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25" y="3886935"/>
                <a:ext cx="377007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24" t="-4444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746425" y="4311555"/>
                <a:ext cx="202459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5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5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25" y="4311555"/>
                <a:ext cx="2024592" cy="5250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3746425" y="4984192"/>
                <a:ext cx="118141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5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25" y="4984192"/>
                <a:ext cx="1181413" cy="5259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3746425" y="5657791"/>
                <a:ext cx="64921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25" y="5657791"/>
                <a:ext cx="649216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406862" y="5657791"/>
                <a:ext cx="530593" cy="524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PT" b="1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62" y="5657791"/>
                <a:ext cx="530593" cy="5245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6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5" grpId="0"/>
      <p:bldP spid="27" grpId="0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32" y="87092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 aluno realiza dois testes de avaliação no mesmo dia.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55815" y="330067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5815" y="2502830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 tirar negativa no primeiro teste de avaliação, sabendo que obteve negativa no segundo?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61332" y="1266111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probabilidade de obter positiva no primeiro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a probabilidade de tirar negativa no segundo teste de avaliação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45%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1266111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908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61332" y="168480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                                                                           A probabilidade de tirar positiva em pelo menos um dos testes de avaliação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95%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1684803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661344" y="3688146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Consideram-se os seguintes acontecimentos: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55815" y="4102516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“O aluno obtém positiva no primeiro teste de avaliação”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4102516"/>
                <a:ext cx="8032782" cy="507831"/>
              </a:xfrm>
              <a:prstGeom prst="rect">
                <a:avLst/>
              </a:prstGeom>
              <a:blipFill rotWithShape="1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1344" y="4516886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“O aluno obtém positiva no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teste de avaliação”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4516886"/>
                <a:ext cx="8032782" cy="507831"/>
              </a:xfrm>
              <a:prstGeom prst="rect">
                <a:avLst/>
              </a:prstGeom>
              <a:blipFill rotWithShape="1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655815" y="4931257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 enunciado, sabe-se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6819" y="5332180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" y="5332180"/>
                <a:ext cx="2224299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164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231089" y="5332180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089" y="5332180"/>
                <a:ext cx="2224299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164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5795359" y="5332179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=95%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59" y="5332179"/>
                <a:ext cx="2224299" cy="456535"/>
              </a:xfrm>
              <a:prstGeom prst="rect">
                <a:avLst/>
              </a:prstGeom>
              <a:blipFill rotWithShape="0">
                <a:blip r:embed="rId9"/>
                <a:stretch>
                  <a:fillRect l="-1918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1" y="5750878"/>
                <a:ext cx="8049287" cy="456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Pretende-se determinar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750878"/>
                <a:ext cx="8049287" cy="456985"/>
              </a:xfrm>
              <a:prstGeom prst="rect">
                <a:avLst/>
              </a:prstGeom>
              <a:blipFill rotWithShape="0">
                <a:blip r:embed="rId10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/>
          <p:cNvSpPr/>
          <p:nvPr/>
        </p:nvSpPr>
        <p:spPr>
          <a:xfrm>
            <a:off x="672351" y="5750878"/>
            <a:ext cx="8049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Para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isso, basta usar a definição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probabilidade condicionada.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18" grpId="0"/>
      <p:bldP spid="19" grpId="0"/>
      <p:bldP spid="20" grpId="0"/>
      <p:bldP spid="21" grpId="0"/>
      <p:bldP spid="24" grpId="0"/>
      <p:bldP spid="26" grpId="0"/>
      <p:bldP spid="30" grpId="0"/>
      <p:bldP spid="33" grpId="0"/>
      <p:bldP spid="35" grpId="0"/>
      <p:bldP spid="3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32" y="87092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 aluno realiza dois testes de avaliação no mesmo dia.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55815" y="3300671"/>
            <a:ext cx="80437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55815" y="2502830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 tirar negativa no primeiro teste de avaliação, sabendo que obteve negativa no segundo?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61332" y="1266111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probabilidade de obter positiva no primeiro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80%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a probabilidade de tirar negativa no segundo teste de avaliação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45%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1266111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908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61332" y="168480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                                                                           A probabilidade de tirar positiva em pelo menos um dos testes de avaliação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95%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1684803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3857719"/>
                <a:ext cx="8049287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57719"/>
                <a:ext cx="8049287" cy="369909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513012" y="3754292"/>
                <a:ext cx="1196353" cy="605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12" y="3754292"/>
                <a:ext cx="1196353" cy="6054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727725" y="3756151"/>
                <a:ext cx="1600310" cy="603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25" y="3756151"/>
                <a:ext cx="1600310" cy="6035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727725" y="4408931"/>
                <a:ext cx="1126911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1−0,95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0,45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25" y="4408931"/>
                <a:ext cx="1126911" cy="5552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727725" y="5013428"/>
                <a:ext cx="825547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0,05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0,45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25" y="5013428"/>
                <a:ext cx="825547" cy="5552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727725" y="5624033"/>
                <a:ext cx="53059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25" y="5624033"/>
                <a:ext cx="530593" cy="5203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22" grpId="0"/>
      <p:bldP spid="25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determinada empresa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40%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dos trabalhadores são do sexo masculino.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r="-7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418389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de um funcionário do sexo masculino renovar o seu contrato de trabalho é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enquanto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das mulheres terão o seu contrato renovado.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r="-7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72352" y="2077700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Escolhe-se, ao acaso, um trabalhador da empresa. </a:t>
            </a:r>
          </a:p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de: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61331" y="289182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ser homem e ter o seu contrato renovado?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61332" y="367971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ser mulher, sabendo que não vai ter o seu contrato renovado?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61344" y="4602543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Consideram-se os seguintes acontecimentos: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5815" y="5016913"/>
                <a:ext cx="80327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“O trabalhador é do sexo masculino”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5016913"/>
                <a:ext cx="8032782" cy="456535"/>
              </a:xfrm>
              <a:prstGeom prst="rect">
                <a:avLst/>
              </a:prstGeom>
              <a:blipFill rotWithShape="0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61344" y="5431283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“O trabalhador vai renovar contrato com a empresa”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5431283"/>
                <a:ext cx="8032782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655815" y="5845653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 enunciado, sabe-se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66819" y="6246576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" y="6246576"/>
                <a:ext cx="2224299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164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231089" y="6246576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=55%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089" y="6246576"/>
                <a:ext cx="2224299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164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795359" y="6272224"/>
                <a:ext cx="222429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359" y="6272224"/>
                <a:ext cx="2224299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1918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672352" y="326402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ter o seu contrato renovado?</a:t>
            </a:r>
          </a:p>
        </p:txBody>
      </p:sp>
    </p:spTree>
    <p:extLst>
      <p:ext uri="{BB962C8B-B14F-4D97-AF65-F5344CB8AC3E}">
        <p14:creationId xmlns:p14="http://schemas.microsoft.com/office/powerpoint/2010/main" val="21255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determinada empresa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40%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dos trabalhadores são do sexo masculino.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r="-7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3672910"/>
            <a:ext cx="80437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de um funcionário do sexo masculino renovar o seu contrato de trabalho é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enquanto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das mulheres terão o seu contrato renovado.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r="-7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1332" y="2479470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Escolhe-se, ao acaso, um trabalhador da empresa. </a:t>
            </a:r>
          </a:p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de: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61332" y="329406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ser homem e ter o seu contrato renovado?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661344" y="4508414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4508414"/>
                <a:ext cx="8032782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2" y="406355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Pretende-se calcular o valor de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63557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982267" y="4609773"/>
                <a:ext cx="19996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e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67" y="4609773"/>
                <a:ext cx="199965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982267" y="4976790"/>
                <a:ext cx="1479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0,55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67" y="4976790"/>
                <a:ext cx="14798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982267" y="5344797"/>
                <a:ext cx="974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pt-P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67" y="5344797"/>
                <a:ext cx="97494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determinada empresa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40%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dos trabalhadores são do sexo masculino.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r="-7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369980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de um funcionário do sexo masculino renovar o seu contrato de trabalho é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enquanto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das mulheres terão o seu contrato renovado.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r="-7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/>
          <p:cNvSpPr/>
          <p:nvPr/>
        </p:nvSpPr>
        <p:spPr>
          <a:xfrm>
            <a:off x="661332" y="2479470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Escolhe-se, ao acaso, um trabalhador da empresa. </a:t>
            </a:r>
          </a:p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de: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61332" y="327630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ter o seu contrato renovado?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661344" y="4133097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Vamos organizar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informação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disponível na 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seguinte: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4311780" y="4680258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625" indent="-174625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80" y="4680258"/>
                <a:ext cx="150608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429" t="-3333" b="-2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5422692" y="4680258"/>
                <a:ext cx="907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0,22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692" y="4680258"/>
                <a:ext cx="90762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7673545" y="2257932"/>
            <a:ext cx="43988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4312286" y="5073051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4625" indent="-174625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286" y="5073051"/>
                <a:ext cx="1506082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429" t="-1639" b="-196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7160501" y="5067604"/>
                <a:ext cx="14421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0,6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0,2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501" y="5067604"/>
                <a:ext cx="144214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8290020" y="5069915"/>
                <a:ext cx="95008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0,12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20" y="5069915"/>
                <a:ext cx="95008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5410817" y="5067604"/>
                <a:ext cx="19996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817" y="5067604"/>
                <a:ext cx="1999650" cy="369332"/>
              </a:xfrm>
              <a:prstGeom prst="rect">
                <a:avLst/>
              </a:prstGeom>
              <a:blipFill rotWithShape="1">
                <a:blip r:embed="rId14"/>
                <a:stretch>
                  <a:fillRect r="-82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/>
          <p:cNvSpPr/>
          <p:nvPr/>
        </p:nvSpPr>
        <p:spPr>
          <a:xfrm>
            <a:off x="4315565" y="5447896"/>
            <a:ext cx="43988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404203" y="5964188"/>
                <a:ext cx="547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03" y="5964188"/>
                <a:ext cx="54700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888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4921799" y="5904431"/>
                <a:ext cx="27517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99" y="5904431"/>
                <a:ext cx="2751745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991035" y="6260021"/>
                <a:ext cx="1431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=0,22+0,12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35" y="6260021"/>
                <a:ext cx="1431482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702" r="-340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6453866" y="6260020"/>
                <a:ext cx="790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1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866" y="6260020"/>
                <a:ext cx="790281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3101" r="-775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Tabe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2565541"/>
                  </p:ext>
                </p:extLst>
              </p:nvPr>
            </p:nvGraphicFramePr>
            <p:xfrm>
              <a:off x="672352" y="4675808"/>
              <a:ext cx="3600000" cy="162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/>
                    <a:gridCol w="900000"/>
                    <a:gridCol w="900000"/>
                    <a:gridCol w="900000"/>
                  </a:tblGrid>
                  <a:tr h="405000">
                    <a:tc>
                      <a:txBody>
                        <a:bodyPr/>
                        <a:lstStyle/>
                        <a:p>
                          <a:pPr algn="ctr"/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e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2565541"/>
                  </p:ext>
                </p:extLst>
              </p:nvPr>
            </p:nvGraphicFramePr>
            <p:xfrm>
              <a:off x="672352" y="4675808"/>
              <a:ext cx="3600000" cy="162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/>
                    <a:gridCol w="900000"/>
                    <a:gridCol w="900000"/>
                    <a:gridCol w="900000"/>
                  </a:tblGrid>
                  <a:tr h="405000">
                    <a:tc>
                      <a:txBody>
                        <a:bodyPr/>
                        <a:lstStyle/>
                        <a:p>
                          <a:pPr algn="ctr"/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00000" t="-2985" r="-199324" b="-3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201361" t="-2985" r="-100680" b="-3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t="-104545" r="-299324" b="-2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t="-201493" r="-299324" b="-1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aixaDeTexto 31"/>
              <p:cNvSpPr txBox="1"/>
              <p:nvPr/>
            </p:nvSpPr>
            <p:spPr>
              <a:xfrm>
                <a:off x="1791576" y="5142493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0,22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576" y="5142493"/>
                <a:ext cx="485710" cy="276999"/>
              </a:xfrm>
              <a:prstGeom prst="rect">
                <a:avLst/>
              </a:prstGeom>
              <a:blipFill rotWithShape="1">
                <a:blip r:embed="rId21"/>
                <a:stretch>
                  <a:fillRect l="-11250" r="-1125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aixaDeTexto 32"/>
              <p:cNvSpPr txBox="1"/>
              <p:nvPr/>
            </p:nvSpPr>
            <p:spPr>
              <a:xfrm>
                <a:off x="2684684" y="5139832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684" y="5139832"/>
                <a:ext cx="485710" cy="276999"/>
              </a:xfrm>
              <a:prstGeom prst="rect">
                <a:avLst/>
              </a:prstGeom>
              <a:blipFill rotWithShape="1">
                <a:blip r:embed="rId22"/>
                <a:stretch>
                  <a:fillRect l="-10000" r="-125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/>
              <p:cNvSpPr txBox="1"/>
              <p:nvPr/>
            </p:nvSpPr>
            <p:spPr>
              <a:xfrm>
                <a:off x="3583755" y="5144150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0,34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55" y="5144150"/>
                <a:ext cx="485710" cy="276999"/>
              </a:xfrm>
              <a:prstGeom prst="rect">
                <a:avLst/>
              </a:prstGeom>
              <a:blipFill rotWithShape="1">
                <a:blip r:embed="rId23"/>
                <a:stretch>
                  <a:fillRect l="-11250" r="-1125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6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40" grpId="0"/>
      <p:bldP spid="52" grpId="0"/>
      <p:bldP spid="53" grpId="0"/>
      <p:bldP spid="54" grpId="0"/>
      <p:bldP spid="55" grpId="0"/>
      <p:bldP spid="57" grpId="0"/>
      <p:bldP spid="16" grpId="0"/>
      <p:bldP spid="58" grpId="0"/>
      <p:bldP spid="18" grpId="0"/>
      <p:bldP spid="19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Conceito de probabilidade condicionada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>
          <a:xfrm>
            <a:off x="661344" y="880743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Um dos conceitos mais importantes da Teoria das Probabilidades é o de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probabilidade condicionada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61344" y="294688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1: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61344" y="4206913"/>
            <a:ext cx="8054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Suponhamos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que, uma vez realizada a experiência, alguém nos informa que saiu um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número par.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1344" y="4634618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Assim, com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esta informação, a probabilidade de sair face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modifica-se, dado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que o número de casos possíveis “se restringiu” a três casos, dos quais apenas um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favorável ao acontecimento pretendido.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4634618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1344" y="3362633"/>
                <a:ext cx="637053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 lançamento de um dado cúbico equilibrado, numerado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probabilidade de se obter a face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    .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362633"/>
                <a:ext cx="6370531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765" r="-1721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"/>
          <p:cNvSpPr/>
          <p:nvPr/>
        </p:nvSpPr>
        <p:spPr>
          <a:xfrm>
            <a:off x="661344" y="1296515"/>
            <a:ext cx="8049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                                                 Este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conceito encontra-se relacionado com o facto de, em muitas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situações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em que se pretende calcular a probabilidade de um acontecimento, já se dispor de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informação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sobre o resultado da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experiência.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209361" y="3714438"/>
                <a:ext cx="46839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61" y="3714438"/>
                <a:ext cx="468397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7380" y="2803360"/>
            <a:ext cx="1678756" cy="13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1344" y="5871902"/>
                <a:ext cx="80547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Desta forma, diz-se que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probabilidade de sair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sabendo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saiu um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5871902"/>
                <a:ext cx="8054792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5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126886" y="6227106"/>
                <a:ext cx="46839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86" y="6227106"/>
                <a:ext cx="468397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6" grpId="0"/>
      <p:bldP spid="18" grpId="0"/>
      <p:bldP spid="19" grpId="0"/>
      <p:bldP spid="25" grpId="0"/>
      <p:bldP spid="2" grpId="0"/>
      <p:bldP spid="3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9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6"/>
              <p:cNvSpPr/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determinada empresa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40%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dos trabalhadores são do sexo masculino.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>
          <p:sp>
            <p:nvSpPr>
              <p:cNvPr id="6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  <a:blipFill rotWithShape="1">
                <a:blip r:embed="rId3"/>
                <a:stretch>
                  <a:fillRect l="-606" r="-7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11"/>
          <p:cNvSpPr/>
          <p:nvPr/>
        </p:nvSpPr>
        <p:spPr>
          <a:xfrm>
            <a:off x="655815" y="369980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tângulo 30"/>
              <p:cNvSpPr/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de um funcionário do sexo masculino renovar o seu contrato de trabalho é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enquanto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das mulheres terão o seu contrato renovado. </a:t>
                </a:r>
              </a:p>
            </p:txBody>
          </p:sp>
        </mc:Choice>
        <mc:Fallback>
          <p:sp>
            <p:nvSpPr>
              <p:cNvPr id="62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606" r="-7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26"/>
          <p:cNvSpPr/>
          <p:nvPr/>
        </p:nvSpPr>
        <p:spPr>
          <a:xfrm>
            <a:off x="661332" y="2479470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Escolhe-se, ao acaso, um trabalhador da empresa. </a:t>
            </a:r>
          </a:p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de:</a:t>
            </a:r>
          </a:p>
        </p:txBody>
      </p:sp>
      <p:sp>
        <p:nvSpPr>
          <p:cNvPr id="64" name="Retângulo 28"/>
          <p:cNvSpPr/>
          <p:nvPr/>
        </p:nvSpPr>
        <p:spPr>
          <a:xfrm>
            <a:off x="661332" y="327630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ser mulher, sabendo que não vai ter o seu contrato renovado?</a:t>
            </a:r>
          </a:p>
        </p:txBody>
      </p:sp>
      <p:sp>
        <p:nvSpPr>
          <p:cNvPr id="65" name="Retângulo 29"/>
          <p:cNvSpPr/>
          <p:nvPr/>
        </p:nvSpPr>
        <p:spPr>
          <a:xfrm>
            <a:off x="661344" y="4133097"/>
            <a:ext cx="8032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partir da teoria axiomática de probabilidades e dos valores registados na tabela, decorre que: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6" name="Tabela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46575"/>
                  </p:ext>
                </p:extLst>
              </p:nvPr>
            </p:nvGraphicFramePr>
            <p:xfrm>
              <a:off x="672352" y="5011983"/>
              <a:ext cx="3600000" cy="162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/>
                    <a:gridCol w="900000"/>
                    <a:gridCol w="900000"/>
                    <a:gridCol w="900000"/>
                  </a:tblGrid>
                  <a:tr h="405000">
                    <a:tc>
                      <a:txBody>
                        <a:bodyPr/>
                        <a:lstStyle/>
                        <a:p>
                          <a:pPr algn="ctr"/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6" name="Tabela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046575"/>
                  </p:ext>
                </p:extLst>
              </p:nvPr>
            </p:nvGraphicFramePr>
            <p:xfrm>
              <a:off x="672352" y="5011983"/>
              <a:ext cx="3600000" cy="162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/>
                    <a:gridCol w="900000"/>
                    <a:gridCol w="900000"/>
                    <a:gridCol w="900000"/>
                  </a:tblGrid>
                  <a:tr h="405000">
                    <a:tc>
                      <a:txBody>
                        <a:bodyPr/>
                        <a:lstStyle/>
                        <a:p>
                          <a:pPr algn="ctr"/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000" t="-2985" r="-199324" b="-3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1361" t="-2985" r="-100680" b="-3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4545" r="-299324" b="-2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1493" r="-299324" b="-1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aixaDeTexto 66"/>
              <p:cNvSpPr txBox="1"/>
              <p:nvPr/>
            </p:nvSpPr>
            <p:spPr>
              <a:xfrm>
                <a:off x="1855696" y="6300366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96" y="6300366"/>
                <a:ext cx="357470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3559" r="-1694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aixaDeTexto 67"/>
              <p:cNvSpPr txBox="1"/>
              <p:nvPr/>
            </p:nvSpPr>
            <p:spPr>
              <a:xfrm>
                <a:off x="2748804" y="6300365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804" y="6300365"/>
                <a:ext cx="357470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5254" r="-1525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aixaDeTexto 68"/>
              <p:cNvSpPr txBox="1"/>
              <p:nvPr/>
            </p:nvSpPr>
            <p:spPr>
              <a:xfrm>
                <a:off x="3736041" y="630036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41" y="6300364"/>
                <a:ext cx="181139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33333" r="-2666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aixaDeTexto 69"/>
              <p:cNvSpPr txBox="1"/>
              <p:nvPr/>
            </p:nvSpPr>
            <p:spPr>
              <a:xfrm>
                <a:off x="1791576" y="5478668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0,22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576" y="5478668"/>
                <a:ext cx="485710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1250" r="-1125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aixaDeTexto 70"/>
              <p:cNvSpPr txBox="1"/>
              <p:nvPr/>
            </p:nvSpPr>
            <p:spPr>
              <a:xfrm>
                <a:off x="2684684" y="5476007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684" y="5476007"/>
                <a:ext cx="485710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10000" r="-125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aixaDeTexto 71"/>
              <p:cNvSpPr txBox="1"/>
              <p:nvPr/>
            </p:nvSpPr>
            <p:spPr>
              <a:xfrm>
                <a:off x="3580894" y="5480002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0,34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72" name="CaixaDe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894" y="5480002"/>
                <a:ext cx="485710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10000" r="-1250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tângulo 40"/>
              <p:cNvSpPr/>
              <p:nvPr/>
            </p:nvSpPr>
            <p:spPr>
              <a:xfrm>
                <a:off x="4311780" y="4789173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3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80" y="4789173"/>
                <a:ext cx="1506082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2429" t="-1667" b="-2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tângulo 41"/>
              <p:cNvSpPr/>
              <p:nvPr/>
            </p:nvSpPr>
            <p:spPr>
              <a:xfrm>
                <a:off x="5167199" y="4789173"/>
                <a:ext cx="1430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4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199" y="4789173"/>
                <a:ext cx="143026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etângulo 42"/>
              <p:cNvSpPr/>
              <p:nvPr/>
            </p:nvSpPr>
            <p:spPr>
              <a:xfrm>
                <a:off x="6361559" y="4793168"/>
                <a:ext cx="11833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1−0,4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5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559" y="4793168"/>
                <a:ext cx="1183337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CaixaDeTexto 75"/>
              <p:cNvSpPr txBox="1"/>
              <p:nvPr/>
            </p:nvSpPr>
            <p:spPr>
              <a:xfrm>
                <a:off x="7452881" y="4837066"/>
                <a:ext cx="594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881" y="4837066"/>
                <a:ext cx="594715" cy="276999"/>
              </a:xfrm>
              <a:prstGeom prst="rect">
                <a:avLst/>
              </a:prstGeom>
              <a:blipFill rotWithShape="1">
                <a:blip r:embed="rId15"/>
                <a:stretch>
                  <a:fillRect l="-4124" r="-927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tângulo 32"/>
              <p:cNvSpPr/>
              <p:nvPr/>
            </p:nvSpPr>
            <p:spPr>
              <a:xfrm>
                <a:off x="4311780" y="5485731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80" y="5485731"/>
                <a:ext cx="15060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2429" t="-1667" r="-2024" b="-2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tângulo 33"/>
              <p:cNvSpPr/>
              <p:nvPr/>
            </p:nvSpPr>
            <p:spPr>
              <a:xfrm>
                <a:off x="5575960" y="5481400"/>
                <a:ext cx="2194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8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60" y="5481400"/>
                <a:ext cx="2194319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tângulo 34"/>
              <p:cNvSpPr/>
              <p:nvPr/>
            </p:nvSpPr>
            <p:spPr>
              <a:xfrm>
                <a:off x="5575960" y="5800466"/>
                <a:ext cx="14879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0,4−0,22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9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60" y="5800466"/>
                <a:ext cx="1487908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aixaDeTexto 79"/>
              <p:cNvSpPr txBox="1"/>
              <p:nvPr/>
            </p:nvSpPr>
            <p:spPr>
              <a:xfrm>
                <a:off x="6948541" y="5846632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=0,18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541" y="5846632"/>
                <a:ext cx="722955" cy="276999"/>
              </a:xfrm>
              <a:prstGeom prst="rect">
                <a:avLst/>
              </a:prstGeom>
              <a:blipFill rotWithShape="1">
                <a:blip r:embed="rId19"/>
                <a:stretch>
                  <a:fillRect l="-3390" r="-762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aixaDeTexto 80"/>
              <p:cNvSpPr txBox="1"/>
              <p:nvPr/>
            </p:nvSpPr>
            <p:spPr>
              <a:xfrm>
                <a:off x="1791576" y="5889517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0,18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576" y="5889517"/>
                <a:ext cx="485710" cy="276999"/>
              </a:xfrm>
              <a:prstGeom prst="rect">
                <a:avLst/>
              </a:prstGeom>
              <a:blipFill rotWithShape="1">
                <a:blip r:embed="rId20"/>
                <a:stretch>
                  <a:fillRect l="-11250" r="-1125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tângulo 47"/>
              <p:cNvSpPr/>
              <p:nvPr/>
            </p:nvSpPr>
            <p:spPr>
              <a:xfrm>
                <a:off x="4311780" y="6133397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2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80" y="6133397"/>
                <a:ext cx="1506082" cy="369332"/>
              </a:xfrm>
              <a:prstGeom prst="rect">
                <a:avLst/>
              </a:prstGeom>
              <a:blipFill rotWithShape="1">
                <a:blip r:embed="rId21"/>
                <a:stretch>
                  <a:fillRect l="-2429" t="-1639" r="-2024" b="-196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tângulo 48"/>
              <p:cNvSpPr/>
              <p:nvPr/>
            </p:nvSpPr>
            <p:spPr>
              <a:xfrm>
                <a:off x="5575960" y="6129066"/>
                <a:ext cx="2194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3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60" y="6129066"/>
                <a:ext cx="2194319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CaixaDeTexto 83"/>
              <p:cNvSpPr txBox="1"/>
              <p:nvPr/>
            </p:nvSpPr>
            <p:spPr>
              <a:xfrm>
                <a:off x="2684684" y="5888186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0,48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684" y="5888186"/>
                <a:ext cx="485710" cy="276999"/>
              </a:xfrm>
              <a:prstGeom prst="rect">
                <a:avLst/>
              </a:prstGeom>
              <a:blipFill rotWithShape="1">
                <a:blip r:embed="rId23"/>
                <a:stretch>
                  <a:fillRect l="-10000" r="-1250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tângulo 51"/>
              <p:cNvSpPr/>
              <p:nvPr/>
            </p:nvSpPr>
            <p:spPr>
              <a:xfrm>
                <a:off x="4311780" y="5131590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</m:acc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5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80" y="5131590"/>
                <a:ext cx="1506082" cy="369332"/>
              </a:xfrm>
              <a:prstGeom prst="rect">
                <a:avLst/>
              </a:prstGeom>
              <a:blipFill rotWithShape="1">
                <a:blip r:embed="rId24"/>
                <a:stretch>
                  <a:fillRect l="-2429" t="-1667" b="-2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tângulo 52"/>
              <p:cNvSpPr/>
              <p:nvPr/>
            </p:nvSpPr>
            <p:spPr>
              <a:xfrm>
                <a:off x="5167199" y="5131590"/>
                <a:ext cx="13728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6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199" y="5131590"/>
                <a:ext cx="1372876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tângulo 53"/>
              <p:cNvSpPr/>
              <p:nvPr/>
            </p:nvSpPr>
            <p:spPr>
              <a:xfrm>
                <a:off x="6361559" y="5135585"/>
                <a:ext cx="13115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1−0,34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7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559" y="5135585"/>
                <a:ext cx="1311578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CaixaDeTexto 87"/>
              <p:cNvSpPr txBox="1"/>
              <p:nvPr/>
            </p:nvSpPr>
            <p:spPr>
              <a:xfrm>
                <a:off x="7533563" y="5179483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=0,66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88" name="CaixaDeTexto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563" y="5179483"/>
                <a:ext cx="722955" cy="276999"/>
              </a:xfrm>
              <a:prstGeom prst="rect">
                <a:avLst/>
              </a:prstGeom>
              <a:blipFill rotWithShape="1">
                <a:blip r:embed="rId27"/>
                <a:stretch>
                  <a:fillRect l="-3390" r="-762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CaixaDeTexto 88"/>
              <p:cNvSpPr txBox="1"/>
              <p:nvPr/>
            </p:nvSpPr>
            <p:spPr>
              <a:xfrm>
                <a:off x="3589567" y="5895572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0,66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89" name="CaixaDeTexto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567" y="5895572"/>
                <a:ext cx="485710" cy="276999"/>
              </a:xfrm>
              <a:prstGeom prst="rect">
                <a:avLst/>
              </a:prstGeom>
              <a:blipFill rotWithShape="1">
                <a:blip r:embed="rId28"/>
                <a:stretch>
                  <a:fillRect l="-11250" r="-1125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8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6"/>
              <p:cNvSpPr/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determinada empresa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40%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dos trabalhadores são do sexo masculino.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  <a:blipFill rotWithShape="1">
                <a:blip r:embed="rId3"/>
                <a:stretch>
                  <a:fillRect l="-606" r="-7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ângulo 11"/>
          <p:cNvSpPr/>
          <p:nvPr/>
        </p:nvSpPr>
        <p:spPr>
          <a:xfrm>
            <a:off x="655815" y="369980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tângulo 30"/>
              <p:cNvSpPr/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de um funcionário do sexo masculino renovar o seu contrato de trabalho é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enquanto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das mulheres terão o seu contrato renovado. </a:t>
                </a:r>
              </a:p>
            </p:txBody>
          </p:sp>
        </mc:Choice>
        <mc:Fallback>
          <p:sp>
            <p:nvSpPr>
              <p:cNvPr id="42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606" r="-7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 26"/>
          <p:cNvSpPr/>
          <p:nvPr/>
        </p:nvSpPr>
        <p:spPr>
          <a:xfrm>
            <a:off x="661332" y="2479470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Escolhe-se, ao acaso, um trabalhador da empresa. </a:t>
            </a:r>
          </a:p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Qual é a probabilidade de:</a:t>
            </a:r>
          </a:p>
        </p:txBody>
      </p:sp>
      <p:sp>
        <p:nvSpPr>
          <p:cNvPr id="44" name="Retângulo 28"/>
          <p:cNvSpPr/>
          <p:nvPr/>
        </p:nvSpPr>
        <p:spPr>
          <a:xfrm>
            <a:off x="661332" y="327630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ser mulher, sabendo que não vai ter o seu contrato renovado?</a:t>
            </a:r>
          </a:p>
        </p:txBody>
      </p:sp>
      <p:sp>
        <p:nvSpPr>
          <p:cNvPr id="45" name="Retângulo 29"/>
          <p:cNvSpPr/>
          <p:nvPr/>
        </p:nvSpPr>
        <p:spPr>
          <a:xfrm>
            <a:off x="661344" y="4133097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do quadro, a resposta é imediata.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6" name="Tabela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4395535"/>
                  </p:ext>
                </p:extLst>
              </p:nvPr>
            </p:nvGraphicFramePr>
            <p:xfrm>
              <a:off x="672352" y="4675808"/>
              <a:ext cx="3600000" cy="162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/>
                    <a:gridCol w="900000"/>
                    <a:gridCol w="900000"/>
                    <a:gridCol w="900000"/>
                  </a:tblGrid>
                  <a:tr h="405000">
                    <a:tc>
                      <a:txBody>
                        <a:bodyPr/>
                        <a:lstStyle/>
                        <a:p>
                          <a:pPr algn="ctr"/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𝑯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𝑹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6" name="Tabela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4395535"/>
                  </p:ext>
                </p:extLst>
              </p:nvPr>
            </p:nvGraphicFramePr>
            <p:xfrm>
              <a:off x="672352" y="4675808"/>
              <a:ext cx="3600000" cy="162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0000"/>
                    <a:gridCol w="900000"/>
                    <a:gridCol w="900000"/>
                    <a:gridCol w="900000"/>
                  </a:tblGrid>
                  <a:tr h="405000">
                    <a:tc>
                      <a:txBody>
                        <a:bodyPr/>
                        <a:lstStyle/>
                        <a:p>
                          <a:pPr algn="ctr"/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100000" t="-2985" r="-199324" b="-3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01361" t="-2985" r="-100680" b="-3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4545" r="-299324" b="-2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01493" r="-299324" b="-117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05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4792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/>
              <p:cNvSpPr txBox="1"/>
              <p:nvPr/>
            </p:nvSpPr>
            <p:spPr>
              <a:xfrm>
                <a:off x="1855696" y="5964191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696" y="5964191"/>
                <a:ext cx="357470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3559" r="-1694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ixaDeTexto 47"/>
              <p:cNvSpPr txBox="1"/>
              <p:nvPr/>
            </p:nvSpPr>
            <p:spPr>
              <a:xfrm>
                <a:off x="2748804" y="5964190"/>
                <a:ext cx="357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804" y="5964190"/>
                <a:ext cx="357470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5254" r="-1525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aixaDeTexto 48"/>
              <p:cNvSpPr txBox="1"/>
              <p:nvPr/>
            </p:nvSpPr>
            <p:spPr>
              <a:xfrm>
                <a:off x="3736041" y="596418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041" y="5964189"/>
                <a:ext cx="181139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/>
              <p:cNvSpPr txBox="1"/>
              <p:nvPr/>
            </p:nvSpPr>
            <p:spPr>
              <a:xfrm>
                <a:off x="1791576" y="5142493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0,22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576" y="5142493"/>
                <a:ext cx="485710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1250" r="-1125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aixaDeTexto 50"/>
              <p:cNvSpPr txBox="1"/>
              <p:nvPr/>
            </p:nvSpPr>
            <p:spPr>
              <a:xfrm>
                <a:off x="2684684" y="5139832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684" y="5139832"/>
                <a:ext cx="485710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10000" r="-125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aixaDeTexto 51"/>
              <p:cNvSpPr txBox="1"/>
              <p:nvPr/>
            </p:nvSpPr>
            <p:spPr>
              <a:xfrm>
                <a:off x="3580894" y="5143827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0,34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894" y="5143827"/>
                <a:ext cx="485710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10000" r="-1250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aixaDeTexto 52"/>
              <p:cNvSpPr txBox="1"/>
              <p:nvPr/>
            </p:nvSpPr>
            <p:spPr>
              <a:xfrm>
                <a:off x="1791576" y="5553342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0,18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576" y="5553342"/>
                <a:ext cx="485710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11250" r="-1125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aixaDeTexto 53"/>
              <p:cNvSpPr txBox="1"/>
              <p:nvPr/>
            </p:nvSpPr>
            <p:spPr>
              <a:xfrm>
                <a:off x="2684684" y="5552011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0,48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684" y="5552011"/>
                <a:ext cx="485710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10000" r="-1250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aixaDeTexto 54"/>
              <p:cNvSpPr txBox="1"/>
              <p:nvPr/>
            </p:nvSpPr>
            <p:spPr>
              <a:xfrm>
                <a:off x="3589567" y="5559397"/>
                <a:ext cx="485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0,66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567" y="5559397"/>
                <a:ext cx="485710" cy="276999"/>
              </a:xfrm>
              <a:prstGeom prst="rect">
                <a:avLst/>
              </a:prstGeom>
              <a:blipFill rotWithShape="1">
                <a:blip r:embed="rId14"/>
                <a:stretch>
                  <a:fillRect l="-11250" r="-1125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aixaDeTexto 56"/>
              <p:cNvSpPr txBox="1"/>
              <p:nvPr/>
            </p:nvSpPr>
            <p:spPr>
              <a:xfrm>
                <a:off x="4386931" y="5347308"/>
                <a:ext cx="7957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931" y="5347308"/>
                <a:ext cx="795795" cy="276999"/>
              </a:xfrm>
              <a:prstGeom prst="rect">
                <a:avLst/>
              </a:prstGeom>
              <a:blipFill rotWithShape="1">
                <a:blip r:embed="rId15"/>
                <a:stretch>
                  <a:fillRect l="-6923" t="-4348" r="-26923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aixaDeTexto 57"/>
              <p:cNvSpPr txBox="1"/>
              <p:nvPr/>
            </p:nvSpPr>
            <p:spPr>
              <a:xfrm>
                <a:off x="5149466" y="5183545"/>
                <a:ext cx="1218988" cy="6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466" y="5183545"/>
                <a:ext cx="1218988" cy="60452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aixaDeTexto 58"/>
              <p:cNvSpPr txBox="1"/>
              <p:nvPr/>
            </p:nvSpPr>
            <p:spPr>
              <a:xfrm>
                <a:off x="6374325" y="5180414"/>
                <a:ext cx="722955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0,48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0,66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325" y="5180414"/>
                <a:ext cx="722955" cy="54970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aixaDeTexto 59"/>
              <p:cNvSpPr txBox="1"/>
              <p:nvPr/>
            </p:nvSpPr>
            <p:spPr>
              <a:xfrm>
                <a:off x="7121486" y="5171906"/>
                <a:ext cx="5658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486" y="5171906"/>
                <a:ext cx="565861" cy="51860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Numa determinada empresa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40%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dos trabalhadores são do sexo masculino.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2" y="870927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r="-7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55815" y="248957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(2.º Processo):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de um funcionário do sexo masculino renovar o seu contrato de trabalho é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enquanto que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das mulheres terão o seu contrato renovado.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63959"/>
                <a:ext cx="80492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r="-7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/>
          <p:cNvSpPr/>
          <p:nvPr/>
        </p:nvSpPr>
        <p:spPr>
          <a:xfrm>
            <a:off x="661344" y="5037096"/>
            <a:ext cx="8032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 outro processo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resolução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 pode ser usado em exercícios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probabilidades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condicionadas, é a construção de um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em árvore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já utilizados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anteriormente para calcular probabilidades de acontecimentos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associados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experiências aleatórias que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envolvem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vários passos.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77881" y="2953045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Consideram-se os seguintes acontecimentos: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2" y="3367415"/>
                <a:ext cx="80327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“O trabalhador é do sexo masculino”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367415"/>
                <a:ext cx="8032782" cy="456535"/>
              </a:xfrm>
              <a:prstGeom prst="rect">
                <a:avLst/>
              </a:prstGeom>
              <a:blipFill rotWithShape="0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7881" y="3781785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“O trabalhador vai renovar contrato com a empresa”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81" y="3781785"/>
                <a:ext cx="8032782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72352" y="4196155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acordo com o enunciado, sabe-se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83356" y="4597078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4597078"/>
                <a:ext cx="2224299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164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247626" y="4597078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=55%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26" y="4597078"/>
                <a:ext cx="2224299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1918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5811896" y="4622726"/>
                <a:ext cx="222429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96" y="4622726"/>
                <a:ext cx="2224299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164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7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655815" y="1198662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(2.º Processo):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393577" y="214722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7" y="2147229"/>
                <a:ext cx="23403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6316" r="-2368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93577" y="421565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7" y="4215659"/>
                <a:ext cx="2340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6316" t="-6667" r="-3157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reta 7"/>
          <p:cNvCxnSpPr/>
          <p:nvPr/>
        </p:nvCxnSpPr>
        <p:spPr>
          <a:xfrm flipV="1">
            <a:off x="655815" y="2285728"/>
            <a:ext cx="1710868" cy="1035702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26"/>
          <p:cNvCxnSpPr/>
          <p:nvPr/>
        </p:nvCxnSpPr>
        <p:spPr>
          <a:xfrm>
            <a:off x="687236" y="3321430"/>
            <a:ext cx="1710868" cy="1035702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08293" y="2424228"/>
                <a:ext cx="1358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3" y="2424228"/>
                <a:ext cx="135844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08538" y="3846327"/>
                <a:ext cx="1358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38" y="3846327"/>
                <a:ext cx="135844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723889" y="1635854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889" y="1635854"/>
                <a:ext cx="21319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23889" y="2680347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889" y="2680347"/>
                <a:ext cx="21319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8571" t="-6667" r="-2857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724099" y="3724840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99" y="3724840"/>
                <a:ext cx="21319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8571" r="-22857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4724099" y="4769333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99" y="4769333"/>
                <a:ext cx="21319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8571" t="-4348" r="-28571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xão reta 14"/>
          <p:cNvCxnSpPr/>
          <p:nvPr/>
        </p:nvCxnSpPr>
        <p:spPr>
          <a:xfrm flipV="1">
            <a:off x="2648419" y="1774353"/>
            <a:ext cx="2048576" cy="511376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/>
          <p:cNvCxnSpPr/>
          <p:nvPr/>
        </p:nvCxnSpPr>
        <p:spPr>
          <a:xfrm>
            <a:off x="2639525" y="2289155"/>
            <a:ext cx="2048576" cy="511376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/>
          <p:nvPr/>
        </p:nvCxnSpPr>
        <p:spPr>
          <a:xfrm flipV="1">
            <a:off x="2654578" y="3836371"/>
            <a:ext cx="2048576" cy="511376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/>
          <p:cNvCxnSpPr/>
          <p:nvPr/>
        </p:nvCxnSpPr>
        <p:spPr>
          <a:xfrm>
            <a:off x="2645684" y="4351173"/>
            <a:ext cx="2048576" cy="511376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366683" y="1656401"/>
                <a:ext cx="17146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683" y="1656401"/>
                <a:ext cx="17146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361945" y="2645551"/>
                <a:ext cx="1714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0,4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945" y="2645551"/>
                <a:ext cx="17146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371421" y="3712295"/>
                <a:ext cx="15863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21" y="3712295"/>
                <a:ext cx="158639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366683" y="4701445"/>
                <a:ext cx="15863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683" y="4701445"/>
                <a:ext cx="1586396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xão reta unidirecional 39"/>
          <p:cNvCxnSpPr/>
          <p:nvPr/>
        </p:nvCxnSpPr>
        <p:spPr>
          <a:xfrm>
            <a:off x="4961965" y="1774353"/>
            <a:ext cx="699247" cy="0"/>
          </a:xfrm>
          <a:prstGeom prst="straightConnector1">
            <a:avLst/>
          </a:prstGeom>
          <a:ln w="19050"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unidirecional 40"/>
          <p:cNvCxnSpPr/>
          <p:nvPr/>
        </p:nvCxnSpPr>
        <p:spPr>
          <a:xfrm>
            <a:off x="4961965" y="2813978"/>
            <a:ext cx="699247" cy="0"/>
          </a:xfrm>
          <a:prstGeom prst="straightConnector1">
            <a:avLst/>
          </a:prstGeom>
          <a:ln w="19050"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unidirecional 41"/>
          <p:cNvCxnSpPr/>
          <p:nvPr/>
        </p:nvCxnSpPr>
        <p:spPr>
          <a:xfrm>
            <a:off x="4961965" y="3846327"/>
            <a:ext cx="699247" cy="0"/>
          </a:xfrm>
          <a:prstGeom prst="straightConnector1">
            <a:avLst/>
          </a:prstGeom>
          <a:ln w="19050"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4961964" y="4907832"/>
            <a:ext cx="699247" cy="0"/>
          </a:xfrm>
          <a:prstGeom prst="straightConnector1">
            <a:avLst/>
          </a:prstGeom>
          <a:ln w="19050"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5724940" y="3652538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40" y="3652538"/>
                <a:ext cx="150608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6710336" y="3728583"/>
                <a:ext cx="11669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=0,6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36" y="3728583"/>
                <a:ext cx="116698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094" r="-471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868845" y="3728583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845" y="3728583"/>
                <a:ext cx="722955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390" r="-762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661212" y="4704279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212" y="4704279"/>
                <a:ext cx="150608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6646608" y="4780324"/>
                <a:ext cx="11669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=0,6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08" y="4780324"/>
                <a:ext cx="1166986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563" r="-468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805117" y="4780324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=0,48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117" y="4780324"/>
                <a:ext cx="722955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521" r="-756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5728447" y="1591481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447" y="1591481"/>
                <a:ext cx="150608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713843" y="1667526"/>
                <a:ext cx="1295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=0,4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×0,55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43" y="1667526"/>
                <a:ext cx="1295226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408" r="-4225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993375" y="1667526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=0,22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375" y="1667526"/>
                <a:ext cx="722955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2521" r="-756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5664719" y="2643222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719" y="2643222"/>
                <a:ext cx="1506082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650115" y="2719267"/>
                <a:ext cx="1295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=0,4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×0,45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15" y="2719267"/>
                <a:ext cx="1295226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887" r="-471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7929647" y="2719267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=0,18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647" y="2719267"/>
                <a:ext cx="722955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3390" r="-762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/>
              <p:cNvSpPr/>
              <p:nvPr/>
            </p:nvSpPr>
            <p:spPr>
              <a:xfrm>
                <a:off x="683356" y="818440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818440"/>
                <a:ext cx="2224299" cy="456535"/>
              </a:xfrm>
              <a:prstGeom prst="rect">
                <a:avLst/>
              </a:prstGeom>
              <a:blipFill rotWithShape="0">
                <a:blip r:embed="rId27"/>
                <a:stretch>
                  <a:fillRect l="-164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3247626" y="818440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=55%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26" y="818440"/>
                <a:ext cx="2224299" cy="456535"/>
              </a:xfrm>
              <a:prstGeom prst="rect">
                <a:avLst/>
              </a:prstGeom>
              <a:blipFill rotWithShape="0">
                <a:blip r:embed="rId28"/>
                <a:stretch>
                  <a:fillRect l="-1918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5811896" y="844088"/>
                <a:ext cx="222429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96" y="844088"/>
                <a:ext cx="2224299" cy="507831"/>
              </a:xfrm>
              <a:prstGeom prst="rect">
                <a:avLst/>
              </a:prstGeom>
              <a:blipFill rotWithShape="0">
                <a:blip r:embed="rId29"/>
                <a:stretch>
                  <a:fillRect l="-164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tângulo 61"/>
          <p:cNvSpPr/>
          <p:nvPr/>
        </p:nvSpPr>
        <p:spPr>
          <a:xfrm>
            <a:off x="661332" y="502872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Ser homem e ter o seu contrato renovado, corresponde a calcular: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661332" y="5709734"/>
            <a:ext cx="817338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determinar a probabilidade de ter o contrato renovado, faz-se: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2867314" y="5468980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314" y="5468980"/>
                <a:ext cx="1506082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3893051" y="5545301"/>
                <a:ext cx="1295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=0,4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×0,55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051" y="5545301"/>
                <a:ext cx="1295226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1887" r="-4717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5172583" y="5545301"/>
                <a:ext cx="790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583" y="5545301"/>
                <a:ext cx="790281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3101" r="-775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1851095" y="6236515"/>
                <a:ext cx="5470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95" y="6236515"/>
                <a:ext cx="547009" cy="276999"/>
              </a:xfrm>
              <a:prstGeom prst="rect">
                <a:avLst/>
              </a:prstGeom>
              <a:blipFill rotWithShape="0">
                <a:blip r:embed="rId33"/>
                <a:stretch>
                  <a:fillRect l="-10112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/>
              <p:cNvSpPr/>
              <p:nvPr/>
            </p:nvSpPr>
            <p:spPr>
              <a:xfrm>
                <a:off x="2368691" y="6176758"/>
                <a:ext cx="27517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  <m:r>
                        <a:rPr lang="pt-PT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Retângulo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691" y="6176758"/>
                <a:ext cx="2751745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4818051" y="6236515"/>
                <a:ext cx="1431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=0,22+0,12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051" y="6236515"/>
                <a:ext cx="1431482" cy="276999"/>
              </a:xfrm>
              <a:prstGeom prst="rect">
                <a:avLst/>
              </a:prstGeom>
              <a:blipFill rotWithShape="0">
                <a:blip r:embed="rId35"/>
                <a:stretch>
                  <a:fillRect l="-1277" r="-3830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6280882" y="6236514"/>
                <a:ext cx="7902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b="1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1" i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882" y="6236514"/>
                <a:ext cx="790281" cy="276999"/>
              </a:xfrm>
              <a:prstGeom prst="rect">
                <a:avLst/>
              </a:prstGeom>
              <a:blipFill rotWithShape="0">
                <a:blip r:embed="rId36"/>
                <a:stretch>
                  <a:fillRect l="-2308" r="-7692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7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28" grpId="0"/>
      <p:bldP spid="10" grpId="0"/>
      <p:bldP spid="11" grpId="0"/>
      <p:bldP spid="29" grpId="0"/>
      <p:bldP spid="32" grpId="0"/>
      <p:bldP spid="18" grpId="0"/>
      <p:bldP spid="36" grpId="0"/>
      <p:bldP spid="37" grpId="0"/>
      <p:bldP spid="38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2" grpId="0"/>
      <p:bldP spid="63" grpId="0"/>
      <p:bldP spid="64" grpId="0"/>
      <p:bldP spid="65" grpId="0"/>
      <p:bldP spid="66" grpId="0"/>
      <p:bldP spid="71" grpId="0"/>
      <p:bldP spid="72" grpId="0"/>
      <p:bldP spid="73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655815" y="1198662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(2.º Processo):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393577" y="214722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7" y="2147229"/>
                <a:ext cx="23403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6316" r="-2368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93577" y="421565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77" y="4215659"/>
                <a:ext cx="2340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6316" t="-6667" r="-3157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reta 7"/>
          <p:cNvCxnSpPr/>
          <p:nvPr/>
        </p:nvCxnSpPr>
        <p:spPr>
          <a:xfrm flipV="1">
            <a:off x="655815" y="2285728"/>
            <a:ext cx="1710868" cy="1035702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26"/>
          <p:cNvCxnSpPr/>
          <p:nvPr/>
        </p:nvCxnSpPr>
        <p:spPr>
          <a:xfrm>
            <a:off x="687236" y="3321430"/>
            <a:ext cx="1710868" cy="1035702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08293" y="2424228"/>
                <a:ext cx="1358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3" y="2424228"/>
                <a:ext cx="135844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408538" y="3846327"/>
                <a:ext cx="1358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38" y="3846327"/>
                <a:ext cx="135844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723889" y="1635854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889" y="1635854"/>
                <a:ext cx="21319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8571" r="-2285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23889" y="2680347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889" y="2680347"/>
                <a:ext cx="21319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8571" t="-6667" r="-2857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724099" y="3724840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99" y="3724840"/>
                <a:ext cx="21319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8571" r="-22857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4724099" y="4769333"/>
                <a:ext cx="213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99" y="4769333"/>
                <a:ext cx="21319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8571" t="-4348" r="-28571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xão reta 14"/>
          <p:cNvCxnSpPr/>
          <p:nvPr/>
        </p:nvCxnSpPr>
        <p:spPr>
          <a:xfrm flipV="1">
            <a:off x="2648419" y="1774353"/>
            <a:ext cx="2048576" cy="511376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/>
          <p:cNvCxnSpPr/>
          <p:nvPr/>
        </p:nvCxnSpPr>
        <p:spPr>
          <a:xfrm>
            <a:off x="2639525" y="2289155"/>
            <a:ext cx="2048576" cy="511376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/>
          <p:nvPr/>
        </p:nvCxnSpPr>
        <p:spPr>
          <a:xfrm flipV="1">
            <a:off x="2654578" y="3836371"/>
            <a:ext cx="2048576" cy="511376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/>
          <p:cNvCxnSpPr/>
          <p:nvPr/>
        </p:nvCxnSpPr>
        <p:spPr>
          <a:xfrm>
            <a:off x="2645684" y="4351173"/>
            <a:ext cx="2048576" cy="511376"/>
          </a:xfrm>
          <a:prstGeom prst="lin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2366683" y="1656401"/>
                <a:ext cx="17146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683" y="1656401"/>
                <a:ext cx="17146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361945" y="2645551"/>
                <a:ext cx="17146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0,4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945" y="2645551"/>
                <a:ext cx="171463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371421" y="3712295"/>
                <a:ext cx="15863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21" y="3712295"/>
                <a:ext cx="158639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366683" y="4701445"/>
                <a:ext cx="15863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0,8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683" y="4701445"/>
                <a:ext cx="1586396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xão reta unidirecional 39"/>
          <p:cNvCxnSpPr/>
          <p:nvPr/>
        </p:nvCxnSpPr>
        <p:spPr>
          <a:xfrm>
            <a:off x="4961965" y="1774353"/>
            <a:ext cx="699247" cy="0"/>
          </a:xfrm>
          <a:prstGeom prst="straightConnector1">
            <a:avLst/>
          </a:prstGeom>
          <a:ln w="19050"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reta unidirecional 40"/>
          <p:cNvCxnSpPr/>
          <p:nvPr/>
        </p:nvCxnSpPr>
        <p:spPr>
          <a:xfrm>
            <a:off x="4961965" y="2813978"/>
            <a:ext cx="699247" cy="0"/>
          </a:xfrm>
          <a:prstGeom prst="straightConnector1">
            <a:avLst/>
          </a:prstGeom>
          <a:ln w="19050"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unidirecional 41"/>
          <p:cNvCxnSpPr/>
          <p:nvPr/>
        </p:nvCxnSpPr>
        <p:spPr>
          <a:xfrm>
            <a:off x="4961965" y="3846327"/>
            <a:ext cx="699247" cy="0"/>
          </a:xfrm>
          <a:prstGeom prst="straightConnector1">
            <a:avLst/>
          </a:prstGeom>
          <a:ln w="19050"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unidirecional 42"/>
          <p:cNvCxnSpPr/>
          <p:nvPr/>
        </p:nvCxnSpPr>
        <p:spPr>
          <a:xfrm>
            <a:off x="4961965" y="4701185"/>
            <a:ext cx="699247" cy="0"/>
          </a:xfrm>
          <a:prstGeom prst="straightConnector1">
            <a:avLst/>
          </a:prstGeom>
          <a:ln w="19050"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5724940" y="3652538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940" y="3652538"/>
                <a:ext cx="150608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6710336" y="3728583"/>
                <a:ext cx="11669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=0,6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336" y="3728583"/>
                <a:ext cx="116698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094" r="-471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7868845" y="3728583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=0,12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845" y="3728583"/>
                <a:ext cx="722955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390" r="-7627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661212" y="4704279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212" y="4704279"/>
                <a:ext cx="150608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6646608" y="4780324"/>
                <a:ext cx="11669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=0,6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608" y="4780324"/>
                <a:ext cx="1166986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563" r="-468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7805117" y="4780324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=0,48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117" y="4780324"/>
                <a:ext cx="722955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521" r="-756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5728447" y="1591481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447" y="1591481"/>
                <a:ext cx="150608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713843" y="1667526"/>
                <a:ext cx="1295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=0,4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×0,55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43" y="1667526"/>
                <a:ext cx="1295226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1408" r="-4225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7993375" y="1667526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=0,22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375" y="1667526"/>
                <a:ext cx="722955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2521" r="-756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5664719" y="2643222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719" y="2643222"/>
                <a:ext cx="1506082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650115" y="2719267"/>
                <a:ext cx="1295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=0,4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×0,45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15" y="2719267"/>
                <a:ext cx="1295226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1887" r="-471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7929647" y="2719267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=0,18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647" y="2719267"/>
                <a:ext cx="722955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3390" r="-762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/>
              <p:cNvSpPr/>
              <p:nvPr/>
            </p:nvSpPr>
            <p:spPr>
              <a:xfrm>
                <a:off x="683356" y="818440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818440"/>
                <a:ext cx="2224299" cy="456535"/>
              </a:xfrm>
              <a:prstGeom prst="rect">
                <a:avLst/>
              </a:prstGeom>
              <a:blipFill rotWithShape="0">
                <a:blip r:embed="rId27"/>
                <a:stretch>
                  <a:fillRect l="-164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3247626" y="818440"/>
                <a:ext cx="222429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=55%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26" y="818440"/>
                <a:ext cx="2224299" cy="456535"/>
              </a:xfrm>
              <a:prstGeom prst="rect">
                <a:avLst/>
              </a:prstGeom>
              <a:blipFill rotWithShape="0">
                <a:blip r:embed="rId28"/>
                <a:stretch>
                  <a:fillRect l="-1918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5811896" y="844088"/>
                <a:ext cx="222429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=20%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96" y="844088"/>
                <a:ext cx="2224299" cy="507831"/>
              </a:xfrm>
              <a:prstGeom prst="rect">
                <a:avLst/>
              </a:prstGeom>
              <a:blipFill rotWithShape="0">
                <a:blip r:embed="rId29"/>
                <a:stretch>
                  <a:fillRect l="-164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/>
          <p:cNvSpPr/>
          <p:nvPr/>
        </p:nvSpPr>
        <p:spPr>
          <a:xfrm>
            <a:off x="661332" y="5050831"/>
            <a:ext cx="817338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No caso de ser mulher, sabendo que não terá o contrato renovado, faz-se: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2719503" y="5683483"/>
                <a:ext cx="7957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503" y="5683483"/>
                <a:ext cx="795795" cy="276999"/>
              </a:xfrm>
              <a:prstGeom prst="rect">
                <a:avLst/>
              </a:prstGeom>
              <a:blipFill rotWithShape="0">
                <a:blip r:embed="rId30"/>
                <a:stretch>
                  <a:fillRect l="-6107" t="-4348" r="-26718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3482038" y="5519720"/>
                <a:ext cx="1218988" cy="6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38" y="5519720"/>
                <a:ext cx="1218988" cy="6045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4706897" y="5516589"/>
                <a:ext cx="722955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0,48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0,66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97" y="5516589"/>
                <a:ext cx="722955" cy="54970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5501318" y="5508081"/>
                <a:ext cx="5658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318" y="5508081"/>
                <a:ext cx="565861" cy="51860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2536771" y="6382161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71" y="6382161"/>
                <a:ext cx="1506082" cy="369332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3082909" y="6382161"/>
                <a:ext cx="13728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909" y="6382161"/>
                <a:ext cx="1372876" cy="369332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4277269" y="6386156"/>
                <a:ext cx="13115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1−0,34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69" y="6386156"/>
                <a:ext cx="1311578" cy="3693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5449273" y="6430054"/>
                <a:ext cx="722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=0,66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3" y="6430054"/>
                <a:ext cx="722955" cy="276999"/>
              </a:xfrm>
              <a:prstGeom prst="rect">
                <a:avLst/>
              </a:prstGeom>
              <a:blipFill rotWithShape="0">
                <a:blip r:embed="rId37"/>
                <a:stretch>
                  <a:fillRect l="-3361" r="-672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arredondado 1"/>
          <p:cNvSpPr/>
          <p:nvPr/>
        </p:nvSpPr>
        <p:spPr>
          <a:xfrm>
            <a:off x="2366683" y="6355253"/>
            <a:ext cx="4020670" cy="412950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3" name="Conexão em ângulos retos 12"/>
          <p:cNvCxnSpPr/>
          <p:nvPr/>
        </p:nvCxnSpPr>
        <p:spPr>
          <a:xfrm rot="16200000" flipH="1">
            <a:off x="4072748" y="6075792"/>
            <a:ext cx="305810" cy="268243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9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  <p:bldP spid="68" grpId="0"/>
      <p:bldP spid="69" grpId="0"/>
      <p:bldP spid="70" grpId="0"/>
      <p:bldP spid="59" grpId="0"/>
      <p:bldP spid="60" grpId="0"/>
      <p:bldP spid="61" grpId="0"/>
      <p:bldP spid="71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Probabilidade condicionada | Síntese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32" y="870927"/>
            <a:ext cx="8049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Na resolução de problemas envolvendo o cálculo de probabilidade condicionada é de grande utilidade utilizar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tabelas de dupla entrada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,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diagramas de </a:t>
            </a:r>
            <a:r>
              <a:rPr lang="pt-PT" b="1" i="1" dirty="0" err="1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Venn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 ou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diagramas em árvore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, de acordo com os dados fornecidos no enunciado.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54" name="Rectangle 6"/>
          <p:cNvSpPr/>
          <p:nvPr/>
        </p:nvSpPr>
        <p:spPr>
          <a:xfrm>
            <a:off x="672352" y="261936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Tabelas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dupla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entrada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838153"/>
                  </p:ext>
                </p:extLst>
              </p:nvPr>
            </p:nvGraphicFramePr>
            <p:xfrm>
              <a:off x="1985976" y="3127196"/>
              <a:ext cx="540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0000"/>
                    <a:gridCol w="1350000"/>
                    <a:gridCol w="1350000"/>
                    <a:gridCol w="1350000"/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𝑩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𝐴</m:t>
                                    </m:r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∩</m:t>
                                    </m:r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𝐴</m:t>
                                    </m:r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𝑨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∩</m:t>
                                    </m:r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∩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PT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pt-PT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ou </a:t>
                          </a:r>
                          <a14:m>
                            <m:oMath xmlns:m="http://schemas.openxmlformats.org/officeDocument/2006/math"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100%</m:t>
                              </m:r>
                            </m:oMath>
                          </a14:m>
                          <a:endPara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838153"/>
                  </p:ext>
                </p:extLst>
              </p:nvPr>
            </p:nvGraphicFramePr>
            <p:xfrm>
              <a:off x="1985976" y="3127196"/>
              <a:ext cx="5400000" cy="288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0000"/>
                    <a:gridCol w="1350000"/>
                    <a:gridCol w="1350000"/>
                    <a:gridCol w="1350000"/>
                  </a:tblGrid>
                  <a:tr h="720000">
                    <a:tc>
                      <a:txBody>
                        <a:bodyPr/>
                        <a:lstStyle/>
                        <a:p>
                          <a:pPr algn="ctr"/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905" t="-847" r="-200452" b="-3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847" r="-99550" b="-3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</a:tr>
                  <a:tr h="720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50" t="-100847" r="-299099" b="-2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905" t="-100847" r="-200452" b="-2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100847" r="-99550" b="-2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1357" t="-100847" b="-200847"/>
                          </a:stretch>
                        </a:blipFill>
                      </a:tcPr>
                    </a:tc>
                  </a:tr>
                  <a:tr h="720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50" t="-200847" r="-299099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905" t="-200847" r="-200452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200847" r="-99550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1357" t="-200847" b="-100847"/>
                          </a:stretch>
                        </a:blipFill>
                      </a:tcPr>
                    </a:tc>
                  </a:tr>
                  <a:tr h="720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905" t="-300847" r="-200452" b="-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0000" t="-300847" r="-99550" b="-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5AAB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01357" t="-300847" b="-8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33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Probabilidade condicionada | Síntese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4" name="Rectangle 6"/>
          <p:cNvSpPr/>
          <p:nvPr/>
        </p:nvSpPr>
        <p:spPr>
          <a:xfrm>
            <a:off x="672352" y="88469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Diagramas de </a:t>
            </a:r>
            <a:r>
              <a:rPr lang="pt-PT" b="1" i="1" dirty="0" err="1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Venn</a:t>
            </a:r>
            <a:endParaRPr lang="pt-PT" i="1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85047" y="1828800"/>
            <a:ext cx="6010835" cy="3388659"/>
          </a:xfrm>
          <a:prstGeom prst="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Oval 2"/>
          <p:cNvSpPr/>
          <p:nvPr/>
        </p:nvSpPr>
        <p:spPr>
          <a:xfrm>
            <a:off x="1707777" y="2386852"/>
            <a:ext cx="3361765" cy="2272553"/>
          </a:xfrm>
          <a:prstGeom prst="ellipse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3711389" y="2386851"/>
            <a:ext cx="3361765" cy="2272553"/>
          </a:xfrm>
          <a:prstGeom prst="ellipse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818576" y="3338461"/>
                <a:ext cx="1143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76" y="3338461"/>
                <a:ext cx="114377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233664" y="3338461"/>
                <a:ext cx="11549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64" y="3338461"/>
                <a:ext cx="1154995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392271" y="3338172"/>
                <a:ext cx="1143775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271" y="3338172"/>
                <a:ext cx="1143775" cy="369909"/>
              </a:xfrm>
              <a:prstGeom prst="rect">
                <a:avLst/>
              </a:prstGeom>
              <a:blipFill rotWithShape="0">
                <a:blip r:embed="rId5"/>
                <a:stretch>
                  <a:fillRect r="-133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240887" y="4753477"/>
                <a:ext cx="1154995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87" y="4753477"/>
                <a:ext cx="1154995" cy="369909"/>
              </a:xfrm>
              <a:prstGeom prst="rect">
                <a:avLst/>
              </a:prstGeom>
              <a:blipFill rotWithShape="0">
                <a:blip r:embed="rId6"/>
                <a:stretch>
                  <a:fillRect r="-58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909482" y="2386852"/>
                <a:ext cx="205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482" y="2386852"/>
                <a:ext cx="20518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6471" r="-2647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670432" y="2386852"/>
                <a:ext cx="219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432" y="2386852"/>
                <a:ext cx="21961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7189672" y="1551801"/>
                <a:ext cx="206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672" y="1551801"/>
                <a:ext cx="20621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3529" r="-2941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98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" grpId="0" animBg="1"/>
      <p:bldP spid="3" grpId="0" animBg="1"/>
      <p:bldP spid="11" grpId="0" animBg="1"/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Probabilidade condicionada | Síntese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4" name="Rectangle 6"/>
          <p:cNvSpPr/>
          <p:nvPr/>
        </p:nvSpPr>
        <p:spPr>
          <a:xfrm>
            <a:off x="672352" y="884699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Diagramas em árvore</a:t>
            </a:r>
            <a:endParaRPr lang="pt-PT" i="1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926576" y="2216559"/>
                <a:ext cx="205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576" y="2216559"/>
                <a:ext cx="20518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6471" r="-2647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926576" y="4284989"/>
                <a:ext cx="2051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576" y="4284989"/>
                <a:ext cx="20518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6471" t="-6667" r="-2941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49"/>
          <p:cNvCxnSpPr/>
          <p:nvPr/>
        </p:nvCxnSpPr>
        <p:spPr>
          <a:xfrm flipV="1">
            <a:off x="1188814" y="2355058"/>
            <a:ext cx="1710868" cy="1035702"/>
          </a:xfrm>
          <a:prstGeom prst="lin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/>
          <p:cNvCxnSpPr/>
          <p:nvPr/>
        </p:nvCxnSpPr>
        <p:spPr>
          <a:xfrm>
            <a:off x="1220235" y="3390760"/>
            <a:ext cx="1710868" cy="1035702"/>
          </a:xfrm>
          <a:prstGeom prst="lin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1492619" y="2493558"/>
                <a:ext cx="7255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19" y="2493558"/>
                <a:ext cx="7255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1492864" y="3915657"/>
                <a:ext cx="725583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864" y="3915657"/>
                <a:ext cx="725583" cy="369909"/>
              </a:xfrm>
              <a:prstGeom prst="rect">
                <a:avLst/>
              </a:prstGeom>
              <a:blipFill rotWithShape="0">
                <a:blip r:embed="rId6"/>
                <a:stretch>
                  <a:fillRect r="-210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5256888" y="1705184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88" y="1705184"/>
                <a:ext cx="21961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256888" y="2749677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88" y="2749677"/>
                <a:ext cx="21961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5000" t="-4348" r="-3055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5257098" y="3794170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98" y="3794170"/>
                <a:ext cx="21961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5000" r="-250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5257098" y="4838663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098" y="4838663"/>
                <a:ext cx="21961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5000" t="-6667" r="-30556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/>
          <p:cNvCxnSpPr/>
          <p:nvPr/>
        </p:nvCxnSpPr>
        <p:spPr>
          <a:xfrm flipV="1">
            <a:off x="3181418" y="1843683"/>
            <a:ext cx="2048576" cy="511376"/>
          </a:xfrm>
          <a:prstGeom prst="lin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/>
          <p:cNvCxnSpPr/>
          <p:nvPr/>
        </p:nvCxnSpPr>
        <p:spPr>
          <a:xfrm>
            <a:off x="3172524" y="2358485"/>
            <a:ext cx="2048576" cy="511376"/>
          </a:xfrm>
          <a:prstGeom prst="lin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xão reta 60"/>
          <p:cNvCxnSpPr/>
          <p:nvPr/>
        </p:nvCxnSpPr>
        <p:spPr>
          <a:xfrm flipV="1">
            <a:off x="3187577" y="3905701"/>
            <a:ext cx="2048576" cy="511376"/>
          </a:xfrm>
          <a:prstGeom prst="lin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ta 61"/>
          <p:cNvCxnSpPr/>
          <p:nvPr/>
        </p:nvCxnSpPr>
        <p:spPr>
          <a:xfrm>
            <a:off x="3178683" y="4420503"/>
            <a:ext cx="2048576" cy="511376"/>
          </a:xfrm>
          <a:prstGeom prst="lin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3625820" y="1725731"/>
                <a:ext cx="957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820" y="1725731"/>
                <a:ext cx="95782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621082" y="2714881"/>
                <a:ext cx="9578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82" y="2714881"/>
                <a:ext cx="957826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3630558" y="3781625"/>
                <a:ext cx="957826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58" y="3781625"/>
                <a:ext cx="957826" cy="369909"/>
              </a:xfrm>
              <a:prstGeom prst="rect">
                <a:avLst/>
              </a:prstGeom>
              <a:blipFill rotWithShape="0">
                <a:blip r:embed="rId13"/>
                <a:stretch>
                  <a:fillRect r="-15287"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3625820" y="4770775"/>
                <a:ext cx="957826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820" y="4770775"/>
                <a:ext cx="957826" cy="369909"/>
              </a:xfrm>
              <a:prstGeom prst="rect">
                <a:avLst/>
              </a:prstGeom>
              <a:blipFill rotWithShape="0">
                <a:blip r:embed="rId14"/>
                <a:stretch>
                  <a:fillRect r="-15924"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exão reta unidirecional 66"/>
          <p:cNvCxnSpPr/>
          <p:nvPr/>
        </p:nvCxnSpPr>
        <p:spPr>
          <a:xfrm>
            <a:off x="5494964" y="1843683"/>
            <a:ext cx="699247" cy="0"/>
          </a:xfrm>
          <a:prstGeom prst="straightConnector1">
            <a:avLst/>
          </a:prstGeom>
          <a:ln w="1905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unidirecional 67"/>
          <p:cNvCxnSpPr/>
          <p:nvPr/>
        </p:nvCxnSpPr>
        <p:spPr>
          <a:xfrm>
            <a:off x="5494964" y="2883308"/>
            <a:ext cx="699247" cy="0"/>
          </a:xfrm>
          <a:prstGeom prst="straightConnector1">
            <a:avLst/>
          </a:prstGeom>
          <a:ln w="1905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unidirecional 68"/>
          <p:cNvCxnSpPr/>
          <p:nvPr/>
        </p:nvCxnSpPr>
        <p:spPr>
          <a:xfrm>
            <a:off x="5494964" y="3915657"/>
            <a:ext cx="699247" cy="0"/>
          </a:xfrm>
          <a:prstGeom prst="straightConnector1">
            <a:avLst/>
          </a:prstGeom>
          <a:ln w="1905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ta unidirecional 69"/>
          <p:cNvCxnSpPr/>
          <p:nvPr/>
        </p:nvCxnSpPr>
        <p:spPr>
          <a:xfrm>
            <a:off x="5494964" y="4969030"/>
            <a:ext cx="699247" cy="0"/>
          </a:xfrm>
          <a:prstGeom prst="straightConnector1">
            <a:avLst/>
          </a:prstGeom>
          <a:ln w="19050"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6257939" y="3721868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39" y="3721868"/>
                <a:ext cx="150608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/>
              <p:cNvSpPr/>
              <p:nvPr/>
            </p:nvSpPr>
            <p:spPr>
              <a:xfrm>
                <a:off x="6194211" y="4773609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Retângulo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11" y="4773609"/>
                <a:ext cx="150608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/>
              <p:cNvSpPr/>
              <p:nvPr/>
            </p:nvSpPr>
            <p:spPr>
              <a:xfrm>
                <a:off x="6261446" y="1660811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Retângulo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446" y="1660811"/>
                <a:ext cx="150608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/>
              <p:cNvSpPr/>
              <p:nvPr/>
            </p:nvSpPr>
            <p:spPr>
              <a:xfrm>
                <a:off x="6197718" y="2712552"/>
                <a:ext cx="150608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tângulo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18" y="2712552"/>
                <a:ext cx="150608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0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8" grpId="0"/>
      <p:bldP spid="49" grpId="0"/>
      <p:bldP spid="52" grpId="0"/>
      <p:bldP spid="53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71" grpId="0"/>
      <p:bldP spid="73" grpId="0"/>
      <p:bldP spid="75" grpId="0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Acontecimentos independentes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1332" y="87092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55815" y="2065833"/>
                <a:ext cx="80437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Relativamente aos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“sair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número par”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“sair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maior 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”, 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</a:t>
                </a:r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2065833"/>
                <a:ext cx="8043786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2" r="-30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72352" y="1246198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Considera a experiência aleatória que consiste em lançar um dado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equilibrado, numerado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registar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número da face que fica voltada para cima. 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46198"/>
                <a:ext cx="80492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739588" y="3817376"/>
                <a:ext cx="540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8" y="3817376"/>
                <a:ext cx="54091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898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280505" y="3695645"/>
                <a:ext cx="5209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3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05" y="3695645"/>
                <a:ext cx="520975" cy="5204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219486" y="3814882"/>
                <a:ext cx="551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86" y="3814882"/>
                <a:ext cx="55130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79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3760403" y="3693151"/>
                <a:ext cx="5209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4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403" y="3693151"/>
                <a:ext cx="520975" cy="5204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247931" y="3695645"/>
                <a:ext cx="5209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31" y="3695645"/>
                <a:ext cx="520975" cy="5204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791690" y="3695645"/>
                <a:ext cx="5209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690" y="3695645"/>
                <a:ext cx="520975" cy="5204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55815" y="4299082"/>
                <a:ext cx="80437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visto que, se saiu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número maior 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ser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par, existem dois casos favoráveis. </a:t>
                </a:r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4299082"/>
                <a:ext cx="8043786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39588" y="2956541"/>
                <a:ext cx="1238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2, 4, 6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8" y="2956541"/>
                <a:ext cx="123899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92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39588" y="3355271"/>
                <a:ext cx="1464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3, 4, 5, 6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8" y="3355271"/>
                <a:ext cx="1464183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32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a direita 8"/>
          <p:cNvSpPr/>
          <p:nvPr/>
        </p:nvSpPr>
        <p:spPr>
          <a:xfrm>
            <a:off x="2381057" y="3110559"/>
            <a:ext cx="1681331" cy="398730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4212780" y="3171424"/>
                <a:ext cx="1442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4, 6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780" y="3171424"/>
                <a:ext cx="1442382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37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55815" y="5101391"/>
                <a:ext cx="79820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tais que a realização de um deles não tem influência na probabilidade da realização do outro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5101391"/>
                <a:ext cx="7982053" cy="923330"/>
              </a:xfrm>
              <a:prstGeom prst="rect">
                <a:avLst/>
              </a:prstGeom>
              <a:blipFill rotWithShape="0">
                <a:blip r:embed="rId18"/>
                <a:stretch>
                  <a:fillRect l="-688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958608" y="6422902"/>
                <a:ext cx="1599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608" y="6422902"/>
                <a:ext cx="1599861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3042" t="-4444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5091194" y="6422902"/>
                <a:ext cx="25705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194" y="6422902"/>
                <a:ext cx="2570512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659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745044" y="6418117"/>
                <a:ext cx="11902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b="1" dirty="0" smtClean="0">
                    <a:solidFill>
                      <a:srgbClr val="F47929"/>
                    </a:solidFill>
                  </a:rPr>
                  <a:t> 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044" y="6418117"/>
                <a:ext cx="1190262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6633" t="-31111" r="-10204" b="-4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5652070" y="3820038"/>
                <a:ext cx="959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70" y="3820038"/>
                <a:ext cx="959109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506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6596397" y="3698307"/>
                <a:ext cx="5209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397" y="3698307"/>
                <a:ext cx="520975" cy="52046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7107582" y="3698307"/>
                <a:ext cx="5209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582" y="3698307"/>
                <a:ext cx="520975" cy="52046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tângulo 66"/>
          <p:cNvSpPr/>
          <p:nvPr/>
        </p:nvSpPr>
        <p:spPr>
          <a:xfrm>
            <a:off x="640062" y="5902776"/>
            <a:ext cx="79820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Neste exemplo, observa-se o seguinte: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1471679" y="6340616"/>
            <a:ext cx="3157025" cy="432000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8" name="Retângulo arredondado 67"/>
          <p:cNvSpPr/>
          <p:nvPr/>
        </p:nvSpPr>
        <p:spPr>
          <a:xfrm>
            <a:off x="4797938" y="6344233"/>
            <a:ext cx="3157025" cy="432000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39588" y="4420813"/>
                <a:ext cx="7731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8" y="4420813"/>
                <a:ext cx="773160" cy="276999"/>
              </a:xfrm>
              <a:prstGeom prst="rect">
                <a:avLst/>
              </a:prstGeom>
              <a:blipFill rotWithShape="1">
                <a:blip r:embed="rId25"/>
                <a:stretch>
                  <a:fillRect l="-6299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1509104" y="4299082"/>
                <a:ext cx="5209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04" y="4299082"/>
                <a:ext cx="520975" cy="520463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020289" y="4299082"/>
                <a:ext cx="52097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89" y="4299082"/>
                <a:ext cx="520975" cy="520463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0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7" grpId="0"/>
      <p:bldP spid="2" grpId="0"/>
      <p:bldP spid="3" grpId="0"/>
      <p:bldP spid="33" grpId="0"/>
      <p:bldP spid="35" grpId="0"/>
      <p:bldP spid="36" grpId="0"/>
      <p:bldP spid="37" grpId="0"/>
      <p:bldP spid="42" grpId="0"/>
      <p:bldP spid="5" grpId="0"/>
      <p:bldP spid="8" grpId="0"/>
      <p:bldP spid="9" grpId="0" animBg="1"/>
      <p:bldP spid="44" grpId="0"/>
      <p:bldP spid="10" grpId="0"/>
      <p:bldP spid="13" grpId="0"/>
      <p:bldP spid="47" grpId="0"/>
      <p:bldP spid="15" grpId="0"/>
      <p:bldP spid="49" grpId="0"/>
      <p:bldP spid="57" grpId="0"/>
      <p:bldP spid="66" grpId="0"/>
      <p:bldP spid="67" grpId="0"/>
      <p:bldP spid="16" grpId="0" animBg="1"/>
      <p:bldP spid="68" grpId="0" animBg="1"/>
      <p:bldP spid="38" grpId="0"/>
      <p:bldP spid="40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840866"/>
            <a:ext cx="8191700" cy="176786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Acontecimentos independentes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27834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um espaço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dois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dizem-se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independentes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353" y="279200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373992" y="2228573"/>
                <a:ext cx="2514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92" y="2228573"/>
                <a:ext cx="251459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695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83353" y="2792000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Nesta definição não se exige que os acontecimentos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tenham probabilidade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diferente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zero.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3" y="2792000"/>
                <a:ext cx="8049289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83353" y="3912047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Repara que, dados um espaço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acontecimentos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tem: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3" y="3912047"/>
                <a:ext cx="8049289" cy="872034"/>
              </a:xfrm>
              <a:prstGeom prst="rect">
                <a:avLst/>
              </a:prstGeom>
              <a:blipFill rotWithShape="0">
                <a:blip r:embed="rId6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77853" y="4850933"/>
                <a:ext cx="27611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independentes</a:t>
                </a:r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850933"/>
                <a:ext cx="276114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1667" r="-883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73992" y="4897099"/>
                <a:ext cx="28175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92" y="4897099"/>
                <a:ext cx="2817566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08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73992" y="5276092"/>
                <a:ext cx="2051459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92" y="5276092"/>
                <a:ext cx="2051459" cy="5767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73992" y="5912332"/>
                <a:ext cx="18655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92" y="5912332"/>
                <a:ext cx="1865511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634" t="-2222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arredondado 24"/>
          <p:cNvSpPr/>
          <p:nvPr/>
        </p:nvSpPr>
        <p:spPr>
          <a:xfrm>
            <a:off x="540942" y="2819490"/>
            <a:ext cx="8191700" cy="883932"/>
          </a:xfrm>
          <a:prstGeom prst="roundRect">
            <a:avLst/>
          </a:prstGeom>
          <a:noFill/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6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7" grpId="0"/>
      <p:bldP spid="2" grpId="0"/>
      <p:bldP spid="7" grpId="0"/>
      <p:bldP spid="16" grpId="0"/>
      <p:bldP spid="9" grpId="0"/>
      <p:bldP spid="10" grpId="0"/>
      <p:bldP spid="11" grpId="0"/>
      <p:bldP spid="21" grpId="0"/>
      <p:bldP spid="22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Conceito de probabilidade condicionada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>
          <a:xfrm>
            <a:off x="661344" y="88074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 2: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1344" y="2760998"/>
                <a:ext cx="805479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alguém nos diz que a carta saída tem um naipe de cor preta,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probabilidade de sair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uma carta do naipe de paus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modifica-se, dado que o número de casos possíveis “se restringiu”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casos, dos quais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são favoráveis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ao acontecimento pretendido.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2760998"/>
                <a:ext cx="8054792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05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61345" y="1296515"/>
                <a:ext cx="592703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um baralho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cartas tira-se uma carta ao acaso.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296515"/>
                <a:ext cx="5927031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822" r="-41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61344" y="4379274"/>
            <a:ext cx="8054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diz-se que 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probabilidade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sair uma carta de paus, 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sabendo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saiu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uma carta com um naipe de cor preta, é                    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672352" y="1716064"/>
            <a:ext cx="5916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 probabilidade de se retirar uma carta do naipe paus é: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021961" y="2185959"/>
                <a:ext cx="59663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13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61" y="2185959"/>
                <a:ext cx="596638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432339" y="2177278"/>
                <a:ext cx="7922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339" y="2177278"/>
                <a:ext cx="792205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376" y="854432"/>
            <a:ext cx="2127760" cy="14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5747150" y="4742193"/>
                <a:ext cx="59663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13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150" y="4742193"/>
                <a:ext cx="596638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157528" y="4733512"/>
                <a:ext cx="79220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28" y="4733512"/>
                <a:ext cx="792205" cy="61093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25" grpId="0"/>
      <p:bldP spid="3" grpId="0"/>
      <p:bldP spid="20" grpId="0"/>
      <p:bldP spid="21" grpId="0"/>
      <p:bldP spid="24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840866"/>
            <a:ext cx="8191700" cy="139134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Acontecimentos independentes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27834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ois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independentes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e só se: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6847" y="2277995"/>
            <a:ext cx="80657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921225" y="1796583"/>
                <a:ext cx="15625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25" y="1796583"/>
                <a:ext cx="156254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724" t="-4444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666847" y="2712120"/>
            <a:ext cx="806579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 definição de acontecimentos independentes, resulta ainda que: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77853" y="3087381"/>
            <a:ext cx="8065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acontecimento impossível é independente de qualquer outro.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77853" y="3508601"/>
            <a:ext cx="8065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acontecimento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 </a:t>
            </a: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independente de qualquer outro.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6847" y="391265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espaço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acontecimento qualquer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912655"/>
                <a:ext cx="8049289" cy="923330"/>
              </a:xfrm>
              <a:prstGeom prst="rect">
                <a:avLst/>
              </a:prstGeom>
              <a:blipFill rotWithShape="0">
                <a:blip r:embed="rId5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666846" y="471875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um lado,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72352" y="531515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outro lado, sabe-se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004787" y="5097677"/>
                <a:ext cx="1806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7" y="5097677"/>
                <a:ext cx="180677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014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408919" y="5785521"/>
                <a:ext cx="13018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19" y="5785521"/>
                <a:ext cx="130183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73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667775" y="5785115"/>
                <a:ext cx="1174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75" y="5785115"/>
                <a:ext cx="117410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83" r="-4167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814982" y="5785115"/>
                <a:ext cx="7781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982" y="5785115"/>
                <a:ext cx="77816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125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52" y="602696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acontecimentos independentes dado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026965"/>
                <a:ext cx="8049289" cy="507831"/>
              </a:xfrm>
              <a:prstGeom prst="rect">
                <a:avLst/>
              </a:prstGeom>
              <a:blipFill rotWithShape="0">
                <a:blip r:embed="rId10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658666" y="6487162"/>
                <a:ext cx="2499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666" y="6487162"/>
                <a:ext cx="2499017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70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1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7" grpId="0"/>
      <p:bldP spid="2" grpId="0"/>
      <p:bldP spid="7" grpId="0"/>
      <p:bldP spid="9" grpId="0"/>
      <p:bldP spid="10" grpId="0"/>
      <p:bldP spid="19" grpId="0"/>
      <p:bldP spid="5" grpId="0"/>
      <p:bldP spid="24" grpId="0"/>
      <p:bldP spid="26" grpId="0"/>
      <p:bldP spid="8" grpId="0"/>
      <p:bldP spid="28" grpId="0"/>
      <p:bldP spid="30" grpId="0"/>
      <p:bldP spid="31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Acontecimentos independentes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77853" y="893612"/>
                <a:ext cx="8065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são acontecimentos incompatíveis e nenhum deles é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acontecimento impossível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não são acontecimentos independentes.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93612"/>
                <a:ext cx="8065794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454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3" y="2112141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dois acontecimentos quaisquer (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incompatíveis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diferentes do acontecimento impossível.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112141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7853" y="2928293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acontecimentos incompatíveis, então: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28293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367278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diferentes do acontecimento impossível, tem-se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672782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375752" y="3436124"/>
                <a:ext cx="10648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52" y="3436124"/>
                <a:ext cx="106484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172" r="-6322" b="-177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462707" y="4180804"/>
                <a:ext cx="970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07" y="4180804"/>
                <a:ext cx="97052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031" r="-5660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667775" y="4180804"/>
                <a:ext cx="1263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 </a:t>
                </a:r>
                <a:r>
                  <a:rPr lang="pt-PT" b="0" dirty="0" smtClean="0"/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75" y="4180804"/>
                <a:ext cx="126303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1594" t="-31111" r="-3382" b="-4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52" y="591570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pelo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não são acontecimentos independentes.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915702"/>
                <a:ext cx="8049289" cy="923330"/>
              </a:xfrm>
              <a:prstGeom prst="rect">
                <a:avLst/>
              </a:prstGeom>
              <a:blipFill rotWithShape="0"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666846" y="444981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um lado,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821048" y="4828737"/>
                <a:ext cx="959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048" y="4828737"/>
                <a:ext cx="95910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5732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442849" y="3394610"/>
                <a:ext cx="558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(1)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49" y="3394610"/>
                <a:ext cx="558166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5926617" y="4138385"/>
                <a:ext cx="558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(2)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17" y="4138385"/>
                <a:ext cx="55816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haveta à direita 10"/>
          <p:cNvSpPr/>
          <p:nvPr/>
        </p:nvSpPr>
        <p:spPr>
          <a:xfrm rot="16200000" flipV="1">
            <a:off x="4822726" y="4651856"/>
            <a:ext cx="144000" cy="324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689705" y="4776805"/>
                <a:ext cx="958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705" y="4776805"/>
                <a:ext cx="958980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456184" y="4776805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184" y="4776805"/>
                <a:ext cx="60305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4676258" y="4493957"/>
                <a:ext cx="471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(1)</m:t>
                      </m:r>
                    </m:oMath>
                  </m:oMathPara>
                </a14:m>
                <a:endParaRPr lang="pt-PT" sz="14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258" y="4493957"/>
                <a:ext cx="471603" cy="307777"/>
              </a:xfrm>
              <a:prstGeom prst="rect">
                <a:avLst/>
              </a:prstGeom>
              <a:blipFill rotWithShape="0"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/>
          <p:cNvSpPr/>
          <p:nvPr/>
        </p:nvSpPr>
        <p:spPr>
          <a:xfrm>
            <a:off x="672352" y="5084832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outro lado,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sabe-se que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produto de dois números positivos </a:t>
            </a:r>
            <a:r>
              <a:rPr lang="pt-PT" sz="1400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é também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 número positivo, isto é,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4840170" y="5628527"/>
                <a:ext cx="17366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170" y="5628527"/>
                <a:ext cx="1736629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912" t="-28261" r="-8070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7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24" grpId="0"/>
      <p:bldP spid="26" grpId="0"/>
      <p:bldP spid="8" grpId="0"/>
      <p:bldP spid="28" grpId="0"/>
      <p:bldP spid="30" grpId="0"/>
      <p:bldP spid="32" grpId="0"/>
      <p:bldP spid="25" grpId="0"/>
      <p:bldP spid="29" grpId="0"/>
      <p:bldP spid="3" grpId="0"/>
      <p:bldP spid="34" grpId="0"/>
      <p:bldP spid="11" grpId="0" animBg="1"/>
      <p:bldP spid="12" grpId="0"/>
      <p:bldP spid="15" grpId="0"/>
      <p:bldP spid="35" grpId="0"/>
      <p:bldP spid="36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6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3" y="870927"/>
                <a:ext cx="803826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Lança-se um dado equilibrado, numerado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até sair a face com o número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Qual é a probabilidade de ter que se realizar exatamente dois lançamentos?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870927"/>
                <a:ext cx="8038268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7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078937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672353" y="3320104"/>
            <a:ext cx="804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Pretende-se calcular a probabilidade de não sair a face com o número seis no 1.º lançamento e sair a face seis no 2.º lançamento.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72352" y="2491364"/>
            <a:ext cx="80217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Considera-se o seguinte acontecimento: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66823" y="2905734"/>
                <a:ext cx="802177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“Sair a face com o número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3" y="2905734"/>
                <a:ext cx="8021773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72353" y="4125483"/>
                <a:ext cx="8049288" cy="872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probabilidade de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ter que se realizar exatamente dois lançamentos é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∩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125483"/>
                <a:ext cx="8049288" cy="872483"/>
              </a:xfrm>
              <a:prstGeom prst="rect">
                <a:avLst/>
              </a:prstGeom>
              <a:blipFill rotWithShape="0">
                <a:blip r:embed="rId5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3" y="4943602"/>
                <a:ext cx="8043785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É claro que os acontecimentos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são independentes, pelo que: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943602"/>
                <a:ext cx="8043785" cy="508729"/>
              </a:xfrm>
              <a:prstGeom prst="rect">
                <a:avLst/>
              </a:prstGeom>
              <a:blipFill rotWithShape="0">
                <a:blip r:embed="rId6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23" y="5486164"/>
                <a:ext cx="1134157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∩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3" y="5486164"/>
                <a:ext cx="1134157" cy="369909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84291" y="5486799"/>
                <a:ext cx="1720086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91" y="5486799"/>
                <a:ext cx="1720086" cy="369909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189799" y="5384073"/>
                <a:ext cx="101951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5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99" y="5384073"/>
                <a:ext cx="1019510" cy="5259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201825" y="5384073"/>
                <a:ext cx="56586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25" y="5384073"/>
                <a:ext cx="565861" cy="525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8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0" grpId="0"/>
      <p:bldP spid="31" grpId="0"/>
      <p:bldP spid="32" grpId="0"/>
      <p:bldP spid="34" grpId="0"/>
      <p:bldP spid="2" grpId="0"/>
      <p:bldP spid="3" grpId="0"/>
      <p:bldP spid="8" grpId="0"/>
      <p:bldP spid="9" grpId="0"/>
      <p:bldP spid="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7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3" y="870927"/>
                <a:ext cx="803826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dois acontecimentos de um mesmo espaço 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)=0,3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)=0,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870927"/>
                <a:ext cx="803826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89920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52" y="3311631"/>
                <a:ext cx="80217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acontecimentos incompatíveis,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311631"/>
                <a:ext cx="8021773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4" y="1671844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Determina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sabendo que: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1671844"/>
                <a:ext cx="8049287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4" y="2101719"/>
                <a:ext cx="512076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incompatíveis;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2101719"/>
                <a:ext cx="5120761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714" r="-11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4" y="2497041"/>
                <a:ext cx="522335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independentes.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2497041"/>
                <a:ext cx="5223353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70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3700347"/>
                <a:ext cx="802177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Sabemos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700347"/>
                <a:ext cx="8021773" cy="456535"/>
              </a:xfrm>
              <a:prstGeom prst="rect">
                <a:avLst/>
              </a:prstGeom>
              <a:blipFill rotWithShape="0"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aveta à direita 26"/>
          <p:cNvSpPr/>
          <p:nvPr/>
        </p:nvSpPr>
        <p:spPr>
          <a:xfrm rot="5400000">
            <a:off x="2960348" y="3658924"/>
            <a:ext cx="134471" cy="93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haveta à direita 27"/>
          <p:cNvSpPr/>
          <p:nvPr/>
        </p:nvSpPr>
        <p:spPr>
          <a:xfrm rot="5400000">
            <a:off x="5688801" y="3663334"/>
            <a:ext cx="134471" cy="93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veta à direita 28"/>
          <p:cNvSpPr/>
          <p:nvPr/>
        </p:nvSpPr>
        <p:spPr>
          <a:xfrm rot="5400000">
            <a:off x="3978233" y="3825334"/>
            <a:ext cx="134471" cy="612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774400" y="4159634"/>
                <a:ext cx="5421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0,3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400" y="4159634"/>
                <a:ext cx="54213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692395" y="4159438"/>
                <a:ext cx="67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0,65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95" y="4159438"/>
                <a:ext cx="67037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573133" y="415943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133" y="4159438"/>
                <a:ext cx="3658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2351" y="4511982"/>
                <a:ext cx="80217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511982"/>
                <a:ext cx="8021773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375961" y="4643752"/>
                <a:ext cx="1303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=0,65−0,3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961" y="4643752"/>
                <a:ext cx="130324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869" r="-3738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3666873" y="4633485"/>
                <a:ext cx="801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73" y="4633485"/>
                <a:ext cx="801501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6870" t="-28261" r="-17557" b="-50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0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31" grpId="0"/>
      <p:bldP spid="5" grpId="0"/>
      <p:bldP spid="7" grpId="0"/>
      <p:bldP spid="19" grpId="0"/>
      <p:bldP spid="26" grpId="0"/>
      <p:bldP spid="27" grpId="0" animBg="1"/>
      <p:bldP spid="28" grpId="0" animBg="1"/>
      <p:bldP spid="29" grpId="0" animBg="1"/>
      <p:bldP spid="33" grpId="0"/>
      <p:bldP spid="35" grpId="0"/>
      <p:bldP spid="36" grpId="0"/>
      <p:bldP spid="45" grpId="0"/>
      <p:bldP spid="16" grpId="0"/>
      <p:bldP spid="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7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3" y="870927"/>
                <a:ext cx="803826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dois acontecimentos de um mesmo espaço 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amostral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)=0,3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∪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)=0,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65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870927"/>
                <a:ext cx="803826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89920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52" y="3311631"/>
                <a:ext cx="802177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acontecimentos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independentes, tem-se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311631"/>
                <a:ext cx="8021773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4" y="1671844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Determina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sabendo que: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1671844"/>
                <a:ext cx="8049287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4" y="2101719"/>
                <a:ext cx="512076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incompatíveis;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2101719"/>
                <a:ext cx="5120761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714" r="-11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4" y="2497041"/>
                <a:ext cx="522335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são independentes.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2497041"/>
                <a:ext cx="5223353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70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4090310"/>
                <a:ext cx="802177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Sabemos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90310"/>
                <a:ext cx="8021773" cy="456535"/>
              </a:xfrm>
              <a:prstGeom prst="rect">
                <a:avLst/>
              </a:prstGeom>
              <a:blipFill rotWithShape="0"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haveta à direita 26"/>
          <p:cNvSpPr/>
          <p:nvPr/>
        </p:nvSpPr>
        <p:spPr>
          <a:xfrm rot="5400000">
            <a:off x="2960348" y="4048887"/>
            <a:ext cx="134471" cy="93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haveta à direita 27"/>
          <p:cNvSpPr/>
          <p:nvPr/>
        </p:nvSpPr>
        <p:spPr>
          <a:xfrm rot="5400000">
            <a:off x="5688801" y="4053297"/>
            <a:ext cx="134471" cy="936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haveta à direita 28"/>
          <p:cNvSpPr/>
          <p:nvPr/>
        </p:nvSpPr>
        <p:spPr>
          <a:xfrm rot="5400000">
            <a:off x="3978233" y="4215297"/>
            <a:ext cx="134471" cy="612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774400" y="4549597"/>
                <a:ext cx="5421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0,3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400" y="4549597"/>
                <a:ext cx="54213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692395" y="4549401"/>
                <a:ext cx="670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0,65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95" y="4549401"/>
                <a:ext cx="670375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010191" y="4549401"/>
                <a:ext cx="1491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91" y="4549401"/>
                <a:ext cx="149169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672351" y="4834710"/>
                <a:ext cx="802177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834710"/>
                <a:ext cx="8021773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227561" y="3770786"/>
                <a:ext cx="2688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∩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561" y="3770786"/>
                <a:ext cx="268887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72350" y="5342541"/>
                <a:ext cx="80437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,65</m:t>
                      </m:r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=0,3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−0,3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5342541"/>
                <a:ext cx="804378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4160642" y="5342541"/>
                <a:ext cx="45609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,65</m:t>
                      </m:r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=0,3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0,7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42" y="5342541"/>
                <a:ext cx="456099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160642" y="5752046"/>
                <a:ext cx="45554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,65</m:t>
                      </m:r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−0,3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=0,7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42" y="5752046"/>
                <a:ext cx="455549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4166146" y="6105165"/>
                <a:ext cx="45554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,35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=0,7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46" y="6105165"/>
                <a:ext cx="4555495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275172" y="5964994"/>
                <a:ext cx="2221207" cy="665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0,35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0,7</m:t>
                          </m:r>
                        </m:den>
                      </m:f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172" y="5964994"/>
                <a:ext cx="2221207" cy="66588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4166146" y="6474498"/>
                <a:ext cx="22212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pt-PT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46" y="6474498"/>
                <a:ext cx="2221207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8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/>
      <p:bldP spid="27" grpId="0" animBg="1"/>
      <p:bldP spid="28" grpId="0" animBg="1"/>
      <p:bldP spid="29" grpId="0" animBg="1"/>
      <p:bldP spid="33" grpId="0"/>
      <p:bldP spid="35" grpId="0"/>
      <p:bldP spid="36" grpId="0"/>
      <p:bldP spid="45" grpId="0"/>
      <p:bldP spid="2" grpId="0"/>
      <p:bldP spid="24" grpId="0"/>
      <p:bldP spid="25" grpId="0"/>
      <p:bldP spid="30" grpId="0"/>
      <p:bldP spid="32" grpId="0"/>
      <p:bldP spid="34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8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3" y="870927"/>
                <a:ext cx="803826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𝐸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conjunto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não vazio,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probabilidade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dois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são independentes, mostra que: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870927"/>
                <a:ext cx="803826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52" y="2056300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7980" y="1666844"/>
                <a:ext cx="8032639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0" y="1666844"/>
                <a:ext cx="8032639" cy="5087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9655" y="2493092"/>
                <a:ext cx="3418251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b="0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55" y="2493092"/>
                <a:ext cx="3418251" cy="369909"/>
              </a:xfrm>
              <a:prstGeom prst="rect">
                <a:avLst/>
              </a:prstGeom>
              <a:blipFill rotWithShape="0">
                <a:blip r:embed="rId5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937709" y="2493092"/>
                <a:ext cx="501245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∪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09" y="2493092"/>
                <a:ext cx="5012450" cy="4049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910815" y="2369218"/>
                <a:ext cx="471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(1)</m:t>
                      </m:r>
                    </m:oMath>
                  </m:oMathPara>
                </a14:m>
                <a:endParaRPr lang="pt-PT" sz="14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815" y="2369218"/>
                <a:ext cx="471603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69655" y="3021949"/>
                <a:ext cx="53004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55" y="3021949"/>
                <a:ext cx="530042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0008" y="2885024"/>
                <a:ext cx="471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(2)</m:t>
                      </m:r>
                    </m:oMath>
                  </m:oMathPara>
                </a14:m>
                <a:endParaRPr lang="pt-PT" sz="14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8" y="2885024"/>
                <a:ext cx="471603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7980" y="3554180"/>
                <a:ext cx="53004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×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0" y="3554180"/>
                <a:ext cx="530042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/>
          <p:cNvCxnSpPr/>
          <p:nvPr/>
        </p:nvCxnSpPr>
        <p:spPr>
          <a:xfrm flipV="1">
            <a:off x="969611" y="3038912"/>
            <a:ext cx="324000" cy="32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23"/>
          <p:cNvCxnSpPr/>
          <p:nvPr/>
        </p:nvCxnSpPr>
        <p:spPr>
          <a:xfrm flipV="1">
            <a:off x="4827812" y="3055875"/>
            <a:ext cx="324000" cy="32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60963" y="3427695"/>
                <a:ext cx="471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(3)</m:t>
                      </m:r>
                    </m:oMath>
                  </m:oMathPara>
                </a14:m>
                <a:endParaRPr lang="pt-PT" sz="14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63" y="3427695"/>
                <a:ext cx="471603" cy="307777"/>
              </a:xfrm>
              <a:prstGeom prst="rect">
                <a:avLst/>
              </a:prstGeom>
              <a:blipFill rotWithShape="0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94997" y="4124783"/>
                <a:ext cx="53004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97" y="4124783"/>
                <a:ext cx="530042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7980" y="3998298"/>
                <a:ext cx="471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(4)</m:t>
                      </m:r>
                    </m:oMath>
                  </m:oMathPara>
                </a14:m>
                <a:endParaRPr lang="pt-PT" sz="14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80" y="3998298"/>
                <a:ext cx="471603" cy="307777"/>
              </a:xfrm>
              <a:prstGeom prst="rect">
                <a:avLst/>
              </a:prstGeom>
              <a:blipFill rotWithShape="0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94997" y="4596910"/>
                <a:ext cx="53004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∪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−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𝐴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∩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97" y="4596910"/>
                <a:ext cx="530042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4795941" y="4673576"/>
            <a:ext cx="468000" cy="216000"/>
          </a:xfrm>
          <a:prstGeom prst="rightArrow">
            <a:avLst/>
          </a:prstGeom>
          <a:solidFill>
            <a:srgbClr val="F47929"/>
          </a:solidFill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9"/>
          <p:cNvSpPr/>
          <p:nvPr/>
        </p:nvSpPr>
        <p:spPr>
          <a:xfrm>
            <a:off x="5263942" y="4458410"/>
            <a:ext cx="3457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Propriedade das probabilidades já demonstrada</a:t>
            </a:r>
            <a:endParaRPr lang="pt-PT" dirty="0"/>
          </a:p>
        </p:txBody>
      </p:sp>
      <p:sp>
        <p:nvSpPr>
          <p:cNvPr id="33" name="Rectangle 6"/>
          <p:cNvSpPr/>
          <p:nvPr/>
        </p:nvSpPr>
        <p:spPr>
          <a:xfrm>
            <a:off x="669655" y="5046580"/>
            <a:ext cx="80382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Prova-se, desta forma, que: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576918" y="5046580"/>
                <a:ext cx="3759403" cy="5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pt-PT" b="1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1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1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</m:acc>
                        <m:r>
                          <a:rPr lang="pt-PT" b="1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pt-PT" b="1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1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pt-PT" b="1" i="0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𝑷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𝑨</m:t>
                        </m:r>
                      </m:e>
                    </m:d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×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pt-PT" b="1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1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1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b="1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1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</m:acc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18" y="5046580"/>
                <a:ext cx="3759403" cy="508729"/>
              </a:xfrm>
              <a:prstGeom prst="rect">
                <a:avLst/>
              </a:prstGeom>
              <a:blipFill rotWithShape="0">
                <a:blip r:embed="rId1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662876" y="5504642"/>
            <a:ext cx="805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47929"/>
              </a:buClr>
              <a:buAutoNum type="arabicParenBoth"/>
            </a:pPr>
            <a:r>
              <a:rPr lang="pt-P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Leis de </a:t>
            </a:r>
            <a:r>
              <a:rPr lang="pt-PT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P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Morgan e propriedade da probabilidade do acontecimento contrário de outro.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662876" y="5760890"/>
            <a:ext cx="80519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47929"/>
              </a:buClr>
              <a:buFont typeface="Wingdings" panose="05000000000000000000" pitchFamily="2" charset="2"/>
              <a:buAutoNum type="arabicParenBoth" startAt="2"/>
            </a:pPr>
            <a:r>
              <a:rPr lang="pt-P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Propriedade da probabilidade do acontecimento contrário de outro e propriedade distributiva da multiplicação em relação à adição algébrica.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62876" y="6247971"/>
            <a:ext cx="80519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47929"/>
              </a:buClr>
              <a:buFont typeface="Wingdings" panose="05000000000000000000" pitchFamily="2" charset="2"/>
              <a:buAutoNum type="arabicParenBoth" startAt="3"/>
            </a:pPr>
            <a:r>
              <a:rPr lang="pt-PT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Princípios de equivalência de equações.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62876" y="6504219"/>
                <a:ext cx="8051985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47929"/>
                  </a:buClr>
                  <a:buFont typeface="Wingdings" panose="05000000000000000000" pitchFamily="2" charset="2"/>
                  <a:buAutoNum type="arabicParenBoth" startAt="4"/>
                </a:pPr>
                <a:r>
                  <a:rPr lang="pt-PT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sz="15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acontecimentos independentes, tem-se que: </a:t>
                </a:r>
                <a14:m>
                  <m:oMath xmlns:m="http://schemas.openxmlformats.org/officeDocument/2006/math">
                    <m:r>
                      <a:rPr lang="pt-PT" sz="1400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sz="1400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</m:e>
                    </m:d>
                    <m:r>
                      <a:rPr lang="pt-PT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×</m:t>
                    </m:r>
                    <m:r>
                      <a:rPr lang="pt-PT" sz="1400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sz="1400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  <m:r>
                      <a:rPr lang="pt-PT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sz="1600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d>
                      <m:dPr>
                        <m:ctrlPr>
                          <a:rPr lang="pt-PT" sz="1600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dPr>
                      <m:e>
                        <m:r>
                          <a:rPr lang="pt-PT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𝐴</m:t>
                        </m:r>
                        <m:r>
                          <a:rPr lang="pt-PT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∩</m:t>
                        </m:r>
                        <m:r>
                          <a:rPr lang="pt-PT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sz="1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76" y="6504219"/>
                <a:ext cx="8051985" cy="323165"/>
              </a:xfrm>
              <a:prstGeom prst="rect">
                <a:avLst/>
              </a:prstGeom>
              <a:blipFill rotWithShape="1">
                <a:blip r:embed="rId16"/>
                <a:stretch>
                  <a:fillRect l="-227" t="-3774" b="-1886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arredondado 12"/>
          <p:cNvSpPr/>
          <p:nvPr/>
        </p:nvSpPr>
        <p:spPr>
          <a:xfrm>
            <a:off x="1054019" y="4596910"/>
            <a:ext cx="3672000" cy="369332"/>
          </a:xfrm>
          <a:prstGeom prst="roundRect">
            <a:avLst/>
          </a:prstGeom>
          <a:noFill/>
          <a:ln>
            <a:solidFill>
              <a:srgbClr val="F47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555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7" grpId="0" animBg="1"/>
      <p:bldP spid="10" grpId="0"/>
      <p:bldP spid="33" grpId="0"/>
      <p:bldP spid="36" grpId="0"/>
      <p:bldP spid="11" grpId="0"/>
      <p:bldP spid="37" grpId="0"/>
      <p:bldP spid="38" grpId="0"/>
      <p:bldP spid="39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1936278"/>
            <a:ext cx="8191700" cy="215583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Teorema da probabilidade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2373761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Dados um conjunto finito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{</m:t>
                    </m:r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partição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constituída por acontecimentos de probabilidade,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não nula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todo o acontecimento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373761"/>
                <a:ext cx="8049289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196534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da probabilidade 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6847" y="515443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154431"/>
                <a:ext cx="8049289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666847" y="554251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120221" y="3712589"/>
                <a:ext cx="6903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0" smtClean="0">
                          <a:latin typeface="Cambria Math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+…+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221" y="3712589"/>
                <a:ext cx="6903557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353" r="-883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757377" y="6044078"/>
                <a:ext cx="4894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b="0" i="0" smtClean="0">
                          <a:latin typeface="Cambria Math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𝐴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+…+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i="1">
                          <a:latin typeface="Cambria Math"/>
                        </a:rPr>
                        <m:t>𝐴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∩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7" y="6044078"/>
                <a:ext cx="4894097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623" r="-1494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1165474" y="6362469"/>
                <a:ext cx="65954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PT">
                          <a:latin typeface="Cambria Math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i="1">
                          <a:latin typeface="Cambria Math"/>
                        </a:rPr>
                        <m:t>+…+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74" y="6362469"/>
                <a:ext cx="659545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9707" y="4199048"/>
            <a:ext cx="312316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677853" y="876092"/>
                <a:ext cx="80382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7913" indent="-1077913"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Recorda: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Dado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dizemos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{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partição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disjuntos dois a dois e a sua união for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76092"/>
                <a:ext cx="8038283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60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arredondado 12"/>
          <p:cNvSpPr/>
          <p:nvPr/>
        </p:nvSpPr>
        <p:spPr>
          <a:xfrm>
            <a:off x="535442" y="830827"/>
            <a:ext cx="8191700" cy="952823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74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7" grpId="0"/>
      <p:bldP spid="5" grpId="0"/>
      <p:bldP spid="24" grpId="0"/>
      <p:bldP spid="8" grpId="0"/>
      <p:bldP spid="25" grpId="0"/>
      <p:bldP spid="3" grpId="0"/>
      <p:bldP spid="11" grpId="0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9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3" y="870927"/>
            <a:ext cx="8038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fábrica utiliza três máquinas para produzir determinadas peças. Estas máquinas têm níveis diferentes de eficiência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72352" y="1696633"/>
                <a:ext cx="80382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 metade do total da produção;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96633"/>
                <a:ext cx="8038268" cy="507831"/>
              </a:xfrm>
              <a:prstGeom prst="rect">
                <a:avLst/>
              </a:prstGeom>
              <a:blipFill rotWithShape="1">
                <a:blip r:embed="rId3"/>
                <a:stretch>
                  <a:fillRect l="-45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672352" y="2095828"/>
                <a:ext cx="80382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dividem a restante produção em partes iguais.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095828"/>
                <a:ext cx="8038268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45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2" y="2496956"/>
                <a:ext cx="803826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Cerca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98,5%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da produção da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tem qualquer defeito, 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 cerca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2%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peças defeituosas e 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uma eficiência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97%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496956"/>
                <a:ext cx="8038268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607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672352" y="3727148"/>
            <a:ext cx="8038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Selecionando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aleatoriamente, uma peça produzida nessa fábrica, qual é a probabilidade de essa peça sair defeituosa?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33"/>
              <p:cNvSpPr/>
              <p:nvPr/>
            </p:nvSpPr>
            <p:spPr>
              <a:xfrm>
                <a:off x="672351" y="4555434"/>
                <a:ext cx="803826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Selecionou-se uma dessas peças, ao acaso, e verificou-se que era defeituosa. Qual é a probabilidade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sido produzida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4" name="Rec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4555434"/>
                <a:ext cx="8038267" cy="872034"/>
              </a:xfrm>
              <a:prstGeom prst="rect">
                <a:avLst/>
              </a:prstGeom>
              <a:blipFill rotWithShape="1">
                <a:blip r:embed="rId6"/>
                <a:stretch>
                  <a:fillRect l="-45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7"/>
          <p:cNvSpPr/>
          <p:nvPr/>
        </p:nvSpPr>
        <p:spPr>
          <a:xfrm>
            <a:off x="4138618" y="54274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</p:spTree>
    <p:extLst>
      <p:ext uri="{BB962C8B-B14F-4D97-AF65-F5344CB8AC3E}">
        <p14:creationId xmlns:p14="http://schemas.microsoft.com/office/powerpoint/2010/main" val="21919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2" grpId="0"/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19"/>
          <p:cNvSpPr/>
          <p:nvPr/>
        </p:nvSpPr>
        <p:spPr>
          <a:xfrm>
            <a:off x="688857" y="4554928"/>
            <a:ext cx="80327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Consideram-se os seguintes acontecimentos: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9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3" y="870927"/>
            <a:ext cx="8038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fábrica utiliza três máquinas para produzir determinadas peças. Estas máquinas têm níveis diferentes de eficiência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2352" y="455492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72352" y="1696633"/>
                <a:ext cx="80382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 metade do total da produção;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96633"/>
                <a:ext cx="8038268" cy="507831"/>
              </a:xfrm>
              <a:prstGeom prst="rect">
                <a:avLst/>
              </a:prstGeom>
              <a:blipFill rotWithShape="1">
                <a:blip r:embed="rId3"/>
                <a:stretch>
                  <a:fillRect l="-45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672352" y="2095828"/>
                <a:ext cx="80382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dividem a restante produção em partes iguais.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095828"/>
                <a:ext cx="8038268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45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2" y="2496956"/>
                <a:ext cx="803826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Cerca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98,5%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da produção da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tem qualquer defeito, 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 cerca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2%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peças defeituosas e 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uma eficiência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97%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496956"/>
                <a:ext cx="8038268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607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672352" y="3727148"/>
            <a:ext cx="8038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Selecionando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aleatoriamente, uma peça produzida nessa fábrica, qual é a probabilidade de essa peça sair defeituosa?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20"/>
              <p:cNvSpPr/>
              <p:nvPr/>
            </p:nvSpPr>
            <p:spPr>
              <a:xfrm>
                <a:off x="655815" y="4962551"/>
                <a:ext cx="80327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“A peça foi produzida na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" y="4962551"/>
                <a:ext cx="8032782" cy="456535"/>
              </a:xfrm>
              <a:prstGeom prst="rect">
                <a:avLst/>
              </a:prstGeom>
              <a:blipFill rotWithShape="1"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23"/>
              <p:cNvSpPr/>
              <p:nvPr/>
            </p:nvSpPr>
            <p:spPr>
              <a:xfrm>
                <a:off x="661344" y="5367868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“A peça foi produzida na máquina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2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5367868"/>
                <a:ext cx="8032782" cy="507831"/>
              </a:xfrm>
              <a:prstGeom prst="rect">
                <a:avLst/>
              </a:prstGeom>
              <a:blipFill rotWithShape="1">
                <a:blip r:embed="rId7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23"/>
              <p:cNvSpPr/>
              <p:nvPr/>
            </p:nvSpPr>
            <p:spPr>
              <a:xfrm>
                <a:off x="672352" y="5778227"/>
                <a:ext cx="80327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“A peça foi produzida na máquina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3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778227"/>
                <a:ext cx="8032782" cy="456535"/>
              </a:xfrm>
              <a:prstGeom prst="rect">
                <a:avLst/>
              </a:prstGeom>
              <a:blipFill rotWithShape="1"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23"/>
              <p:cNvSpPr/>
              <p:nvPr/>
            </p:nvSpPr>
            <p:spPr>
              <a:xfrm>
                <a:off x="672352" y="6180444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“A peça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produzida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defeito”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180444"/>
                <a:ext cx="8032782" cy="507831"/>
              </a:xfrm>
              <a:prstGeom prst="rect">
                <a:avLst/>
              </a:prstGeom>
              <a:blipFill rotWithShape="1">
                <a:blip r:embed="rId9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5490571" y="5062771"/>
                <a:ext cx="1331518" cy="369332"/>
              </a:xfrm>
              <a:prstGeom prst="rect">
                <a:avLst/>
              </a:prstGeom>
              <a:ln w="19050"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=0,5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1" y="5062771"/>
                <a:ext cx="133151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9050"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44"/>
              <p:cNvSpPr/>
              <p:nvPr/>
            </p:nvSpPr>
            <p:spPr>
              <a:xfrm>
                <a:off x="5071894" y="5648766"/>
                <a:ext cx="2259401" cy="369332"/>
              </a:xfrm>
              <a:prstGeom prst="rect">
                <a:avLst/>
              </a:prstGeom>
              <a:ln w="19050"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pt-PT" i="1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0,25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c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894" y="5648766"/>
                <a:ext cx="225940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9050"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/>
          <p:cNvSpPr/>
          <p:nvPr/>
        </p:nvSpPr>
        <p:spPr>
          <a:xfrm>
            <a:off x="4911154" y="5155092"/>
            <a:ext cx="497940" cy="184666"/>
          </a:xfrm>
          <a:prstGeom prst="rightArrow">
            <a:avLst/>
          </a:prstGeom>
          <a:noFill/>
          <a:ln w="1905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haveta à direita 8"/>
          <p:cNvSpPr/>
          <p:nvPr/>
        </p:nvSpPr>
        <p:spPr>
          <a:xfrm>
            <a:off x="4807389" y="5432103"/>
            <a:ext cx="190123" cy="802659"/>
          </a:xfrm>
          <a:prstGeom prst="rightBrace">
            <a:avLst/>
          </a:prstGeom>
          <a:ln w="19050"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27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2" grpId="0"/>
      <p:bldP spid="41" grpId="0"/>
      <p:bldP spid="42" grpId="0"/>
      <p:bldP spid="43" grpId="0"/>
      <p:bldP spid="44" grpId="0"/>
      <p:bldP spid="3" grpId="0" animBg="1"/>
      <p:bldP spid="45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9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3" y="870927"/>
            <a:ext cx="8038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fábrica utiliza três máquinas para produzir determinadas peças. Estas máquinas têm níveis diferentes de eficiência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2352" y="4554928"/>
            <a:ext cx="8043786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72352" y="1696633"/>
                <a:ext cx="80382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 metade do total da produção;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96633"/>
                <a:ext cx="8038268" cy="507831"/>
              </a:xfrm>
              <a:prstGeom prst="rect">
                <a:avLst/>
              </a:prstGeom>
              <a:blipFill rotWithShape="1">
                <a:blip r:embed="rId3"/>
                <a:stretch>
                  <a:fillRect l="-45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672352" y="2095828"/>
                <a:ext cx="80382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dividem a restante produção em partes iguais.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095828"/>
                <a:ext cx="8038268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45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2" y="2496956"/>
                <a:ext cx="803826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Cerca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98,5%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da produção da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tem qualquer defeito, 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 cerca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2%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peças defeituosas e 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uma eficiência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97%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496956"/>
                <a:ext cx="8038268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607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672352" y="3727148"/>
            <a:ext cx="8038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Selecionando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aleatoriamente, uma peça produzida nessa fábrica, qual é a probabilidade de essa peça sair defeituosa?</a:t>
            </a:r>
          </a:p>
        </p:txBody>
      </p:sp>
      <p:sp>
        <p:nvSpPr>
          <p:cNvPr id="41" name="Retângulo 20"/>
          <p:cNvSpPr/>
          <p:nvPr/>
        </p:nvSpPr>
        <p:spPr>
          <a:xfrm>
            <a:off x="672353" y="4962551"/>
            <a:ext cx="80162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Pelo teorema da probabilidade total,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72353" y="5455298"/>
                <a:ext cx="80382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04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pt-PT" b="0" i="0" smtClean="0">
                          <a:latin typeface="Cambria Math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</m:e>
                        <m:e>
                          <m: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b="0" i="1" smtClean="0">
                          <a:latin typeface="Cambria Math"/>
                        </a:rPr>
                        <m:t>𝐷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455298"/>
                <a:ext cx="8038266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b="-3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haveta à direita 18"/>
          <p:cNvSpPr/>
          <p:nvPr/>
        </p:nvSpPr>
        <p:spPr>
          <a:xfrm rot="5400000">
            <a:off x="1873930" y="5355448"/>
            <a:ext cx="134471" cy="792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34"/>
              <p:cNvSpPr/>
              <p:nvPr/>
            </p:nvSpPr>
            <p:spPr>
              <a:xfrm>
                <a:off x="1541856" y="5783961"/>
                <a:ext cx="798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01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5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0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856" y="5783961"/>
                <a:ext cx="79861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haveta à direita 20"/>
          <p:cNvSpPr/>
          <p:nvPr/>
        </p:nvSpPr>
        <p:spPr>
          <a:xfrm rot="5400000">
            <a:off x="3628794" y="5355448"/>
            <a:ext cx="134471" cy="792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34"/>
              <p:cNvSpPr/>
              <p:nvPr/>
            </p:nvSpPr>
            <p:spPr>
              <a:xfrm>
                <a:off x="3360841" y="5783961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0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,02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2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841" y="5783961"/>
                <a:ext cx="67037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haveta à direita 23"/>
          <p:cNvSpPr/>
          <p:nvPr/>
        </p:nvSpPr>
        <p:spPr>
          <a:xfrm rot="5400000">
            <a:off x="5385165" y="5355447"/>
            <a:ext cx="134471" cy="792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34"/>
              <p:cNvSpPr/>
              <p:nvPr/>
            </p:nvSpPr>
            <p:spPr>
              <a:xfrm>
                <a:off x="5117212" y="5783960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</m:t>
                      </m:r>
                      <m:r>
                        <a:rPr lang="pt-PT" b="0" i="0" dirty="0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03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212" y="5783960"/>
                <a:ext cx="6703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em ângulos rectos 4"/>
          <p:cNvCxnSpPr/>
          <p:nvPr/>
        </p:nvCxnSpPr>
        <p:spPr>
          <a:xfrm rot="16200000" flipH="1">
            <a:off x="2712763" y="5854313"/>
            <a:ext cx="332483" cy="126750"/>
          </a:xfrm>
          <a:prstGeom prst="bentConnector3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34"/>
              <p:cNvSpPr/>
              <p:nvPr/>
            </p:nvSpPr>
            <p:spPr>
              <a:xfrm>
                <a:off x="2680360" y="6016872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0,5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7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360" y="6016872"/>
                <a:ext cx="54213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xão em ângulos rectos 27"/>
          <p:cNvCxnSpPr/>
          <p:nvPr/>
        </p:nvCxnSpPr>
        <p:spPr>
          <a:xfrm rot="16200000" flipH="1">
            <a:off x="4528022" y="5854313"/>
            <a:ext cx="332483" cy="126750"/>
          </a:xfrm>
          <a:prstGeom prst="bentConnector3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34"/>
              <p:cNvSpPr/>
              <p:nvPr/>
            </p:nvSpPr>
            <p:spPr>
              <a:xfrm>
                <a:off x="4432248" y="6016872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2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5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9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248" y="6016872"/>
                <a:ext cx="67037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xão em ângulos rectos 32"/>
          <p:cNvCxnSpPr/>
          <p:nvPr/>
        </p:nvCxnSpPr>
        <p:spPr>
          <a:xfrm rot="16200000" flipH="1">
            <a:off x="6156137" y="5854313"/>
            <a:ext cx="332483" cy="126750"/>
          </a:xfrm>
          <a:prstGeom prst="bentConnector3">
            <a:avLst/>
          </a:prstGeom>
          <a:ln>
            <a:solidFill>
              <a:srgbClr val="F47929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4"/>
              <p:cNvSpPr/>
              <p:nvPr/>
            </p:nvSpPr>
            <p:spPr>
              <a:xfrm>
                <a:off x="6060363" y="6016872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0,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2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5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4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363" y="6016872"/>
                <a:ext cx="67037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72352" y="6386204"/>
                <a:ext cx="3510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0,0075</m:t>
                      </m:r>
                      <m:r>
                        <a:rPr lang="pt-PT" b="0" i="0" smtClean="0">
                          <a:latin typeface="Cambria Math"/>
                        </a:rPr>
                        <m:t>+</m:t>
                      </m:r>
                      <m:r>
                        <a:rPr lang="pt-PT" i="1" smtClean="0">
                          <a:latin typeface="Cambria Math"/>
                        </a:rPr>
                        <m:t>0</m:t>
                      </m:r>
                      <m:r>
                        <a:rPr lang="pt-PT" b="0" i="1" smtClean="0">
                          <a:latin typeface="Cambria Math"/>
                        </a:rPr>
                        <m:t>,005+</m:t>
                      </m:r>
                      <m:r>
                        <a:rPr lang="pt-PT" i="1" smtClean="0">
                          <a:latin typeface="Cambria Math"/>
                        </a:rPr>
                        <m:t>0</m:t>
                      </m:r>
                      <m:r>
                        <a:rPr lang="pt-PT" b="0" i="1" smtClean="0">
                          <a:latin typeface="Cambria Math"/>
                        </a:rPr>
                        <m:t>,0075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386204"/>
                <a:ext cx="3510349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448215" y="6386203"/>
                <a:ext cx="35103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,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𝟎𝟐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215" y="6386203"/>
                <a:ext cx="3510349" cy="276999"/>
              </a:xfrm>
              <a:prstGeom prst="rect">
                <a:avLst/>
              </a:prstGeom>
              <a:blipFill rotWithShape="1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1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19" grpId="0" animBg="1"/>
      <p:bldP spid="20" grpId="0"/>
      <p:bldP spid="21" grpId="0" animBg="1"/>
      <p:bldP spid="22" grpId="0"/>
      <p:bldP spid="24" grpId="0" animBg="1"/>
      <p:bldP spid="25" grpId="0"/>
      <p:bldP spid="27" grpId="0"/>
      <p:bldP spid="29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Conceito de probabilidade condicionada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>
          <a:xfrm>
            <a:off x="661344" y="88074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 3: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61344" y="2164607"/>
            <a:ext cx="5927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 nos informam que a carta saída é do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naipe copas, a probabilidade não se altera.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61345" y="1296515"/>
                <a:ext cx="592703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um baralho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52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cartas tira-se uma carta ao acaso.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296515"/>
                <a:ext cx="5927031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822" r="-41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61344" y="3841394"/>
            <a:ext cx="8054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diz-se que 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probabilidade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sair um rei, 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sabendo </a:t>
            </a: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saiu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uma carta de copas, é                    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672352" y="1716064"/>
            <a:ext cx="59160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 probabilidade de se retirar um rei é 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460790" y="1661526"/>
                <a:ext cx="494046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4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90" y="1661526"/>
                <a:ext cx="494046" cy="611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803933" y="1652845"/>
                <a:ext cx="817853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33" y="1652845"/>
                <a:ext cx="817853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376" y="854432"/>
            <a:ext cx="2127760" cy="14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939280" y="4209079"/>
                <a:ext cx="58060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13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280" y="4209079"/>
                <a:ext cx="580608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61344" y="3028649"/>
                <a:ext cx="8054792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De facto, há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casos possíveis, das quais apenas uma das cartas é  favorável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ao acontecimento pretendido.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028649"/>
                <a:ext cx="8054792" cy="872034"/>
              </a:xfrm>
              <a:prstGeom prst="rect">
                <a:avLst/>
              </a:prstGeom>
              <a:blipFill rotWithShape="0">
                <a:blip r:embed="rId8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661344" y="5144315"/>
            <a:ext cx="8054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Pelos exemplos abordados, conclui-se que as informações adicionais podem, ou não, influenciar a probabilidade.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25" grpId="0"/>
      <p:bldP spid="3" grpId="0"/>
      <p:bldP spid="20" grpId="0"/>
      <p:bldP spid="21" grpId="0"/>
      <p:bldP spid="24" grpId="0"/>
      <p:bldP spid="28" grpId="0"/>
      <p:bldP spid="16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9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53" y="870927"/>
            <a:ext cx="8038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fábrica utiliza três máquinas para produzir determinadas peças. Estas máquinas têm níveis diferentes de eficiência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72352" y="1696633"/>
                <a:ext cx="80382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 metade do total da produção;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96633"/>
                <a:ext cx="8038268" cy="507831"/>
              </a:xfrm>
              <a:prstGeom prst="rect">
                <a:avLst/>
              </a:prstGeom>
              <a:blipFill rotWithShape="1">
                <a:blip r:embed="rId3"/>
                <a:stretch>
                  <a:fillRect l="-45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672352" y="2095828"/>
                <a:ext cx="803826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dividem a restante produção em partes iguais.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095828"/>
                <a:ext cx="8038268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45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"/>
              <p:cNvSpPr/>
              <p:nvPr/>
            </p:nvSpPr>
            <p:spPr>
              <a:xfrm>
                <a:off x="672352" y="2496956"/>
                <a:ext cx="803826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Cerca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98,5%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da produção da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tem qualquer defeito, 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produz cerca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2%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peças defeituosas e a 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uma eficiência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97%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496956"/>
                <a:ext cx="8038268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607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33"/>
              <p:cNvSpPr/>
              <p:nvPr/>
            </p:nvSpPr>
            <p:spPr>
              <a:xfrm>
                <a:off x="672351" y="3718095"/>
                <a:ext cx="803826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Selecionou-se uma dessas peças, ao acaso, e verificou-se que era defeituosa. Qual é a probabilidade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sido produzida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máquina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4" name="Rec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718095"/>
                <a:ext cx="8038267" cy="872034"/>
              </a:xfrm>
              <a:prstGeom prst="rect">
                <a:avLst/>
              </a:prstGeom>
              <a:blipFill rotWithShape="1">
                <a:blip r:embed="rId6"/>
                <a:stretch>
                  <a:fillRect l="-45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1"/>
          <p:cNvSpPr/>
          <p:nvPr/>
        </p:nvSpPr>
        <p:spPr>
          <a:xfrm>
            <a:off x="672352" y="455492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23837" y="5997421"/>
                <a:ext cx="966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|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37" y="5997421"/>
                <a:ext cx="96622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754682" y="5842571"/>
                <a:ext cx="1389419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682" y="5842571"/>
                <a:ext cx="1389419" cy="6790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ângulo 17"/>
          <p:cNvSpPr/>
          <p:nvPr/>
        </p:nvSpPr>
        <p:spPr>
          <a:xfrm>
            <a:off x="672350" y="5373381"/>
            <a:ext cx="80382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resulta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989226" y="5062759"/>
                <a:ext cx="1171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∩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26" y="5062759"/>
                <a:ext cx="117121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890477" y="5062759"/>
                <a:ext cx="20226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|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477" y="5062759"/>
                <a:ext cx="202267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641557" y="5062759"/>
                <a:ext cx="16081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=0,03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×0,25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557" y="5062759"/>
                <a:ext cx="160813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5088429" y="5062759"/>
                <a:ext cx="1164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i="1">
                          <a:latin typeface="Cambria Math"/>
                        </a:rPr>
                        <m:t>0,0075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429" y="5062759"/>
                <a:ext cx="116410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ângulo 23"/>
          <p:cNvSpPr/>
          <p:nvPr/>
        </p:nvSpPr>
        <p:spPr>
          <a:xfrm>
            <a:off x="672349" y="4952941"/>
            <a:ext cx="803826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43827" y="5842571"/>
                <a:ext cx="1164101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0,0075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0,02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827" y="5842571"/>
                <a:ext cx="1164101" cy="64761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25"/>
              <p:cNvSpPr/>
              <p:nvPr/>
            </p:nvSpPr>
            <p:spPr>
              <a:xfrm>
                <a:off x="3910488" y="5979315"/>
                <a:ext cx="1112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𝟎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,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</a:rPr>
                        <m:t>𝟑𝟕𝟓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6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488" y="5979315"/>
                <a:ext cx="1112805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9" grpId="0"/>
      <p:bldP spid="21" grpId="0"/>
      <p:bldP spid="22" grpId="0"/>
      <p:bldP spid="5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/>
          <p:cNvSpPr/>
          <p:nvPr/>
        </p:nvSpPr>
        <p:spPr>
          <a:xfrm>
            <a:off x="2480983" y="4200781"/>
            <a:ext cx="4182035" cy="81508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tângulo arredondado 12"/>
          <p:cNvSpPr/>
          <p:nvPr/>
        </p:nvSpPr>
        <p:spPr>
          <a:xfrm>
            <a:off x="535442" y="840865"/>
            <a:ext cx="8191700" cy="271640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Conceito de probabilidade condicionada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278348"/>
                <a:ext cx="8049289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um conjunto finito, não vazio,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uma probabilidade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dois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pt-PT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designa-se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probabilidade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probabilidade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sabendo que ocorreu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ou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probabilidade condicionada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representa-se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quantidade                 . 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2169825"/>
              </a:xfrm>
              <a:prstGeom prst="rect">
                <a:avLst/>
              </a:prstGeom>
              <a:blipFill rotWithShape="0">
                <a:blip r:embed="rId3"/>
                <a:stretch>
                  <a:fillRect l="-606" r="-76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353" y="366605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76717" y="2913770"/>
                <a:ext cx="959109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17" y="2913770"/>
                <a:ext cx="959109" cy="5866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841697" y="4410412"/>
                <a:ext cx="9585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697" y="4410412"/>
                <a:ext cx="95859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908176" y="4311766"/>
                <a:ext cx="119635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176" y="4311766"/>
                <a:ext cx="1196353" cy="5767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711823" y="4311766"/>
                <a:ext cx="119635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#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#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823" y="4311766"/>
                <a:ext cx="1196353" cy="5767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2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/>
      <p:bldP spid="27" grpId="0"/>
      <p:bldP spid="2" grpId="0"/>
      <p:bldP spid="3" grpId="0"/>
      <p:bldP spid="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936562"/>
            <a:ext cx="8191700" cy="144046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Conceito de probabilidade condicionada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6847" y="943741"/>
            <a:ext cx="804928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probabilidade da interseção de dois acontecimentos é igual ao produto de probabilidade de um deles pela probabilidade do outro, sabendo que o primeiro ocorreu.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83353" y="2524628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3" y="2524628"/>
                <a:ext cx="8049289" cy="456535"/>
              </a:xfrm>
              <a:prstGeom prst="rect">
                <a:avLst/>
              </a:prstGeom>
              <a:blipFill rotWithShape="1">
                <a:blip r:embed="rId3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788459" y="2511276"/>
                <a:ext cx="119635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459" y="2511276"/>
                <a:ext cx="1196353" cy="5767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996253" y="2684079"/>
                <a:ext cx="3114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53" y="2684079"/>
                <a:ext cx="3114699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784" r="-2549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69098" y="2677265"/>
                <a:ext cx="1120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098" y="2677265"/>
                <a:ext cx="1120371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13115" t="-28261" r="-7104" b="-478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6847" y="331686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316861"/>
                <a:ext cx="8049289" cy="456535"/>
              </a:xfrm>
              <a:prstGeom prst="rect">
                <a:avLst/>
              </a:prstGeom>
              <a:blipFill rotWithShape="1">
                <a:blip r:embed="rId7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771953" y="3303509"/>
                <a:ext cx="119635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53" y="3303509"/>
                <a:ext cx="1196353" cy="5767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979747" y="3476312"/>
                <a:ext cx="3114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b="1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pt-PT" b="1" i="1" dirty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747" y="3476312"/>
                <a:ext cx="3114699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587" r="-2153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052592" y="3469498"/>
                <a:ext cx="1120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592" y="3469498"/>
                <a:ext cx="1120371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13043" t="-28261" r="-5435" b="-478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6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" grpId="0"/>
      <p:bldP spid="19" grpId="0"/>
      <p:bldP spid="7" grpId="0"/>
      <p:bldP spid="9" grpId="0"/>
      <p:bldP spid="21" grpId="0"/>
      <p:bldP spid="22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Conceito de probabilidade condicionada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1" name="Rectangle 6"/>
          <p:cNvSpPr/>
          <p:nvPr/>
        </p:nvSpPr>
        <p:spPr>
          <a:xfrm>
            <a:off x="661344" y="880750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 4: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7850" y="880173"/>
                <a:ext cx="801627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Uma turma tem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rapazes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raparigas. Escolhem-se, ao acaso, dois alunos.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0" y="880173"/>
                <a:ext cx="8016275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8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/>
          <p:cNvSpPr/>
          <p:nvPr/>
        </p:nvSpPr>
        <p:spPr>
          <a:xfrm>
            <a:off x="661344" y="1679198"/>
            <a:ext cx="8032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determinar a probabilidade de serem escolhidas duas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raparigas, começa-se por definir os seguintes acontecimentos: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61344" y="2486018"/>
                <a:ext cx="80327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“O primeiro aluno escolhido é uma rapariga”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2486018"/>
                <a:ext cx="8032782" cy="456535"/>
              </a:xfrm>
              <a:prstGeom prst="rect">
                <a:avLst/>
              </a:prstGeom>
              <a:blipFill rotWithShape="0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61344" y="2877192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“O segundo aluno escolhido é uma rapariga”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2877192"/>
                <a:ext cx="8032782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669597" y="3263444"/>
                <a:ext cx="8032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que se pretende é calcular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7" y="3263444"/>
                <a:ext cx="8032782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83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929262" y="3812750"/>
                <a:ext cx="1143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262" y="3812750"/>
                <a:ext cx="114377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897992" y="3812750"/>
                <a:ext cx="2003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992" y="3812750"/>
                <a:ext cx="200330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780807" y="3714297"/>
                <a:ext cx="117339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10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07" y="3714297"/>
                <a:ext cx="1173398" cy="51860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001179" y="3704238"/>
                <a:ext cx="6748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90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462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179" y="3704238"/>
                <a:ext cx="674865" cy="5203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651118" y="3708524"/>
                <a:ext cx="67486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15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118" y="3708524"/>
                <a:ext cx="674865" cy="5259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/>
          <p:cNvSpPr/>
          <p:nvPr/>
        </p:nvSpPr>
        <p:spPr>
          <a:xfrm>
            <a:off x="677851" y="4293982"/>
            <a:ext cx="803278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Caso se pretenda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determinar a probabilidade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alunos serem do mesmo sexo, é necessário calcular a probabilidade de serem ambos raparigas ou serem ambos rapazes.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69597" y="5632810"/>
                <a:ext cx="2325701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97" y="5632810"/>
                <a:ext cx="2325701" cy="369909"/>
              </a:xfrm>
              <a:prstGeom prst="rect">
                <a:avLst/>
              </a:prstGeom>
              <a:blipFill rotWithShape="0">
                <a:blip r:embed="rId12"/>
                <a:stretch>
                  <a:fillRect r="-41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2815985" y="5632810"/>
                <a:ext cx="37010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e>
                          <m:r>
                            <a:rPr lang="pt-PT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85" y="5632810"/>
                <a:ext cx="3701078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36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328975" y="6082418"/>
                <a:ext cx="114133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10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9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75" y="6082418"/>
                <a:ext cx="1141338" cy="5186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892552" y="6036252"/>
                <a:ext cx="142859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52" y="6036252"/>
                <a:ext cx="1428596" cy="6109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haveta à direita 10"/>
          <p:cNvSpPr/>
          <p:nvPr/>
        </p:nvSpPr>
        <p:spPr>
          <a:xfrm rot="5400000">
            <a:off x="3826270" y="5217865"/>
            <a:ext cx="180000" cy="1548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Chaveta à direita 38"/>
          <p:cNvSpPr/>
          <p:nvPr/>
        </p:nvSpPr>
        <p:spPr>
          <a:xfrm rot="5400000">
            <a:off x="5513666" y="5222733"/>
            <a:ext cx="180000" cy="1548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6434402" y="5525314"/>
                <a:ext cx="143789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90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462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132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462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402" y="5525314"/>
                <a:ext cx="1437894" cy="52039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7872342" y="5530126"/>
                <a:ext cx="649217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37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42" y="5530126"/>
                <a:ext cx="649217" cy="51943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1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24" grpId="0"/>
      <p:bldP spid="3" grpId="0"/>
      <p:bldP spid="5" grpId="0"/>
      <p:bldP spid="8" grpId="0"/>
      <p:bldP spid="27" grpId="0"/>
      <p:bldP spid="28" grpId="0"/>
      <p:bldP spid="30" grpId="0"/>
      <p:bldP spid="36" grpId="0"/>
      <p:bldP spid="37" grpId="0"/>
      <p:bldP spid="38" grpId="0"/>
      <p:bldP spid="10" grpId="0"/>
      <p:bldP spid="11" grpId="0" animBg="1"/>
      <p:bldP spid="39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7853" y="924443"/>
                <a:ext cx="80547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Vejamos que a probabilidade condicionada é uma probabilidade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924443"/>
                <a:ext cx="80547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666852" y="1326987"/>
                <a:ext cx="805479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1326987"/>
                <a:ext cx="8054790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11"/>
              <p:cNvSpPr/>
              <p:nvPr/>
            </p:nvSpPr>
            <p:spPr>
              <a:xfrm>
                <a:off x="666852" y="2208896"/>
                <a:ext cx="8065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)≥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2208896"/>
                <a:ext cx="8065790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3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66852" y="1738328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Consideremos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definida pela expressão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2" y="1738328"/>
                <a:ext cx="8049289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1358152" y="20456"/>
                <a:ext cx="778584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condicionada como uma probabilidade em </a:t>
                </a:r>
                <a14:m>
                  <m:oMath xmlns:m="http://schemas.openxmlformats.org/officeDocument/2006/math">
                    <m:r>
                      <a:rPr lang="pt-PT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sz="2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52" y="20456"/>
                <a:ext cx="7785847" cy="800219"/>
              </a:xfrm>
              <a:prstGeom prst="rect">
                <a:avLst/>
              </a:prstGeom>
              <a:blipFill rotWithShape="0">
                <a:blip r:embed="rId7"/>
                <a:stretch>
                  <a:fillRect l="-1175" t="-5303" b="-151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592069" y="2778807"/>
                <a:ext cx="1195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69" y="2778807"/>
                <a:ext cx="1195840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689407" y="2669054"/>
                <a:ext cx="119635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407" y="2669054"/>
                <a:ext cx="1196353" cy="576761"/>
              </a:xfrm>
              <a:prstGeom prst="rect">
                <a:avLst/>
              </a:prstGeom>
              <a:blipFill rotWithShape="0">
                <a:blip r:embed="rId11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3" y="2772769"/>
                <a:ext cx="80382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772769"/>
                <a:ext cx="8038287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7853" y="3274963"/>
                <a:ext cx="803828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probabilidade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)≥0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274963"/>
                <a:ext cx="8038287" cy="456535"/>
              </a:xfrm>
              <a:prstGeom prst="rect">
                <a:avLst/>
              </a:prstGeom>
              <a:blipFill rotWithShape="0">
                <a:blip r:embed="rId1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/>
          <p:cNvSpPr/>
          <p:nvPr/>
        </p:nvSpPr>
        <p:spPr>
          <a:xfrm>
            <a:off x="683355" y="3757408"/>
            <a:ext cx="8038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Então,                  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806379" y="3750825"/>
                <a:ext cx="1436804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≥0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79" y="3750825"/>
                <a:ext cx="1436804" cy="5767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11"/>
              <p:cNvSpPr/>
              <p:nvPr/>
            </p:nvSpPr>
            <p:spPr>
              <a:xfrm>
                <a:off x="683355" y="4435062"/>
                <a:ext cx="806579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d>
                      <m:d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d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pt-PT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5" y="4435062"/>
                <a:ext cx="8065790" cy="456535"/>
              </a:xfrm>
              <a:prstGeom prst="rect">
                <a:avLst/>
              </a:prstGeom>
              <a:blipFill rotWithShape="0">
                <a:blip r:embed="rId15"/>
                <a:stretch>
                  <a:fillRect l="-454" b="-1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608572" y="5004973"/>
                <a:ext cx="11958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72" y="5004973"/>
                <a:ext cx="1195840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705910" y="4895220"/>
                <a:ext cx="1196353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910" y="4895220"/>
                <a:ext cx="1196353" cy="57676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94356" y="4998935"/>
                <a:ext cx="80382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𝐸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56" y="4998935"/>
                <a:ext cx="8038287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909024" y="4895220"/>
                <a:ext cx="788549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24" y="4895220"/>
                <a:ext cx="788549" cy="57676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729370" y="5059502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370" y="5059502"/>
                <a:ext cx="418384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2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  <p:bldP spid="15" grpId="0"/>
      <p:bldP spid="22" grpId="0"/>
      <p:bldP spid="25" grpId="0"/>
      <p:bldP spid="5" grpId="0"/>
      <p:bldP spid="7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1358152" y="20456"/>
                <a:ext cx="778584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 probabilidade condicionada como uma probabilidade em </a:t>
                </a:r>
                <a14:m>
                  <m:oMath xmlns:m="http://schemas.openxmlformats.org/officeDocument/2006/math">
                    <m:r>
                      <a:rPr lang="pt-PT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pt-PT" sz="23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sz="2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152" y="20456"/>
                <a:ext cx="7785847" cy="800219"/>
              </a:xfrm>
              <a:prstGeom prst="rect">
                <a:avLst/>
              </a:prstGeom>
              <a:blipFill rotWithShape="0">
                <a:blip r:embed="rId7"/>
                <a:stretch>
                  <a:fillRect l="-1175" t="-5303" b="-151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982032" y="1461001"/>
                <a:ext cx="1603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32" y="1461001"/>
                <a:ext cx="160351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090870" y="1960591"/>
                <a:ext cx="1811393" cy="610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∪</m:t>
                                  </m:r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70" y="1960591"/>
                <a:ext cx="1811393" cy="6108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3" y="1454963"/>
                <a:ext cx="80382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∪</m:t>
                      </m:r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454963"/>
                <a:ext cx="803828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982032" y="4852205"/>
                <a:ext cx="2189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32" y="4852205"/>
                <a:ext cx="218963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11"/>
              <p:cNvSpPr/>
              <p:nvPr/>
            </p:nvSpPr>
            <p:spPr>
              <a:xfrm>
                <a:off x="696475" y="874463"/>
                <a:ext cx="806579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𝓟</m:t>
                    </m:r>
                    <m:d>
                      <m:d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𝑬</m:t>
                        </m:r>
                      </m:e>
                    </m:d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disjuntos,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b>
                      <m:sSub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sSub>
                      <m:sSub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𝑷</m:t>
                        </m:r>
                      </m:e>
                      <m:sub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5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75" y="874463"/>
                <a:ext cx="8065790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2090869" y="2704599"/>
                <a:ext cx="2421304" cy="610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∪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69" y="2704599"/>
                <a:ext cx="2421304" cy="61080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088741" y="3445665"/>
                <a:ext cx="2378151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741" y="3445665"/>
                <a:ext cx="2378151" cy="57676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090870" y="4148935"/>
                <a:ext cx="2378280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870" y="4148935"/>
                <a:ext cx="2378280" cy="57676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982032" y="5348046"/>
                <a:ext cx="1922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PT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)+</m:t>
                      </m:r>
                      <m:sSub>
                        <m:sSubPr>
                          <m:ctrlPr>
                            <a:rPr lang="pt-PT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pt-PT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32" y="5348046"/>
                <a:ext cx="192276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em ângulos retos 7"/>
          <p:cNvCxnSpPr>
            <a:stCxn id="36" idx="3"/>
          </p:cNvCxnSpPr>
          <p:nvPr/>
        </p:nvCxnSpPr>
        <p:spPr>
          <a:xfrm>
            <a:off x="4466892" y="3734046"/>
            <a:ext cx="1342237" cy="288380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5809129" y="3275262"/>
                <a:ext cx="2953136" cy="1477328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os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são disjuntos,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então os acontecimentos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também são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disjuntos.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129" y="3275262"/>
                <a:ext cx="2953136" cy="1477328"/>
              </a:xfrm>
              <a:prstGeom prst="rect">
                <a:avLst/>
              </a:prstGeom>
              <a:blipFill rotWithShape="0">
                <a:blip r:embed="rId17"/>
                <a:stretch>
                  <a:fillRect t="-1633" r="-1646" b="-4898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2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5" grpId="0"/>
      <p:bldP spid="30" grpId="0"/>
      <p:bldP spid="35" grpId="0"/>
      <p:bldP spid="28" grpId="0"/>
      <p:bldP spid="36" grpId="0"/>
      <p:bldP spid="37" grpId="0"/>
      <p:bldP spid="2" grpId="0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12371</TotalTime>
  <Words>6332</Words>
  <Application>Microsoft Office PowerPoint</Application>
  <PresentationFormat>Apresentação no Ecrã (4:3)</PresentationFormat>
  <Paragraphs>711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40</vt:i4>
      </vt:variant>
    </vt:vector>
  </HeadingPairs>
  <TitlesOfParts>
    <vt:vector size="41" baseType="lpstr">
      <vt:lpstr>Tema do Office</vt:lpstr>
      <vt:lpstr>Probabilidade condicionada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869</cp:revision>
  <dcterms:created xsi:type="dcterms:W3CDTF">2015-12-10T15:13:19Z</dcterms:created>
  <dcterms:modified xsi:type="dcterms:W3CDTF">2017-07-21T10:25:15Z</dcterms:modified>
</cp:coreProperties>
</file>