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300" r:id="rId4"/>
    <p:sldId id="305" r:id="rId5"/>
    <p:sldId id="306" r:id="rId6"/>
    <p:sldId id="307" r:id="rId7"/>
    <p:sldId id="308" r:id="rId8"/>
    <p:sldId id="301" r:id="rId9"/>
    <p:sldId id="309" r:id="rId10"/>
    <p:sldId id="302" r:id="rId11"/>
    <p:sldId id="303" r:id="rId12"/>
    <p:sldId id="310" r:id="rId13"/>
    <p:sldId id="311" r:id="rId14"/>
    <p:sldId id="312" r:id="rId15"/>
    <p:sldId id="313" r:id="rId16"/>
    <p:sldId id="314" r:id="rId17"/>
    <p:sldId id="315" r:id="rId18"/>
    <p:sldId id="316" r:id="rId1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ADE"/>
    <a:srgbClr val="8CC65D"/>
    <a:srgbClr val="8DC679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202" y="-294"/>
      </p:cViewPr>
      <p:guideLst>
        <p:guide orient="horz" pos="2387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E3014-9591-49D3-8B3F-24ECA879CA44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3D69B5A-EB7D-4B3D-8E3B-5ABBCED4224D}">
      <dgm:prSet phldrT="[Text]" custT="1"/>
      <dgm:spPr>
        <a:solidFill>
          <a:srgbClr val="579ADE"/>
        </a:solidFill>
      </dgm:spPr>
      <dgm:t>
        <a:bodyPr/>
        <a:lstStyle/>
        <a:p>
          <a:r>
            <a:rPr lang="pt-PT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Maior energia de ligação</a:t>
          </a:r>
          <a:endParaRPr lang="pt-PT" sz="1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80AD04-147A-4608-8D0E-7F51F2E06508}" type="parTrans" cxnId="{B66DE204-2521-4847-95FC-48046C74BFE9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DCFAD9B-B6D6-469B-9BC3-63DB060EC23F}" type="sibTrans" cxnId="{B66DE204-2521-4847-95FC-48046C74BFE9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53370B-7F19-49DC-8957-B4120EA1C400}">
      <dgm:prSet phldrT="[Text]" custT="1"/>
      <dgm:spPr>
        <a:solidFill>
          <a:srgbClr val="579ADE"/>
        </a:solidFill>
      </dgm:spPr>
      <dgm:t>
        <a:bodyPr/>
        <a:lstStyle/>
        <a:p>
          <a:r>
            <a:rPr lang="pt-PT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Mais difícil quebrar a ligação</a:t>
          </a:r>
          <a:endParaRPr lang="pt-PT" sz="1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59B937-EE9E-46AB-846C-199F2EF365A9}" type="parTrans" cxnId="{2B3C13EC-A57F-4529-8652-82659C8497C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D00D357-6435-4341-8139-878F5F671982}" type="sibTrans" cxnId="{2B3C13EC-A57F-4529-8652-82659C8497C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013AA63-FD82-406C-B59B-93D094F9E9CB}">
      <dgm:prSet phldrT="[Text]" custT="1"/>
      <dgm:spPr>
        <a:solidFill>
          <a:srgbClr val="579ADE"/>
        </a:solidFill>
      </dgm:spPr>
      <dgm:t>
        <a:bodyPr/>
        <a:lstStyle/>
        <a:p>
          <a:r>
            <a:rPr lang="pt-PT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Maior estabilidade</a:t>
          </a:r>
          <a:endParaRPr lang="pt-PT" sz="1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208C71-F2F4-4634-9EDC-F53B2510E1F0}" type="parTrans" cxnId="{BCD71A6E-709F-4D49-A4CD-293E905E6035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43AAAE-5377-4F4F-94E3-B375D5941A61}" type="sibTrans" cxnId="{BCD71A6E-709F-4D49-A4CD-293E905E6035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E0E777A-6736-4906-9E17-3207182FB0AF}" type="pres">
      <dgm:prSet presAssocID="{D23E3014-9591-49D3-8B3F-24ECA879CA44}" presName="Name0" presStyleCnt="0">
        <dgm:presLayoutVars>
          <dgm:dir/>
          <dgm:animLvl val="lvl"/>
          <dgm:resizeHandles val="exact"/>
        </dgm:presLayoutVars>
      </dgm:prSet>
      <dgm:spPr/>
    </dgm:pt>
    <dgm:pt modelId="{76FD3957-916E-417B-A98F-7EB7E40C1BDC}" type="pres">
      <dgm:prSet presAssocID="{33D69B5A-EB7D-4B3D-8E3B-5ABBCED4224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E0769F-FB9A-4FFF-B4BE-50B8FAA858E2}" type="pres">
      <dgm:prSet presAssocID="{6DCFAD9B-B6D6-469B-9BC3-63DB060EC23F}" presName="parTxOnlySpace" presStyleCnt="0"/>
      <dgm:spPr/>
    </dgm:pt>
    <dgm:pt modelId="{097B6B98-B3A0-41DF-8616-5CB1AC8FF7D6}" type="pres">
      <dgm:prSet presAssocID="{2A53370B-7F19-49DC-8957-B4120EA1C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EF2EDE3-F908-4D42-AA1E-513E2A5A222A}" type="pres">
      <dgm:prSet presAssocID="{BD00D357-6435-4341-8139-878F5F671982}" presName="parTxOnlySpace" presStyleCnt="0"/>
      <dgm:spPr/>
    </dgm:pt>
    <dgm:pt modelId="{DCB1546B-D3DE-43B3-8A00-26F8E2B6FA0D}" type="pres">
      <dgm:prSet presAssocID="{B013AA63-FD82-406C-B59B-93D094F9E9C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77CFE9-10FE-4744-A327-ED5CD7C7D828}" type="presOf" srcId="{2A53370B-7F19-49DC-8957-B4120EA1C400}" destId="{097B6B98-B3A0-41DF-8616-5CB1AC8FF7D6}" srcOrd="0" destOrd="0" presId="urn:microsoft.com/office/officeart/2005/8/layout/chevron1"/>
    <dgm:cxn modelId="{2B3C13EC-A57F-4529-8652-82659C8497CB}" srcId="{D23E3014-9591-49D3-8B3F-24ECA879CA44}" destId="{2A53370B-7F19-49DC-8957-B4120EA1C400}" srcOrd="1" destOrd="0" parTransId="{8659B937-EE9E-46AB-846C-199F2EF365A9}" sibTransId="{BD00D357-6435-4341-8139-878F5F671982}"/>
    <dgm:cxn modelId="{BCD71A6E-709F-4D49-A4CD-293E905E6035}" srcId="{D23E3014-9591-49D3-8B3F-24ECA879CA44}" destId="{B013AA63-FD82-406C-B59B-93D094F9E9CB}" srcOrd="2" destOrd="0" parTransId="{B9208C71-F2F4-4634-9EDC-F53B2510E1F0}" sibTransId="{7543AAAE-5377-4F4F-94E3-B375D5941A61}"/>
    <dgm:cxn modelId="{BB37434E-B416-4FEC-87FD-332ADAA2883A}" type="presOf" srcId="{D23E3014-9591-49D3-8B3F-24ECA879CA44}" destId="{BE0E777A-6736-4906-9E17-3207182FB0AF}" srcOrd="0" destOrd="0" presId="urn:microsoft.com/office/officeart/2005/8/layout/chevron1"/>
    <dgm:cxn modelId="{DB9715E8-8CD5-433A-A10E-7F9163B510D2}" type="presOf" srcId="{B013AA63-FD82-406C-B59B-93D094F9E9CB}" destId="{DCB1546B-D3DE-43B3-8A00-26F8E2B6FA0D}" srcOrd="0" destOrd="0" presId="urn:microsoft.com/office/officeart/2005/8/layout/chevron1"/>
    <dgm:cxn modelId="{B66DE204-2521-4847-95FC-48046C74BFE9}" srcId="{D23E3014-9591-49D3-8B3F-24ECA879CA44}" destId="{33D69B5A-EB7D-4B3D-8E3B-5ABBCED4224D}" srcOrd="0" destOrd="0" parTransId="{7D80AD04-147A-4608-8D0E-7F51F2E06508}" sibTransId="{6DCFAD9B-B6D6-469B-9BC3-63DB060EC23F}"/>
    <dgm:cxn modelId="{ECF4D31F-3259-4B8F-9BFB-5A52E7B5FE8E}" type="presOf" srcId="{33D69B5A-EB7D-4B3D-8E3B-5ABBCED4224D}" destId="{76FD3957-916E-417B-A98F-7EB7E40C1BDC}" srcOrd="0" destOrd="0" presId="urn:microsoft.com/office/officeart/2005/8/layout/chevron1"/>
    <dgm:cxn modelId="{973C1B91-481B-4099-8D79-60B416A6DC4C}" type="presParOf" srcId="{BE0E777A-6736-4906-9E17-3207182FB0AF}" destId="{76FD3957-916E-417B-A98F-7EB7E40C1BDC}" srcOrd="0" destOrd="0" presId="urn:microsoft.com/office/officeart/2005/8/layout/chevron1"/>
    <dgm:cxn modelId="{719F99E9-BD6B-4506-928D-63750882770D}" type="presParOf" srcId="{BE0E777A-6736-4906-9E17-3207182FB0AF}" destId="{5AE0769F-FB9A-4FFF-B4BE-50B8FAA858E2}" srcOrd="1" destOrd="0" presId="urn:microsoft.com/office/officeart/2005/8/layout/chevron1"/>
    <dgm:cxn modelId="{676C40BA-04AF-4D29-82AF-54B816632E25}" type="presParOf" srcId="{BE0E777A-6736-4906-9E17-3207182FB0AF}" destId="{097B6B98-B3A0-41DF-8616-5CB1AC8FF7D6}" srcOrd="2" destOrd="0" presId="urn:microsoft.com/office/officeart/2005/8/layout/chevron1"/>
    <dgm:cxn modelId="{2F4AF117-AB1C-4A30-9CCC-A0987E5A2BB3}" type="presParOf" srcId="{BE0E777A-6736-4906-9E17-3207182FB0AF}" destId="{7EF2EDE3-F908-4D42-AA1E-513E2A5A222A}" srcOrd="3" destOrd="0" presId="urn:microsoft.com/office/officeart/2005/8/layout/chevron1"/>
    <dgm:cxn modelId="{BFC264DB-950D-4C19-B72B-C43ACCBF2A6C}" type="presParOf" srcId="{BE0E777A-6736-4906-9E17-3207182FB0AF}" destId="{DCB1546B-D3DE-43B3-8A00-26F8E2B6FA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D3957-916E-417B-A98F-7EB7E40C1BDC}">
      <dsp:nvSpPr>
        <dsp:cNvPr id="0" name=""/>
        <dsp:cNvSpPr/>
      </dsp:nvSpPr>
      <dsp:spPr>
        <a:xfrm>
          <a:off x="2130" y="577768"/>
          <a:ext cx="2595909" cy="1038363"/>
        </a:xfrm>
        <a:prstGeom prst="chevron">
          <a:avLst/>
        </a:prstGeom>
        <a:solidFill>
          <a:srgbClr val="579A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Maior energia de ligação</a:t>
          </a:r>
          <a:endParaRPr lang="pt-PT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1312" y="577768"/>
        <a:ext cx="1557546" cy="1038363"/>
      </dsp:txXfrm>
    </dsp:sp>
    <dsp:sp modelId="{097B6B98-B3A0-41DF-8616-5CB1AC8FF7D6}">
      <dsp:nvSpPr>
        <dsp:cNvPr id="0" name=""/>
        <dsp:cNvSpPr/>
      </dsp:nvSpPr>
      <dsp:spPr>
        <a:xfrm>
          <a:off x="2338449" y="577768"/>
          <a:ext cx="2595909" cy="1038363"/>
        </a:xfrm>
        <a:prstGeom prst="chevron">
          <a:avLst/>
        </a:prstGeom>
        <a:solidFill>
          <a:srgbClr val="579A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Mais difícil quebrar a ligação</a:t>
          </a:r>
          <a:endParaRPr lang="pt-PT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57631" y="577768"/>
        <a:ext cx="1557546" cy="1038363"/>
      </dsp:txXfrm>
    </dsp:sp>
    <dsp:sp modelId="{DCB1546B-D3DE-43B3-8A00-26F8E2B6FA0D}">
      <dsp:nvSpPr>
        <dsp:cNvPr id="0" name=""/>
        <dsp:cNvSpPr/>
      </dsp:nvSpPr>
      <dsp:spPr>
        <a:xfrm>
          <a:off x="4674767" y="577768"/>
          <a:ext cx="2595909" cy="1038363"/>
        </a:xfrm>
        <a:prstGeom prst="chevron">
          <a:avLst/>
        </a:prstGeom>
        <a:solidFill>
          <a:srgbClr val="579A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Maior estabilidade</a:t>
          </a:r>
          <a:endParaRPr lang="pt-PT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93949" y="577768"/>
        <a:ext cx="1557546" cy="1038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30-10-2015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30-10-2015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30-10-2015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2987824" y="547959"/>
            <a:ext cx="615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2987824" y="114303"/>
            <a:ext cx="544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2.3.2</a:t>
            </a:r>
            <a:r>
              <a:rPr lang="pt-PT" sz="24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Reações fotoquímicas na atmosfera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32"/>
          <p:cNvSpPr/>
          <p:nvPr userDrawn="1"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579ADE"/>
          </a:solidFill>
          <a:ln>
            <a:solidFill>
              <a:srgbClr val="579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30-10-2015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109" y="3212976"/>
            <a:ext cx="3384376" cy="19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2.3.2 Reações fotoquímicas na atmosfera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atmosférico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27584" y="1555955"/>
            <a:ext cx="3643743" cy="3901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ozono está misturado com 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outros gases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atmosféricos, formando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camada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importância vital para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nosso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planeta, pois atua como filtro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radiação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camada concentra-se em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torno dos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km acima do nível do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543893"/>
            <a:ext cx="3716213" cy="3867690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5004048" y="552303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Estratosfera (30 km de altitude) -  localização da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amada de ozono.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Elbow Connector 11"/>
          <p:cNvCxnSpPr/>
          <p:nvPr/>
        </p:nvCxnSpPr>
        <p:spPr>
          <a:xfrm>
            <a:off x="5004047" y="5523037"/>
            <a:ext cx="3816424" cy="642267"/>
          </a:xfrm>
          <a:prstGeom prst="bentConnector3">
            <a:avLst>
              <a:gd name="adj1" fmla="val 131"/>
            </a:avLst>
          </a:prstGeom>
          <a:ln w="17780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495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atmosférico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9588" y="2090172"/>
            <a:ext cx="8411923" cy="15421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ligação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molécula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oxigénio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relativamente forte, sendo necessários 498 kJ/mol para a dissociar. Só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luz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ultravioleta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 energia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chega à estratosfera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consegue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dissociar esta molécula: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Rectângulo 8"/>
          <p:cNvSpPr/>
          <p:nvPr/>
        </p:nvSpPr>
        <p:spPr>
          <a:xfrm>
            <a:off x="467544" y="1638382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do ozono: </a:t>
            </a:r>
            <a:endParaRPr lang="pt-PT" b="1" baseline="30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9750" y="3982998"/>
            <a:ext cx="8411923" cy="15421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radicais O originados neste processo estão na base da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ozono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54" y="3622259"/>
            <a:ext cx="2657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24" y="3610529"/>
            <a:ext cx="25717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619468"/>
            <a:ext cx="402907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8686"/>
            <a:ext cx="351472" cy="2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55" y="4765280"/>
            <a:ext cx="2657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25" y="4753550"/>
            <a:ext cx="25717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97" y="4762489"/>
            <a:ext cx="402907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35" y="4811707"/>
            <a:ext cx="351472" cy="2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08" y="4796612"/>
            <a:ext cx="437197" cy="3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57" y="3617251"/>
            <a:ext cx="2657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956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atmosférico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6530" y="1503331"/>
            <a:ext cx="8411923" cy="19256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Embora diversos gases presentes na atmosfera atuem como filtro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radiação, 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papel do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estratosférico tem sido realçado por questões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ambientais, uma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 que esse gás é muito menos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abundante 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ser facilmente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destruído por </a:t>
            </a:r>
            <a:r>
              <a:rPr lang="pt-PT" sz="1800" u="sng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ação humana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9750" y="3501008"/>
            <a:ext cx="8411923" cy="2448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 da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diminuição da camada de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 chamado buraco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camada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ozono)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uma questão ambiental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maior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importância.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redução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camada de ozono permite que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 quantidade </a:t>
            </a:r>
            <a:r>
              <a:rPr lang="pt-PT" sz="1800" u="sng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radiações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atinja 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superfície da Terra.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814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atmosférico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6530" y="1498889"/>
            <a:ext cx="8411923" cy="5575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ozono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estratosfera tanto se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decompõe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9750" y="4005064"/>
            <a:ext cx="8411923" cy="13681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concentração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permanece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aproximadamente constante, uma vez que a sua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destruição ocorrem à mesma velocidade.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96884" y="2177958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do ozono: </a:t>
            </a:r>
            <a:endParaRPr lang="pt-PT" b="1" baseline="30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31" y="2246943"/>
            <a:ext cx="2657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01" y="2235213"/>
            <a:ext cx="25717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73" y="2244152"/>
            <a:ext cx="402907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11" y="2293370"/>
            <a:ext cx="351472" cy="2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84" y="2278275"/>
            <a:ext cx="437197" cy="3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ângulo 8"/>
          <p:cNvSpPr/>
          <p:nvPr/>
        </p:nvSpPr>
        <p:spPr>
          <a:xfrm>
            <a:off x="683568" y="292116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Decomposição do ozono: </a:t>
            </a:r>
            <a:endParaRPr lang="pt-PT" b="1" baseline="30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26" y="3055069"/>
            <a:ext cx="2657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53" y="3053610"/>
            <a:ext cx="25717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69" y="3062549"/>
            <a:ext cx="402907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41" y="3102217"/>
            <a:ext cx="351472" cy="2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36" y="3046496"/>
            <a:ext cx="437197" cy="3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456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atmosférico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6530" y="1503331"/>
            <a:ext cx="8411923" cy="22137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 humana pode originar na estratosfera outros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radicais livres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além do oxigénio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capazes de reagirem com 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desequilibrarem este sistema.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reações mais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importantes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aquela que se dá com o radical livre cloro,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Cℓ  :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Oval 3"/>
          <p:cNvSpPr/>
          <p:nvPr/>
        </p:nvSpPr>
        <p:spPr>
          <a:xfrm>
            <a:off x="2195736" y="33832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16" b="81296"/>
          <a:stretch/>
        </p:blipFill>
        <p:spPr bwMode="auto">
          <a:xfrm>
            <a:off x="2849022" y="3861048"/>
            <a:ext cx="597337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0" r="20400" b="81296"/>
          <a:stretch/>
        </p:blipFill>
        <p:spPr bwMode="auto">
          <a:xfrm>
            <a:off x="4516234" y="3861048"/>
            <a:ext cx="886811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r="48050" b="81296"/>
          <a:stretch/>
        </p:blipFill>
        <p:spPr bwMode="auto">
          <a:xfrm>
            <a:off x="4132101" y="3861048"/>
            <a:ext cx="38862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r="60515" b="81296"/>
          <a:stretch/>
        </p:blipFill>
        <p:spPr bwMode="auto">
          <a:xfrm>
            <a:off x="3689256" y="3861048"/>
            <a:ext cx="442846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74105" b="81296"/>
          <a:stretch/>
        </p:blipFill>
        <p:spPr bwMode="auto">
          <a:xfrm>
            <a:off x="3444429" y="3861048"/>
            <a:ext cx="23498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b="81296"/>
          <a:stretch/>
        </p:blipFill>
        <p:spPr bwMode="auto">
          <a:xfrm>
            <a:off x="5582343" y="3856627"/>
            <a:ext cx="43277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74105" b="81296"/>
          <a:stretch/>
        </p:blipFill>
        <p:spPr bwMode="auto">
          <a:xfrm>
            <a:off x="5341839" y="3861048"/>
            <a:ext cx="23498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0" r="20400" b="81296"/>
          <a:stretch/>
        </p:blipFill>
        <p:spPr bwMode="auto">
          <a:xfrm>
            <a:off x="2849022" y="4387306"/>
            <a:ext cx="886811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74105" b="81296"/>
          <a:stretch/>
        </p:blipFill>
        <p:spPr bwMode="auto">
          <a:xfrm>
            <a:off x="3674627" y="4387306"/>
            <a:ext cx="23498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r="48050" b="81296"/>
          <a:stretch/>
        </p:blipFill>
        <p:spPr bwMode="auto">
          <a:xfrm>
            <a:off x="4289182" y="4382884"/>
            <a:ext cx="38862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16" b="81296"/>
          <a:stretch/>
        </p:blipFill>
        <p:spPr bwMode="auto">
          <a:xfrm>
            <a:off x="4649222" y="4387306"/>
            <a:ext cx="597337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74105" b="81296"/>
          <a:stretch/>
        </p:blipFill>
        <p:spPr bwMode="auto">
          <a:xfrm>
            <a:off x="5244629" y="4387306"/>
            <a:ext cx="23498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16" b="81296"/>
          <a:stretch/>
        </p:blipFill>
        <p:spPr bwMode="auto">
          <a:xfrm>
            <a:off x="2849022" y="4941168"/>
            <a:ext cx="597337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0" r="20400" b="81296"/>
          <a:stretch/>
        </p:blipFill>
        <p:spPr bwMode="auto">
          <a:xfrm>
            <a:off x="4516234" y="4941168"/>
            <a:ext cx="886811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r="48050" b="81296"/>
          <a:stretch/>
        </p:blipFill>
        <p:spPr bwMode="auto">
          <a:xfrm>
            <a:off x="4132101" y="4941168"/>
            <a:ext cx="38862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r="60515" b="81296"/>
          <a:stretch/>
        </p:blipFill>
        <p:spPr bwMode="auto">
          <a:xfrm>
            <a:off x="3689256" y="4941168"/>
            <a:ext cx="442846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74105" b="81296"/>
          <a:stretch/>
        </p:blipFill>
        <p:spPr bwMode="auto">
          <a:xfrm>
            <a:off x="3444429" y="4941168"/>
            <a:ext cx="23498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b="81296"/>
          <a:stretch/>
        </p:blipFill>
        <p:spPr bwMode="auto">
          <a:xfrm>
            <a:off x="5582343" y="4936747"/>
            <a:ext cx="43277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74105" b="81296"/>
          <a:stretch/>
        </p:blipFill>
        <p:spPr bwMode="auto">
          <a:xfrm>
            <a:off x="5341839" y="4941168"/>
            <a:ext cx="23498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6" b="81296"/>
          <a:stretch/>
        </p:blipFill>
        <p:spPr bwMode="auto">
          <a:xfrm>
            <a:off x="5477909" y="4387305"/>
            <a:ext cx="43277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2" t="84532" r="17054"/>
          <a:stretch/>
        </p:blipFill>
        <p:spPr bwMode="auto">
          <a:xfrm>
            <a:off x="4688434" y="5487020"/>
            <a:ext cx="318976" cy="3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4532" r="38336"/>
          <a:stretch/>
        </p:blipFill>
        <p:spPr bwMode="auto">
          <a:xfrm>
            <a:off x="3951496" y="4465599"/>
            <a:ext cx="374915" cy="3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0" r="20400" b="81296"/>
          <a:stretch/>
        </p:blipFill>
        <p:spPr bwMode="auto">
          <a:xfrm>
            <a:off x="2849022" y="5445224"/>
            <a:ext cx="886811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74105" b="81296"/>
          <a:stretch/>
        </p:blipFill>
        <p:spPr bwMode="auto">
          <a:xfrm>
            <a:off x="3674627" y="5445224"/>
            <a:ext cx="23498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0" r="48050" b="81296"/>
          <a:stretch/>
        </p:blipFill>
        <p:spPr bwMode="auto">
          <a:xfrm>
            <a:off x="4289182" y="5440802"/>
            <a:ext cx="388620" cy="4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4532" r="38336"/>
          <a:stretch/>
        </p:blipFill>
        <p:spPr bwMode="auto">
          <a:xfrm>
            <a:off x="3951496" y="5523517"/>
            <a:ext cx="374915" cy="3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908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Clorofluorocarbonetos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78538" y="1412776"/>
            <a:ext cx="8169926" cy="3077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atividade humana provoca a emissão para a atmosfera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substâncias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capazes de produzirem radicais livres em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abundância. 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Estas substâncias estão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hoje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identificadas: são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clorofluorocarbonetos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haloalcanos derivados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metano (CH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etano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a que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vulgarmente chamamos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CFC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exemplo: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4999" r="19394" b="29860"/>
          <a:stretch/>
        </p:blipFill>
        <p:spPr bwMode="auto">
          <a:xfrm>
            <a:off x="1911388" y="4046568"/>
            <a:ext cx="2196160" cy="197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r="22432" b="35255"/>
          <a:stretch/>
        </p:blipFill>
        <p:spPr bwMode="auto">
          <a:xfrm>
            <a:off x="5546822" y="4020907"/>
            <a:ext cx="1959142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/>
          <p:nvPr/>
        </p:nvSpPr>
        <p:spPr>
          <a:xfrm>
            <a:off x="1907704" y="5949280"/>
            <a:ext cx="2613892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triclorofluorometano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1907704" y="5959799"/>
            <a:ext cx="2199844" cy="318072"/>
          </a:xfrm>
          <a:prstGeom prst="bentConnector3">
            <a:avLst>
              <a:gd name="adj1" fmla="val -267"/>
            </a:avLst>
          </a:prstGeom>
          <a:ln w="17780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5436096" y="5930555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diclorodifluorometano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Elbow Connector 11"/>
          <p:cNvCxnSpPr/>
          <p:nvPr/>
        </p:nvCxnSpPr>
        <p:spPr>
          <a:xfrm>
            <a:off x="5436096" y="5927992"/>
            <a:ext cx="2376264" cy="349879"/>
          </a:xfrm>
          <a:prstGeom prst="bentConnector3">
            <a:avLst>
              <a:gd name="adj1" fmla="val 333"/>
            </a:avLst>
          </a:prstGeom>
          <a:ln w="17780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389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Buraco do ozono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8534" y="1548200"/>
            <a:ext cx="8180269" cy="1187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buraco do ozono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tem vindo a diminuir, graças ao empenho 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comunidade internacional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redução das emissões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CFC.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4889038" y="3199233"/>
            <a:ext cx="37797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Através do gráfico é possivel prever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a recuperação total da camada de ozono só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ocorrerá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dentro de algumas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décadas.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9180"/>
            <a:ext cx="4346258" cy="3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195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atmosférico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80664" y="1124744"/>
            <a:ext cx="8180269" cy="14410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legislação estabelece parâmetros de qualidade do ar para 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ozono.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seguinte tabela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 os valores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na troposfera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medidas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adotar.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16292"/>
              </p:ext>
            </p:extLst>
          </p:nvPr>
        </p:nvGraphicFramePr>
        <p:xfrm>
          <a:off x="467544" y="2420888"/>
          <a:ext cx="8281971" cy="41598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6858"/>
                <a:gridCol w="3865113"/>
              </a:tblGrid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pt-PT" sz="1800" b="1" i="0" u="none" strike="noStrike" kern="1200" baseline="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Limiar de informação ao público</a:t>
                      </a:r>
                      <a:endParaRPr lang="pt-PT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i="0" u="none" strike="noStrike" kern="1200" baseline="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Limiar de alerta</a:t>
                      </a:r>
                      <a:endParaRPr lang="pt-PT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8293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180 µg/m</a:t>
                      </a:r>
                      <a:r>
                        <a:rPr lang="pt-PT" sz="18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pt-PT" sz="1800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240 µg/m</a:t>
                      </a:r>
                      <a:r>
                        <a:rPr lang="pt-PT" sz="18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0487">
                <a:tc>
                  <a:txBody>
                    <a:bodyPr/>
                    <a:lstStyle/>
                    <a:p>
                      <a:endParaRPr lang="pt-PT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t-PT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7543" y="3446998"/>
            <a:ext cx="4462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Nível acima do qual uma exposição de curta duração apresenta riscos para a saúde de grupos mais sensíveis (crianças, idosos e pessoas com problemas respiratórios).</a:t>
            </a:r>
          </a:p>
          <a:p>
            <a:endParaRPr lang="pt-PT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Divulgação imediata de informação sobre riscos da exposição e medidas de proteção (por exemplo, reduzir atividades ao ar livre</a:t>
            </a:r>
            <a:r>
              <a:rPr lang="pt-PT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29592" y="3429000"/>
            <a:ext cx="381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Nível acima do qual uma exposição de curta </a:t>
            </a:r>
            <a:r>
              <a:rPr lang="pt-PT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duração </a:t>
            </a:r>
            <a:r>
              <a:rPr lang="pt-P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 riscos para a saúde.</a:t>
            </a:r>
          </a:p>
          <a:p>
            <a:endParaRPr lang="pt-PT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Adoção imediata de medidas para suspender ou limitar a emissão de poluentes (por exemplo, proibição de tráfego automóvel ou de certas atividades industriais</a:t>
            </a:r>
            <a:r>
              <a:rPr lang="pt-PT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419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atmosférico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96187" y="1124745"/>
            <a:ext cx="8180269" cy="13681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tabela apresenta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diferentes camadas da atmosfera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resume 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fenómenos relacionados com a interação entre radiação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matéria que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ocorrem nas diferentes camadas da atmosfera.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35182"/>
              </p:ext>
            </p:extLst>
          </p:nvPr>
        </p:nvGraphicFramePr>
        <p:xfrm>
          <a:off x="373853" y="2499680"/>
          <a:ext cx="8374611" cy="37541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48271"/>
                <a:gridCol w="2520280"/>
                <a:gridCol w="3406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Camada</a:t>
                      </a:r>
                    </a:p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 atmosfera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Altitude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Fenómenos mais</a:t>
                      </a:r>
                    </a:p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importantes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6364"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71600" y="321297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Exosfera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2527" y="3852336"/>
            <a:ext cx="1674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Termosfera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71600" y="45091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Mesosfera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71600" y="578435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Troposfera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88489" y="5093895"/>
            <a:ext cx="1462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Estratosfera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13101" y="3212976"/>
            <a:ext cx="2081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Acima de 500 km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46086" y="4509120"/>
            <a:ext cx="3420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 química reduzida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308986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Praticamente </a:t>
            </a:r>
            <a:r>
              <a:rPr lang="pt-PT" sz="16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PT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 matéria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436096" y="360611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Filtro de UV de alta energia e UV-C mais energéticas (reações de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fotoionização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884441" y="4509120"/>
            <a:ext cx="233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 a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884441" y="3852336"/>
            <a:ext cx="233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80 km a 500 km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915816" y="5784358"/>
            <a:ext cx="233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 cerca de 15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884441" y="5093895"/>
            <a:ext cx="2338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 a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436096" y="4847674"/>
            <a:ext cx="32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Filtro de UV-C e UV-B pelo oxigénio e ozono (reações de </a:t>
            </a:r>
            <a:r>
              <a:rPr lang="pt-PT" sz="1600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fotodissociação</a:t>
            </a:r>
            <a:r>
              <a:rPr lang="pt-PT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5364088" y="566124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Penetração de UV-A</a:t>
            </a:r>
          </a:p>
          <a:p>
            <a:pPr algn="ctr"/>
            <a:r>
              <a:rPr lang="pt-PT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Poluição atmosférica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727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fotoquímicas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7544" y="1509097"/>
            <a:ext cx="8275785" cy="1199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transformações químicas desencadeadas pela luz (ultravioleta, visível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infravermelha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são chamadas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fotoquímicas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9588" y="2708920"/>
            <a:ext cx="8275785" cy="145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fotoquímicas mais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que têm lugar na fotossíntese,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globalmente representada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87624" y="3690349"/>
                <a:ext cx="6197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6 </m:t>
                          </m:r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CO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i="0" baseline="-2500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+ 6 </m:t>
                      </m:r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→ </m:t>
                      </m:r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6</m:t>
                          </m:r>
                        </m:sub>
                      </m:sSub>
                      <m:r>
                        <m:rPr>
                          <m:nor/>
                        </m:rPr>
                        <a:rPr lang="pt-PT" b="0" i="0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+ 6 </m:t>
                      </m:r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690349"/>
                <a:ext cx="6197303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/>
          <p:cNvSpPr txBox="1">
            <a:spLocks/>
          </p:cNvSpPr>
          <p:nvPr/>
        </p:nvSpPr>
        <p:spPr>
          <a:xfrm>
            <a:off x="509588" y="4450646"/>
            <a:ext cx="8275785" cy="145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 processo complexo no qual seres vivos contendo clorofila utilizam 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luz solar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produzir glicose.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84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242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dissociação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moléculas é um tipo de transformação em que há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quebra 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ligações, considerando-se, neste caso, que os eletrões da ligação são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igualmente divididos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pelas espécies resultantes dessa quebra.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uma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 X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7" y="4831093"/>
            <a:ext cx="8275785" cy="1406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Trata-se de um processo endoenergético, isto é, que requer energia.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provocado por luz chama-se </a:t>
            </a:r>
            <a:r>
              <a:rPr lang="pt-PT" sz="1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94" y="4149080"/>
            <a:ext cx="1257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13" y="3861048"/>
            <a:ext cx="676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34" y="3834755"/>
            <a:ext cx="619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48" y="4268142"/>
            <a:ext cx="609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4791"/>
            <a:ext cx="46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91" y="4134790"/>
            <a:ext cx="46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85" y="4215752"/>
            <a:ext cx="333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237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91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muitas as reações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fotodissociação que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ocorrem na atmosfera terrestre. Elas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explicam a ação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atmosfera como filtro de radiação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exemplo, as moléculas N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PT" sz="1800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ao </a:t>
            </a:r>
            <a:r>
              <a:rPr lang="pt-PT" sz="1800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absorverem radiação ultravioleta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alta energia, sofrem dissociação: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4573215"/>
            <a:ext cx="8275785" cy="1017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luz ultravioleta de mais baixa energia é em grande parte filtrada pelo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ozono estratosférico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</a:t>
            </a:r>
            <a:r>
              <a:rPr lang="pt-PT" sz="1800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 vai provocar: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06783" y="3223695"/>
                <a:ext cx="6197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i="0" baseline="-2500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N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b="0" i="0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N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; ∆</m:t>
                      </m:r>
                      <m:r>
                        <m:rPr>
                          <m:nor/>
                        </m:rPr>
                        <a:rPr lang="pt-PT" b="0" i="1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b="0" i="1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 945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mol</m:t>
                      </m:r>
                    </m:oMath>
                  </m:oMathPara>
                </a14:m>
                <a:endParaRPr lang="pt-PT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83" y="3223695"/>
                <a:ext cx="6197303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06784" y="3890612"/>
                <a:ext cx="6197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i="0" baseline="-2500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O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O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;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pt-PT" i="1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498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PT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mol</m:t>
                      </m:r>
                    </m:oMath>
                  </m:oMathPara>
                </a14:m>
                <a:endParaRPr lang="pt-PT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84" y="3890612"/>
                <a:ext cx="6197303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06784" y="5542658"/>
                <a:ext cx="6197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b="0" i="0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O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∆</m:t>
                      </m:r>
                      <m:r>
                        <m:rPr>
                          <m:nor/>
                        </m:rPr>
                        <a:rPr lang="pt-PT" i="1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b="0" i="1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373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PT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mol</m:t>
                      </m:r>
                    </m:oMath>
                  </m:oMathPara>
                </a14:m>
                <a:endParaRPr lang="pt-PT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84" y="5542658"/>
                <a:ext cx="6197303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538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91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com energia de ligação maior são mais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estáveis 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necessária radiação de maior energia para dissociar as suas ligações.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362096"/>
              </p:ext>
            </p:extLst>
          </p:nvPr>
        </p:nvGraphicFramePr>
        <p:xfrm>
          <a:off x="899592" y="4381524"/>
          <a:ext cx="7272808" cy="219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7" y="2736659"/>
            <a:ext cx="1508188" cy="31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3391"/>
            <a:ext cx="4011928" cy="3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99" y="2790566"/>
            <a:ext cx="482917" cy="34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50" y="3363391"/>
            <a:ext cx="557212" cy="2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28" y="2787645"/>
            <a:ext cx="386334" cy="36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74" y="3363391"/>
            <a:ext cx="564642" cy="24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53" y="2821030"/>
            <a:ext cx="364045" cy="30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43" y="3378250"/>
            <a:ext cx="520065" cy="22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07" y="4092499"/>
            <a:ext cx="4673153" cy="20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32" y="3898888"/>
            <a:ext cx="2875215" cy="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9798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D3957-916E-417B-A98F-7EB7E40C1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76FD3957-916E-417B-A98F-7EB7E40C1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B6B98-B3A0-41DF-8616-5CB1AC8FF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097B6B98-B3A0-41DF-8616-5CB1AC8FF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1546B-D3DE-43B3-8A00-26F8E2B6F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CB1546B-D3DE-43B3-8A00-26F8E2B6F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Fotoionização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242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formação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iões é genericamente designada por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ionização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Pode ocorrer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remoção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um eletrão (e</a:t>
            </a:r>
            <a:r>
              <a:rPr lang="pt-PT" sz="1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 partir de um átomo, por exemplo X,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formando-se um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ião monopositivo, X</a:t>
            </a:r>
            <a:r>
              <a:rPr lang="pt-PT" sz="18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8798" y="3597299"/>
            <a:ext cx="8275785" cy="1406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Trata-se sempre de um processo endoenergético, isto é, que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requer energia. Quando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provocado por luz chama-se </a:t>
            </a:r>
            <a:r>
              <a:rPr lang="pt-PT" sz="1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fotoionização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11787" y="4831093"/>
            <a:ext cx="8275785" cy="11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tipo de reação ocorre frequentemente na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termosfera e envolve maior energia do que a necessária para 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fotodissociações.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17520"/>
            <a:ext cx="360043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95" y="3090386"/>
            <a:ext cx="488630" cy="2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56" y="3000375"/>
            <a:ext cx="48863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05" y="3064668"/>
            <a:ext cx="265746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34" y="3000375"/>
            <a:ext cx="488630" cy="3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23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4" y="4653136"/>
            <a:ext cx="809729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Fotoionização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atmosfera como filtro de luz UV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energia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envolve ionização de átomos e moléculas.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46385" y="2743036"/>
                <a:ext cx="5256584" cy="587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→ </m:t>
                      </m:r>
                      <m:sSup>
                        <m:sSup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PT" sz="2000" b="0" i="0" baseline="30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−</m:t>
                          </m:r>
                        </m:sup>
                      </m:sSup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; ∆</m:t>
                      </m:r>
                      <m:r>
                        <m:rPr>
                          <m:nor/>
                        </m:rPr>
                        <a:rPr lang="pt-PT" sz="2000" i="1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1385 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mol</m:t>
                      </m:r>
                    </m:oMath>
                  </m:oMathPara>
                </a14:m>
                <a:endParaRPr lang="pt-PT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85" y="2743036"/>
                <a:ext cx="5256584" cy="5874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35696" y="3297034"/>
                <a:ext cx="5112568" cy="59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→ </m:t>
                      </m:r>
                      <m:sSup>
                        <m:sSup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PT" sz="2000" b="0" i="0" baseline="30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−</m:t>
                          </m:r>
                        </m:sup>
                      </m:sSup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; ∆</m:t>
                      </m:r>
                      <m:r>
                        <m:rPr>
                          <m:nor/>
                        </m:rPr>
                        <a:rPr lang="pt-PT" sz="2000" i="1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1313 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mol</m:t>
                      </m:r>
                    </m:oMath>
                  </m:oMathPara>
                </a14:m>
                <a:endParaRPr lang="pt-PT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297034"/>
                <a:ext cx="5112568" cy="5933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63688" y="3838973"/>
                <a:ext cx="5124787" cy="59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PT" sz="2000" b="0" i="1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 </m:t>
                      </m:r>
                      <m:sSubSup>
                        <m:sSubSup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t-PT" sz="2000" b="0" i="0" baseline="30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+</m:t>
                          </m:r>
                        </m:sup>
                      </m:sSubSup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−</m:t>
                          </m:r>
                        </m:sup>
                      </m:sSup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; ∆</m:t>
                      </m:r>
                      <m:r>
                        <m:rPr>
                          <m:nor/>
                        </m:rPr>
                        <a:rPr lang="pt-PT" sz="2000" i="1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sz="2000" b="0" i="1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1205 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mol</m:t>
                      </m:r>
                    </m:oMath>
                  </m:oMathPara>
                </a14:m>
                <a:endParaRPr lang="pt-PT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38973"/>
                <a:ext cx="5124787" cy="5933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1" y="4869161"/>
            <a:ext cx="7807071" cy="2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78" y="5252155"/>
            <a:ext cx="1307211" cy="3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5749"/>
          <a:stretch/>
        </p:blipFill>
        <p:spPr bwMode="auto">
          <a:xfrm>
            <a:off x="5784124" y="5229200"/>
            <a:ext cx="438054" cy="27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2" r="38156"/>
          <a:stretch/>
        </p:blipFill>
        <p:spPr bwMode="auto">
          <a:xfrm>
            <a:off x="4784301" y="5251322"/>
            <a:ext cx="263900" cy="2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73"/>
          <a:stretch/>
        </p:blipFill>
        <p:spPr bwMode="auto">
          <a:xfrm>
            <a:off x="4207147" y="5266915"/>
            <a:ext cx="190456" cy="2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r="57011"/>
          <a:stretch/>
        </p:blipFill>
        <p:spPr bwMode="auto">
          <a:xfrm>
            <a:off x="4410266" y="5250942"/>
            <a:ext cx="375105" cy="2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8" r="22203"/>
          <a:stretch/>
        </p:blipFill>
        <p:spPr bwMode="auto">
          <a:xfrm>
            <a:off x="5048201" y="5236153"/>
            <a:ext cx="186282" cy="2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7"/>
          <a:stretch/>
        </p:blipFill>
        <p:spPr bwMode="auto">
          <a:xfrm>
            <a:off x="5216161" y="5236153"/>
            <a:ext cx="305133" cy="2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27847" y="5229200"/>
            <a:ext cx="438055" cy="25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24594"/>
            <a:ext cx="1856514" cy="34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09" y="5754229"/>
            <a:ext cx="180784" cy="30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85" y="5754229"/>
            <a:ext cx="431101" cy="2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5" y="5788995"/>
            <a:ext cx="292036" cy="2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05264"/>
            <a:ext cx="132111" cy="2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82" y="5769371"/>
            <a:ext cx="298989" cy="2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00" y="5795949"/>
            <a:ext cx="396334" cy="2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60" y="5797343"/>
            <a:ext cx="396334" cy="2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8053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Radicais livres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reações químicas de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fotodissociação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origem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radicais livres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radicais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são espécies químicas (átomos, moléculas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iões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com eletrões desemparelhados.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3051530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Analisando a configuração eletrónica, é possível verificar se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átomo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ião é radical,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basta que haja orbitais semipreenchidas.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2"/>
          <a:stretch/>
        </p:blipFill>
        <p:spPr bwMode="auto">
          <a:xfrm>
            <a:off x="671014" y="5356772"/>
            <a:ext cx="3828978" cy="59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0" t="41857" r="50000" b="33288"/>
          <a:stretch/>
        </p:blipFill>
        <p:spPr bwMode="auto">
          <a:xfrm>
            <a:off x="2509303" y="4845747"/>
            <a:ext cx="152400" cy="46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7" t="23986" r="42332" b="58143"/>
          <a:stretch/>
        </p:blipFill>
        <p:spPr bwMode="auto">
          <a:xfrm>
            <a:off x="2197414" y="4528178"/>
            <a:ext cx="776178" cy="3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6114" r="22986" b="74429"/>
          <a:stretch/>
        </p:blipFill>
        <p:spPr bwMode="auto">
          <a:xfrm>
            <a:off x="1474401" y="4156506"/>
            <a:ext cx="2222205" cy="3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1"/>
          <a:stretch/>
        </p:blipFill>
        <p:spPr bwMode="auto">
          <a:xfrm>
            <a:off x="5004048" y="5301208"/>
            <a:ext cx="3600400" cy="7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27525" r="12698" b="57492"/>
          <a:stretch/>
        </p:blipFill>
        <p:spPr bwMode="auto">
          <a:xfrm>
            <a:off x="5489687" y="4564359"/>
            <a:ext cx="262912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4604" r="16931" b="72476"/>
          <a:stretch/>
        </p:blipFill>
        <p:spPr bwMode="auto">
          <a:xfrm>
            <a:off x="5645631" y="4107369"/>
            <a:ext cx="2317234" cy="46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0" t="41857" r="50000" b="33288"/>
          <a:stretch/>
        </p:blipFill>
        <p:spPr bwMode="auto">
          <a:xfrm>
            <a:off x="6728048" y="4836024"/>
            <a:ext cx="152400" cy="46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071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Radicais livres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espécies poliatómicas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radicais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tiverem um número ímpar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eletrões.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maioria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espécies poliatómicas com número par de eletrões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são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radicais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59479" y="5270888"/>
            <a:ext cx="8275785" cy="79208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terem eletrões desemparelhados, os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radicais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são, de um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modo </a:t>
            </a:r>
          </a:p>
          <a:p>
            <a:pPr algn="ctr"/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geral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espécies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químicas muito reativas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Picture 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9" t="69529"/>
          <a:stretch/>
        </p:blipFill>
        <p:spPr bwMode="auto">
          <a:xfrm>
            <a:off x="5187910" y="4314245"/>
            <a:ext cx="3193001" cy="59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3" r="55171"/>
          <a:stretch/>
        </p:blipFill>
        <p:spPr bwMode="auto">
          <a:xfrm>
            <a:off x="827584" y="4369675"/>
            <a:ext cx="3535956" cy="57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26849" r="62262" b="57647"/>
          <a:stretch/>
        </p:blipFill>
        <p:spPr bwMode="auto">
          <a:xfrm>
            <a:off x="1409339" y="3415626"/>
            <a:ext cx="2372448" cy="3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7039" r="66654" b="75248"/>
          <a:stretch/>
        </p:blipFill>
        <p:spPr bwMode="auto">
          <a:xfrm>
            <a:off x="1741645" y="2924944"/>
            <a:ext cx="1707835" cy="3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0" t="41857" r="50000" b="33288"/>
          <a:stretch/>
        </p:blipFill>
        <p:spPr bwMode="auto">
          <a:xfrm>
            <a:off x="2550402" y="3793307"/>
            <a:ext cx="152400" cy="46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4" t="25644" r="1826" b="57303"/>
          <a:stretch/>
        </p:blipFill>
        <p:spPr bwMode="auto">
          <a:xfrm>
            <a:off x="5475940" y="3390891"/>
            <a:ext cx="2811160" cy="3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5" t="8762" r="5667" b="72594"/>
          <a:stretch/>
        </p:blipFill>
        <p:spPr bwMode="auto">
          <a:xfrm>
            <a:off x="5654188" y="2906845"/>
            <a:ext cx="2260443" cy="36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0" t="41857" r="50000" b="33288"/>
          <a:stretch/>
        </p:blipFill>
        <p:spPr bwMode="auto">
          <a:xfrm>
            <a:off x="6835708" y="3785722"/>
            <a:ext cx="152400" cy="46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46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1234</Words>
  <Application>Microsoft Office PowerPoint</Application>
  <PresentationFormat>Apresentação no Ecrã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258</cp:revision>
  <dcterms:created xsi:type="dcterms:W3CDTF">2015-02-06T10:27:32Z</dcterms:created>
  <dcterms:modified xsi:type="dcterms:W3CDTF">2015-10-30T16:17:48Z</dcterms:modified>
</cp:coreProperties>
</file>