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61" r:id="rId3"/>
    <p:sldId id="406" r:id="rId4"/>
    <p:sldId id="409" r:id="rId5"/>
    <p:sldId id="408" r:id="rId6"/>
    <p:sldId id="423" r:id="rId7"/>
    <p:sldId id="414" r:id="rId8"/>
    <p:sldId id="410" r:id="rId9"/>
    <p:sldId id="411" r:id="rId10"/>
    <p:sldId id="424" r:id="rId11"/>
    <p:sldId id="397" r:id="rId12"/>
    <p:sldId id="417" r:id="rId13"/>
    <p:sldId id="399" r:id="rId14"/>
    <p:sldId id="427" r:id="rId15"/>
    <p:sldId id="428" r:id="rId16"/>
    <p:sldId id="430" r:id="rId17"/>
    <p:sldId id="416" r:id="rId18"/>
    <p:sldId id="357" r:id="rId19"/>
    <p:sldId id="420" r:id="rId20"/>
    <p:sldId id="421" r:id="rId21"/>
    <p:sldId id="425" r:id="rId22"/>
    <p:sldId id="426" r:id="rId23"/>
    <p:sldId id="42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3551">
          <p15:clr>
            <a:srgbClr val="A4A3A4"/>
          </p15:clr>
        </p15:guide>
        <p15:guide id="4" pos="6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lipe carvalho" initials="f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342"/>
    <a:srgbClr val="0D677A"/>
    <a:srgbClr val="00ADEE"/>
    <a:srgbClr val="4F81BD"/>
    <a:srgbClr val="ED1C24"/>
    <a:srgbClr val="404040"/>
    <a:srgbClr val="22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45" autoAdjust="0"/>
    <p:restoredTop sz="97589" autoAdjust="0"/>
  </p:normalViewPr>
  <p:slideViewPr>
    <p:cSldViewPr snapToGrid="0" snapToObjects="1">
      <p:cViewPr>
        <p:scale>
          <a:sx n="90" d="100"/>
          <a:sy n="90" d="100"/>
        </p:scale>
        <p:origin x="-1788" y="-66"/>
      </p:cViewPr>
      <p:guideLst>
        <p:guide orient="horz" pos="482"/>
        <p:guide orient="horz" pos="3551"/>
        <p:guide pos="612"/>
        <p:guide pos="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pPr/>
              <a:t>14-06-2016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573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No modo de</a:t>
            </a:r>
            <a:r>
              <a:rPr lang="pt-PT" baseline="0" dirty="0" smtClean="0"/>
              <a:t> apresentação, c</a:t>
            </a:r>
            <a:r>
              <a:rPr lang="pt-PT" dirty="0" smtClean="0"/>
              <a:t>lique na lupa</a:t>
            </a:r>
            <a:r>
              <a:rPr lang="pt-PT" baseline="0" dirty="0" smtClean="0"/>
              <a:t> para ver a imagem num tamanho maior.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No modo de</a:t>
            </a:r>
            <a:r>
              <a:rPr lang="pt-PT" baseline="0" dirty="0" smtClean="0"/>
              <a:t> apresentação, c</a:t>
            </a:r>
            <a:r>
              <a:rPr lang="pt-PT" dirty="0" smtClean="0"/>
              <a:t>lique na lupa</a:t>
            </a:r>
            <a:r>
              <a:rPr lang="pt-PT" baseline="0" dirty="0" smtClean="0"/>
              <a:t> para ver a imagem num tamanho maior.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No modo de</a:t>
            </a:r>
            <a:r>
              <a:rPr lang="pt-PT" baseline="0" dirty="0" smtClean="0"/>
              <a:t> apresentação, c</a:t>
            </a:r>
            <a:r>
              <a:rPr lang="pt-PT" dirty="0" smtClean="0"/>
              <a:t>lique na lupa</a:t>
            </a:r>
            <a:r>
              <a:rPr lang="pt-PT" baseline="0" dirty="0" smtClean="0"/>
              <a:t> para ver a imagem num tamanho maior.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 smtClean="0"/>
              <a:t>No modo de</a:t>
            </a:r>
            <a:r>
              <a:rPr lang="pt-PT" baseline="0" dirty="0" smtClean="0"/>
              <a:t> apresentação, c</a:t>
            </a:r>
            <a:r>
              <a:rPr lang="pt-PT" dirty="0" smtClean="0"/>
              <a:t>lique na lupa</a:t>
            </a:r>
            <a:r>
              <a:rPr lang="pt-PT" baseline="0" dirty="0" smtClean="0"/>
              <a:t> para ver a imagem num tamanho maior.</a:t>
            </a: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pPr/>
              <a:t>6/14/2016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.jpe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slide" Target="slide22.xml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slide" Target="slide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2.jpeg"/><Relationship Id="rId7" Type="http://schemas.openxmlformats.org/officeDocument/2006/relationships/image" Target="../media/image700.png"/><Relationship Id="rId12" Type="http://schemas.openxmlformats.org/officeDocument/2006/relationships/image" Target="../media/image76.pn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0.png"/><Relationship Id="rId15" Type="http://schemas.openxmlformats.org/officeDocument/2006/relationships/image" Target="../media/image79.png"/><Relationship Id="rId10" Type="http://schemas.openxmlformats.org/officeDocument/2006/relationships/image" Target="../media/image71.png"/><Relationship Id="rId4" Type="http://schemas.openxmlformats.org/officeDocument/2006/relationships/image" Target="../media/image640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1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0" Type="http://schemas.openxmlformats.org/officeDocument/2006/relationships/image" Target="../media/image280.png"/><Relationship Id="rId4" Type="http://schemas.openxmlformats.org/officeDocument/2006/relationships/image" Target="../media/image260.png"/><Relationship Id="rId9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9410" y="2156204"/>
            <a:ext cx="4760074" cy="4012371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Derivadas de </a:t>
            </a:r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reais de variável real </a:t>
            </a:r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aplicações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5838" y="1192928"/>
                <a:ext cx="7805737" cy="1555178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designa-se por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função derivada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função de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domínio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={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: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err="1" smtClean="0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}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que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cada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faz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corresponder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).</m:t>
                    </m:r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1192928"/>
                <a:ext cx="7805737" cy="155517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Função derivada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976313" y="3351930"/>
                <a:ext cx="773262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Nota: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Uma função real de variável real diz-se </a:t>
                </a:r>
                <a:r>
                  <a:rPr lang="pt-PT" b="1" dirty="0" err="1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num conjunto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𝑨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quando é </a:t>
                </a:r>
                <a:r>
                  <a:rPr lang="pt-PT" dirty="0" err="1" smtClean="0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todos os pontos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3351930"/>
                <a:ext cx="7732627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09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16"/>
          <p:cNvSpPr txBox="1"/>
          <p:nvPr/>
        </p:nvSpPr>
        <p:spPr>
          <a:xfrm>
            <a:off x="1116013" y="137543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Regras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derivação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33"/>
              <p:cNvSpPr/>
              <p:nvPr/>
            </p:nvSpPr>
            <p:spPr>
              <a:xfrm>
                <a:off x="985836" y="663084"/>
                <a:ext cx="5530874" cy="681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′=0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′=1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′=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den>
                    </m:f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6" y="663084"/>
                <a:ext cx="5530874" cy="6818149"/>
              </a:xfrm>
              <a:prstGeom prst="rect">
                <a:avLst/>
              </a:prstGeom>
              <a:blipFill rotWithShape="1">
                <a:blip r:embed="rId4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462530" y="675665"/>
                <a:ext cx="3934495" cy="436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𝑘𝑓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𝑔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pt-PT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pt-PT" dirty="0" smtClean="0"/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/>
                  <a:t>,</a:t>
                </a:r>
                <a:r>
                  <a:rPr lang="pt-PT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endParaRPr lang="pt-PT" dirty="0"/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endParaRPr lang="pt-PT" dirty="0" smtClean="0"/>
              </a:p>
              <a:p>
                <a:pPr marL="285750" indent="-285750">
                  <a:lnSpc>
                    <a:spcPct val="200000"/>
                  </a:lnSpc>
                  <a:buFont typeface="Arial" pitchFamily="34" charset="0"/>
                  <a:buChar char="•"/>
                </a:pPr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530" y="675665"/>
                <a:ext cx="3934495" cy="4365554"/>
              </a:xfrm>
              <a:prstGeom prst="rect">
                <a:avLst/>
              </a:prstGeom>
              <a:blipFill rotWithShape="1">
                <a:blip r:embed="rId5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985838" y="5424031"/>
                <a:ext cx="707707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Teorema da derivada da função composta: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</a:rPr>
                            <m:t>𝑔</m:t>
                          </m:r>
                          <m:r>
                            <a:rPr lang="pt-PT" i="1" dirty="0">
                              <a:latin typeface="Cambria Math"/>
                            </a:rPr>
                            <m:t> </m:t>
                          </m:r>
                          <m:r>
                            <a:rPr lang="pt-PT" i="1" dirty="0">
                              <a:latin typeface="Cambria Math"/>
                            </a:rPr>
                            <m:t>𝑜</m:t>
                          </m:r>
                          <m:r>
                            <a:rPr lang="pt-PT" i="1" dirty="0">
                              <a:latin typeface="Cambria Math"/>
                            </a:rPr>
                            <m:t> </m:t>
                          </m:r>
                          <m:r>
                            <a:rPr lang="pt-PT" i="1" dirty="0">
                              <a:latin typeface="Cambria Math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pt-PT" i="1" dirty="0">
                          <a:latin typeface="Cambria Math"/>
                        </a:rPr>
                        <m:t>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pt-PT" i="1" dirty="0">
                          <a:latin typeface="Cambria Math"/>
                        </a:rPr>
                        <m:t>= </m:t>
                      </m:r>
                      <m:r>
                        <a:rPr lang="pt-PT" i="1" dirty="0">
                          <a:latin typeface="Cambria Math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</a:rPr>
                        <m:t> 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</a:rPr>
                        <m:t>×</m:t>
                      </m:r>
                      <m:r>
                        <a:rPr lang="pt-PT" i="1" dirty="0">
                          <a:latin typeface="Cambria Math"/>
                        </a:rPr>
                        <m:t> </m:t>
                      </m:r>
                      <m:r>
                        <a:rPr lang="pt-PT" i="1" dirty="0">
                          <a:latin typeface="Cambria Math"/>
                        </a:rPr>
                        <m:t>𝑔</m:t>
                      </m:r>
                      <m:r>
                        <a:rPr lang="pt-PT" i="1" dirty="0">
                          <a:latin typeface="Cambria Math"/>
                        </a:rPr>
                        <m:t>’(</m:t>
                      </m:r>
                      <m:r>
                        <a:rPr lang="pt-PT" i="1" dirty="0">
                          <a:latin typeface="Cambria Math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</a:rPr>
                        <m:t>(</m:t>
                      </m:r>
                      <m:r>
                        <a:rPr lang="pt-PT" i="1" dirty="0">
                          <a:latin typeface="Cambria Math"/>
                        </a:rPr>
                        <m:t>𝑎</m:t>
                      </m:r>
                      <m:r>
                        <a:rPr lang="pt-PT" i="1" dirty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5424031"/>
                <a:ext cx="7077075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7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Nuvem 14"/>
          <p:cNvSpPr/>
          <p:nvPr/>
        </p:nvSpPr>
        <p:spPr>
          <a:xfrm>
            <a:off x="6353241" y="4025574"/>
            <a:ext cx="2392323" cy="17350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Deves saber estes resultados de </a:t>
            </a:r>
            <a:r>
              <a:rPr lang="pt-PT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memória!</a:t>
            </a:r>
            <a:endParaRPr lang="pt-PT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022368" y="61926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10442628" y="11362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3"/>
          <p:cNvSpPr txBox="1"/>
          <p:nvPr/>
        </p:nvSpPr>
        <p:spPr>
          <a:xfrm>
            <a:off x="955736" y="482897"/>
            <a:ext cx="8054669" cy="82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 a expressão da função derivada de cada uma das funções definidas pelas seguintes expressões: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16"/>
              <p:cNvSpPr/>
              <p:nvPr/>
            </p:nvSpPr>
            <p:spPr>
              <a:xfrm>
                <a:off x="1022368" y="1295611"/>
                <a:ext cx="3865641" cy="4966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b="0" i="1" dirty="0" smtClean="0">
                    <a:latin typeface="Cambria Math"/>
                    <a:cs typeface="Arial" panose="020B0604020202020204" pitchFamily="34" charset="0"/>
                  </a:rPr>
                  <a:t>’</a:t>
                </a: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×</m:t>
                            </m:r>
                            <m:rad>
                              <m:radPr>
                                <m:degHide m:val="on"/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pt-PT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Clr>
                    <a:srgbClr val="6AA342"/>
                  </a:buClr>
                  <a:buFont typeface="+mj-lt"/>
                  <a:buAutoNum type="arabicPeriod"/>
                </a:pPr>
                <a:endParaRPr lang="pt-PT" sz="105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pt-PT" i="1">
                                            <a:latin typeface="Cambria Math"/>
                                            <a:cs typeface="Arial" panose="020B0604020202020204" pitchFamily="34" charset="0"/>
                                          </a:rPr>
                                          <m:t>+3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i="1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pt-PT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368" y="1295611"/>
                <a:ext cx="3865641" cy="4966873"/>
              </a:xfrm>
              <a:prstGeom prst="rect">
                <a:avLst/>
              </a:prstGeom>
              <a:blipFill rotWithShape="1">
                <a:blip r:embed="rId4"/>
                <a:stretch>
                  <a:fillRect l="-12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2231599" y="1297918"/>
                <a:ext cx="117051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99" y="1297918"/>
                <a:ext cx="1170513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4"/>
              <p:cNvSpPr/>
              <p:nvPr/>
            </p:nvSpPr>
            <p:spPr>
              <a:xfrm>
                <a:off x="3182470" y="1300095"/>
                <a:ext cx="1005403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470" y="1300095"/>
                <a:ext cx="1005403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4"/>
              <p:cNvSpPr/>
              <p:nvPr/>
            </p:nvSpPr>
            <p:spPr>
              <a:xfrm>
                <a:off x="4037561" y="1301160"/>
                <a:ext cx="601447" cy="456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561" y="1301160"/>
                <a:ext cx="601447" cy="4564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ângulo 4"/>
              <p:cNvSpPr/>
              <p:nvPr/>
            </p:nvSpPr>
            <p:spPr>
              <a:xfrm>
                <a:off x="2603075" y="1986556"/>
                <a:ext cx="3061223" cy="512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ra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75" y="1986556"/>
                <a:ext cx="3061223" cy="5124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ângulo 4"/>
              <p:cNvSpPr/>
              <p:nvPr/>
            </p:nvSpPr>
            <p:spPr>
              <a:xfrm>
                <a:off x="5505020" y="1869716"/>
                <a:ext cx="2579745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′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20" y="1869716"/>
                <a:ext cx="2579745" cy="72244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4"/>
              <p:cNvSpPr/>
              <p:nvPr/>
            </p:nvSpPr>
            <p:spPr>
              <a:xfrm>
                <a:off x="2395117" y="6051603"/>
                <a:ext cx="1462195" cy="8284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117" y="6051603"/>
                <a:ext cx="1462195" cy="8284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4"/>
              <p:cNvSpPr/>
              <p:nvPr/>
            </p:nvSpPr>
            <p:spPr>
              <a:xfrm>
                <a:off x="2645278" y="2443426"/>
                <a:ext cx="2561086" cy="669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78" y="2443426"/>
                <a:ext cx="2561086" cy="66992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4"/>
              <p:cNvSpPr/>
              <p:nvPr/>
            </p:nvSpPr>
            <p:spPr>
              <a:xfrm>
                <a:off x="5099953" y="2436111"/>
                <a:ext cx="1838260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  <m:r>
                      <a:rPr lang="pt-PT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solidFill>
                    <a:schemeClr val="tx1"/>
                  </a:solidFill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953" y="2436111"/>
                <a:ext cx="1838260" cy="6799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ângulo 4"/>
              <p:cNvSpPr/>
              <p:nvPr/>
            </p:nvSpPr>
            <p:spPr>
              <a:xfrm>
                <a:off x="2108854" y="3171506"/>
                <a:ext cx="3427285" cy="868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854" y="3171506"/>
                <a:ext cx="3427285" cy="86863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ângulo 4"/>
              <p:cNvSpPr/>
              <p:nvPr/>
            </p:nvSpPr>
            <p:spPr>
              <a:xfrm>
                <a:off x="5352190" y="3175067"/>
                <a:ext cx="3632340" cy="8694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1600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sz="16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16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5</m:t>
                                      </m:r>
                                      <m:r>
                                        <a:rPr lang="pt-PT" sz="1600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pt-PT" sz="1600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190" y="3175067"/>
                <a:ext cx="3632340" cy="86940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"/>
              <p:cNvSpPr/>
              <p:nvPr/>
            </p:nvSpPr>
            <p:spPr>
              <a:xfrm>
                <a:off x="2111134" y="3916201"/>
                <a:ext cx="3254161" cy="8686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pt-PT" sz="1600" i="1" smtClean="0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i="1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600" i="1">
                              <a:latin typeface="Cambria Math"/>
                              <a:cs typeface="Arial" panose="020B0604020202020204" pitchFamily="34" charset="0"/>
                            </a:rPr>
                            <m:t>×(5−0)</m:t>
                          </m:r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34" y="3916201"/>
                <a:ext cx="3254161" cy="86863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ângulo 4"/>
              <p:cNvSpPr/>
              <p:nvPr/>
            </p:nvSpPr>
            <p:spPr>
              <a:xfrm>
                <a:off x="5170497" y="3941948"/>
                <a:ext cx="1730089" cy="853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15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−3−15</m:t>
                          </m:r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497" y="3941948"/>
                <a:ext cx="1730089" cy="85324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ângulo 4"/>
              <p:cNvSpPr/>
              <p:nvPr/>
            </p:nvSpPr>
            <p:spPr>
              <a:xfrm>
                <a:off x="6758341" y="3945427"/>
                <a:ext cx="1282018" cy="845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−3</m:t>
                          </m:r>
                        </m:num>
                        <m:den>
                          <m:d>
                            <m:dPr>
                              <m:ctrlP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sz="1600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1600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den>
                      </m:f>
                    </m:oMath>
                  </m:oMathPara>
                </a14:m>
                <a:endParaRPr lang="pt-PT" sz="160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341" y="3945427"/>
                <a:ext cx="1282018" cy="84574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4"/>
              <p:cNvSpPr/>
              <p:nvPr/>
            </p:nvSpPr>
            <p:spPr>
              <a:xfrm>
                <a:off x="2397235" y="4798254"/>
                <a:ext cx="2585836" cy="829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235" y="4798254"/>
                <a:ext cx="2585836" cy="82907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ângulo 4"/>
              <p:cNvSpPr/>
              <p:nvPr/>
            </p:nvSpPr>
            <p:spPr>
              <a:xfrm>
                <a:off x="4731032" y="4775855"/>
                <a:ext cx="3535712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1´×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−1×</m:t>
                        </m:r>
                        <m:sSup>
                          <m:sSup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e>
                            </m:d>
                          </m:e>
                          <m:sup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032" y="4775855"/>
                <a:ext cx="3535712" cy="87139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ângulo 4"/>
              <p:cNvSpPr/>
              <p:nvPr/>
            </p:nvSpPr>
            <p:spPr>
              <a:xfrm>
                <a:off x="2399849" y="5462398"/>
                <a:ext cx="2988382" cy="8713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−1×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+3</m:t>
                            </m:r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²</m:t>
                        </m:r>
                      </m:den>
                    </m:f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849" y="5462398"/>
                <a:ext cx="2988382" cy="87139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ângulo 4"/>
              <p:cNvSpPr/>
              <p:nvPr/>
            </p:nvSpPr>
            <p:spPr>
              <a:xfrm>
                <a:off x="5160418" y="5486801"/>
                <a:ext cx="2738122" cy="829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+3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i="1" dirty="0" smtClean="0">
                    <a:latin typeface="Cambria Math"/>
                    <a:cs typeface="Arial" panose="020B0604020202020204" pitchFamily="34" charset="0"/>
                  </a:rPr>
                  <a:t> </a:t>
                </a:r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418" y="5486801"/>
                <a:ext cx="2738122" cy="829779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6734881" y="2566311"/>
                <a:ext cx="1055545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Cambria Math"/>
                    <a:cs typeface="Arial" panose="020B0604020202020204" pitchFamily="34" charset="0"/>
                  </a:rPr>
                  <a:t>=</a:t>
                </a:r>
                <a:r>
                  <a:rPr lang="pt-PT" i="1" dirty="0">
                    <a:latin typeface="Cambria Math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ra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81" y="2566311"/>
                <a:ext cx="1055545" cy="487954"/>
              </a:xfrm>
              <a:prstGeom prst="rect">
                <a:avLst/>
              </a:prstGeom>
              <a:blipFill rotWithShape="1">
                <a:blip r:embed="rId22"/>
                <a:stretch>
                  <a:fillRect l="-5202" b="-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8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7" grpId="0" animBg="1"/>
      <p:bldP spid="28" grpId="0" animBg="1"/>
      <p:bldP spid="51" grpId="0" animBg="1"/>
      <p:bldP spid="26" grpId="0" animBg="1"/>
      <p:bldP spid="32" grpId="0"/>
      <p:bldP spid="34" grpId="0" animBg="1"/>
      <p:bldP spid="37" grpId="0" animBg="1"/>
      <p:bldP spid="41" grpId="0"/>
      <p:bldP spid="43" grpId="0" animBg="1"/>
      <p:bldP spid="44" grpId="0" animBg="1"/>
      <p:bldP spid="45" grpId="0" animBg="1"/>
      <p:bldP spid="52" grpId="0" animBg="1"/>
      <p:bldP spid="53" grpId="0" animBg="1"/>
      <p:bldP spid="5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3" y="137543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Sinal da derivada, sentido de variação e extremos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58850" y="1141701"/>
                <a:ext cx="757555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função real de variável real,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num conjunto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1141701"/>
                <a:ext cx="7575550" cy="456535"/>
              </a:xfrm>
              <a:prstGeom prst="rect">
                <a:avLst/>
              </a:prstGeom>
              <a:blipFill rotWithShape="1">
                <a:blip r:embed="rId4"/>
                <a:stretch>
                  <a:fillRect l="-64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85838" y="2080054"/>
                <a:ext cx="3603625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Arial" pitchFamily="34" charset="0"/>
                  <a:buChar char="•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crescente em sentido lato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nesse conjunto, então, para todo 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’(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)≥0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2080054"/>
                <a:ext cx="3603625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1184" r="-169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958850" y="4665930"/>
                <a:ext cx="363061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Arial" pitchFamily="34" charset="0"/>
                  <a:buChar char="•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decrescente em sentido lato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nesse conjunto, então, para todo 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’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≤0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4665930"/>
                <a:ext cx="3630613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007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35" y="1880168"/>
            <a:ext cx="3220278" cy="1694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11" y="188016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b="3536"/>
          <a:stretch/>
        </p:blipFill>
        <p:spPr bwMode="auto">
          <a:xfrm>
            <a:off x="4961618" y="4289688"/>
            <a:ext cx="3133104" cy="2130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20" y="428968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3" y="137543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Sinal da derivada, sentido de variação e extremos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/>
              <p:cNvSpPr txBox="1"/>
              <p:nvPr/>
            </p:nvSpPr>
            <p:spPr>
              <a:xfrm>
                <a:off x="1211264" y="1180029"/>
                <a:ext cx="7362894" cy="1940957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Teorema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função real de variável real, com domínio contendo um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= ]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[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atinge um extremo local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)=0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64" y="1180029"/>
                <a:ext cx="7362894" cy="194095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1211264" y="3351930"/>
                <a:ext cx="7732627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Nota: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O recíproco deste teorema pode não se verificar, ou seja, uma função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com derivada nula num ponto pode não ter extremo nesse ponto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u="sng" dirty="0" smtClean="0">
                    <a:latin typeface="Arial" pitchFamily="34" charset="0"/>
                    <a:cs typeface="Arial" pitchFamily="34" charset="0"/>
                  </a:rPr>
                  <a:t>Exemplo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pt-PT" b="0" i="1" dirty="0" smtClean="0">
                  <a:latin typeface="Cambria Math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b="0" dirty="0" smtClean="0">
                    <a:cs typeface="Arial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não admite extremo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64" y="3351930"/>
                <a:ext cx="7732627" cy="3000821"/>
              </a:xfrm>
              <a:prstGeom prst="rect">
                <a:avLst/>
              </a:prstGeom>
              <a:blipFill rotWithShape="1">
                <a:blip r:embed="rId5"/>
                <a:stretch>
                  <a:fillRect l="-710" b="-8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2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78" y="3832756"/>
            <a:ext cx="2849216" cy="2298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3" y="137543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Sinal da derivada, sentido de variação e extremos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/>
              <p:cNvSpPr txBox="1"/>
              <p:nvPr/>
            </p:nvSpPr>
            <p:spPr>
              <a:xfrm>
                <a:off x="1211263" y="1180029"/>
                <a:ext cx="7561675" cy="2381503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Teorema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de </a:t>
                </a:r>
                <a:r>
                  <a:rPr lang="pt-PT" b="1" dirty="0" err="1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Lagrange</a:t>
                </a:r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contínua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&lt;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e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[, 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então existe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 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tal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que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’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/>
                              <a:cs typeface="Arial" pitchFamily="34" charset="0"/>
                            </a:rPr>
                            <m:t>𝑐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)–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𝑓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(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  <m: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  <m: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b="0" i="1" dirty="0" smtClean="0">
                              <a:latin typeface="Cambria Math"/>
                              <a:cs typeface="Arial" pitchFamily="34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63" y="1180029"/>
                <a:ext cx="7561675" cy="238150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1211263" y="3896965"/>
                <a:ext cx="423538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Interpretação geométrica: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Nas condições enunciadas, o teorema de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Lagrange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afirma, assim, que existe pelo menos um ponto do gráfico no qual a tangente é paralela à secante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𝑠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263" y="3896965"/>
                <a:ext cx="4235380" cy="2169825"/>
              </a:xfrm>
              <a:prstGeom prst="rect">
                <a:avLst/>
              </a:prstGeom>
              <a:blipFill rotWithShape="1">
                <a:blip r:embed="rId6"/>
                <a:stretch>
                  <a:fillRect l="-1297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292" y="3830832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5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6"/>
          <p:cNvSpPr txBox="1"/>
          <p:nvPr/>
        </p:nvSpPr>
        <p:spPr>
          <a:xfrm>
            <a:off x="1116013" y="137543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Sinal da derivada, sentido de variação e extremos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/>
              <p:cNvSpPr txBox="1"/>
              <p:nvPr/>
            </p:nvSpPr>
            <p:spPr>
              <a:xfrm>
                <a:off x="404037" y="1288702"/>
                <a:ext cx="8567687" cy="4534853"/>
              </a:xfrm>
              <a:prstGeom prst="roundRect">
                <a:avLst>
                  <a:gd name="adj" fmla="val 12140"/>
                </a:avLst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uma função real de variável real,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contínua num dado intervalo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𝑰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extremo esquerdo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extremo direito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]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[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se:</a:t>
                </a:r>
              </a:p>
              <a:p>
                <a:endParaRPr lang="pt-PT" dirty="0">
                  <a:latin typeface="Arial" pitchFamily="34" charset="0"/>
                  <a:cs typeface="Arial" pitchFamily="34" charset="0"/>
                </a:endParaRP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)&gt;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estritamente crescente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)&lt;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estritamente decrescente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)≥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crescente em sentido lato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)≤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decrescente em sentido lato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;</a:t>
                </a:r>
              </a:p>
              <a:p>
                <a:pPr marL="285750" indent="-285750">
                  <a:lnSpc>
                    <a:spcPct val="20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∀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∈]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[, 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)=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itchFamily="34" charset="0"/>
                    <a:cs typeface="Arial" pitchFamily="34" charset="0"/>
                  </a:rPr>
                  <a:t>constante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7" y="1288702"/>
                <a:ext cx="8567687" cy="4534853"/>
              </a:xfrm>
              <a:prstGeom prst="roundRect">
                <a:avLst>
                  <a:gd name="adj" fmla="val 12140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11935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6286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6"/>
              <p:cNvSpPr txBox="1"/>
              <p:nvPr/>
            </p:nvSpPr>
            <p:spPr>
              <a:xfrm>
                <a:off x="976312" y="84829"/>
                <a:ext cx="7955037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6AA342"/>
                  </a:buClr>
                </a:pPr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Método para estudar o sentido de variação e a existência de extremos relativos de uma função diferenciável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/>
                        <a:cs typeface="Arial" panose="020B0604020202020204" pitchFamily="34" charset="0"/>
                      </a:rPr>
                      <m:t>𝒇</m:t>
                    </m:r>
                  </m:oMath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2" y="84829"/>
                <a:ext cx="7955037" cy="1292662"/>
              </a:xfrm>
              <a:prstGeom prst="rect">
                <a:avLst/>
              </a:prstGeom>
              <a:blipFill rotWithShape="1">
                <a:blip r:embed="rId4"/>
                <a:stretch>
                  <a:fillRect l="-1303" t="-4245" b="-108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973138" y="1307163"/>
                <a:ext cx="7813053" cy="3000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073150" indent="-1073150"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1.º </a:t>
                </a:r>
                <a:r>
                  <a:rPr lang="pt-PT" b="1" dirty="0">
                    <a:latin typeface="Arial" pitchFamily="34" charset="0"/>
                    <a:cs typeface="Arial" pitchFamily="34" charset="0"/>
                  </a:rPr>
                  <a:t>passo: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Determina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 domínio 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073150" indent="-1073150"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2.º </a:t>
                </a:r>
                <a:r>
                  <a:rPr lang="pt-PT" b="1" dirty="0">
                    <a:latin typeface="Arial" pitchFamily="34" charset="0"/>
                    <a:cs typeface="Arial" pitchFamily="34" charset="0"/>
                  </a:rPr>
                  <a:t>passo: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Determina a expressão da função derivada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073150" indent="-1073150"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3.º passo: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Determina os zeros da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derivada, ou seja, resolve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’(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 = 0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073150" indent="-1073150"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4.º </a:t>
                </a:r>
                <a:r>
                  <a:rPr lang="pt-PT" b="1" dirty="0">
                    <a:latin typeface="Arial" pitchFamily="34" charset="0"/>
                    <a:cs typeface="Arial" pitchFamily="34" charset="0"/>
                  </a:rPr>
                  <a:t>passo: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Estuda o sinal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 marL="1073150" indent="-1073150">
                  <a:lnSpc>
                    <a:spcPct val="150000"/>
                  </a:lnSpc>
                </a:pPr>
                <a:r>
                  <a:rPr lang="pt-PT" b="1" dirty="0" smtClean="0">
                    <a:latin typeface="Arial" pitchFamily="34" charset="0"/>
                    <a:cs typeface="Arial" pitchFamily="34" charset="0"/>
                  </a:rPr>
                  <a:t>5.º </a:t>
                </a:r>
                <a:r>
                  <a:rPr lang="pt-PT" b="1" dirty="0">
                    <a:latin typeface="Arial" pitchFamily="34" charset="0"/>
                    <a:cs typeface="Arial" pitchFamily="34" charset="0"/>
                  </a:rPr>
                  <a:t>passo: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Constrói um quadro, no qual se estabelece a relação entre o sinal e os zeros da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derivada com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monotonia e os extremos relativos da função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38" y="1307163"/>
                <a:ext cx="7813053" cy="3000821"/>
              </a:xfrm>
              <a:prstGeom prst="rect">
                <a:avLst/>
              </a:prstGeom>
              <a:blipFill rotWithShape="1">
                <a:blip r:embed="rId5"/>
                <a:stretch>
                  <a:fillRect l="-703" b="-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ela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1771172"/>
                  </p:ext>
                </p:extLst>
              </p:nvPr>
            </p:nvGraphicFramePr>
            <p:xfrm>
              <a:off x="1134669" y="4323701"/>
              <a:ext cx="7489989" cy="1651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4548"/>
                    <a:gridCol w="577544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solidFill>
                          <a:srgbClr val="6AA34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Divide o domínio da função em intervalos através dos zeros da derivada.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Sinal de </a:t>
                          </a:r>
                          <a14:m>
                            <m:oMath xmlns:m="http://schemas.openxmlformats.org/officeDocument/2006/math">
                              <m:r>
                                <a:rPr lang="pt-PT" i="1" dirty="0" smtClean="0"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  <m:r>
                                <a:rPr lang="pt-PT" b="0" i="1" dirty="0" smtClean="0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dirty="0"/>
                        </a:p>
                      </a:txBody>
                      <a:tcPr anchor="ctr">
                        <a:solidFill>
                          <a:srgbClr val="6AA34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sinal da derivada.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4636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Variação de </a:t>
                          </a:r>
                          <a14:m>
                            <m:oMath xmlns:m="http://schemas.openxmlformats.org/officeDocument/2006/math">
                              <m:r>
                                <a:rPr lang="pt-PT" i="1" dirty="0" smtClean="0"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dirty="0"/>
                        </a:p>
                      </a:txBody>
                      <a:tcPr anchor="ctr">
                        <a:solidFill>
                          <a:srgbClr val="6AA34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sentido de variação da função e extremos relativos.</a:t>
                          </a:r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ela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1771172"/>
                  </p:ext>
                </p:extLst>
              </p:nvPr>
            </p:nvGraphicFramePr>
            <p:xfrm>
              <a:off x="1134669" y="4323701"/>
              <a:ext cx="7489989" cy="1651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4548"/>
                    <a:gridCol w="5775441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4762" r="-337367" b="-17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Divide o domínio da função em intervalos através dos zeros da derivada.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180328" r="-337367" b="-1967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sinal da derivada.</a:t>
                          </a: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162857" r="-337367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Preenche com o sentido de variação da função e extremos relativos.</a:t>
                          </a:r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Rectângulo 13"/>
          <p:cNvSpPr/>
          <p:nvPr/>
        </p:nvSpPr>
        <p:spPr>
          <a:xfrm>
            <a:off x="976312" y="5974701"/>
            <a:ext cx="7585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indent="-1073150">
              <a:lnSpc>
                <a:spcPct val="150000"/>
              </a:lnSpc>
            </a:pPr>
            <a:r>
              <a:rPr lang="pt-PT" b="1" dirty="0" smtClean="0">
                <a:latin typeface="Arial" pitchFamily="34" charset="0"/>
                <a:cs typeface="Arial" pitchFamily="34" charset="0"/>
              </a:rPr>
              <a:t>6.º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passo:</a:t>
            </a:r>
            <a:r>
              <a:rPr lang="pt-PT" dirty="0">
                <a:latin typeface="Arial" pitchFamily="34" charset="0"/>
                <a:cs typeface="Arial" pitchFamily="34" charset="0"/>
              </a:rPr>
              <a:t> Indica os intervalos de monotonia da função e os extremos relativos, caso existam.</a:t>
            </a:r>
          </a:p>
        </p:txBody>
      </p:sp>
    </p:spTree>
    <p:extLst>
      <p:ext uri="{BB962C8B-B14F-4D97-AF65-F5344CB8AC3E}">
        <p14:creationId xmlns:p14="http://schemas.microsoft.com/office/powerpoint/2010/main" val="17131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4405935" y="2548132"/>
                <a:ext cx="2585516" cy="589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/>
                        <a:cs typeface="Lucida Grande"/>
                      </a:rPr>
                      <m:t>⟺</m:t>
                    </m:r>
                    <m:r>
                      <a:rPr lang="pt-PT" b="0" i="1" dirty="0" smtClean="0">
                        <a:latin typeface="Cambria Math"/>
                        <a:ea typeface="Cambria Math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fPr>
                      <m:num>
                        <m:r>
                          <a:rPr lang="pt-PT" b="0" i="0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−6</m:t>
                        </m:r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36−4×</m:t>
                            </m:r>
                            <m:d>
                              <m:dPr>
                                <m:ctrlPr>
                                  <a:rPr lang="pt-PT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dirty="0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pt-PT" b="0" i="1" dirty="0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×9</m:t>
                            </m:r>
                          </m:e>
                        </m:rad>
                      </m:num>
                      <m:den>
                        <m:r>
                          <a:rPr lang="pt-PT" b="0" i="1" dirty="0" smtClean="0">
                            <a:latin typeface="Cambria Math"/>
                            <a:ea typeface="Cambria Math"/>
                            <a:cs typeface="Lucida Grande"/>
                          </a:rPr>
                          <m:t>2×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/>
                                <a:ea typeface="Cambria Math"/>
                              </a:rPr>
                              <m:t>−3</m:t>
                            </m:r>
                          </m:e>
                        </m:d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935" y="2548132"/>
                <a:ext cx="2585516" cy="5890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6731434" y="2674556"/>
                <a:ext cx="21062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ea typeface="Cambria Math"/>
                          <a:cs typeface="Lucida Grande"/>
                        </a:rPr>
                        <m:t>⟺</m:t>
                      </m:r>
                      <m:r>
                        <a:rPr lang="pt-PT" b="0" i="1" dirty="0" smtClean="0">
                          <a:latin typeface="Cambria Math"/>
                          <a:ea typeface="Cambria Math"/>
                          <a:cs typeface="Lucida Grande"/>
                        </a:rPr>
                        <m:t>𝑥</m:t>
                      </m:r>
                      <m:r>
                        <a:rPr lang="pt-PT" i="1" dirty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−1∨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Lucida Grande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434" y="2674556"/>
                <a:ext cx="210621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4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3"/>
              <p:cNvSpPr txBox="1"/>
              <p:nvPr/>
            </p:nvSpPr>
            <p:spPr>
              <a:xfrm>
                <a:off x="982455" y="622257"/>
                <a:ext cx="8054669" cy="823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4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Estuda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quanto aos intervalos de monotonia e extremos relativos.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55" y="622257"/>
                <a:ext cx="8054669" cy="823559"/>
              </a:xfrm>
              <a:prstGeom prst="rect">
                <a:avLst/>
              </a:prstGeom>
              <a:blipFill rotWithShape="1">
                <a:blip r:embed="rId6"/>
                <a:stretch>
                  <a:fillRect l="-606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892839" y="1721535"/>
                <a:ext cx="7759328" cy="178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=−3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+6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</m:t>
                    </m:r>
                  </m:oMath>
                </a14:m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=0⇔−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6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+9=0</m:t>
                    </m:r>
                  </m:oMath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pt-PT" b="0" i="1" dirty="0" smtClean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39" y="1721535"/>
                <a:ext cx="7759328" cy="1787733"/>
              </a:xfrm>
              <a:prstGeom prst="rect">
                <a:avLst/>
              </a:prstGeom>
              <a:blipFill rotWithShape="1">
                <a:blip r:embed="rId7"/>
                <a:stretch>
                  <a:fillRect l="-4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e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650648"/>
                  </p:ext>
                </p:extLst>
              </p:nvPr>
            </p:nvGraphicFramePr>
            <p:xfrm>
              <a:off x="2144557" y="3332686"/>
              <a:ext cx="6364410" cy="14290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4548"/>
                    <a:gridCol w="1155088"/>
                    <a:gridCol w="605800"/>
                    <a:gridCol w="1073426"/>
                    <a:gridCol w="596348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solidFill>
                          <a:srgbClr val="6AA34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  <a:cs typeface="Arial" pitchFamily="34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Sinal de </a:t>
                          </a:r>
                          <a14:m>
                            <m:oMath xmlns:m="http://schemas.openxmlformats.org/officeDocument/2006/math">
                              <m:r>
                                <a:rPr lang="pt-PT" i="1" dirty="0" smtClean="0"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  <m:r>
                                <a:rPr lang="pt-PT" b="0" i="1" dirty="0" smtClean="0">
                                  <a:latin typeface="Cambria Math"/>
                                  <a:cs typeface="Arial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dirty="0"/>
                        </a:p>
                      </a:txBody>
                      <a:tcPr anchor="ctr">
                        <a:solidFill>
                          <a:srgbClr val="6AA34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0" smtClean="0">
                                    <a:latin typeface="Cambria Math"/>
                                    <a:cs typeface="Arial" pitchFamily="34" charset="0"/>
                                  </a:rPr>
                                  <m:t>     </m:t>
                                </m:r>
                              </m:oMath>
                            </m:oMathPara>
                          </a14:m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Variação de </a:t>
                          </a:r>
                          <a14:m>
                            <m:oMath xmlns:m="http://schemas.openxmlformats.org/officeDocument/2006/math">
                              <m:r>
                                <a:rPr lang="pt-PT" i="1" dirty="0" smtClean="0">
                                  <a:latin typeface="Cambria Math"/>
                                  <a:cs typeface="Arial" pitchFamily="34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pt-PT" dirty="0" smtClean="0"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endParaRPr lang="pt-PT" dirty="0"/>
                        </a:p>
                      </a:txBody>
                      <a:tcPr anchor="ctr">
                        <a:solidFill>
                          <a:srgbClr val="6AA34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ela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5650648"/>
                  </p:ext>
                </p:extLst>
              </p:nvPr>
            </p:nvGraphicFramePr>
            <p:xfrm>
              <a:off x="2144557" y="3332686"/>
              <a:ext cx="6364410" cy="142909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14548"/>
                    <a:gridCol w="1155088"/>
                    <a:gridCol w="605800"/>
                    <a:gridCol w="1073426"/>
                    <a:gridCol w="596348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356" t="-1639" r="-271530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148421" t="-1639" r="-301579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476768" t="-1639" r="-478788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762245" t="-1639" r="-204082" b="-2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422500" t="-1639" b="-28524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356" t="-103333" r="-271530" b="-1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542925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t-PT" dirty="0" smtClean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422500" t="-103333" b="-190000"/>
                          </a:stretch>
                        </a:blipFill>
                      </a:tcPr>
                    </a:tc>
                  </a:tr>
                  <a:tr h="687417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8"/>
                          <a:stretch>
                            <a:fillRect l="-356" t="-107965" r="-271530" b="-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pt-PT" dirty="0"/>
                        </a:p>
                      </a:txBody>
                      <a:tcPr anchor="ctr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Conexão recta unidireccional 4"/>
          <p:cNvCxnSpPr/>
          <p:nvPr/>
        </p:nvCxnSpPr>
        <p:spPr>
          <a:xfrm>
            <a:off x="4341512" y="4270269"/>
            <a:ext cx="586839" cy="186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exão recta unidireccional 46"/>
          <p:cNvCxnSpPr/>
          <p:nvPr/>
        </p:nvCxnSpPr>
        <p:spPr>
          <a:xfrm>
            <a:off x="7478981" y="4228408"/>
            <a:ext cx="586839" cy="186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 flipV="1">
            <a:off x="5883544" y="4188652"/>
            <a:ext cx="565089" cy="2681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2744372" y="4938531"/>
                <a:ext cx="14666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−1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−9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72" y="4938531"/>
                <a:ext cx="1466620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48"/>
              <p:cNvSpPr/>
              <p:nvPr/>
            </p:nvSpPr>
            <p:spPr>
              <a:xfrm>
                <a:off x="4997245" y="4936421"/>
                <a:ext cx="1657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pt-PT" dirty="0" smtClean="0"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23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9" name="Rec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245" y="4936421"/>
                <a:ext cx="1657377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309" t="-10000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16"/>
              <p:cNvSpPr/>
              <p:nvPr/>
            </p:nvSpPr>
            <p:spPr>
              <a:xfrm>
                <a:off x="1191680" y="5363216"/>
                <a:ext cx="6786127" cy="1427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estritamente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decrescente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]–∞, –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+∞[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estritamente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crescente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[–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1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2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um máximo relativo 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–9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é um mínimo relativo em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−1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Rec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0" y="5363216"/>
                <a:ext cx="6786127" cy="1427057"/>
              </a:xfrm>
              <a:prstGeom prst="rect">
                <a:avLst/>
              </a:prstGeom>
              <a:blipFill rotWithShape="1">
                <a:blip r:embed="rId11"/>
                <a:stretch>
                  <a:fillRect l="-180" r="-359" b="-59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4384416" y="370905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16" y="3709052"/>
                <a:ext cx="410690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5147867" y="371687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67" y="3716876"/>
                <a:ext cx="3770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5954989" y="370905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+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989" y="3709052"/>
                <a:ext cx="41069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6804490" y="369962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90" y="3699624"/>
                <a:ext cx="365806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7478981" y="3709052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−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81" y="3709052"/>
                <a:ext cx="410690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5022329" y="4078384"/>
                <a:ext cx="62810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</a:rPr>
                        <m:t>−9</m:t>
                      </m:r>
                    </m:oMath>
                  </m:oMathPara>
                </a14:m>
                <a:endParaRPr lang="pt-PT" dirty="0"/>
              </a:p>
              <a:p>
                <a:pPr algn="ctr"/>
                <a:r>
                  <a:rPr lang="pt-PT" dirty="0" err="1" smtClean="0"/>
                  <a:t>Mín</a:t>
                </a:r>
                <a:endParaRPr lang="pt-PT" dirty="0"/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329" y="4078384"/>
                <a:ext cx="628101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2913" r="-1942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6681321" y="4019335"/>
                <a:ext cx="6121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</a:rPr>
                        <m:t>23</m:t>
                      </m:r>
                    </m:oMath>
                  </m:oMathPara>
                </a14:m>
                <a:endParaRPr lang="pt-PT" dirty="0"/>
              </a:p>
              <a:p>
                <a:pPr algn="ctr"/>
                <a:r>
                  <a:rPr lang="pt-PT" dirty="0" err="1"/>
                  <a:t>Máx</a:t>
                </a:r>
                <a:endParaRPr lang="pt-PT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321" y="4019335"/>
                <a:ext cx="612143" cy="646331"/>
              </a:xfrm>
              <a:prstGeom prst="rect">
                <a:avLst/>
              </a:prstGeom>
              <a:blipFill rotWithShape="1">
                <a:blip r:embed="rId18"/>
                <a:stretch>
                  <a:fillRect l="-6000" r="-7000" b="-141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1"/>
          <p:cNvSpPr/>
          <p:nvPr/>
        </p:nvSpPr>
        <p:spPr>
          <a:xfrm>
            <a:off x="892839" y="1406096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</p:spTree>
    <p:extLst>
      <p:ext uri="{BB962C8B-B14F-4D97-AF65-F5344CB8AC3E}">
        <p14:creationId xmlns:p14="http://schemas.microsoft.com/office/powerpoint/2010/main" val="5029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49" grpId="0"/>
      <p:bldP spid="17" grpId="0"/>
      <p:bldP spid="2" grpId="0"/>
      <p:bldP spid="3" grpId="0"/>
      <p:bldP spid="7" grpId="0"/>
      <p:bldP spid="8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05" y="774017"/>
            <a:ext cx="6413380" cy="517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hlinkClick r:id="rId5" action="ppaction://hlinksldjump"/>
          </p:cNvPr>
          <p:cNvSpPr txBox="1"/>
          <p:nvPr/>
        </p:nvSpPr>
        <p:spPr>
          <a:xfrm>
            <a:off x="4238777" y="6100346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7740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Taxa média de variação de uma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função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960076" y="280816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960076" y="3354855"/>
                <a:ext cx="793627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h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=2+5</m:t>
                    </m:r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−5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e>
                      <m:sup>
                        <m:r>
                          <a:rPr lang="pt-PT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a distância, em metros, de uma bola relativamente ao chão,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segundos após ter sido atirada ao ar.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velocidade média da bola no intervalo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[1;2,3]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é: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6" y="3354855"/>
                <a:ext cx="7936274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614" r="-230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5748160" y="5040716"/>
                <a:ext cx="10807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−11,5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160" y="5040716"/>
                <a:ext cx="108074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4323467" y="4896846"/>
                <a:ext cx="1612942" cy="64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−12,95−2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1,3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67" y="4896846"/>
                <a:ext cx="1612942" cy="6476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2910279" y="4885172"/>
                <a:ext cx="1593706" cy="659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  <m:t>2,3</m:t>
                              </m:r>
                            </m:e>
                          </m:d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2,3−1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279" y="4885172"/>
                <a:ext cx="1593706" cy="65915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1470212" y="5054627"/>
                <a:ext cx="1598130" cy="3893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𝑚</m:t>
                      </m:r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.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𝑣</m:t>
                          </m:r>
                          <m:r>
                            <a:rPr lang="pt-PT" i="1">
                              <a:latin typeface="Cambria Math"/>
                              <a:cs typeface="Arial" pitchFamily="34" charset="0"/>
                            </a:rPr>
                            <m:t>.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cs typeface="Arial" pitchFamily="34" charset="0"/>
                                </a:rPr>
                                <m:t>1;2,3</m:t>
                              </m:r>
                            </m:e>
                          </m:d>
                        </m:sub>
                      </m:sSub>
                      <m:r>
                        <a:rPr lang="pt-PT" i="1">
                          <a:latin typeface="Cambria Math"/>
                          <a:cs typeface="Arial" pitchFamily="34" charset="0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212" y="5054627"/>
                <a:ext cx="1598130" cy="3893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8"/>
              <p:cNvSpPr txBox="1"/>
              <p:nvPr/>
            </p:nvSpPr>
            <p:spPr>
              <a:xfrm>
                <a:off x="968375" y="907674"/>
                <a:ext cx="7063458" cy="1639598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dados dois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respetivo domínio, designa-se por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taxa média de variação de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𝒇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𝒂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𝒃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o quociente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(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𝑏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) – 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𝑓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(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𝑎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)</m:t>
                        </m:r>
                      </m:num>
                      <m:den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i="1" dirty="0">
                            <a:latin typeface="Cambria Math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" y="907674"/>
                <a:ext cx="7063458" cy="1639598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2" grpId="0"/>
      <p:bldP spid="7" grpId="0"/>
      <p:bldP spid="8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9" y="845390"/>
            <a:ext cx="6250192" cy="514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hlinkClick r:id="rId5" action="ppaction://hlinksldjump"/>
          </p:cNvPr>
          <p:cNvSpPr txBox="1"/>
          <p:nvPr/>
        </p:nvSpPr>
        <p:spPr>
          <a:xfrm>
            <a:off x="4238777" y="6100346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03388"/>
            <a:ext cx="65722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hlinkClick r:id="rId5" action="ppaction://hlinksldjump"/>
          </p:cNvPr>
          <p:cNvSpPr txBox="1"/>
          <p:nvPr/>
        </p:nvSpPr>
        <p:spPr>
          <a:xfrm>
            <a:off x="4238777" y="6100346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284288"/>
            <a:ext cx="641032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hlinkClick r:id="rId5" action="ppaction://hlinksldjump"/>
          </p:cNvPr>
          <p:cNvSpPr txBox="1"/>
          <p:nvPr/>
        </p:nvSpPr>
        <p:spPr>
          <a:xfrm>
            <a:off x="4238777" y="6100346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2" y="926848"/>
            <a:ext cx="6307886" cy="517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hlinkClick r:id="rId5" action="ppaction://hlinksldjump"/>
          </p:cNvPr>
          <p:cNvSpPr txBox="1"/>
          <p:nvPr/>
        </p:nvSpPr>
        <p:spPr>
          <a:xfrm>
            <a:off x="4238777" y="6100346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8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84829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Derivada de uma função num ponto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4209" y="844104"/>
            <a:ext cx="7717268" cy="2860358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1053587" y="867058"/>
                <a:ext cx="7732627" cy="2875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dado um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respetivo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domínio, designa-se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por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taxa instantânea de variação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6AA342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1" dirty="0">
                            <a:solidFill>
                              <a:srgbClr val="6AA342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1" dirty="0">
                            <a:solidFill>
                              <a:srgbClr val="6AA342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o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limite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 quando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este existe e é finito. </a:t>
                </a: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Neste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caso, designa-se por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derivada de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1" i="1" dirty="0">
                            <a:solidFill>
                              <a:srgbClr val="6AA342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1" dirty="0">
                            <a:solidFill>
                              <a:srgbClr val="6AA342"/>
                            </a:solidFill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b="1" dirty="0">
                            <a:solidFill>
                              <a:srgbClr val="6AA342"/>
                            </a:solidFill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b="1" dirty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representa-se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’(</m:t>
                    </m:r>
                    <m:sSub>
                      <m:sSub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diz-se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derivável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ou </a:t>
                </a:r>
                <a:r>
                  <a:rPr lang="pt-PT" b="1" dirty="0" err="1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87" y="867058"/>
                <a:ext cx="7732627" cy="2875787"/>
              </a:xfrm>
              <a:prstGeom prst="rect">
                <a:avLst/>
              </a:prstGeom>
              <a:blipFill rotWithShape="1">
                <a:blip r:embed="rId4"/>
                <a:stretch>
                  <a:fillRect l="-710" b="-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997487" y="3974141"/>
                <a:ext cx="7732627" cy="1384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Nota: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𝑓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’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/>
                                  <a:cs typeface="Arial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PT" b="0" i="0" dirty="0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pt-PT" b="0" i="1" smtClean="0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 smtClean="0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7" y="3974141"/>
                <a:ext cx="7732627" cy="1384738"/>
              </a:xfrm>
              <a:prstGeom prst="rect">
                <a:avLst/>
              </a:prstGeom>
              <a:blipFill rotWithShape="1">
                <a:blip r:embed="rId5"/>
                <a:stretch>
                  <a:fillRect l="-7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9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09082" y="142093"/>
            <a:ext cx="7740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0997" y="814944"/>
                <a:ext cx="7183353" cy="151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−4</m:t>
                        </m:r>
                        <m:r>
                          <a:rPr lang="pt-PT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pt-PT" dirty="0" smtClean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Recorrendo à definição de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derivada de uma função num ponto, determina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  <m:r>
                      <a:rPr lang="pt-PT" b="0" i="1" smtClean="0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7" y="814944"/>
                <a:ext cx="7183353" cy="1511376"/>
              </a:xfrm>
              <a:prstGeom prst="rect">
                <a:avLst/>
              </a:prstGeom>
              <a:blipFill rotWithShape="1">
                <a:blip r:embed="rId4"/>
                <a:stretch>
                  <a:fillRect l="-679" b="-24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1"/>
          <p:cNvSpPr/>
          <p:nvPr/>
        </p:nvSpPr>
        <p:spPr>
          <a:xfrm>
            <a:off x="958850" y="2297594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68375" y="3191422"/>
                <a:ext cx="19859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e>
                    </m:d>
                    <m:r>
                      <a:rPr lang="pt-PT" dirty="0" smtClean="0">
                        <a:latin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" y="3191422"/>
                <a:ext cx="198596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20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972992" y="3964256"/>
                <a:ext cx="1981346" cy="514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8</m:t>
                            </m:r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</a:rPr>
                              <m:t>−24</m:t>
                            </m:r>
                          </m:num>
                          <m:den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2" y="3964256"/>
                <a:ext cx="1981346" cy="5141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1767353" y="3115823"/>
                <a:ext cx="1670265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353" y="3115823"/>
                <a:ext cx="1670265" cy="528606"/>
              </a:xfrm>
              <a:prstGeom prst="rect">
                <a:avLst/>
              </a:prstGeom>
              <a:blipFill rotWithShape="1">
                <a:blip r:embed="rId7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3179384" y="3020556"/>
                <a:ext cx="1619033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−4×3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3−2</m:t>
                                </m:r>
                              </m:den>
                            </m:f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84" y="3020556"/>
                <a:ext cx="1619033" cy="62388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4606779" y="3031171"/>
                <a:ext cx="1709250" cy="622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−12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79" y="3031171"/>
                <a:ext cx="1709250" cy="6227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6129543" y="3020556"/>
                <a:ext cx="1539524" cy="623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+12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−24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den>
                            </m:f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543" y="3020556"/>
                <a:ext cx="1539524" cy="62388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2782007" y="3939517"/>
                <a:ext cx="1874167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dirty="0"/>
                      <m:t> 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8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−3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PT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07" y="3939517"/>
                <a:ext cx="1874167" cy="5335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4468667" y="3966670"/>
                <a:ext cx="127086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PT" dirty="0"/>
                      <m:t> 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</a:rPr>
                              <m:t>−2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667" y="3966670"/>
                <a:ext cx="1270861" cy="509178"/>
              </a:xfrm>
              <a:prstGeom prst="rect">
                <a:avLst/>
              </a:prstGeom>
              <a:blipFill rotWithShape="1">
                <a:blip r:embed="rId1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5552399" y="3959032"/>
                <a:ext cx="792205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3−2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99" y="3959032"/>
                <a:ext cx="792205" cy="485454"/>
              </a:xfrm>
              <a:prstGeom prst="rect">
                <a:avLst/>
              </a:prstGeom>
              <a:blipFill rotWithShape="1">
                <a:blip r:embed="rId1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6134306" y="4017093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06" y="4017093"/>
                <a:ext cx="36580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487962" y="3705025"/>
                <a:ext cx="487890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200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200" b="1" i="1" smtClean="0">
                                  <a:solidFill>
                                    <a:srgbClr val="6AA34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sz="1200" b="1" i="1" smtClean="0">
                                  <a:solidFill>
                                    <a:srgbClr val="6AA34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pt-PT" sz="1200" b="1" i="1" smtClean="0">
                                  <a:solidFill>
                                    <a:srgbClr val="6AA34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1200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62" y="3705025"/>
                <a:ext cx="487890" cy="50731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9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Interpretação geométrica da taxa média de variação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79" y="1318904"/>
            <a:ext cx="3523510" cy="2840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5521950" y="2062475"/>
                <a:ext cx="2112245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pt-PT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950" y="2062475"/>
                <a:ext cx="2112245" cy="6769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/>
              <p:cNvSpPr txBox="1"/>
              <p:nvPr/>
            </p:nvSpPr>
            <p:spPr>
              <a:xfrm>
                <a:off x="976313" y="4502680"/>
                <a:ext cx="7218004" cy="1940957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dados dois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respetivo domínio, tem-se que o declive da reta secante ao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nos pontos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𝐴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𝐵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))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é igual à taxa média de variação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𝑏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4502680"/>
                <a:ext cx="7218004" cy="1940957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12" y="1300403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Interpretação geométrica da derivada de uma função num ponto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8"/>
              <p:cNvSpPr txBox="1"/>
              <p:nvPr/>
            </p:nvSpPr>
            <p:spPr>
              <a:xfrm>
                <a:off x="985838" y="4670102"/>
                <a:ext cx="7275660" cy="1518218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∈</m:t>
                    </m:r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 dado um referencial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ortonormado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a reta tangente ao gráfico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no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,  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a reta de declive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’(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que passa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𝑃</m:t>
                        </m:r>
                      </m:e>
                      <m:sub>
                        <m:r>
                          <a:rPr lang="pt-PT" i="1" dirty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4670102"/>
                <a:ext cx="7275660" cy="1518218"/>
              </a:xfrm>
              <a:prstGeom prst="roundRect">
                <a:avLst/>
              </a:prstGeom>
              <a:blipFill rotWithShape="1">
                <a:blip r:embed="rId4"/>
                <a:stretch>
                  <a:fillRect r="-33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2" y="1302727"/>
            <a:ext cx="3640729" cy="2995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505718" y="1641185"/>
                <a:ext cx="2652842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18" y="1641185"/>
                <a:ext cx="2652842" cy="67691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2" y="4017273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77406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50997" y="681594"/>
                <a:ext cx="7716485" cy="1993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De uma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sabe-se que: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pt-PT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pt-PT" dirty="0" smtClean="0"/>
                  <a:t>    e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</m:e>
                    </m:func>
                    <m:r>
                      <a:rPr lang="pt-PT" i="1"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pt-PT" dirty="0"/>
                  <a:t> </a:t>
                </a:r>
                <a:endParaRPr lang="pt-PT" dirty="0" smtClean="0"/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Escreve uma equação reduzida da reta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tangente ao gráfico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no ponto de abcissa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997" y="681594"/>
                <a:ext cx="7716485" cy="1993238"/>
              </a:xfrm>
              <a:prstGeom prst="rect">
                <a:avLst/>
              </a:prstGeom>
              <a:blipFill rotWithShape="1">
                <a:blip r:embed="rId4"/>
                <a:stretch>
                  <a:fillRect l="-632" b="-15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1"/>
          <p:cNvSpPr/>
          <p:nvPr/>
        </p:nvSpPr>
        <p:spPr>
          <a:xfrm>
            <a:off x="894455" y="2668207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p:sp>
        <p:nvSpPr>
          <p:cNvPr id="8" name="Rectângulo 7"/>
          <p:cNvSpPr/>
          <p:nvPr/>
        </p:nvSpPr>
        <p:spPr>
          <a:xfrm>
            <a:off x="1003878" y="4003393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Assim, 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753284" y="4014176"/>
                <a:ext cx="16362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𝑡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: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=8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284" y="4014176"/>
                <a:ext cx="163621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985838" y="5082136"/>
                <a:ext cx="15971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=8×3+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𝑏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5082136"/>
                <a:ext cx="159716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2485680" y="5082136"/>
                <a:ext cx="1401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⇔</m:t>
                      </m:r>
                      <m:r>
                        <a:rPr lang="pt-PT" b="0" i="1" smtClean="0">
                          <a:latin typeface="Cambria Math"/>
                        </a:rPr>
                        <m:t>𝑏</m:t>
                      </m:r>
                      <m:r>
                        <a:rPr lang="pt-PT" b="0" i="1" smtClean="0">
                          <a:latin typeface="Cambria Math"/>
                        </a:rPr>
                        <m:t>=−23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80" y="5082136"/>
                <a:ext cx="140160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1011698" y="4507937"/>
                <a:ext cx="795942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Como o ponto de coordenadas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3,</m:t>
                        </m:r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pt-PT" b="0" i="1" dirty="0" smtClean="0"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e>
                        </m:d>
                      </m:e>
                    </m:d>
                    <m:r>
                      <a:rPr lang="pt-PT" b="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/>
                            <a:cs typeface="Arial" pitchFamily="34" charset="0"/>
                          </a:rPr>
                          <m:t>3, 1</m:t>
                        </m:r>
                      </m:e>
                    </m:d>
                  </m:oMath>
                </a14:m>
                <a:r>
                  <a:rPr lang="pt-PT" dirty="0" smtClean="0"/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pertence à reta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vem que:</a:t>
                </a:r>
                <a:r>
                  <a:rPr lang="pt-PT" dirty="0">
                    <a:cs typeface="Arial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98" y="4507937"/>
                <a:ext cx="7959423" cy="404983"/>
              </a:xfrm>
              <a:prstGeom prst="rect">
                <a:avLst/>
              </a:prstGeom>
              <a:blipFill rotWithShape="1">
                <a:blip r:embed="rId8"/>
                <a:stretch>
                  <a:fillRect l="-689" t="-2985" b="-179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2207092" y="5639444"/>
                <a:ext cx="1959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∴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𝑡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: 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𝑦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=8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cs typeface="Arial" pitchFamily="34" charset="0"/>
                        </a:rPr>
                        <m:t>−23</m:t>
                      </m:r>
                      <m:r>
                        <a:rPr lang="pt-PT" i="1" dirty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092" y="5639444"/>
                <a:ext cx="195976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949978" y="3355627"/>
                <a:ext cx="15872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78" y="3355627"/>
                <a:ext cx="158729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2361763" y="3268987"/>
                <a:ext cx="1670265" cy="528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→</m:t>
                            </m:r>
                            <m:r>
                              <a:rPr lang="pt-PT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e>
                            </m:d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−3</m:t>
                            </m:r>
                          </m:den>
                        </m:f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63" y="3268987"/>
                <a:ext cx="1670265" cy="528606"/>
              </a:xfrm>
              <a:prstGeom prst="rect">
                <a:avLst/>
              </a:prstGeom>
              <a:blipFill rotWithShape="1">
                <a:blip r:embed="rId11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3844315" y="3348624"/>
                <a:ext cx="3658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315" y="3348624"/>
                <a:ext cx="365806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1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/>
      <p:bldP spid="9" grpId="0" animBg="1"/>
      <p:bldP spid="20" grpId="0"/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68375" y="1420807"/>
                <a:ext cx="7768291" cy="2400657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Se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indica a distância percorrida por um móvel, que se desloca num percurso linear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em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função do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tempo: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taxa média de variação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no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]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é a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velocidade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média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móvel entre os instantes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𝒃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; 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derivada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a 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velocidade do móvel em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itchFamily="34" charset="0"/>
                      </a:rPr>
                      <m:t>𝒂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caso exista.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" y="1420807"/>
                <a:ext cx="7768291" cy="2400657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58849" y="103524"/>
            <a:ext cx="7922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800" b="1" dirty="0">
                <a:latin typeface="Arial" pitchFamily="34" charset="0"/>
                <a:cs typeface="Arial" pitchFamily="34" charset="0"/>
              </a:rPr>
              <a:t>Aplicação da noção de derivada à cinemática do ponto</a:t>
            </a:r>
          </a:p>
        </p:txBody>
      </p:sp>
    </p:spTree>
    <p:extLst>
      <p:ext uri="{BB962C8B-B14F-4D97-AF65-F5344CB8AC3E}">
        <p14:creationId xmlns:p14="http://schemas.microsoft.com/office/powerpoint/2010/main" val="17812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5838" y="1192928"/>
                <a:ext cx="7481887" cy="1021556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Dada uma função real de variável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e dado 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do respetivo domínio, 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é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é contínua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8" y="1192928"/>
                <a:ext cx="7481887" cy="102155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6"/>
          <p:cNvSpPr txBox="1"/>
          <p:nvPr/>
        </p:nvSpPr>
        <p:spPr>
          <a:xfrm>
            <a:off x="976313" y="165511"/>
            <a:ext cx="6946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Diferenciabilidade e continuidade num ponto</a:t>
            </a:r>
            <a:endParaRPr lang="pt-PT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976313" y="2608980"/>
                <a:ext cx="773262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itchFamily="34" charset="0"/>
                    <a:cs typeface="Arial" pitchFamily="34" charset="0"/>
                  </a:rPr>
                  <a:t>Notas: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0D677A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Uma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função pode ser contínua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num ponto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 não ser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nesse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ponto.</a:t>
                </a:r>
              </a:p>
              <a:p>
                <a:pPr marL="361950">
                  <a:lnSpc>
                    <a:spcPct val="150000"/>
                  </a:lnSpc>
                </a:pPr>
                <a:r>
                  <a:rPr lang="pt-PT" u="sng" dirty="0" smtClean="0">
                    <a:latin typeface="Arial" pitchFamily="34" charset="0"/>
                    <a:cs typeface="Arial" pitchFamily="34" charset="0"/>
                  </a:rPr>
                  <a:t>Exemplo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é contínua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=0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mas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’(0)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 não existe.</a:t>
                </a:r>
              </a:p>
              <a:p>
                <a:pPr marL="361950">
                  <a:lnSpc>
                    <a:spcPct val="150000"/>
                  </a:lnSpc>
                </a:pP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lr>
                    <a:srgbClr val="0D677A"/>
                  </a:buClr>
                  <a:buFont typeface="+mj-lt"/>
                  <a:buAutoNum type="arabicPeriod" startAt="2"/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Se uma função não é contínua num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então não é </a:t>
                </a:r>
                <a:r>
                  <a:rPr lang="pt-PT" dirty="0" err="1">
                    <a:latin typeface="Arial" pitchFamily="34" charset="0"/>
                    <a:cs typeface="Arial" pitchFamily="34" charset="0"/>
                  </a:rPr>
                  <a:t>diferenciável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2"/>
                </a:pPr>
                <a:endParaRPr lang="pt-PT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2608980"/>
                <a:ext cx="7732627" cy="3416320"/>
              </a:xfrm>
              <a:prstGeom prst="rect">
                <a:avLst/>
              </a:prstGeom>
              <a:blipFill rotWithShape="1">
                <a:blip r:embed="rId5"/>
                <a:stretch>
                  <a:fillRect l="-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0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15325</TotalTime>
  <Words>2522</Words>
  <Application>Microsoft Office PowerPoint</Application>
  <PresentationFormat>Apresentação no Ecrã (4:3)</PresentationFormat>
  <Paragraphs>225</Paragraphs>
  <Slides>23</Slides>
  <Notes>23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Tema do Office</vt:lpstr>
      <vt:lpstr>Derivadas de funções reais de variável real e aplicações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Liliana Fernandes</cp:lastModifiedBy>
  <cp:revision>671</cp:revision>
  <dcterms:created xsi:type="dcterms:W3CDTF">2015-12-10T15:13:19Z</dcterms:created>
  <dcterms:modified xsi:type="dcterms:W3CDTF">2016-06-14T10:14:51Z</dcterms:modified>
</cp:coreProperties>
</file>