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99" r:id="rId4"/>
    <p:sldId id="300" r:id="rId5"/>
    <p:sldId id="295" r:id="rId6"/>
    <p:sldId id="289" r:id="rId7"/>
    <p:sldId id="296" r:id="rId8"/>
    <p:sldId id="301" r:id="rId9"/>
    <p:sldId id="302" r:id="rId10"/>
    <p:sldId id="305" r:id="rId11"/>
    <p:sldId id="306" r:id="rId12"/>
    <p:sldId id="307" r:id="rId13"/>
  </p:sldIdLst>
  <p:sldSz cx="9144000" cy="6858000" type="screen4x3"/>
  <p:notesSz cx="6858000" cy="9144000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8182"/>
    <a:srgbClr val="D3592C"/>
    <a:srgbClr val="8FC2BE"/>
    <a:srgbClr val="21BD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326" autoAdjust="0"/>
    <p:restoredTop sz="79401" autoAdjust="0"/>
  </p:normalViewPr>
  <p:slideViewPr>
    <p:cSldViewPr>
      <p:cViewPr>
        <p:scale>
          <a:sx n="90" d="100"/>
          <a:sy n="90" d="100"/>
        </p:scale>
        <p:origin x="-61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B2836D2-4036-47E8-AF1E-E2FA8EBE4D50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 smtClean="0"/>
              <a:t>Clique para editar os estilos</a:t>
            </a:r>
          </a:p>
          <a:p>
            <a:pPr lvl="1"/>
            <a:r>
              <a:rPr lang="pt-PT" noProof="0" smtClean="0"/>
              <a:t>Segundo nível</a:t>
            </a:r>
          </a:p>
          <a:p>
            <a:pPr lvl="2"/>
            <a:r>
              <a:rPr lang="pt-PT" noProof="0" smtClean="0"/>
              <a:t>Terceiro nível</a:t>
            </a:r>
          </a:p>
          <a:p>
            <a:pPr lvl="3"/>
            <a:r>
              <a:rPr lang="pt-PT" noProof="0" smtClean="0"/>
              <a:t>Quarto nível</a:t>
            </a:r>
          </a:p>
          <a:p>
            <a:pPr lvl="4"/>
            <a:r>
              <a:rPr lang="pt-PT" noProof="0" smtClean="0"/>
              <a:t>Quinto nível</a:t>
            </a:r>
            <a:endParaRPr lang="pt-PT" noProof="0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0785801-D996-411E-97D1-8277EA8B9FA7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6909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 altLang="pt-PT" smtClean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1F2796D-3976-4E9D-8F23-4311FEBD33E1}" type="slidenum">
              <a:rPr lang="pt-PT" smtClean="0"/>
              <a:pPr>
                <a:defRPr/>
              </a:pPr>
              <a:t>1</a:t>
            </a:fld>
            <a:endParaRPr lang="pt-PT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9233772-5E04-42D1-B330-ABF219C3DE20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pt-PT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2B06FEF-4C02-4C51-97D1-0B2B544F6034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pt-P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8395CDB-6397-4F85-BDDA-2AB3CA0DC8B2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pt-P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03283E4-9D71-425A-B8C2-76EC40321FCD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pt-P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2419CEB-F520-437D-A0BF-90EB6CECDB99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pt-P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459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E815EC-F1BA-4462-A777-F2D53251F9C5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pt-P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9DEE683-3C2D-41EB-B354-841B67A93075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pt-P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EA4030-C9C9-48FA-AB07-11ED18F7B7DD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pt-PT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16E634B-9D0B-4387-AE12-C3E9A7E53E17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pt-PT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Marcador de Posição da Imagem do Diapositivo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Marcador de Posição de Nota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altLang="pt-PT" smtClean="0"/>
          </a:p>
        </p:txBody>
      </p:sp>
      <p:sp>
        <p:nvSpPr>
          <p:cNvPr id="13316" name="Marcador de Posição do Número do Diapositivo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E8C175-476C-413F-8502-CF090B2D8043}" type="slidenum">
              <a:rPr lang="pt-PT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pt-P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B857B1-EFD2-466B-A779-5E4FD11E1D61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657D9-7CCF-46A3-AD90-9FDFC0D368A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9007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C5011-CA97-44AB-AAFC-9817972FED8A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C6ACFC-9F99-4F02-9879-D27DE674E283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69207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7B004-DACF-42BA-A940-6A28A3FC7415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037FD-5434-4DA3-B299-06A7E03224AC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55460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7D5B55-E7E5-400E-8237-8F467F09D8BB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0EAEE7-FF36-4C69-BC00-A1EB1E9AD765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698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E64A3F-5AD8-4FA7-9190-48CB5DBDC029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A1256A-5D3E-49B0-924E-3B09703B2B6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24626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DE3C5-E07F-4822-96FB-ECB6DAE9DCBA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EC0F7-C900-4607-AD55-112ED33BA382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7544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0C5560-4C13-428B-9195-324B72798879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9A05D2-9722-4233-8EA1-E9D48C158DB4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22706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3EFE0-9560-4314-B78E-15B38D35778A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F4D2B2-34FB-497D-B754-5C3AE365687F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5987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CB2D3-1561-4EF1-9AAB-CF7ED4554816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9DF71-5B52-45CB-A4B3-39DA1FD577B8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81472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pt-P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9B7F2-C664-4168-854E-273CC9633F5D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989EB-88D4-4B54-8C33-163535B22739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267041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C266C-A044-4FE8-917F-6EF0485E27B4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A62F0-D6B3-4FC0-B00A-082A0F56FF3E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732514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title style</a:t>
            </a:r>
            <a:endParaRPr lang="pt-PT" altLang="pt-PT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PT" smtClean="0"/>
              <a:t>Click to edit Master text styles</a:t>
            </a:r>
          </a:p>
          <a:p>
            <a:pPr lvl="1"/>
            <a:r>
              <a:rPr lang="en-US" altLang="pt-PT" smtClean="0"/>
              <a:t>Second level</a:t>
            </a:r>
          </a:p>
          <a:p>
            <a:pPr lvl="2"/>
            <a:r>
              <a:rPr lang="en-US" altLang="pt-PT" smtClean="0"/>
              <a:t>Third level</a:t>
            </a:r>
          </a:p>
          <a:p>
            <a:pPr lvl="3"/>
            <a:r>
              <a:rPr lang="en-US" altLang="pt-PT" smtClean="0"/>
              <a:t>Fourth level</a:t>
            </a:r>
          </a:p>
          <a:p>
            <a:pPr lvl="4"/>
            <a:r>
              <a:rPr lang="en-US" altLang="pt-PT" smtClean="0"/>
              <a:t>Fifth level</a:t>
            </a:r>
            <a:endParaRPr lang="pt-PT" altLang="pt-PT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9A747DE-D459-4AF0-8104-5C67883B2ECE}" type="datetimeFigureOut">
              <a:rPr lang="pt-PT"/>
              <a:pPr>
                <a:defRPr/>
              </a:pPr>
              <a:t>11-03-2016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DD3BDD3-787F-488C-8864-075630F994E0}" type="slidenum">
              <a:rPr lang="pt-PT"/>
              <a:pPr>
                <a:defRPr/>
              </a:pPr>
              <a:t>‹nº›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6.bin"/><Relationship Id="rId3" Type="http://schemas.openxmlformats.org/officeDocument/2006/relationships/image" Target="../media/image3.png"/><Relationship Id="rId7" Type="http://schemas.openxmlformats.org/officeDocument/2006/relationships/oleObject" Target="../embeddings/oleObject3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20.wmf"/><Relationship Id="rId4" Type="http://schemas.openxmlformats.org/officeDocument/2006/relationships/image" Target="../media/image13.png"/><Relationship Id="rId9" Type="http://schemas.openxmlformats.org/officeDocument/2006/relationships/oleObject" Target="../embeddings/oleObject4.bin"/><Relationship Id="rId14" Type="http://schemas.openxmlformats.org/officeDocument/2006/relationships/image" Target="../media/image22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7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6.png"/><Relationship Id="rId5" Type="http://schemas.openxmlformats.org/officeDocument/2006/relationships/image" Target="../media/image13.png"/><Relationship Id="rId4" Type="http://schemas.openxmlformats.org/officeDocument/2006/relationships/image" Target="../media/image3.png"/><Relationship Id="rId9" Type="http://schemas.openxmlformats.org/officeDocument/2006/relationships/image" Target="../media/image1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4652963"/>
            <a:ext cx="914399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3200" b="1" dirty="0" smtClean="0">
                <a:latin typeface="Arial" pitchFamily="34" charset="0"/>
              </a:rPr>
              <a:t>DISTRIBUIÇÃO NORMAL</a:t>
            </a:r>
            <a:endParaRPr lang="en-US" altLang="pt-PT" sz="32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2" descr="C:\Users\scarvalhosa\Desktop\l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0392" y="3177543"/>
            <a:ext cx="6713976" cy="33000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0"/>
          <p:cNvGrpSpPr>
            <a:grpSpLocks/>
          </p:cNvGrpSpPr>
          <p:nvPr/>
        </p:nvGrpSpPr>
        <p:grpSpPr bwMode="auto">
          <a:xfrm>
            <a:off x="892175" y="2238375"/>
            <a:ext cx="7005638" cy="4302125"/>
            <a:chOff x="570" y="938"/>
            <a:chExt cx="4413" cy="2710"/>
          </a:xfrm>
        </p:grpSpPr>
        <p:grpSp>
          <p:nvGrpSpPr>
            <p:cNvPr id="11275" name="Group 2"/>
            <p:cNvGrpSpPr>
              <a:grpSpLocks/>
            </p:cNvGrpSpPr>
            <p:nvPr/>
          </p:nvGrpSpPr>
          <p:grpSpPr bwMode="auto">
            <a:xfrm>
              <a:off x="570" y="938"/>
              <a:ext cx="4413" cy="2710"/>
              <a:chOff x="1008" y="773"/>
              <a:chExt cx="3182" cy="1847"/>
            </a:xfrm>
          </p:grpSpPr>
          <p:sp>
            <p:nvSpPr>
              <p:cNvPr id="11280" name="Line 3"/>
              <p:cNvSpPr>
                <a:spLocks noChangeShapeType="1"/>
              </p:cNvSpPr>
              <p:nvPr/>
            </p:nvSpPr>
            <p:spPr bwMode="auto">
              <a:xfrm>
                <a:off x="1166" y="2462"/>
                <a:ext cx="297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1" name="Line 4"/>
              <p:cNvSpPr>
                <a:spLocks noChangeShapeType="1"/>
              </p:cNvSpPr>
              <p:nvPr/>
            </p:nvSpPr>
            <p:spPr bwMode="auto">
              <a:xfrm>
                <a:off x="1175" y="926"/>
                <a:ext cx="1" cy="153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2" name="Line 5"/>
              <p:cNvSpPr>
                <a:spLocks noChangeShapeType="1"/>
              </p:cNvSpPr>
              <p:nvPr/>
            </p:nvSpPr>
            <p:spPr bwMode="auto">
              <a:xfrm>
                <a:off x="1118" y="1742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3" name="Line 6"/>
              <p:cNvSpPr>
                <a:spLocks noChangeShapeType="1"/>
              </p:cNvSpPr>
              <p:nvPr/>
            </p:nvSpPr>
            <p:spPr bwMode="auto">
              <a:xfrm>
                <a:off x="1118" y="1742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4" name="Line 7"/>
              <p:cNvSpPr>
                <a:spLocks noChangeShapeType="1"/>
              </p:cNvSpPr>
              <p:nvPr/>
            </p:nvSpPr>
            <p:spPr bwMode="auto">
              <a:xfrm>
                <a:off x="1118" y="1406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5" name="Line 8"/>
              <p:cNvSpPr>
                <a:spLocks noChangeShapeType="1"/>
              </p:cNvSpPr>
              <p:nvPr/>
            </p:nvSpPr>
            <p:spPr bwMode="auto">
              <a:xfrm>
                <a:off x="1118" y="1406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6" name="Line 9"/>
              <p:cNvSpPr>
                <a:spLocks noChangeShapeType="1"/>
              </p:cNvSpPr>
              <p:nvPr/>
            </p:nvSpPr>
            <p:spPr bwMode="auto">
              <a:xfrm>
                <a:off x="1118" y="1070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87" name="Text Box 10"/>
              <p:cNvSpPr txBox="1">
                <a:spLocks noChangeArrowheads="1"/>
              </p:cNvSpPr>
              <p:nvPr/>
            </p:nvSpPr>
            <p:spPr bwMode="auto">
              <a:xfrm>
                <a:off x="1008" y="773"/>
                <a:ext cx="122" cy="1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pt-PT" altLang="pt-PT" sz="1200" b="1"/>
                  <a:t>p</a:t>
                </a:r>
              </a:p>
            </p:txBody>
          </p:sp>
          <p:sp>
            <p:nvSpPr>
              <p:cNvPr id="11288" name="Text Box 11"/>
              <p:cNvSpPr txBox="1">
                <a:spLocks noChangeArrowheads="1"/>
              </p:cNvSpPr>
              <p:nvPr/>
            </p:nvSpPr>
            <p:spPr bwMode="auto">
              <a:xfrm>
                <a:off x="4032" y="2453"/>
                <a:ext cx="158" cy="1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:r>
                  <a:rPr lang="pt-PT" altLang="pt-PT" sz="1200" b="1"/>
                  <a:t>X</a:t>
                </a:r>
                <a:r>
                  <a:rPr lang="pt-PT" altLang="pt-PT" sz="800"/>
                  <a:t> i</a:t>
                </a:r>
                <a:endParaRPr lang="pt-PT" altLang="pt-PT" sz="1200" b="1"/>
              </a:p>
            </p:txBody>
          </p:sp>
          <p:sp>
            <p:nvSpPr>
              <p:cNvPr id="11289" name="Line 12"/>
              <p:cNvSpPr>
                <a:spLocks noChangeShapeType="1"/>
              </p:cNvSpPr>
              <p:nvPr/>
            </p:nvSpPr>
            <p:spPr bwMode="auto">
              <a:xfrm>
                <a:off x="1114" y="2092"/>
                <a:ext cx="49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91" name="Line 19"/>
              <p:cNvSpPr>
                <a:spLocks noChangeShapeType="1"/>
              </p:cNvSpPr>
              <p:nvPr/>
            </p:nvSpPr>
            <p:spPr bwMode="auto">
              <a:xfrm>
                <a:off x="2583" y="1315"/>
                <a:ext cx="0" cy="1174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graphicFrame>
            <p:nvGraphicFramePr>
              <p:cNvPr id="11292" name="Object 20"/>
              <p:cNvGraphicFramePr>
                <a:graphicFrameLocks noChangeAspect="1"/>
              </p:cNvGraphicFramePr>
              <p:nvPr/>
            </p:nvGraphicFramePr>
            <p:xfrm>
              <a:off x="2488" y="2475"/>
              <a:ext cx="126" cy="1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42" name="Equação" r:id="rId5" imgW="139579" imgH="164957" progId="Equation.3">
                      <p:embed/>
                    </p:oleObj>
                  </mc:Choice>
                  <mc:Fallback>
                    <p:oleObj name="Equação" r:id="rId5" imgW="139579" imgH="164957" progId="Equation.3">
                      <p:embed/>
                      <p:pic>
                        <p:nvPicPr>
                          <p:cNvPr id="0" name="Object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88" y="2475"/>
                            <a:ext cx="126" cy="145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11293" name="Object 21"/>
              <p:cNvGraphicFramePr>
                <a:graphicFrameLocks noChangeAspect="1"/>
              </p:cNvGraphicFramePr>
              <p:nvPr/>
            </p:nvGraphicFramePr>
            <p:xfrm>
              <a:off x="2049" y="2471"/>
              <a:ext cx="307" cy="1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43" name="Equação" r:id="rId7" imgW="380835" imgH="165028" progId="Equation.3">
                      <p:embed/>
                    </p:oleObj>
                  </mc:Choice>
                  <mc:Fallback>
                    <p:oleObj name="Equação" r:id="rId7" imgW="380835" imgH="165028" progId="Equation.3">
                      <p:embed/>
                      <p:pic>
                        <p:nvPicPr>
                          <p:cNvPr id="0" name="Object 2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049" y="2471"/>
                            <a:ext cx="307" cy="1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11294" name="Line 22"/>
              <p:cNvSpPr>
                <a:spLocks noChangeShapeType="1"/>
              </p:cNvSpPr>
              <p:nvPr/>
            </p:nvSpPr>
            <p:spPr bwMode="auto">
              <a:xfrm>
                <a:off x="2209" y="1854"/>
                <a:ext cx="1" cy="608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11295" name="Line 23"/>
              <p:cNvSpPr>
                <a:spLocks noChangeShapeType="1"/>
              </p:cNvSpPr>
              <p:nvPr/>
            </p:nvSpPr>
            <p:spPr bwMode="auto">
              <a:xfrm>
                <a:off x="2959" y="1849"/>
                <a:ext cx="1" cy="627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graphicFrame>
            <p:nvGraphicFramePr>
              <p:cNvPr id="11296" name="Object 24"/>
              <p:cNvGraphicFramePr>
                <a:graphicFrameLocks noChangeAspect="1"/>
              </p:cNvGraphicFramePr>
              <p:nvPr/>
            </p:nvGraphicFramePr>
            <p:xfrm>
              <a:off x="2814" y="2476"/>
              <a:ext cx="316" cy="130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11344" name="Equação" r:id="rId9" imgW="393359" imgH="164957" progId="Equation.3">
                      <p:embed/>
                    </p:oleObj>
                  </mc:Choice>
                  <mc:Fallback>
                    <p:oleObj name="Equação" r:id="rId9" imgW="393359" imgH="164957" progId="Equation.3">
                      <p:embed/>
                      <p:pic>
                        <p:nvPicPr>
                          <p:cNvPr id="0" name="Object 2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14" y="2476"/>
                            <a:ext cx="316" cy="130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graphicFrame>
          <p:nvGraphicFramePr>
            <p:cNvPr id="11276" name="Object 26"/>
            <p:cNvGraphicFramePr>
              <a:graphicFrameLocks noChangeAspect="1"/>
            </p:cNvGraphicFramePr>
            <p:nvPr/>
          </p:nvGraphicFramePr>
          <p:xfrm>
            <a:off x="1264" y="3436"/>
            <a:ext cx="460" cy="1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45" name="Equação" r:id="rId11" imgW="444114" imgH="177646" progId="Equation.3">
                    <p:embed/>
                  </p:oleObj>
                </mc:Choice>
                <mc:Fallback>
                  <p:oleObj name="Equação" r:id="rId11" imgW="444114" imgH="177646" progId="Equation.3">
                    <p:embed/>
                    <p:pic>
                      <p:nvPicPr>
                        <p:cNvPr id="0" name="Object 2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4" y="3436"/>
                          <a:ext cx="460" cy="1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77" name="Object 27"/>
            <p:cNvGraphicFramePr>
              <a:graphicFrameLocks noChangeAspect="1"/>
            </p:cNvGraphicFramePr>
            <p:nvPr/>
          </p:nvGraphicFramePr>
          <p:xfrm>
            <a:off x="3804" y="3436"/>
            <a:ext cx="463" cy="1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346" name="Equação" r:id="rId13" imgW="457002" imgH="177723" progId="Equation.3">
                    <p:embed/>
                  </p:oleObj>
                </mc:Choice>
                <mc:Fallback>
                  <p:oleObj name="Equação" r:id="rId13" imgW="457002" imgH="177723" progId="Equation.3">
                    <p:embed/>
                    <p:pic>
                      <p:nvPicPr>
                        <p:cNvPr id="0" name="Object 2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4" y="3436"/>
                          <a:ext cx="463" cy="17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278" name="Line 29"/>
            <p:cNvSpPr>
              <a:spLocks noChangeShapeType="1"/>
            </p:cNvSpPr>
            <p:nvPr/>
          </p:nvSpPr>
          <p:spPr bwMode="auto">
            <a:xfrm flipH="1" flipV="1">
              <a:off x="3972" y="3192"/>
              <a:ext cx="0" cy="19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1279" name="Line 31"/>
            <p:cNvSpPr>
              <a:spLocks noChangeShapeType="1"/>
            </p:cNvSpPr>
            <p:nvPr/>
          </p:nvSpPr>
          <p:spPr bwMode="auto">
            <a:xfrm flipH="1" flipV="1">
              <a:off x="1536" y="3192"/>
              <a:ext cx="0" cy="192"/>
            </a:xfrm>
            <a:prstGeom prst="line">
              <a:avLst/>
            </a:prstGeom>
            <a:noFill/>
            <a:ln w="19050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13344" name="Text Box 32"/>
          <p:cNvSpPr txBox="1">
            <a:spLocks noChangeArrowheads="1"/>
          </p:cNvSpPr>
          <p:nvPr/>
        </p:nvSpPr>
        <p:spPr bwMode="auto">
          <a:xfrm>
            <a:off x="628650" y="1371600"/>
            <a:ext cx="829945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Ainda numa </a:t>
            </a:r>
            <a:r>
              <a:rPr lang="pt-PT" altLang="pt-PT" b="1" dirty="0"/>
              <a:t>distribuição normal</a:t>
            </a:r>
            <a:r>
              <a:rPr lang="pt-PT" altLang="pt-PT" dirty="0"/>
              <a:t>, as percentagens de dados nos diversos intervalos, considerados, são :</a:t>
            </a:r>
          </a:p>
        </p:txBody>
      </p:sp>
      <p:sp>
        <p:nvSpPr>
          <p:cNvPr id="13346" name="Text Box 34"/>
          <p:cNvSpPr txBox="1">
            <a:spLocks noChangeArrowheads="1"/>
          </p:cNvSpPr>
          <p:nvPr/>
        </p:nvSpPr>
        <p:spPr bwMode="auto">
          <a:xfrm>
            <a:off x="1927225" y="5903913"/>
            <a:ext cx="6810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 dirty="0">
                <a:latin typeface="Flama"/>
              </a:rPr>
              <a:t>2,3%</a:t>
            </a:r>
            <a:endParaRPr lang="pt-PT" altLang="pt-PT" b="1" dirty="0">
              <a:latin typeface="Flama"/>
            </a:endParaRPr>
          </a:p>
        </p:txBody>
      </p:sp>
      <p:sp>
        <p:nvSpPr>
          <p:cNvPr id="13347" name="Text Box 35"/>
          <p:cNvSpPr txBox="1">
            <a:spLocks noChangeArrowheads="1"/>
          </p:cNvSpPr>
          <p:nvPr/>
        </p:nvSpPr>
        <p:spPr bwMode="auto">
          <a:xfrm>
            <a:off x="6283325" y="5902325"/>
            <a:ext cx="7191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>
                <a:latin typeface="Flama"/>
              </a:rPr>
              <a:t>2,3%</a:t>
            </a:r>
            <a:endParaRPr lang="pt-PT" altLang="pt-PT" b="1">
              <a:latin typeface="Flama"/>
            </a:endParaRPr>
          </a:p>
        </p:txBody>
      </p:sp>
      <p:sp>
        <p:nvSpPr>
          <p:cNvPr id="13348" name="Text Box 36"/>
          <p:cNvSpPr txBox="1">
            <a:spLocks noChangeArrowheads="1"/>
          </p:cNvSpPr>
          <p:nvPr/>
        </p:nvSpPr>
        <p:spPr bwMode="auto">
          <a:xfrm>
            <a:off x="2714625" y="5600700"/>
            <a:ext cx="7922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 dirty="0">
                <a:latin typeface="Flama"/>
              </a:rPr>
              <a:t>13,59%</a:t>
            </a:r>
          </a:p>
        </p:txBody>
      </p:sp>
      <p:sp>
        <p:nvSpPr>
          <p:cNvPr id="13349" name="Text Box 37"/>
          <p:cNvSpPr txBox="1">
            <a:spLocks noChangeArrowheads="1"/>
          </p:cNvSpPr>
          <p:nvPr/>
        </p:nvSpPr>
        <p:spPr bwMode="auto">
          <a:xfrm>
            <a:off x="5229225" y="5619750"/>
            <a:ext cx="79220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 dirty="0">
                <a:latin typeface="Flama"/>
              </a:rPr>
              <a:t>13,59%</a:t>
            </a:r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3508375" y="4821238"/>
            <a:ext cx="792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 dirty="0">
                <a:latin typeface="Flama"/>
              </a:rPr>
              <a:t>34,13%</a:t>
            </a:r>
          </a:p>
        </p:txBody>
      </p:sp>
      <p:sp>
        <p:nvSpPr>
          <p:cNvPr id="13351" name="Text Box 39"/>
          <p:cNvSpPr txBox="1">
            <a:spLocks noChangeArrowheads="1"/>
          </p:cNvSpPr>
          <p:nvPr/>
        </p:nvSpPr>
        <p:spPr bwMode="auto">
          <a:xfrm>
            <a:off x="4429125" y="4827588"/>
            <a:ext cx="792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400" b="1">
                <a:latin typeface="Flama"/>
              </a:rPr>
              <a:t>34,13%</a:t>
            </a:r>
          </a:p>
        </p:txBody>
      </p:sp>
      <p:sp>
        <p:nvSpPr>
          <p:cNvPr id="38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3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33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0" dur="5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4" dur="5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4" grpId="0" autoUpdateAnimBg="0"/>
      <p:bldP spid="13346" grpId="0" autoUpdateAnimBg="0"/>
      <p:bldP spid="13347" grpId="0" autoUpdateAnimBg="0"/>
      <p:bldP spid="13348" grpId="0"/>
      <p:bldP spid="13349" grpId="0"/>
      <p:bldP spid="13350" grpId="0"/>
      <p:bldP spid="133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196752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Atividade </a:t>
            </a:r>
            <a:endParaRPr lang="pt-PT" altLang="pt-PT" sz="2000"/>
          </a:p>
        </p:txBody>
      </p:sp>
      <p:sp>
        <p:nvSpPr>
          <p:cNvPr id="1229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" name="CaixaDeTexto 6"/>
          <p:cNvSpPr txBox="1">
            <a:spLocks noChangeArrowheads="1"/>
          </p:cNvSpPr>
          <p:nvPr/>
        </p:nvSpPr>
        <p:spPr bwMode="auto">
          <a:xfrm>
            <a:off x="755650" y="1720627"/>
            <a:ext cx="7920038" cy="2446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Numa população de 900 pessoas, procedeu-se à pesagem de todas elas, tendo-se concluído que o peso médio era igual a 63 kg, com um desvio padrão igual a 3 kg.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altLang="pt-PT"/>
              <a:t>Sabendo que os pesos podem ser representados por um modelo normal, determine:</a:t>
            </a:r>
          </a:p>
          <a:p>
            <a:pPr eaLnBrk="1" hangingPunct="1"/>
            <a:endParaRPr lang="pt-PT" altLang="pt-PT"/>
          </a:p>
        </p:txBody>
      </p:sp>
      <p:sp>
        <p:nvSpPr>
          <p:cNvPr id="1229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229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229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755650" y="3949477"/>
            <a:ext cx="792003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 dirty="0"/>
              <a:t>1.1. </a:t>
            </a:r>
            <a:r>
              <a:rPr lang="pt-PT" altLang="pt-PT" dirty="0"/>
              <a:t>A probabilidade de uma pessoa ter um peso inferior a </a:t>
            </a:r>
            <a:r>
              <a:rPr lang="pt-PT" altLang="pt-PT" dirty="0" smtClean="0"/>
              <a:t>60 kg</a:t>
            </a:r>
            <a:r>
              <a:rPr lang="pt-PT" altLang="pt-PT" dirty="0"/>
              <a:t>;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55650" y="4486052"/>
            <a:ext cx="792003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 dirty="0"/>
              <a:t>1.2. </a:t>
            </a:r>
            <a:r>
              <a:rPr lang="pt-PT" altLang="pt-PT" dirty="0"/>
              <a:t>Quantas pessoas têm um peso entre </a:t>
            </a:r>
            <a:r>
              <a:rPr lang="pt-PT" altLang="pt-PT" dirty="0" smtClean="0"/>
              <a:t>57 kg </a:t>
            </a:r>
            <a:r>
              <a:rPr lang="pt-PT" altLang="pt-PT" dirty="0"/>
              <a:t>e </a:t>
            </a:r>
            <a:r>
              <a:rPr lang="pt-PT" altLang="pt-PT" dirty="0" smtClean="0"/>
              <a:t>66 kg</a:t>
            </a:r>
            <a:r>
              <a:rPr lang="pt-PT" altLang="pt-PT" dirty="0"/>
              <a:t>?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55650" y="5062314"/>
            <a:ext cx="7920038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 dirty="0"/>
              <a:t>1.3. </a:t>
            </a:r>
            <a:r>
              <a:rPr lang="pt-PT" altLang="pt-PT" dirty="0"/>
              <a:t>Quantas pessoas têm um peso superior a </a:t>
            </a:r>
            <a:r>
              <a:rPr lang="pt-PT" altLang="pt-PT" dirty="0" smtClean="0"/>
              <a:t>69 kg</a:t>
            </a:r>
            <a:r>
              <a:rPr lang="pt-PT" altLang="pt-PT" dirty="0"/>
              <a:t>?</a:t>
            </a:r>
          </a:p>
          <a:p>
            <a:pPr eaLnBrk="1" hangingPunct="1"/>
            <a:endParaRPr lang="pt-PT" altLang="pt-PT" dirty="0"/>
          </a:p>
        </p:txBody>
      </p:sp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7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755650" y="1340768"/>
            <a:ext cx="7920038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2000" b="1" u="sng"/>
              <a:t>Resolução </a:t>
            </a:r>
            <a:endParaRPr lang="pt-PT" altLang="pt-PT" sz="2000"/>
          </a:p>
        </p:txBody>
      </p:sp>
      <p:sp>
        <p:nvSpPr>
          <p:cNvPr id="1331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1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1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33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CaixaDeTexto 15"/>
          <p:cNvSpPr txBox="1">
            <a:spLocks noChangeArrowheads="1"/>
          </p:cNvSpPr>
          <p:nvPr/>
        </p:nvSpPr>
        <p:spPr bwMode="auto">
          <a:xfrm>
            <a:off x="755650" y="1910680"/>
            <a:ext cx="7920038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/>
              <a:t>1.1. </a:t>
            </a:r>
            <a:r>
              <a:rPr lang="pt-PT" altLang="pt-PT"/>
              <a:t>100-50-34,13 = 15,87%</a:t>
            </a:r>
          </a:p>
        </p:txBody>
      </p:sp>
      <p:sp>
        <p:nvSpPr>
          <p:cNvPr id="17" name="CaixaDeTexto 16"/>
          <p:cNvSpPr txBox="1">
            <a:spLocks noChangeArrowheads="1"/>
          </p:cNvSpPr>
          <p:nvPr/>
        </p:nvSpPr>
        <p:spPr bwMode="auto">
          <a:xfrm>
            <a:off x="755650" y="2413918"/>
            <a:ext cx="79200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/>
              <a:t>1.2. </a:t>
            </a:r>
            <a:r>
              <a:rPr lang="pt-PT" altLang="pt-PT"/>
              <a:t>68+13,59 = 81,59%</a:t>
            </a:r>
          </a:p>
        </p:txBody>
      </p:sp>
      <p:sp>
        <p:nvSpPr>
          <p:cNvPr id="18" name="CaixaDeTexto 17"/>
          <p:cNvSpPr txBox="1">
            <a:spLocks noChangeArrowheads="1"/>
          </p:cNvSpPr>
          <p:nvPr/>
        </p:nvSpPr>
        <p:spPr bwMode="auto">
          <a:xfrm>
            <a:off x="755650" y="3782343"/>
            <a:ext cx="7920038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b="1"/>
              <a:t>1.3. </a:t>
            </a:r>
            <a:r>
              <a:rPr lang="pt-PT" altLang="pt-PT"/>
              <a:t>2,3% x 900   21</a:t>
            </a:r>
          </a:p>
        </p:txBody>
      </p:sp>
      <p:sp>
        <p:nvSpPr>
          <p:cNvPr id="13" name="Rectângulo 12"/>
          <p:cNvSpPr>
            <a:spLocks noChangeArrowheads="1"/>
          </p:cNvSpPr>
          <p:nvPr/>
        </p:nvSpPr>
        <p:spPr bwMode="auto">
          <a:xfrm>
            <a:off x="1174750" y="2909218"/>
            <a:ext cx="21732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/>
              <a:t>81,59% x 900   734</a:t>
            </a:r>
          </a:p>
        </p:txBody>
      </p:sp>
      <p:graphicFrame>
        <p:nvGraphicFramePr>
          <p:cNvPr id="1648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4384718"/>
              </p:ext>
            </p:extLst>
          </p:nvPr>
        </p:nvGraphicFramePr>
        <p:xfrm>
          <a:off x="2657475" y="3009230"/>
          <a:ext cx="207963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5" name="Equação" r:id="rId5" imgW="139518" imgH="126835" progId="Equation.3">
                  <p:embed/>
                </p:oleObj>
              </mc:Choice>
              <mc:Fallback>
                <p:oleObj name="Equação" r:id="rId5" imgW="139518" imgH="12683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7475" y="3009230"/>
                        <a:ext cx="207963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ângulo 14"/>
          <p:cNvSpPr>
            <a:spLocks noChangeArrowheads="1"/>
          </p:cNvSpPr>
          <p:nvPr/>
        </p:nvSpPr>
        <p:spPr bwMode="auto">
          <a:xfrm>
            <a:off x="1174750" y="3274343"/>
            <a:ext cx="6840538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Aproximadamente 734 pessoas têm peso entre 57 e </a:t>
            </a:r>
            <a:r>
              <a:rPr lang="pt-PT" altLang="pt-PT" dirty="0" smtClean="0"/>
              <a:t>66 kg</a:t>
            </a:r>
            <a:endParaRPr lang="pt-PT" altLang="pt-PT" dirty="0"/>
          </a:p>
        </p:txBody>
      </p:sp>
      <p:graphicFrame>
        <p:nvGraphicFramePr>
          <p:cNvPr id="2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9646659"/>
              </p:ext>
            </p:extLst>
          </p:nvPr>
        </p:nvGraphicFramePr>
        <p:xfrm>
          <a:off x="2411413" y="3952205"/>
          <a:ext cx="207962" cy="188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46" name="Equação" r:id="rId7" imgW="139518" imgH="126835" progId="Equation.3">
                  <p:embed/>
                </p:oleObj>
              </mc:Choice>
              <mc:Fallback>
                <p:oleObj name="Equação" r:id="rId7" imgW="139518" imgH="126835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3952205"/>
                        <a:ext cx="207962" cy="1889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ângulo 20"/>
          <p:cNvSpPr>
            <a:spLocks noChangeArrowheads="1"/>
          </p:cNvSpPr>
          <p:nvPr/>
        </p:nvSpPr>
        <p:spPr bwMode="auto">
          <a:xfrm>
            <a:off x="1174750" y="4190330"/>
            <a:ext cx="648017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Aproximadamente 21 pessoas têm peso superior a </a:t>
            </a:r>
            <a:r>
              <a:rPr lang="pt-PT" altLang="pt-PT" dirty="0" smtClean="0"/>
              <a:t>69 kg</a:t>
            </a:r>
            <a:endParaRPr lang="pt-PT" altLang="pt-PT" dirty="0"/>
          </a:p>
        </p:txBody>
      </p:sp>
      <p:sp>
        <p:nvSpPr>
          <p:cNvPr id="19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8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164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3" grpId="0" autoUpdateAnimBg="0"/>
      <p:bldP spid="17" grpId="0"/>
      <p:bldP spid="18" grpId="0"/>
      <p:bldP spid="13" grpId="0"/>
      <p:bldP spid="15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0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2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3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85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0" name="Rectangle 43"/>
          <p:cNvSpPr>
            <a:spLocks noChangeArrowheads="1"/>
          </p:cNvSpPr>
          <p:nvPr/>
        </p:nvSpPr>
        <p:spPr bwMode="auto">
          <a:xfrm>
            <a:off x="2811463" y="5223222"/>
            <a:ext cx="685800" cy="7429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1" name="Rectangle 44"/>
          <p:cNvSpPr>
            <a:spLocks noChangeArrowheads="1"/>
          </p:cNvSpPr>
          <p:nvPr/>
        </p:nvSpPr>
        <p:spPr bwMode="auto">
          <a:xfrm>
            <a:off x="3497263" y="4050060"/>
            <a:ext cx="685800" cy="1916112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2" name="Rectangle 45"/>
          <p:cNvSpPr>
            <a:spLocks noChangeArrowheads="1"/>
          </p:cNvSpPr>
          <p:nvPr/>
        </p:nvSpPr>
        <p:spPr bwMode="auto">
          <a:xfrm>
            <a:off x="4183063" y="3642072"/>
            <a:ext cx="685800" cy="23241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4868863" y="5204172"/>
            <a:ext cx="685800" cy="7620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pSp>
        <p:nvGrpSpPr>
          <p:cNvPr id="34" name="Group 63"/>
          <p:cNvGrpSpPr>
            <a:grpSpLocks/>
          </p:cNvGrpSpPr>
          <p:nvPr/>
        </p:nvGrpSpPr>
        <p:grpSpPr bwMode="auto">
          <a:xfrm>
            <a:off x="2238375" y="3284885"/>
            <a:ext cx="4875213" cy="2955925"/>
            <a:chOff x="1649" y="1770"/>
            <a:chExt cx="3071" cy="1862"/>
          </a:xfrm>
        </p:grpSpPr>
        <p:sp>
          <p:nvSpPr>
            <p:cNvPr id="3118" name="Line 18"/>
            <p:cNvSpPr>
              <a:spLocks noChangeShapeType="1"/>
            </p:cNvSpPr>
            <p:nvPr/>
          </p:nvSpPr>
          <p:spPr bwMode="auto">
            <a:xfrm>
              <a:off x="1649" y="3459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3119" name="Text Box 32"/>
            <p:cNvSpPr txBox="1">
              <a:spLocks noChangeArrowheads="1"/>
            </p:cNvSpPr>
            <p:nvPr/>
          </p:nvSpPr>
          <p:spPr bwMode="auto">
            <a:xfrm>
              <a:off x="3642" y="3459"/>
              <a:ext cx="212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r>
                <a:rPr lang="pt-PT" altLang="pt-PT" sz="1200"/>
                <a:t>20</a:t>
              </a:r>
            </a:p>
          </p:txBody>
        </p:sp>
        <p:grpSp>
          <p:nvGrpSpPr>
            <p:cNvPr id="3120" name="Group 62"/>
            <p:cNvGrpSpPr>
              <a:grpSpLocks/>
            </p:cNvGrpSpPr>
            <p:nvPr/>
          </p:nvGrpSpPr>
          <p:grpSpPr bwMode="auto">
            <a:xfrm>
              <a:off x="1758" y="1770"/>
              <a:ext cx="2962" cy="1862"/>
              <a:chOff x="1758" y="1770"/>
              <a:chExt cx="2962" cy="1862"/>
            </a:xfrm>
          </p:grpSpPr>
          <p:sp>
            <p:nvSpPr>
              <p:cNvPr id="3121" name="Line 19"/>
              <p:cNvSpPr>
                <a:spLocks noChangeShapeType="1"/>
              </p:cNvSpPr>
              <p:nvPr/>
            </p:nvSpPr>
            <p:spPr bwMode="auto">
              <a:xfrm flipH="1">
                <a:off x="2007" y="1935"/>
                <a:ext cx="0" cy="152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grpSp>
            <p:nvGrpSpPr>
              <p:cNvPr id="3122" name="Group 61"/>
              <p:cNvGrpSpPr>
                <a:grpSpLocks/>
              </p:cNvGrpSpPr>
              <p:nvPr/>
            </p:nvGrpSpPr>
            <p:grpSpPr bwMode="auto">
              <a:xfrm>
                <a:off x="1758" y="1770"/>
                <a:ext cx="1980" cy="1862"/>
                <a:chOff x="1758" y="1770"/>
                <a:chExt cx="1980" cy="1862"/>
              </a:xfrm>
            </p:grpSpPr>
            <p:sp>
              <p:nvSpPr>
                <p:cNvPr id="3124" name="Line 20"/>
                <p:cNvSpPr>
                  <a:spLocks noChangeShapeType="1"/>
                </p:cNvSpPr>
                <p:nvPr/>
              </p:nvSpPr>
              <p:spPr bwMode="auto">
                <a:xfrm>
                  <a:off x="2010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25" name="Line 21"/>
                <p:cNvSpPr>
                  <a:spLocks noChangeShapeType="1"/>
                </p:cNvSpPr>
                <p:nvPr/>
              </p:nvSpPr>
              <p:spPr bwMode="auto">
                <a:xfrm>
                  <a:off x="2442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26" name="Line 22"/>
                <p:cNvSpPr>
                  <a:spLocks noChangeShapeType="1"/>
                </p:cNvSpPr>
                <p:nvPr/>
              </p:nvSpPr>
              <p:spPr bwMode="auto">
                <a:xfrm>
                  <a:off x="2442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27" name="Line 23"/>
                <p:cNvSpPr>
                  <a:spLocks noChangeShapeType="1"/>
                </p:cNvSpPr>
                <p:nvPr/>
              </p:nvSpPr>
              <p:spPr bwMode="auto">
                <a:xfrm>
                  <a:off x="2874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28" name="Line 24"/>
                <p:cNvSpPr>
                  <a:spLocks noChangeShapeType="1"/>
                </p:cNvSpPr>
                <p:nvPr/>
              </p:nvSpPr>
              <p:spPr bwMode="auto">
                <a:xfrm>
                  <a:off x="2874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29" name="Line 25"/>
                <p:cNvSpPr>
                  <a:spLocks noChangeShapeType="1"/>
                </p:cNvSpPr>
                <p:nvPr/>
              </p:nvSpPr>
              <p:spPr bwMode="auto">
                <a:xfrm>
                  <a:off x="3306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0" name="Text Box 26"/>
                <p:cNvSpPr txBox="1">
                  <a:spLocks noChangeArrowheads="1"/>
                </p:cNvSpPr>
                <p:nvPr/>
              </p:nvSpPr>
              <p:spPr bwMode="auto">
                <a:xfrm>
                  <a:off x="2346" y="3459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5</a:t>
                  </a:r>
                </a:p>
              </p:txBody>
            </p:sp>
            <p:sp>
              <p:nvSpPr>
                <p:cNvPr id="3131" name="Text Box 27"/>
                <p:cNvSpPr txBox="1">
                  <a:spLocks noChangeArrowheads="1"/>
                </p:cNvSpPr>
                <p:nvPr/>
              </p:nvSpPr>
              <p:spPr bwMode="auto">
                <a:xfrm>
                  <a:off x="2778" y="3459"/>
                  <a:ext cx="212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10</a:t>
                  </a:r>
                </a:p>
              </p:txBody>
            </p:sp>
            <p:sp>
              <p:nvSpPr>
                <p:cNvPr id="3132" name="Text Box 28"/>
                <p:cNvSpPr txBox="1">
                  <a:spLocks noChangeArrowheads="1"/>
                </p:cNvSpPr>
                <p:nvPr/>
              </p:nvSpPr>
              <p:spPr bwMode="auto">
                <a:xfrm>
                  <a:off x="1914" y="3459"/>
                  <a:ext cx="164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0</a:t>
                  </a:r>
                </a:p>
              </p:txBody>
            </p:sp>
            <p:sp>
              <p:nvSpPr>
                <p:cNvPr id="3133" name="Text Box 29"/>
                <p:cNvSpPr txBox="1">
                  <a:spLocks noChangeArrowheads="1"/>
                </p:cNvSpPr>
                <p:nvPr/>
              </p:nvSpPr>
              <p:spPr bwMode="auto">
                <a:xfrm>
                  <a:off x="3210" y="3459"/>
                  <a:ext cx="212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15</a:t>
                  </a:r>
                </a:p>
              </p:txBody>
            </p:sp>
            <p:sp>
              <p:nvSpPr>
                <p:cNvPr id="3134" name="Line 30"/>
                <p:cNvSpPr>
                  <a:spLocks noChangeShapeType="1"/>
                </p:cNvSpPr>
                <p:nvPr/>
              </p:nvSpPr>
              <p:spPr bwMode="auto">
                <a:xfrm>
                  <a:off x="3306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5" name="Line 31"/>
                <p:cNvSpPr>
                  <a:spLocks noChangeShapeType="1"/>
                </p:cNvSpPr>
                <p:nvPr/>
              </p:nvSpPr>
              <p:spPr bwMode="auto">
                <a:xfrm>
                  <a:off x="3738" y="3411"/>
                  <a:ext cx="0" cy="48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6" name="Line 33"/>
                <p:cNvSpPr>
                  <a:spLocks noChangeShapeType="1"/>
                </p:cNvSpPr>
                <p:nvPr/>
              </p:nvSpPr>
              <p:spPr bwMode="auto">
                <a:xfrm>
                  <a:off x="1970" y="3075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7" name="Line 35"/>
                <p:cNvSpPr>
                  <a:spLocks noChangeShapeType="1"/>
                </p:cNvSpPr>
                <p:nvPr/>
              </p:nvSpPr>
              <p:spPr bwMode="auto">
                <a:xfrm>
                  <a:off x="1970" y="2739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8" name="Line 37"/>
                <p:cNvSpPr>
                  <a:spLocks noChangeShapeType="1"/>
                </p:cNvSpPr>
                <p:nvPr/>
              </p:nvSpPr>
              <p:spPr bwMode="auto">
                <a:xfrm>
                  <a:off x="1970" y="2403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39" name="Line 38"/>
                <p:cNvSpPr>
                  <a:spLocks noChangeShapeType="1"/>
                </p:cNvSpPr>
                <p:nvPr/>
              </p:nvSpPr>
              <p:spPr bwMode="auto">
                <a:xfrm>
                  <a:off x="1970" y="2067"/>
                  <a:ext cx="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/>
                <a:p>
                  <a:endParaRPr lang="pt-PT"/>
                </a:p>
              </p:txBody>
            </p:sp>
            <p:sp>
              <p:nvSpPr>
                <p:cNvPr id="3140" name="Text Box 39"/>
                <p:cNvSpPr txBox="1">
                  <a:spLocks noChangeArrowheads="1"/>
                </p:cNvSpPr>
                <p:nvPr/>
              </p:nvSpPr>
              <p:spPr bwMode="auto">
                <a:xfrm>
                  <a:off x="1767" y="2979"/>
                  <a:ext cx="23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0,1</a:t>
                  </a:r>
                </a:p>
              </p:txBody>
            </p:sp>
            <p:sp>
              <p:nvSpPr>
                <p:cNvPr id="3141" name="Text Box 40"/>
                <p:cNvSpPr txBox="1">
                  <a:spLocks noChangeArrowheads="1"/>
                </p:cNvSpPr>
                <p:nvPr/>
              </p:nvSpPr>
              <p:spPr bwMode="auto">
                <a:xfrm>
                  <a:off x="1758" y="2307"/>
                  <a:ext cx="23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0,3</a:t>
                  </a:r>
                </a:p>
              </p:txBody>
            </p:sp>
            <p:sp>
              <p:nvSpPr>
                <p:cNvPr id="3142" name="Text Box 41"/>
                <p:cNvSpPr txBox="1">
                  <a:spLocks noChangeArrowheads="1"/>
                </p:cNvSpPr>
                <p:nvPr/>
              </p:nvSpPr>
              <p:spPr bwMode="auto">
                <a:xfrm>
                  <a:off x="1767" y="2643"/>
                  <a:ext cx="23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0,2</a:t>
                  </a:r>
                </a:p>
              </p:txBody>
            </p:sp>
            <p:sp>
              <p:nvSpPr>
                <p:cNvPr id="3143" name="Text Box 42"/>
                <p:cNvSpPr txBox="1">
                  <a:spLocks noChangeArrowheads="1"/>
                </p:cNvSpPr>
                <p:nvPr/>
              </p:nvSpPr>
              <p:spPr bwMode="auto">
                <a:xfrm>
                  <a:off x="1767" y="1971"/>
                  <a:ext cx="236" cy="17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:r>
                    <a:rPr lang="pt-PT" altLang="pt-PT" sz="1200"/>
                    <a:t>0,4</a:t>
                  </a:r>
                </a:p>
              </p:txBody>
            </p:sp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3144" name="Text Box 52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1849" y="1770"/>
                      <a:ext cx="204" cy="17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defRPr>
                      </a:lvl9pPr>
                    </a:lstStyle>
                    <a:p>
                      <a:pPr eaLnBrk="1" hangingPunct="1"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pt-PT" altLang="pt-PT" sz="1200" b="1" i="1" dirty="0" smtClean="0">
                                <a:latin typeface="Cambria Math"/>
                              </a:rPr>
                              <m:t>𝒑</m:t>
                            </m:r>
                          </m:oMath>
                        </m:oMathPara>
                      </a14:m>
                      <a:endParaRPr lang="pt-PT" altLang="pt-PT" sz="1200" b="1" dirty="0"/>
                    </a:p>
                  </p:txBody>
                </p:sp>
              </mc:Choice>
              <mc:Fallback xmlns="">
                <p:sp>
                  <p:nvSpPr>
                    <p:cNvPr id="3144" name="Text Box 52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 bwMode="auto">
                    <a:xfrm>
                      <a:off x="1849" y="1770"/>
                      <a:ext cx="204" cy="174"/>
                    </a:xfrm>
                    <a:prstGeom prst="rect">
                      <a:avLst/>
                    </a:prstGeom>
                    <a:blipFill rotWithShape="1">
                      <a:blip r:embed="rId4"/>
                      <a:stretch>
                        <a:fillRect/>
                      </a:stretch>
                    </a:blipFill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r>
                        <a:rPr lang="pt-PT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3123" name="Text Box 5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481" y="3435"/>
                    <a:ext cx="239" cy="17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none"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pt-PT" altLang="pt-PT" sz="1200" b="1" i="1" dirty="0" smtClean="0">
                              <a:latin typeface="Cambria Math"/>
                            </a:rPr>
                            <m:t>𝑿</m:t>
                          </m:r>
                          <m:r>
                            <a:rPr lang="pt-PT" altLang="pt-PT" sz="800" i="1" dirty="0">
                              <a:latin typeface="Cambria Math"/>
                            </a:rPr>
                            <m:t> </m:t>
                          </m:r>
                          <m:r>
                            <a:rPr lang="pt-PT" altLang="pt-PT" sz="800" i="1" dirty="0">
                              <a:latin typeface="Cambria Math"/>
                            </a:rPr>
                            <m:t>𝑖</m:t>
                          </m:r>
                        </m:oMath>
                      </m:oMathPara>
                    </a14:m>
                    <a:endParaRPr lang="pt-PT" altLang="pt-PT" sz="1200" b="1" dirty="0"/>
                  </a:p>
                </p:txBody>
              </p:sp>
            </mc:Choice>
            <mc:Fallback xmlns="">
              <p:sp>
                <p:nvSpPr>
                  <p:cNvPr id="3123" name="Text Box 5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481" y="3435"/>
                    <a:ext cx="239" cy="17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pt-P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sp>
        <p:nvSpPr>
          <p:cNvPr id="64" name="Line 54"/>
          <p:cNvSpPr>
            <a:spLocks noChangeShapeType="1"/>
          </p:cNvSpPr>
          <p:nvPr/>
        </p:nvSpPr>
        <p:spPr bwMode="auto">
          <a:xfrm>
            <a:off x="2503488" y="5961410"/>
            <a:ext cx="12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5" name="Line 55"/>
          <p:cNvSpPr>
            <a:spLocks noChangeShapeType="1"/>
          </p:cNvSpPr>
          <p:nvPr/>
        </p:nvSpPr>
        <p:spPr bwMode="auto">
          <a:xfrm flipV="1">
            <a:off x="2503488" y="5224810"/>
            <a:ext cx="635000" cy="736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6" name="Line 56"/>
          <p:cNvSpPr>
            <a:spLocks noChangeShapeType="1"/>
          </p:cNvSpPr>
          <p:nvPr/>
        </p:nvSpPr>
        <p:spPr bwMode="auto">
          <a:xfrm flipV="1">
            <a:off x="3151188" y="4056410"/>
            <a:ext cx="698500" cy="11684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7" name="Line 57"/>
          <p:cNvSpPr>
            <a:spLocks noChangeShapeType="1"/>
          </p:cNvSpPr>
          <p:nvPr/>
        </p:nvSpPr>
        <p:spPr bwMode="auto">
          <a:xfrm flipV="1">
            <a:off x="3849688" y="3637310"/>
            <a:ext cx="698500" cy="4191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8" name="Line 58"/>
          <p:cNvSpPr>
            <a:spLocks noChangeShapeType="1"/>
          </p:cNvSpPr>
          <p:nvPr/>
        </p:nvSpPr>
        <p:spPr bwMode="auto">
          <a:xfrm>
            <a:off x="4548188" y="3637310"/>
            <a:ext cx="660400" cy="15621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69" name="Line 59"/>
          <p:cNvSpPr>
            <a:spLocks noChangeShapeType="1"/>
          </p:cNvSpPr>
          <p:nvPr/>
        </p:nvSpPr>
        <p:spPr bwMode="auto">
          <a:xfrm>
            <a:off x="5208588" y="5199410"/>
            <a:ext cx="660400" cy="7620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395288" y="1196752"/>
            <a:ext cx="83534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Numa escola, as distâncias das residências dos alunos do </a:t>
            </a:r>
            <a:r>
              <a:rPr lang="pt-PT" altLang="pt-PT" dirty="0" smtClean="0"/>
              <a:t>12.º </a:t>
            </a:r>
            <a:r>
              <a:rPr lang="pt-PT" altLang="pt-PT" dirty="0"/>
              <a:t>Ano à escola, distribuem-se de acordo com a tabela seguinte: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1038270"/>
                  </p:ext>
                </p:extLst>
              </p:nvPr>
            </p:nvGraphicFramePr>
            <p:xfrm>
              <a:off x="1042988" y="2276822"/>
              <a:ext cx="6984999" cy="76835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19586"/>
                    <a:gridCol w="1039108"/>
                    <a:gridCol w="1279359"/>
                    <a:gridCol w="1323473"/>
                    <a:gridCol w="1323473"/>
                  </a:tblGrid>
                  <a:tr h="37145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Distâncias          </a:t>
                          </a:r>
                          <a14:m>
                            <m:oMath xmlns:m="http://schemas.openxmlformats.org/officeDocument/2006/math">
                              <m:r>
                                <a:rPr lang="pt-PT" sz="1800" b="0" i="1" dirty="0" smtClean="0">
                                  <a:latin typeface="Cambria Math"/>
                                  <a:cs typeface="Arial" pitchFamily="34" charset="0"/>
                                </a:rPr>
                                <m:t>𝑥</m:t>
                              </m:r>
                              <m:r>
                                <a:rPr lang="pt-PT" sz="1600" b="0" i="1" dirty="0" smtClean="0">
                                  <a:latin typeface="Cambria Math"/>
                                  <a:cs typeface="Arial" pitchFamily="34" charset="0"/>
                                </a:rPr>
                                <m:t> </m:t>
                              </m:r>
                              <m:r>
                                <a:rPr lang="pt-PT" sz="1800" b="0" i="1" baseline="-25000" dirty="0" smtClean="0">
                                  <a:latin typeface="Cambria Math"/>
                                  <a:cs typeface="Arial" pitchFamily="34" charset="0"/>
                                </a:rPr>
                                <m:t>𝑖</m:t>
                              </m:r>
                            </m:oMath>
                          </a14:m>
                          <a:endParaRPr lang="pt-PT" sz="1600" b="0" baseline="-250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0 , 5 ] </a:t>
                          </a:r>
                          <a:endParaRPr lang="pt-PT" sz="16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 5 , 10 ] </a:t>
                          </a: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10 , 15 ] </a:t>
                          </a: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15 , 20 ] </a:t>
                          </a:r>
                        </a:p>
                      </a:txBody>
                      <a:tcPr marL="91443" marR="91443" marT="45796" marB="45796" anchor="ctr"/>
                    </a:tc>
                  </a:tr>
                  <a:tr h="39689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Probabilidade</a:t>
                          </a:r>
                          <a:r>
                            <a:rPr lang="pt-PT" sz="1800" b="0" dirty="0" smtClean="0">
                              <a:latin typeface="Arial" pitchFamily="34" charset="0"/>
                              <a:cs typeface="Arial" pitchFamily="34" charset="0"/>
                            </a:rPr>
                            <a:t>     </a:t>
                          </a:r>
                          <a14:m>
                            <m:oMath xmlns:m="http://schemas.openxmlformats.org/officeDocument/2006/math">
                              <m:r>
                                <a:rPr lang="pt-PT" sz="2000" b="0" i="1" dirty="0" smtClean="0">
                                  <a:latin typeface="Cambria Math"/>
                                  <a:cs typeface="Arial" pitchFamily="34" charset="0"/>
                                </a:rPr>
                                <m:t>𝑝</m:t>
                              </m:r>
                            </m:oMath>
                          </a14:m>
                          <a:endParaRPr lang="pt-PT" sz="1800" b="0" baseline="-250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0,125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0,344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0,406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0,125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31038270"/>
                  </p:ext>
                </p:extLst>
              </p:nvPr>
            </p:nvGraphicFramePr>
            <p:xfrm>
              <a:off x="1042988" y="2276822"/>
              <a:ext cx="6984999" cy="768350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2019586"/>
                    <a:gridCol w="1039108"/>
                    <a:gridCol w="1279359"/>
                    <a:gridCol w="1323473"/>
                    <a:gridCol w="1323473"/>
                  </a:tblGrid>
                  <a:tr h="371454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43" marR="91443" marT="45796" marB="45796" anchor="ctr">
                        <a:blipFill rotWithShape="1">
                          <a:blip r:embed="rId6"/>
                          <a:stretch>
                            <a:fillRect r="-246224" b="-12623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0 , 5 ] </a:t>
                          </a:r>
                          <a:endParaRPr lang="pt-PT" sz="16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 5 </a:t>
                          </a:r>
                          <a:r>
                            <a:rPr lang="pt-PT" sz="16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6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10 ] </a:t>
                          </a: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10 </a:t>
                          </a: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15 ] </a:t>
                          </a: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] 15 </a:t>
                          </a: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600" b="0" dirty="0" smtClean="0">
                              <a:latin typeface="Arial" pitchFamily="34" charset="0"/>
                              <a:cs typeface="Arial" pitchFamily="34" charset="0"/>
                            </a:rPr>
                            <a:t>20 ] </a:t>
                          </a:r>
                        </a:p>
                      </a:txBody>
                      <a:tcPr marL="91443" marR="91443" marT="45796" marB="45796" anchor="ctr"/>
                    </a:tc>
                  </a:tr>
                  <a:tr h="39689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43" marR="91443" marT="45796" marB="45796" anchor="ctr">
                        <a:blipFill rotWithShape="1">
                          <a:blip r:embed="rId6"/>
                          <a:stretch>
                            <a:fillRect t="-92424" r="-246224" b="-1666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0,125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0,344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0,406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600" dirty="0" smtClean="0">
                              <a:latin typeface="Arial" pitchFamily="34" charset="0"/>
                              <a:cs typeface="Arial" pitchFamily="34" charset="0"/>
                            </a:rPr>
                            <a:t>0,125</a:t>
                          </a:r>
                          <a:endParaRPr lang="pt-PT" sz="16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43" marR="91443" marT="45796" marB="45796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54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1" grpId="0" animBg="1"/>
      <p:bldP spid="32" grpId="0" animBg="1"/>
      <p:bldP spid="33" grpId="0" animBg="1"/>
      <p:bldP spid="64" grpId="0" animBg="1"/>
      <p:bldP spid="65" grpId="0" animBg="1"/>
      <p:bldP spid="66" grpId="0" animBg="1"/>
      <p:bldP spid="67" grpId="0" animBg="1"/>
      <p:bldP spid="68" grpId="0" animBg="1"/>
      <p:bldP spid="69" grpId="0" animBg="1"/>
      <p:bldP spid="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4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6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7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8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09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0" name="Text Box 8"/>
          <p:cNvSpPr txBox="1">
            <a:spLocks noChangeArrowheads="1"/>
          </p:cNvSpPr>
          <p:nvPr/>
        </p:nvSpPr>
        <p:spPr bwMode="auto">
          <a:xfrm>
            <a:off x="468313" y="1412776"/>
            <a:ext cx="8135937" cy="13388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dirty="0"/>
              <a:t>Consideremos ainda, as distâncias das residências dos alunos do secundário </a:t>
            </a:r>
            <a:r>
              <a:rPr lang="pt-PT" altLang="pt-PT" dirty="0" smtClean="0"/>
              <a:t>(10.º, 11.º </a:t>
            </a:r>
            <a:r>
              <a:rPr lang="pt-PT" altLang="pt-PT" dirty="0"/>
              <a:t>e </a:t>
            </a:r>
            <a:r>
              <a:rPr lang="pt-PT" altLang="pt-PT" dirty="0" smtClean="0"/>
              <a:t>12.º </a:t>
            </a:r>
            <a:r>
              <a:rPr lang="pt-PT" altLang="pt-PT" dirty="0"/>
              <a:t>ano) à escola, mas agora </a:t>
            </a:r>
            <a:r>
              <a:rPr lang="pt-PT" altLang="pt-PT" u="sng" dirty="0"/>
              <a:t>agrupadas em classes com amplitude 2 :</a:t>
            </a:r>
            <a:r>
              <a:rPr lang="pt-PT" altLang="pt-PT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9041958"/>
                  </p:ext>
                </p:extLst>
              </p:nvPr>
            </p:nvGraphicFramePr>
            <p:xfrm>
              <a:off x="250825" y="3399879"/>
              <a:ext cx="8642350" cy="76676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9981"/>
                    <a:gridCol w="658778"/>
                    <a:gridCol w="811095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</a:tblGrid>
                  <a:tr h="370687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800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  <m:r>
                                  <a:rPr lang="pt-PT" sz="1600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 </m:t>
                                </m:r>
                                <m:r>
                                  <a:rPr lang="pt-PT" sz="1800" b="0" i="1" baseline="-25000" dirty="0" smtClean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oMath>
                            </m:oMathPara>
                          </a14:m>
                          <a:endParaRPr lang="pt-PT" sz="1600" b="0" baseline="-250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]0 , 2] </a:t>
                          </a:r>
                          <a:endParaRPr lang="pt-PT" sz="14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]2 , 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]4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]6 , 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]8 , 10] </a:t>
                          </a:r>
                          <a:endParaRPr lang="pt-PT" sz="14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]10 , 12]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]12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14]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]14 , 16]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]16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18]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]18 , 20] </a:t>
                          </a:r>
                        </a:p>
                      </a:txBody>
                      <a:tcPr marL="91455" marR="91455" marT="45701" marB="45701" anchor="ctr"/>
                    </a:tc>
                  </a:tr>
                  <a:tr h="39607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2000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𝑝</m:t>
                                </m:r>
                              </m:oMath>
                            </m:oMathPara>
                          </a14:m>
                          <a:endParaRPr lang="pt-PT" sz="1800" b="0" baseline="-25000" dirty="0" smtClean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0,07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0,13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0,07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989041958"/>
                  </p:ext>
                </p:extLst>
              </p:nvPr>
            </p:nvGraphicFramePr>
            <p:xfrm>
              <a:off x="250825" y="3399879"/>
              <a:ext cx="8642350" cy="766763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9981"/>
                    <a:gridCol w="658778"/>
                    <a:gridCol w="811095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</a:tblGrid>
                  <a:tr h="370687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55" marR="91455" marT="45701" marB="45701" anchor="ctr">
                        <a:blipFill rotWithShape="1">
                          <a:blip r:embed="rId4"/>
                          <a:stretch>
                            <a:fillRect t="-1639" r="-1790667" b="-1163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]0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2] </a:t>
                          </a:r>
                          <a:endParaRPr lang="pt-PT" sz="14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]2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4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]6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]8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10] </a:t>
                          </a:r>
                          <a:endParaRPr lang="pt-PT" sz="1400" b="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]10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Arial" pitchFamily="34" charset="0"/>
                              <a:ea typeface="+mn-ea"/>
                              <a:cs typeface="Arial" pitchFamily="34" charset="0"/>
                            </a:rPr>
                            <a:t>12]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12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]14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16</a:t>
                          </a:r>
                          <a:r>
                            <a:rPr lang="pt-PT" sz="1400" b="0" baseline="0" dirty="0" smtClean="0">
                              <a:latin typeface="Arial" pitchFamily="34" charset="0"/>
                              <a:cs typeface="Arial" pitchFamily="34" charset="0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18]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]18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Arial" pitchFamily="34" charset="0"/>
                              <a:cs typeface="Arial" pitchFamily="34" charset="0"/>
                            </a:rPr>
                            <a:t>20] </a:t>
                          </a:r>
                        </a:p>
                      </a:txBody>
                      <a:tcPr marL="91455" marR="91455" marT="45701" marB="45701" anchor="ctr"/>
                    </a:tc>
                  </a:tr>
                  <a:tr h="39607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55" marR="91455" marT="45701" marB="45701" anchor="ctr">
                        <a:blipFill rotWithShape="1">
                          <a:blip r:embed="rId4"/>
                          <a:stretch>
                            <a:fillRect t="-95385" r="-1790667" b="-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0,07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0,19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0,13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0,1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0,07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Arial" pitchFamily="34" charset="0"/>
                              <a:cs typeface="Arial" pitchFamily="34" charset="0"/>
                            </a:rPr>
                            <a:t>0,02</a:t>
                          </a:r>
                          <a:endParaRPr lang="pt-PT" sz="14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8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2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0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1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5133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356086"/>
                  </p:ext>
                </p:extLst>
              </p:nvPr>
            </p:nvGraphicFramePr>
            <p:xfrm>
              <a:off x="250825" y="1438102"/>
              <a:ext cx="8642350" cy="7667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9981"/>
                    <a:gridCol w="658778"/>
                    <a:gridCol w="811095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</a:tblGrid>
                  <a:tr h="370686"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1800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𝑥</m:t>
                                </m:r>
                                <m:r>
                                  <a:rPr lang="pt-PT" sz="1600" b="0" i="1" dirty="0" smtClean="0">
                                    <a:latin typeface="Cambria Math"/>
                                    <a:cs typeface="Arial" pitchFamily="34" charset="0"/>
                                  </a:rPr>
                                  <m:t> </m:t>
                                </m:r>
                                <m:r>
                                  <a:rPr lang="pt-PT" sz="1800" b="0" i="1" baseline="-25000" dirty="0" smtClean="0">
                                    <a:latin typeface="Cambria Math"/>
                                    <a:cs typeface="Arial" pitchFamily="34" charset="0"/>
                                  </a:rPr>
                                  <m:t>𝑖</m:t>
                                </m:r>
                              </m:oMath>
                            </m:oMathPara>
                          </a14:m>
                          <a:endParaRPr lang="pt-PT" sz="1600" b="0" baseline="-25000" dirty="0">
                            <a:latin typeface="Arial" pitchFamily="34" charset="0"/>
                            <a:cs typeface="Arial" pitchFamily="34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Flama"/>
                            </a:rPr>
                            <a:t>]0 , 2] </a:t>
                          </a:r>
                          <a:endParaRPr lang="pt-PT" sz="1400" b="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]2 , 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]4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]6 , 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Flama"/>
                            </a:rPr>
                            <a:t>]8 , 10] </a:t>
                          </a:r>
                          <a:endParaRPr lang="pt-PT" sz="1400" b="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]10 , 12]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]12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14]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]14 , 16]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]16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18]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]18 , 20] </a:t>
                          </a:r>
                        </a:p>
                      </a:txBody>
                      <a:tcPr marL="91455" marR="91455" marT="45701" marB="45701" anchor="ctr"/>
                    </a:tc>
                  </a:tr>
                  <a:tr h="396076"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pt-PT" sz="2000" b="0" i="1" dirty="0" smtClean="0">
                                    <a:latin typeface="Cambria Math"/>
                                    <a:cs typeface="Times New Roman" pitchFamily="18" charset="0"/>
                                  </a:rPr>
                                  <m:t>𝑝</m:t>
                                </m:r>
                              </m:oMath>
                            </m:oMathPara>
                          </a14:m>
                          <a:endParaRPr lang="pt-PT" sz="1800" b="0" baseline="-25000" dirty="0" smtClean="0">
                            <a:latin typeface="Times New Roman" pitchFamily="18" charset="0"/>
                            <a:cs typeface="Times New Roman" pitchFamily="18" charset="0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0,07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0,13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0,07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1" name="Tabela 70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507356086"/>
                  </p:ext>
                </p:extLst>
              </p:nvPr>
            </p:nvGraphicFramePr>
            <p:xfrm>
              <a:off x="250825" y="1438102"/>
              <a:ext cx="8642350" cy="766762"/>
            </p:xfrm>
            <a:graphic>
              <a:graphicData uri="http://schemas.openxmlformats.org/drawingml/2006/table">
                <a:tbl>
                  <a:tblPr firstRow="1" bandRow="1">
                    <a:tableStyleId>{5940675A-B579-460E-94D1-54222C63F5DA}</a:tableStyleId>
                  </a:tblPr>
                  <a:tblGrid>
                    <a:gridCol w="459981"/>
                    <a:gridCol w="658778"/>
                    <a:gridCol w="811095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  <a:gridCol w="839062"/>
                  </a:tblGrid>
                  <a:tr h="37068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55" marR="91455" marT="45701" marB="45701" anchor="ctr">
                        <a:blipFill rotWithShape="1">
                          <a:blip r:embed="rId4"/>
                          <a:stretch>
                            <a:fillRect t="-1639" r="-1790667" b="-11639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Flama"/>
                            </a:rPr>
                            <a:t>]0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2] </a:t>
                          </a:r>
                          <a:endParaRPr lang="pt-PT" sz="1400" b="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]2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,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4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]6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b="0" dirty="0" smtClean="0">
                              <a:latin typeface="Flama"/>
                            </a:rPr>
                            <a:t>]8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10] </a:t>
                          </a:r>
                          <a:endParaRPr lang="pt-PT" sz="1400" b="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]10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, </a:t>
                          </a:r>
                          <a:r>
                            <a:rPr lang="pt-PT" sz="1400" b="0" kern="1200" dirty="0" smtClean="0">
                              <a:solidFill>
                                <a:schemeClr val="tx1"/>
                              </a:solidFill>
                              <a:latin typeface="Flama"/>
                              <a:ea typeface="+mn-ea"/>
                              <a:cs typeface="+mn-cs"/>
                            </a:rPr>
                            <a:t>12]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12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14]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]14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16]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16</a:t>
                          </a:r>
                          <a:r>
                            <a:rPr lang="pt-PT" sz="1400" b="0" baseline="0" dirty="0" smtClean="0">
                              <a:latin typeface="Flama"/>
                            </a:rPr>
                            <a:t> ,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18] </a:t>
                          </a: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marL="0" marR="0" indent="0" algn="ctr" defTabSz="9144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pt-PT" sz="1400" b="0" dirty="0" smtClean="0">
                              <a:latin typeface="Flama"/>
                            </a:rPr>
                            <a:t>]18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, </a:t>
                          </a:r>
                          <a:r>
                            <a:rPr lang="pt-PT" sz="1400" b="0" dirty="0" smtClean="0">
                              <a:latin typeface="Flama"/>
                            </a:rPr>
                            <a:t>20] </a:t>
                          </a:r>
                        </a:p>
                      </a:txBody>
                      <a:tcPr marL="91455" marR="91455" marT="45701" marB="45701" anchor="ctr"/>
                    </a:tc>
                  </a:tr>
                  <a:tr h="396076">
                    <a:tc>
                      <a:txBody>
                        <a:bodyPr/>
                        <a:lstStyle/>
                        <a:p>
                          <a:endParaRPr lang="pt-PT"/>
                        </a:p>
                      </a:txBody>
                      <a:tcPr marL="91455" marR="91455" marT="45701" marB="45701" anchor="ctr">
                        <a:blipFill rotWithShape="1">
                          <a:blip r:embed="rId4"/>
                          <a:stretch>
                            <a:fillRect t="-95385" r="-1790667" b="-9231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0,07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0,19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0,13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0,1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0,07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pt-PT" sz="1400" dirty="0" smtClean="0">
                              <a:latin typeface="Flama"/>
                            </a:rPr>
                            <a:t>0,02</a:t>
                          </a:r>
                          <a:endParaRPr lang="pt-PT" sz="1400" dirty="0">
                            <a:latin typeface="Flama"/>
                          </a:endParaRPr>
                        </a:p>
                      </a:txBody>
                      <a:tcPr marL="91455" marR="91455" marT="45701" marB="45701" anchor="ctr"/>
                    </a:tc>
                  </a:tr>
                </a:tbl>
              </a:graphicData>
            </a:graphic>
          </p:graphicFrame>
        </mc:Fallback>
      </mc:AlternateContent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93675" y="2420938"/>
            <a:ext cx="7777163" cy="50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/>
              <a:t>Representemos agora o </a:t>
            </a:r>
            <a:r>
              <a:rPr lang="pt-PT" altLang="pt-PT" u="sng"/>
              <a:t>Histograma</a:t>
            </a:r>
            <a:r>
              <a:rPr lang="pt-PT" altLang="pt-PT"/>
              <a:t> e respetivo </a:t>
            </a:r>
            <a:r>
              <a:rPr lang="pt-PT" altLang="pt-PT" u="sng"/>
              <a:t>Polígono de frequências</a:t>
            </a:r>
            <a:r>
              <a:rPr lang="pt-PT" altLang="pt-PT"/>
              <a:t> :</a:t>
            </a:r>
            <a:endParaRPr lang="pt-PT" altLang="pt-PT" u="sng"/>
          </a:p>
        </p:txBody>
      </p:sp>
      <p:sp>
        <p:nvSpPr>
          <p:cNvPr id="17" name="Line 21"/>
          <p:cNvSpPr>
            <a:spLocks noChangeShapeType="1"/>
          </p:cNvSpPr>
          <p:nvPr/>
        </p:nvSpPr>
        <p:spPr bwMode="auto">
          <a:xfrm>
            <a:off x="1323975" y="6002338"/>
            <a:ext cx="58404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8" name="Line 22"/>
          <p:cNvSpPr>
            <a:spLocks noChangeShapeType="1"/>
          </p:cNvSpPr>
          <p:nvPr/>
        </p:nvSpPr>
        <p:spPr bwMode="auto">
          <a:xfrm>
            <a:off x="1758950" y="3203575"/>
            <a:ext cx="0" cy="2798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19" name="Line 23"/>
          <p:cNvSpPr>
            <a:spLocks noChangeShapeType="1"/>
          </p:cNvSpPr>
          <p:nvPr/>
        </p:nvSpPr>
        <p:spPr bwMode="auto">
          <a:xfrm>
            <a:off x="1762125" y="5915025"/>
            <a:ext cx="0" cy="87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0" name="Text Box 24"/>
          <p:cNvSpPr txBox="1">
            <a:spLocks noChangeArrowheads="1"/>
          </p:cNvSpPr>
          <p:nvPr/>
        </p:nvSpPr>
        <p:spPr bwMode="auto">
          <a:xfrm>
            <a:off x="2068513" y="6005513"/>
            <a:ext cx="2603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200"/>
              <a:t>2</a:t>
            </a:r>
          </a:p>
        </p:txBody>
      </p:sp>
      <p:sp>
        <p:nvSpPr>
          <p:cNvPr id="21" name="Text Box 25"/>
          <p:cNvSpPr txBox="1">
            <a:spLocks noChangeArrowheads="1"/>
          </p:cNvSpPr>
          <p:nvPr/>
        </p:nvSpPr>
        <p:spPr bwMode="auto">
          <a:xfrm>
            <a:off x="3895725" y="6002338"/>
            <a:ext cx="42068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200"/>
              <a:t>10</a:t>
            </a:r>
          </a:p>
        </p:txBody>
      </p:sp>
      <p:sp>
        <p:nvSpPr>
          <p:cNvPr id="22" name="Text Box 26"/>
          <p:cNvSpPr txBox="1">
            <a:spLocks noChangeArrowheads="1"/>
          </p:cNvSpPr>
          <p:nvPr/>
        </p:nvSpPr>
        <p:spPr bwMode="auto">
          <a:xfrm>
            <a:off x="1589088" y="6019800"/>
            <a:ext cx="2603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200"/>
              <a:t>0</a:t>
            </a:r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6303963" y="6002338"/>
            <a:ext cx="336550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200"/>
              <a:t>20</a:t>
            </a:r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>
            <a:off x="1646238" y="4691063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5" name="Line 29"/>
          <p:cNvSpPr>
            <a:spLocks noChangeShapeType="1"/>
          </p:cNvSpPr>
          <p:nvPr/>
        </p:nvSpPr>
        <p:spPr bwMode="auto">
          <a:xfrm>
            <a:off x="1646238" y="4691063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6" name="Line 30"/>
          <p:cNvSpPr>
            <a:spLocks noChangeShapeType="1"/>
          </p:cNvSpPr>
          <p:nvPr/>
        </p:nvSpPr>
        <p:spPr bwMode="auto">
          <a:xfrm>
            <a:off x="1646238" y="4078288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7" name="Line 31"/>
          <p:cNvSpPr>
            <a:spLocks noChangeShapeType="1"/>
          </p:cNvSpPr>
          <p:nvPr/>
        </p:nvSpPr>
        <p:spPr bwMode="auto">
          <a:xfrm>
            <a:off x="1646238" y="4078288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8" name="Line 32"/>
          <p:cNvSpPr>
            <a:spLocks noChangeShapeType="1"/>
          </p:cNvSpPr>
          <p:nvPr/>
        </p:nvSpPr>
        <p:spPr bwMode="auto">
          <a:xfrm>
            <a:off x="1646238" y="3465513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29" name="Text Box 33"/>
          <p:cNvSpPr txBox="1">
            <a:spLocks noChangeArrowheads="1"/>
          </p:cNvSpPr>
          <p:nvPr/>
        </p:nvSpPr>
        <p:spPr bwMode="auto">
          <a:xfrm>
            <a:off x="1244600" y="3340100"/>
            <a:ext cx="37465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200"/>
              <a:t>0,2</a:t>
            </a:r>
          </a:p>
        </p:txBody>
      </p:sp>
      <p:sp>
        <p:nvSpPr>
          <p:cNvPr id="30" name="Rectangle 34"/>
          <p:cNvSpPr>
            <a:spLocks noChangeArrowheads="1"/>
          </p:cNvSpPr>
          <p:nvPr/>
        </p:nvSpPr>
        <p:spPr bwMode="auto">
          <a:xfrm>
            <a:off x="1760538" y="5592763"/>
            <a:ext cx="481012" cy="409575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 Box 35"/>
              <p:cNvSpPr txBox="1">
                <a:spLocks noChangeArrowheads="1"/>
              </p:cNvSpPr>
              <p:nvPr/>
            </p:nvSpPr>
            <p:spPr bwMode="auto">
              <a:xfrm>
                <a:off x="1425575" y="2924175"/>
                <a:ext cx="324128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altLang="pt-PT" sz="1200" b="1" i="1" dirty="0" smtClean="0">
                          <a:latin typeface="Cambria Math"/>
                        </a:rPr>
                        <m:t>𝒑</m:t>
                      </m:r>
                    </m:oMath>
                  </m:oMathPara>
                </a14:m>
                <a:endParaRPr lang="pt-PT" altLang="pt-PT" sz="1200" b="1" dirty="0"/>
              </a:p>
            </p:txBody>
          </p:sp>
        </mc:Choice>
        <mc:Fallback xmlns="">
          <p:sp>
            <p:nvSpPr>
              <p:cNvPr id="31" name="Text Box 3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25575" y="2924175"/>
                <a:ext cx="324128" cy="276999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Text Box 36"/>
          <p:cNvSpPr txBox="1">
            <a:spLocks noChangeArrowheads="1"/>
          </p:cNvSpPr>
          <p:nvPr/>
        </p:nvSpPr>
        <p:spPr bwMode="auto">
          <a:xfrm>
            <a:off x="7040563" y="5986463"/>
            <a:ext cx="32861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pt-PT" altLang="pt-PT" sz="1600" i="1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pt-PT" altLang="pt-PT" sz="800"/>
              <a:t> i</a:t>
            </a:r>
            <a:endParaRPr lang="pt-PT" altLang="pt-PT" sz="1200" b="1"/>
          </a:p>
        </p:txBody>
      </p:sp>
      <p:sp>
        <p:nvSpPr>
          <p:cNvPr id="33" name="Rectangle 37"/>
          <p:cNvSpPr>
            <a:spLocks noChangeArrowheads="1"/>
          </p:cNvSpPr>
          <p:nvPr/>
        </p:nvSpPr>
        <p:spPr bwMode="auto">
          <a:xfrm>
            <a:off x="2244725" y="5154613"/>
            <a:ext cx="481013" cy="841375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4" name="Rectangle 38"/>
          <p:cNvSpPr>
            <a:spLocks noChangeArrowheads="1"/>
          </p:cNvSpPr>
          <p:nvPr/>
        </p:nvSpPr>
        <p:spPr bwMode="auto">
          <a:xfrm>
            <a:off x="2727325" y="4856163"/>
            <a:ext cx="512763" cy="1139825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5" name="Rectangle 39"/>
          <p:cNvSpPr>
            <a:spLocks noChangeArrowheads="1"/>
          </p:cNvSpPr>
          <p:nvPr/>
        </p:nvSpPr>
        <p:spPr bwMode="auto">
          <a:xfrm>
            <a:off x="3160713" y="4259263"/>
            <a:ext cx="481012" cy="1735137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6" name="Rectangle 40"/>
          <p:cNvSpPr>
            <a:spLocks noChangeArrowheads="1"/>
          </p:cNvSpPr>
          <p:nvPr/>
        </p:nvSpPr>
        <p:spPr bwMode="auto">
          <a:xfrm>
            <a:off x="3640138" y="3862388"/>
            <a:ext cx="481012" cy="2133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7" name="Rectangle 41"/>
          <p:cNvSpPr>
            <a:spLocks noChangeArrowheads="1"/>
          </p:cNvSpPr>
          <p:nvPr/>
        </p:nvSpPr>
        <p:spPr bwMode="auto">
          <a:xfrm>
            <a:off x="4103688" y="3859213"/>
            <a:ext cx="481012" cy="21336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8" name="Rectangle 42"/>
          <p:cNvSpPr>
            <a:spLocks noChangeArrowheads="1"/>
          </p:cNvSpPr>
          <p:nvPr/>
        </p:nvSpPr>
        <p:spPr bwMode="auto">
          <a:xfrm>
            <a:off x="4575175" y="4322763"/>
            <a:ext cx="481013" cy="16700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39" name="Rectangle 43"/>
          <p:cNvSpPr>
            <a:spLocks noChangeArrowheads="1"/>
          </p:cNvSpPr>
          <p:nvPr/>
        </p:nvSpPr>
        <p:spPr bwMode="auto">
          <a:xfrm>
            <a:off x="5057775" y="4927600"/>
            <a:ext cx="481013" cy="1071563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0" name="Rectangle 44"/>
          <p:cNvSpPr>
            <a:spLocks noChangeArrowheads="1"/>
          </p:cNvSpPr>
          <p:nvPr/>
        </p:nvSpPr>
        <p:spPr bwMode="auto">
          <a:xfrm>
            <a:off x="5540375" y="5138738"/>
            <a:ext cx="481013" cy="85725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1" name="Rectangle 45"/>
          <p:cNvSpPr>
            <a:spLocks noChangeArrowheads="1"/>
          </p:cNvSpPr>
          <p:nvPr/>
        </p:nvSpPr>
        <p:spPr bwMode="auto">
          <a:xfrm>
            <a:off x="6021388" y="5557838"/>
            <a:ext cx="481012" cy="442912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42" name="Line 46"/>
          <p:cNvSpPr>
            <a:spLocks noChangeShapeType="1"/>
          </p:cNvSpPr>
          <p:nvPr/>
        </p:nvSpPr>
        <p:spPr bwMode="auto">
          <a:xfrm flipV="1">
            <a:off x="1535113" y="5589588"/>
            <a:ext cx="398462" cy="4127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3" name="Line 47"/>
          <p:cNvSpPr>
            <a:spLocks noChangeShapeType="1"/>
          </p:cNvSpPr>
          <p:nvPr/>
        </p:nvSpPr>
        <p:spPr bwMode="auto">
          <a:xfrm flipV="1">
            <a:off x="1954213" y="5175250"/>
            <a:ext cx="506412" cy="414338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4" name="Line 48"/>
          <p:cNvSpPr>
            <a:spLocks noChangeShapeType="1"/>
          </p:cNvSpPr>
          <p:nvPr/>
        </p:nvSpPr>
        <p:spPr bwMode="auto">
          <a:xfrm flipV="1">
            <a:off x="2460625" y="4859338"/>
            <a:ext cx="471488" cy="2984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5" name="Line 49"/>
          <p:cNvSpPr>
            <a:spLocks noChangeShapeType="1"/>
          </p:cNvSpPr>
          <p:nvPr/>
        </p:nvSpPr>
        <p:spPr bwMode="auto">
          <a:xfrm flipV="1">
            <a:off x="2951163" y="4278313"/>
            <a:ext cx="452437" cy="58102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6" name="Line 50"/>
          <p:cNvSpPr>
            <a:spLocks noChangeShapeType="1"/>
          </p:cNvSpPr>
          <p:nvPr/>
        </p:nvSpPr>
        <p:spPr bwMode="auto">
          <a:xfrm flipV="1">
            <a:off x="3403600" y="3865563"/>
            <a:ext cx="488950" cy="4127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7" name="Line 51"/>
          <p:cNvSpPr>
            <a:spLocks noChangeShapeType="1"/>
          </p:cNvSpPr>
          <p:nvPr/>
        </p:nvSpPr>
        <p:spPr bwMode="auto">
          <a:xfrm>
            <a:off x="3892550" y="3852863"/>
            <a:ext cx="436563" cy="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8" name="Line 52"/>
          <p:cNvSpPr>
            <a:spLocks noChangeShapeType="1"/>
          </p:cNvSpPr>
          <p:nvPr/>
        </p:nvSpPr>
        <p:spPr bwMode="auto">
          <a:xfrm>
            <a:off x="4329113" y="3865563"/>
            <a:ext cx="488950" cy="463550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49" name="Line 53"/>
          <p:cNvSpPr>
            <a:spLocks noChangeShapeType="1"/>
          </p:cNvSpPr>
          <p:nvPr/>
        </p:nvSpPr>
        <p:spPr bwMode="auto">
          <a:xfrm>
            <a:off x="4818063" y="4329113"/>
            <a:ext cx="471487" cy="6127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0" name="Line 54"/>
          <p:cNvSpPr>
            <a:spLocks noChangeShapeType="1"/>
          </p:cNvSpPr>
          <p:nvPr/>
        </p:nvSpPr>
        <p:spPr bwMode="auto">
          <a:xfrm>
            <a:off x="5280025" y="4926013"/>
            <a:ext cx="473075" cy="2317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1" name="Line 55"/>
          <p:cNvSpPr>
            <a:spLocks noChangeShapeType="1"/>
          </p:cNvSpPr>
          <p:nvPr/>
        </p:nvSpPr>
        <p:spPr bwMode="auto">
          <a:xfrm>
            <a:off x="5780088" y="5157788"/>
            <a:ext cx="488950" cy="3968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2" name="Line 56"/>
          <p:cNvSpPr>
            <a:spLocks noChangeShapeType="1"/>
          </p:cNvSpPr>
          <p:nvPr/>
        </p:nvSpPr>
        <p:spPr bwMode="auto">
          <a:xfrm>
            <a:off x="6269038" y="5554663"/>
            <a:ext cx="490537" cy="447675"/>
          </a:xfrm>
          <a:prstGeom prst="lin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3" name="Line 57"/>
          <p:cNvSpPr>
            <a:spLocks noChangeShapeType="1"/>
          </p:cNvSpPr>
          <p:nvPr/>
        </p:nvSpPr>
        <p:spPr bwMode="auto">
          <a:xfrm>
            <a:off x="1638300" y="5329238"/>
            <a:ext cx="952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pt-PT"/>
          </a:p>
        </p:txBody>
      </p:sp>
      <p:sp>
        <p:nvSpPr>
          <p:cNvPr id="54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6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7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7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7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0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1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4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5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1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utoUpdateAnimBg="0"/>
      <p:bldP spid="17" grpId="0" animBg="1"/>
      <p:bldP spid="18" grpId="0" animBg="1"/>
      <p:bldP spid="19" grpId="0" animBg="1"/>
      <p:bldP spid="20" grpId="0" autoUpdateAnimBg="0"/>
      <p:bldP spid="21" grpId="0" autoUpdateAnimBg="0"/>
      <p:bldP spid="22" grpId="0" autoUpdateAnimBg="0"/>
      <p:bldP spid="23" grpId="0" autoUpdateAnimBg="0"/>
      <p:bldP spid="24" grpId="0" animBg="1"/>
      <p:bldP spid="25" grpId="0" animBg="1"/>
      <p:bldP spid="26" grpId="0" animBg="1"/>
      <p:bldP spid="27" grpId="0" animBg="1"/>
      <p:bldP spid="28" grpId="0" animBg="1"/>
      <p:bldP spid="29" grpId="0" autoUpdateAnimBg="0"/>
      <p:bldP spid="30" grpId="0" animBg="1"/>
      <p:bldP spid="31" grpId="0" autoUpdateAnimBg="0"/>
      <p:bldP spid="32" grpId="0" autoUpdateAnimBg="0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49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1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2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5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615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0" name="Text Box 38"/>
          <p:cNvSpPr txBox="1">
            <a:spLocks noChangeArrowheads="1"/>
          </p:cNvSpPr>
          <p:nvPr/>
        </p:nvSpPr>
        <p:spPr bwMode="auto">
          <a:xfrm>
            <a:off x="108520" y="1340768"/>
            <a:ext cx="9144000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Se tivéssemos considerado classes ainda com menor amplitude (por exemplo: 1 km).</a:t>
            </a:r>
          </a:p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O </a:t>
            </a:r>
            <a:r>
              <a:rPr lang="pt-PT" altLang="pt-PT" u="sng" dirty="0"/>
              <a:t>diagrama de barras</a:t>
            </a:r>
            <a:r>
              <a:rPr lang="pt-PT" altLang="pt-PT" dirty="0"/>
              <a:t> e o </a:t>
            </a:r>
            <a:r>
              <a:rPr lang="pt-PT" altLang="pt-PT" u="sng" dirty="0"/>
              <a:t>polígono de frequências</a:t>
            </a:r>
            <a:r>
              <a:rPr lang="pt-PT" altLang="pt-PT" dirty="0"/>
              <a:t>, poderiam ser os seguintes: </a:t>
            </a:r>
          </a:p>
        </p:txBody>
      </p:sp>
      <p:grpSp>
        <p:nvGrpSpPr>
          <p:cNvPr id="92" name="Group 75"/>
          <p:cNvGrpSpPr>
            <a:grpSpLocks/>
          </p:cNvGrpSpPr>
          <p:nvPr/>
        </p:nvGrpSpPr>
        <p:grpSpPr bwMode="auto">
          <a:xfrm>
            <a:off x="2268538" y="3533403"/>
            <a:ext cx="4508500" cy="2286000"/>
            <a:chOff x="1488" y="1928"/>
            <a:chExt cx="2840" cy="1440"/>
          </a:xfrm>
        </p:grpSpPr>
        <p:sp>
          <p:nvSpPr>
            <p:cNvPr id="6173" name="Line 4"/>
            <p:cNvSpPr>
              <a:spLocks noChangeShapeType="1"/>
            </p:cNvSpPr>
            <p:nvPr/>
          </p:nvSpPr>
          <p:spPr bwMode="auto">
            <a:xfrm>
              <a:off x="1564" y="3311"/>
              <a:ext cx="0" cy="56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74" name="Rectangle 15"/>
            <p:cNvSpPr>
              <a:spLocks noChangeArrowheads="1"/>
            </p:cNvSpPr>
            <p:nvPr/>
          </p:nvSpPr>
          <p:spPr bwMode="auto">
            <a:xfrm>
              <a:off x="1561" y="3231"/>
              <a:ext cx="142" cy="13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75" name="Rectangle 18"/>
            <p:cNvSpPr>
              <a:spLocks noChangeArrowheads="1"/>
            </p:cNvSpPr>
            <p:nvPr/>
          </p:nvSpPr>
          <p:spPr bwMode="auto">
            <a:xfrm>
              <a:off x="1824" y="2958"/>
              <a:ext cx="133" cy="40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76" name="Rectangle 19"/>
            <p:cNvSpPr>
              <a:spLocks noChangeArrowheads="1"/>
            </p:cNvSpPr>
            <p:nvPr/>
          </p:nvSpPr>
          <p:spPr bwMode="auto">
            <a:xfrm>
              <a:off x="2093" y="2617"/>
              <a:ext cx="143" cy="747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77" name="Rectangle 20"/>
            <p:cNvSpPr>
              <a:spLocks noChangeArrowheads="1"/>
            </p:cNvSpPr>
            <p:nvPr/>
          </p:nvSpPr>
          <p:spPr bwMode="auto">
            <a:xfrm>
              <a:off x="2371" y="2263"/>
              <a:ext cx="140" cy="110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78" name="Rectangle 21"/>
            <p:cNvSpPr>
              <a:spLocks noChangeArrowheads="1"/>
            </p:cNvSpPr>
            <p:nvPr/>
          </p:nvSpPr>
          <p:spPr bwMode="auto">
            <a:xfrm>
              <a:off x="2628" y="1928"/>
              <a:ext cx="133" cy="1436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79" name="Rectangle 22"/>
            <p:cNvSpPr>
              <a:spLocks noChangeArrowheads="1"/>
            </p:cNvSpPr>
            <p:nvPr/>
          </p:nvSpPr>
          <p:spPr bwMode="auto">
            <a:xfrm>
              <a:off x="2902" y="2091"/>
              <a:ext cx="133" cy="1277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0" name="Rectangle 23"/>
            <p:cNvSpPr>
              <a:spLocks noChangeArrowheads="1"/>
            </p:cNvSpPr>
            <p:nvPr/>
          </p:nvSpPr>
          <p:spPr bwMode="auto">
            <a:xfrm>
              <a:off x="3151" y="2347"/>
              <a:ext cx="139" cy="1021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1" name="Rectangle 24"/>
            <p:cNvSpPr>
              <a:spLocks noChangeArrowheads="1"/>
            </p:cNvSpPr>
            <p:nvPr/>
          </p:nvSpPr>
          <p:spPr bwMode="auto">
            <a:xfrm>
              <a:off x="3428" y="2755"/>
              <a:ext cx="137" cy="61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2" name="Rectangle 25"/>
            <p:cNvSpPr>
              <a:spLocks noChangeArrowheads="1"/>
            </p:cNvSpPr>
            <p:nvPr/>
          </p:nvSpPr>
          <p:spPr bwMode="auto">
            <a:xfrm>
              <a:off x="3703" y="3055"/>
              <a:ext cx="138" cy="309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3" name="Rectangle 26"/>
            <p:cNvSpPr>
              <a:spLocks noChangeArrowheads="1"/>
            </p:cNvSpPr>
            <p:nvPr/>
          </p:nvSpPr>
          <p:spPr bwMode="auto">
            <a:xfrm>
              <a:off x="3977" y="3211"/>
              <a:ext cx="133" cy="155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4" name="Rectangle 28"/>
            <p:cNvSpPr>
              <a:spLocks noChangeArrowheads="1"/>
            </p:cNvSpPr>
            <p:nvPr/>
          </p:nvSpPr>
          <p:spPr bwMode="auto">
            <a:xfrm>
              <a:off x="1700" y="3100"/>
              <a:ext cx="127" cy="264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5" name="Rectangle 29"/>
            <p:cNvSpPr>
              <a:spLocks noChangeArrowheads="1"/>
            </p:cNvSpPr>
            <p:nvPr/>
          </p:nvSpPr>
          <p:spPr bwMode="auto">
            <a:xfrm>
              <a:off x="1956" y="2769"/>
              <a:ext cx="134" cy="595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6" name="Rectangle 30"/>
            <p:cNvSpPr>
              <a:spLocks noChangeArrowheads="1"/>
            </p:cNvSpPr>
            <p:nvPr/>
          </p:nvSpPr>
          <p:spPr bwMode="auto">
            <a:xfrm>
              <a:off x="2233" y="2440"/>
              <a:ext cx="137" cy="924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7" name="Rectangle 31"/>
            <p:cNvSpPr>
              <a:spLocks noChangeArrowheads="1"/>
            </p:cNvSpPr>
            <p:nvPr/>
          </p:nvSpPr>
          <p:spPr bwMode="auto">
            <a:xfrm>
              <a:off x="2495" y="2103"/>
              <a:ext cx="134" cy="1260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8" name="Rectangle 32"/>
            <p:cNvSpPr>
              <a:spLocks noChangeArrowheads="1"/>
            </p:cNvSpPr>
            <p:nvPr/>
          </p:nvSpPr>
          <p:spPr bwMode="auto">
            <a:xfrm>
              <a:off x="2760" y="1937"/>
              <a:ext cx="142" cy="1427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89" name="Rectangle 33"/>
            <p:cNvSpPr>
              <a:spLocks noChangeArrowheads="1"/>
            </p:cNvSpPr>
            <p:nvPr/>
          </p:nvSpPr>
          <p:spPr bwMode="auto">
            <a:xfrm>
              <a:off x="3034" y="2237"/>
              <a:ext cx="134" cy="1131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90" name="Rectangle 34"/>
            <p:cNvSpPr>
              <a:spLocks noChangeArrowheads="1"/>
            </p:cNvSpPr>
            <p:nvPr/>
          </p:nvSpPr>
          <p:spPr bwMode="auto">
            <a:xfrm>
              <a:off x="3288" y="2524"/>
              <a:ext cx="139" cy="844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91" name="Rectangle 35"/>
            <p:cNvSpPr>
              <a:spLocks noChangeArrowheads="1"/>
            </p:cNvSpPr>
            <p:nvPr/>
          </p:nvSpPr>
          <p:spPr bwMode="auto">
            <a:xfrm>
              <a:off x="3564" y="2938"/>
              <a:ext cx="138" cy="427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92" name="Rectangle 36"/>
            <p:cNvSpPr>
              <a:spLocks noChangeArrowheads="1"/>
            </p:cNvSpPr>
            <p:nvPr/>
          </p:nvSpPr>
          <p:spPr bwMode="auto">
            <a:xfrm>
              <a:off x="3846" y="3131"/>
              <a:ext cx="131" cy="233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sp>
          <p:nvSpPr>
            <p:cNvPr id="6193" name="Rectangle 37"/>
            <p:cNvSpPr>
              <a:spLocks noChangeArrowheads="1"/>
            </p:cNvSpPr>
            <p:nvPr/>
          </p:nvSpPr>
          <p:spPr bwMode="auto">
            <a:xfrm>
              <a:off x="4108" y="3265"/>
              <a:ext cx="132" cy="99"/>
            </a:xfrm>
            <a:prstGeom prst="rect">
              <a:avLst/>
            </a:prstGeom>
            <a:solidFill>
              <a:srgbClr val="00CCF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eaLnBrk="1" hangingPunct="1"/>
              <a:endParaRPr lang="pt-PT" altLang="pt-PT"/>
            </a:p>
          </p:txBody>
        </p:sp>
        <p:grpSp>
          <p:nvGrpSpPr>
            <p:cNvPr id="6194" name="Group 73"/>
            <p:cNvGrpSpPr>
              <a:grpSpLocks/>
            </p:cNvGrpSpPr>
            <p:nvPr/>
          </p:nvGrpSpPr>
          <p:grpSpPr bwMode="auto">
            <a:xfrm>
              <a:off x="1488" y="1928"/>
              <a:ext cx="2840" cy="1440"/>
              <a:chOff x="1488" y="1928"/>
              <a:chExt cx="2840" cy="1440"/>
            </a:xfrm>
          </p:grpSpPr>
          <p:sp>
            <p:nvSpPr>
              <p:cNvPr id="6195" name="Line 51"/>
              <p:cNvSpPr>
                <a:spLocks noChangeShapeType="1"/>
              </p:cNvSpPr>
              <p:nvPr/>
            </p:nvSpPr>
            <p:spPr bwMode="auto">
              <a:xfrm flipH="1">
                <a:off x="1488" y="3232"/>
                <a:ext cx="144" cy="13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96" name="Line 52"/>
              <p:cNvSpPr>
                <a:spLocks noChangeShapeType="1"/>
              </p:cNvSpPr>
              <p:nvPr/>
            </p:nvSpPr>
            <p:spPr bwMode="auto">
              <a:xfrm flipV="1">
                <a:off x="1632" y="3104"/>
                <a:ext cx="136" cy="12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97" name="Line 53"/>
              <p:cNvSpPr>
                <a:spLocks noChangeShapeType="1"/>
              </p:cNvSpPr>
              <p:nvPr/>
            </p:nvSpPr>
            <p:spPr bwMode="auto">
              <a:xfrm flipV="1">
                <a:off x="1768" y="2960"/>
                <a:ext cx="136" cy="14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98" name="Line 54"/>
              <p:cNvSpPr>
                <a:spLocks noChangeShapeType="1"/>
              </p:cNvSpPr>
              <p:nvPr/>
            </p:nvSpPr>
            <p:spPr bwMode="auto">
              <a:xfrm flipV="1">
                <a:off x="1904" y="2768"/>
                <a:ext cx="128" cy="19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99" name="Line 55"/>
              <p:cNvSpPr>
                <a:spLocks noChangeShapeType="1"/>
              </p:cNvSpPr>
              <p:nvPr/>
            </p:nvSpPr>
            <p:spPr bwMode="auto">
              <a:xfrm flipV="1">
                <a:off x="2032" y="2616"/>
                <a:ext cx="136" cy="1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0" name="Line 56"/>
              <p:cNvSpPr>
                <a:spLocks noChangeShapeType="1"/>
              </p:cNvSpPr>
              <p:nvPr/>
            </p:nvSpPr>
            <p:spPr bwMode="auto">
              <a:xfrm flipV="1">
                <a:off x="2168" y="2440"/>
                <a:ext cx="136" cy="17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1" name="Line 58"/>
              <p:cNvSpPr>
                <a:spLocks noChangeShapeType="1"/>
              </p:cNvSpPr>
              <p:nvPr/>
            </p:nvSpPr>
            <p:spPr bwMode="auto">
              <a:xfrm flipV="1">
                <a:off x="2304" y="2264"/>
                <a:ext cx="128" cy="17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2" name="Line 59"/>
              <p:cNvSpPr>
                <a:spLocks noChangeShapeType="1"/>
              </p:cNvSpPr>
              <p:nvPr/>
            </p:nvSpPr>
            <p:spPr bwMode="auto">
              <a:xfrm flipV="1">
                <a:off x="2432" y="2104"/>
                <a:ext cx="136" cy="16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3" name="Line 60"/>
              <p:cNvSpPr>
                <a:spLocks noChangeShapeType="1"/>
              </p:cNvSpPr>
              <p:nvPr/>
            </p:nvSpPr>
            <p:spPr bwMode="auto">
              <a:xfrm flipV="1">
                <a:off x="2568" y="1928"/>
                <a:ext cx="128" cy="17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4" name="Line 61"/>
              <p:cNvSpPr>
                <a:spLocks noChangeShapeType="1"/>
              </p:cNvSpPr>
              <p:nvPr/>
            </p:nvSpPr>
            <p:spPr bwMode="auto">
              <a:xfrm>
                <a:off x="2696" y="1928"/>
                <a:ext cx="136" cy="8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5" name="Line 62"/>
              <p:cNvSpPr>
                <a:spLocks noChangeShapeType="1"/>
              </p:cNvSpPr>
              <p:nvPr/>
            </p:nvSpPr>
            <p:spPr bwMode="auto">
              <a:xfrm>
                <a:off x="2832" y="1936"/>
                <a:ext cx="136" cy="1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6" name="Line 63"/>
              <p:cNvSpPr>
                <a:spLocks noChangeShapeType="1"/>
              </p:cNvSpPr>
              <p:nvPr/>
            </p:nvSpPr>
            <p:spPr bwMode="auto">
              <a:xfrm>
                <a:off x="2968" y="2088"/>
                <a:ext cx="136" cy="15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7" name="Line 64"/>
              <p:cNvSpPr>
                <a:spLocks noChangeShapeType="1"/>
              </p:cNvSpPr>
              <p:nvPr/>
            </p:nvSpPr>
            <p:spPr bwMode="auto">
              <a:xfrm>
                <a:off x="3104" y="2240"/>
                <a:ext cx="128" cy="10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8" name="Line 65"/>
              <p:cNvSpPr>
                <a:spLocks noChangeShapeType="1"/>
              </p:cNvSpPr>
              <p:nvPr/>
            </p:nvSpPr>
            <p:spPr bwMode="auto">
              <a:xfrm>
                <a:off x="3232" y="2344"/>
                <a:ext cx="128" cy="18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09" name="Line 66"/>
              <p:cNvSpPr>
                <a:spLocks noChangeShapeType="1"/>
              </p:cNvSpPr>
              <p:nvPr/>
            </p:nvSpPr>
            <p:spPr bwMode="auto">
              <a:xfrm>
                <a:off x="3360" y="2528"/>
                <a:ext cx="136" cy="22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0" name="Line 67"/>
              <p:cNvSpPr>
                <a:spLocks noChangeShapeType="1"/>
              </p:cNvSpPr>
              <p:nvPr/>
            </p:nvSpPr>
            <p:spPr bwMode="auto">
              <a:xfrm>
                <a:off x="3496" y="2752"/>
                <a:ext cx="144" cy="18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1" name="Line 68"/>
              <p:cNvSpPr>
                <a:spLocks noChangeShapeType="1"/>
              </p:cNvSpPr>
              <p:nvPr/>
            </p:nvSpPr>
            <p:spPr bwMode="auto">
              <a:xfrm>
                <a:off x="3640" y="2936"/>
                <a:ext cx="136" cy="12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2" name="Line 69"/>
              <p:cNvSpPr>
                <a:spLocks noChangeShapeType="1"/>
              </p:cNvSpPr>
              <p:nvPr/>
            </p:nvSpPr>
            <p:spPr bwMode="auto">
              <a:xfrm>
                <a:off x="3776" y="3056"/>
                <a:ext cx="144" cy="72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3" name="Line 70"/>
              <p:cNvSpPr>
                <a:spLocks noChangeShapeType="1"/>
              </p:cNvSpPr>
              <p:nvPr/>
            </p:nvSpPr>
            <p:spPr bwMode="auto">
              <a:xfrm>
                <a:off x="3920" y="3128"/>
                <a:ext cx="136" cy="80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4" name="Line 71"/>
              <p:cNvSpPr>
                <a:spLocks noChangeShapeType="1"/>
              </p:cNvSpPr>
              <p:nvPr/>
            </p:nvSpPr>
            <p:spPr bwMode="auto">
              <a:xfrm>
                <a:off x="4056" y="3208"/>
                <a:ext cx="128" cy="56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215" name="Line 72"/>
              <p:cNvSpPr>
                <a:spLocks noChangeShapeType="1"/>
              </p:cNvSpPr>
              <p:nvPr/>
            </p:nvSpPr>
            <p:spPr bwMode="auto">
              <a:xfrm>
                <a:off x="4184" y="3264"/>
                <a:ext cx="144" cy="104"/>
              </a:xfrm>
              <a:prstGeom prst="line">
                <a:avLst/>
              </a:prstGeom>
              <a:noFill/>
              <a:ln w="28575">
                <a:solidFill>
                  <a:srgbClr val="CC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</p:grpSp>
      </p:grpSp>
      <p:grpSp>
        <p:nvGrpSpPr>
          <p:cNvPr id="77" name="Grupo 76"/>
          <p:cNvGrpSpPr>
            <a:grpSpLocks/>
          </p:cNvGrpSpPr>
          <p:nvPr/>
        </p:nvGrpSpPr>
        <p:grpSpPr bwMode="auto">
          <a:xfrm>
            <a:off x="1976438" y="2852366"/>
            <a:ext cx="5572125" cy="3213101"/>
            <a:chOff x="1976413" y="2996382"/>
            <a:chExt cx="5572125" cy="3213100"/>
          </a:xfrm>
        </p:grpSpPr>
        <p:grpSp>
          <p:nvGrpSpPr>
            <p:cNvPr id="6162" name="Group 74"/>
            <p:cNvGrpSpPr>
              <a:grpSpLocks/>
            </p:cNvGrpSpPr>
            <p:nvPr/>
          </p:nvGrpSpPr>
          <p:grpSpPr bwMode="auto">
            <a:xfrm>
              <a:off x="1976413" y="2996382"/>
              <a:ext cx="5572125" cy="3213100"/>
              <a:chOff x="1314" y="1496"/>
              <a:chExt cx="3510" cy="202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65" name="Text Box 47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419" y="1496"/>
                    <a:ext cx="116" cy="192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pt-PT" altLang="pt-PT" sz="1400" i="1" dirty="0" smtClean="0">
                              <a:latin typeface="Cambria Math"/>
                            </a:rPr>
                            <m:t>𝑝</m:t>
                          </m:r>
                        </m:oMath>
                      </m:oMathPara>
                    </a14:m>
                    <a:endParaRPr lang="pt-PT" altLang="pt-PT" sz="1400" dirty="0"/>
                  </a:p>
                </p:txBody>
              </p:sp>
            </mc:Choice>
            <mc:Fallback xmlns="">
              <p:sp>
                <p:nvSpPr>
                  <p:cNvPr id="6165" name="Text Box 4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1419" y="1496"/>
                    <a:ext cx="116" cy="192"/>
                  </a:xfrm>
                  <a:prstGeom prst="rect">
                    <a:avLst/>
                  </a:prstGeom>
                  <a:blipFill rotWithShape="1">
                    <a:blip r:embed="rId4"/>
                    <a:stretch>
                      <a:fillRect r="-36667" b="-4000"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pt-PT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6166" name="Line 2"/>
              <p:cNvSpPr>
                <a:spLocks noChangeShapeType="1"/>
              </p:cNvSpPr>
              <p:nvPr/>
            </p:nvSpPr>
            <p:spPr bwMode="auto">
              <a:xfrm>
                <a:off x="1314" y="3367"/>
                <a:ext cx="333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67" name="Line 3"/>
              <p:cNvSpPr>
                <a:spLocks noChangeShapeType="1"/>
              </p:cNvSpPr>
              <p:nvPr/>
            </p:nvSpPr>
            <p:spPr bwMode="auto">
              <a:xfrm>
                <a:off x="1570" y="1592"/>
                <a:ext cx="0" cy="1775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68" name="Line 13"/>
              <p:cNvSpPr>
                <a:spLocks noChangeShapeType="1"/>
              </p:cNvSpPr>
              <p:nvPr/>
            </p:nvSpPr>
            <p:spPr bwMode="auto">
              <a:xfrm>
                <a:off x="1531" y="1758"/>
                <a:ext cx="5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69" name="Line 27"/>
              <p:cNvSpPr>
                <a:spLocks noChangeShapeType="1"/>
              </p:cNvSpPr>
              <p:nvPr/>
            </p:nvSpPr>
            <p:spPr bwMode="auto">
              <a:xfrm>
                <a:off x="1527" y="2940"/>
                <a:ext cx="5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pt-PT"/>
              </a:p>
            </p:txBody>
          </p:sp>
          <p:sp>
            <p:nvSpPr>
              <p:cNvPr id="6170" name="Text Box 46"/>
              <p:cNvSpPr txBox="1">
                <a:spLocks noChangeArrowheads="1"/>
              </p:cNvSpPr>
              <p:nvPr/>
            </p:nvSpPr>
            <p:spPr bwMode="auto">
              <a:xfrm>
                <a:off x="1483" y="3346"/>
                <a:ext cx="11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pt-PT" altLang="pt-PT" sz="1200"/>
                  <a:t>0</a:t>
                </a:r>
              </a:p>
            </p:txBody>
          </p:sp>
          <p:sp>
            <p:nvSpPr>
              <p:cNvPr id="6171" name="Text Box 48"/>
              <p:cNvSpPr txBox="1">
                <a:spLocks noChangeArrowheads="1"/>
              </p:cNvSpPr>
              <p:nvPr/>
            </p:nvSpPr>
            <p:spPr bwMode="auto">
              <a:xfrm>
                <a:off x="1629" y="3347"/>
                <a:ext cx="116" cy="1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pt-PT" altLang="pt-PT" sz="1200"/>
                  <a:t>1</a:t>
                </a: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6172" name="Text Box 4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4634" y="3316"/>
                    <a:ext cx="190" cy="19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1pPr>
                    <a:lvl2pPr marL="742950" indent="-28575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2pPr>
                    <a:lvl3pPr marL="11430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3pPr>
                    <a:lvl4pPr marL="16002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4pPr>
                    <a:lvl5pPr marL="2057400" indent="-228600" eaLnBrk="0" hangingPunct="0"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5pPr>
                    <a:lvl6pPr marL="25146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6pPr>
                    <a:lvl7pPr marL="29718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7pPr>
                    <a:lvl8pPr marL="34290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8pPr>
                    <a:lvl9pPr marL="3886200" indent="-228600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defRPr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defRPr>
                    </a:lvl9pPr>
                  </a:lstStyle>
                  <a:p>
                    <a:pPr eaLnBrk="1" hangingPunct="1">
                      <a:spcBef>
                        <a:spcPct val="50000"/>
                      </a:spcBef>
                    </a:pPr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pt-PT" altLang="pt-PT" sz="1400" i="1" dirty="0" smtClean="0">
                              <a:latin typeface="Cambria Math"/>
                            </a:rPr>
                            <m:t>𝑥</m:t>
                          </m:r>
                          <m:r>
                            <a:rPr lang="pt-PT" altLang="pt-PT" sz="1400" i="1" baseline="-25000" dirty="0">
                              <a:latin typeface="Cambria Math"/>
                            </a:rPr>
                            <m:t>𝑖</m:t>
                          </m:r>
                        </m:oMath>
                      </m:oMathPara>
                    </a14:m>
                    <a:endParaRPr lang="pt-PT" altLang="pt-PT" sz="1400" i="1" baseline="-25000" dirty="0"/>
                  </a:p>
                </p:txBody>
              </p:sp>
            </mc:Choice>
            <mc:Fallback xmlns="">
              <p:sp>
                <p:nvSpPr>
                  <p:cNvPr id="6172" name="Text Box 49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 bwMode="auto">
                  <a:xfrm>
                    <a:off x="4634" y="3316"/>
                    <a:ext cx="190" cy="194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r>
                      <a:rPr lang="pt-PT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6163" name="Line 13"/>
            <p:cNvSpPr>
              <a:spLocks noChangeShapeType="1"/>
            </p:cNvSpPr>
            <p:nvPr/>
          </p:nvSpPr>
          <p:spPr bwMode="auto">
            <a:xfrm>
              <a:off x="2324447" y="3933056"/>
              <a:ext cx="873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6164" name="Line 13"/>
            <p:cNvSpPr>
              <a:spLocks noChangeShapeType="1"/>
            </p:cNvSpPr>
            <p:nvPr/>
          </p:nvSpPr>
          <p:spPr bwMode="auto">
            <a:xfrm>
              <a:off x="2324447" y="4653136"/>
              <a:ext cx="873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7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3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5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7178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7" name="Text Box 12"/>
          <p:cNvSpPr txBox="1">
            <a:spLocks noChangeArrowheads="1"/>
          </p:cNvSpPr>
          <p:nvPr/>
        </p:nvSpPr>
        <p:spPr bwMode="auto">
          <a:xfrm>
            <a:off x="34230" y="1170757"/>
            <a:ext cx="88582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O processo de subdividir as classes de distâncias, em intervalos cada vez menores e aumentar a população, poderia repetir-se mais vezes. No limite, as barras seriam segmentos de reta e a linha poligonal aproximar-se-ia de uma curva como a que se representa na figura seguinte :</a:t>
            </a:r>
          </a:p>
        </p:txBody>
      </p:sp>
      <p:grpSp>
        <p:nvGrpSpPr>
          <p:cNvPr id="18" name="Group 34"/>
          <p:cNvGrpSpPr>
            <a:grpSpLocks/>
          </p:cNvGrpSpPr>
          <p:nvPr/>
        </p:nvGrpSpPr>
        <p:grpSpPr bwMode="auto">
          <a:xfrm>
            <a:off x="3744217" y="2492896"/>
            <a:ext cx="5180013" cy="2940050"/>
            <a:chOff x="1200" y="937"/>
            <a:chExt cx="3263" cy="1852"/>
          </a:xfrm>
        </p:grpSpPr>
        <p:sp>
          <p:nvSpPr>
            <p:cNvPr id="7202" name="Line 4"/>
            <p:cNvSpPr>
              <a:spLocks noChangeShapeType="1"/>
            </p:cNvSpPr>
            <p:nvPr/>
          </p:nvSpPr>
          <p:spPr bwMode="auto">
            <a:xfrm>
              <a:off x="1310" y="190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3" name="Line 6"/>
            <p:cNvSpPr>
              <a:spLocks noChangeShapeType="1"/>
            </p:cNvSpPr>
            <p:nvPr/>
          </p:nvSpPr>
          <p:spPr bwMode="auto">
            <a:xfrm>
              <a:off x="1310" y="157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4" name="Line 2"/>
            <p:cNvSpPr>
              <a:spLocks noChangeShapeType="1"/>
            </p:cNvSpPr>
            <p:nvPr/>
          </p:nvSpPr>
          <p:spPr bwMode="auto">
            <a:xfrm>
              <a:off x="1358" y="262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5" name="Line 3"/>
            <p:cNvSpPr>
              <a:spLocks noChangeShapeType="1"/>
            </p:cNvSpPr>
            <p:nvPr/>
          </p:nvSpPr>
          <p:spPr bwMode="auto">
            <a:xfrm>
              <a:off x="1367" y="109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6" name="Line 5"/>
            <p:cNvSpPr>
              <a:spLocks noChangeShapeType="1"/>
            </p:cNvSpPr>
            <p:nvPr/>
          </p:nvSpPr>
          <p:spPr bwMode="auto">
            <a:xfrm>
              <a:off x="1310" y="190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7" name="Line 7"/>
            <p:cNvSpPr>
              <a:spLocks noChangeShapeType="1"/>
            </p:cNvSpPr>
            <p:nvPr/>
          </p:nvSpPr>
          <p:spPr bwMode="auto">
            <a:xfrm>
              <a:off x="1310" y="157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7208" name="Line 8"/>
            <p:cNvSpPr>
              <a:spLocks noChangeShapeType="1"/>
            </p:cNvSpPr>
            <p:nvPr/>
          </p:nvSpPr>
          <p:spPr bwMode="auto">
            <a:xfrm>
              <a:off x="1310" y="123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09" name="Text Box 9"/>
                <p:cNvSpPr txBox="1">
                  <a:spLocks noChangeArrowheads="1"/>
                </p:cNvSpPr>
                <p:nvPr/>
              </p:nvSpPr>
              <p:spPr bwMode="auto">
                <a:xfrm>
                  <a:off x="1200" y="937"/>
                  <a:ext cx="20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altLang="pt-PT" sz="1200" b="1" i="1" dirty="0" smtClean="0">
                            <a:latin typeface="Cambria Math"/>
                          </a:rPr>
                          <m:t>𝒑</m:t>
                        </m:r>
                      </m:oMath>
                    </m:oMathPara>
                  </a14:m>
                  <a:endParaRPr lang="pt-PT" altLang="pt-PT" sz="1200" b="1" dirty="0"/>
                </a:p>
              </p:txBody>
            </p:sp>
          </mc:Choice>
          <mc:Fallback xmlns="">
            <p:sp>
              <p:nvSpPr>
                <p:cNvPr id="7209" name="Text Box 9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00" y="937"/>
                  <a:ext cx="204" cy="174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210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4224" y="2617"/>
                  <a:ext cx="239" cy="17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altLang="pt-PT" sz="1200" b="1" i="1" dirty="0" smtClean="0">
                            <a:latin typeface="Cambria Math"/>
                          </a:rPr>
                          <m:t>𝑿</m:t>
                        </m:r>
                        <m:r>
                          <a:rPr lang="pt-PT" altLang="pt-PT" sz="800" i="1" dirty="0">
                            <a:latin typeface="Cambria Math"/>
                          </a:rPr>
                          <m:t> </m:t>
                        </m:r>
                        <m:r>
                          <a:rPr lang="pt-PT" altLang="pt-PT" sz="800" i="1" dirty="0">
                            <a:latin typeface="Cambria Math"/>
                          </a:rPr>
                          <m:t>𝑖</m:t>
                        </m:r>
                      </m:oMath>
                    </m:oMathPara>
                  </a14:m>
                  <a:endParaRPr lang="pt-PT" altLang="pt-PT" sz="1200" b="1" dirty="0"/>
                </a:p>
              </p:txBody>
            </p:sp>
          </mc:Choice>
          <mc:Fallback xmlns="">
            <p:sp>
              <p:nvSpPr>
                <p:cNvPr id="7210" name="Text 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24" y="2617"/>
                  <a:ext cx="239" cy="17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211" name="Line 11"/>
            <p:cNvSpPr>
              <a:spLocks noChangeShapeType="1"/>
            </p:cNvSpPr>
            <p:nvPr/>
          </p:nvSpPr>
          <p:spPr bwMode="auto">
            <a:xfrm>
              <a:off x="1306" y="225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5" name="Text Box 19"/>
          <p:cNvSpPr txBox="1">
            <a:spLocks noChangeArrowheads="1"/>
          </p:cNvSpPr>
          <p:nvPr/>
        </p:nvSpPr>
        <p:spPr bwMode="auto">
          <a:xfrm>
            <a:off x="395536" y="3524771"/>
            <a:ext cx="31416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</a:pPr>
            <a:r>
              <a:rPr lang="pt-PT" altLang="pt-PT" sz="1600" dirty="0"/>
              <a:t>A esta curva dá-se o nome de </a:t>
            </a:r>
            <a:r>
              <a:rPr lang="pt-PT" altLang="pt-PT" sz="1600" u="sng" dirty="0"/>
              <a:t>CURVA DE PROBABILIDADE</a:t>
            </a:r>
            <a:r>
              <a:rPr lang="pt-PT" altLang="pt-PT" sz="1600" dirty="0"/>
              <a:t> </a:t>
            </a:r>
          </a:p>
        </p:txBody>
      </p:sp>
      <p:sp>
        <p:nvSpPr>
          <p:cNvPr id="36" name="Text Box 20"/>
          <p:cNvSpPr txBox="1">
            <a:spLocks noChangeArrowheads="1"/>
          </p:cNvSpPr>
          <p:nvPr/>
        </p:nvSpPr>
        <p:spPr bwMode="auto">
          <a:xfrm>
            <a:off x="395536" y="5308461"/>
            <a:ext cx="8353425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dirty="0"/>
              <a:t>Se a curva for </a:t>
            </a:r>
            <a:r>
              <a:rPr lang="pt-PT" altLang="pt-PT" u="sng" dirty="0"/>
              <a:t>simétrica</a:t>
            </a:r>
            <a:r>
              <a:rPr lang="pt-PT" altLang="pt-PT" dirty="0"/>
              <a:t> e tiver a </a:t>
            </a:r>
            <a:r>
              <a:rPr lang="pt-PT" altLang="pt-PT" u="sng" dirty="0"/>
              <a:t>forma de “sino”</a:t>
            </a:r>
            <a:r>
              <a:rPr lang="pt-PT" altLang="pt-PT" dirty="0"/>
              <a:t>, tal como esta, chama-se </a:t>
            </a:r>
            <a:r>
              <a:rPr lang="pt-PT" altLang="pt-PT" u="sng" dirty="0"/>
              <a:t>CURVA NORMAL </a:t>
            </a:r>
            <a:r>
              <a:rPr lang="pt-PT" altLang="pt-PT" dirty="0"/>
              <a:t>ou </a:t>
            </a:r>
            <a:r>
              <a:rPr lang="pt-PT" altLang="pt-PT" u="sng" dirty="0"/>
              <a:t>CURVA DE GAUSS.</a:t>
            </a:r>
            <a:endParaRPr lang="pt-PT" altLang="pt-PT" dirty="0"/>
          </a:p>
        </p:txBody>
      </p:sp>
      <p:sp>
        <p:nvSpPr>
          <p:cNvPr id="37" name="Line 27"/>
          <p:cNvSpPr>
            <a:spLocks noChangeShapeType="1"/>
          </p:cNvSpPr>
          <p:nvPr/>
        </p:nvSpPr>
        <p:spPr bwMode="auto">
          <a:xfrm>
            <a:off x="4290317" y="5082108"/>
            <a:ext cx="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8" name="Line 28"/>
          <p:cNvSpPr>
            <a:spLocks noChangeShapeType="1"/>
          </p:cNvSpPr>
          <p:nvPr/>
        </p:nvSpPr>
        <p:spPr bwMode="auto">
          <a:xfrm>
            <a:off x="4442717" y="5069408"/>
            <a:ext cx="0" cy="1079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39" name="Line 29"/>
          <p:cNvSpPr>
            <a:spLocks noChangeShapeType="1"/>
          </p:cNvSpPr>
          <p:nvPr/>
        </p:nvSpPr>
        <p:spPr bwMode="auto">
          <a:xfrm>
            <a:off x="4341117" y="5082108"/>
            <a:ext cx="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0" name="Line 30"/>
          <p:cNvSpPr>
            <a:spLocks noChangeShapeType="1"/>
          </p:cNvSpPr>
          <p:nvPr/>
        </p:nvSpPr>
        <p:spPr bwMode="auto">
          <a:xfrm>
            <a:off x="4391917" y="5082108"/>
            <a:ext cx="0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1" name="Line 31"/>
          <p:cNvSpPr>
            <a:spLocks noChangeShapeType="1"/>
          </p:cNvSpPr>
          <p:nvPr/>
        </p:nvSpPr>
        <p:spPr bwMode="auto">
          <a:xfrm>
            <a:off x="4499867" y="5056708"/>
            <a:ext cx="0" cy="120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2" name="Text Box 32"/>
          <p:cNvSpPr txBox="1">
            <a:spLocks noChangeArrowheads="1"/>
          </p:cNvSpPr>
          <p:nvPr/>
        </p:nvSpPr>
        <p:spPr bwMode="auto">
          <a:xfrm>
            <a:off x="5065017" y="4788421"/>
            <a:ext cx="5270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altLang="pt-PT"/>
              <a:t>. . .</a:t>
            </a:r>
            <a:endParaRPr lang="en-US" altLang="pt-PT"/>
          </a:p>
        </p:txBody>
      </p:sp>
      <p:sp>
        <p:nvSpPr>
          <p:cNvPr id="43" name="Line 35"/>
          <p:cNvSpPr>
            <a:spLocks noChangeShapeType="1"/>
          </p:cNvSpPr>
          <p:nvPr/>
        </p:nvSpPr>
        <p:spPr bwMode="auto">
          <a:xfrm>
            <a:off x="4557017" y="5037658"/>
            <a:ext cx="0" cy="1460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4" name="Line 36"/>
          <p:cNvSpPr>
            <a:spLocks noChangeShapeType="1"/>
          </p:cNvSpPr>
          <p:nvPr/>
        </p:nvSpPr>
        <p:spPr bwMode="auto">
          <a:xfrm>
            <a:off x="4614167" y="5024958"/>
            <a:ext cx="0" cy="158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5" name="Line 37"/>
          <p:cNvSpPr>
            <a:spLocks noChangeShapeType="1"/>
          </p:cNvSpPr>
          <p:nvPr/>
        </p:nvSpPr>
        <p:spPr bwMode="auto">
          <a:xfrm>
            <a:off x="4677667" y="5012258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4747517" y="4993208"/>
            <a:ext cx="0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7" name="Line 39"/>
          <p:cNvSpPr>
            <a:spLocks noChangeShapeType="1"/>
          </p:cNvSpPr>
          <p:nvPr/>
        </p:nvSpPr>
        <p:spPr bwMode="auto">
          <a:xfrm>
            <a:off x="4836417" y="496145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8" name="Line 40"/>
          <p:cNvSpPr>
            <a:spLocks noChangeShapeType="1"/>
          </p:cNvSpPr>
          <p:nvPr/>
        </p:nvSpPr>
        <p:spPr bwMode="auto">
          <a:xfrm>
            <a:off x="4906267" y="4936058"/>
            <a:ext cx="0" cy="241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49" name="Line 41"/>
          <p:cNvSpPr>
            <a:spLocks noChangeShapeType="1"/>
          </p:cNvSpPr>
          <p:nvPr/>
        </p:nvSpPr>
        <p:spPr bwMode="auto">
          <a:xfrm>
            <a:off x="4988817" y="4897958"/>
            <a:ext cx="0" cy="298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PT"/>
          </a:p>
        </p:txBody>
      </p:sp>
      <p:sp>
        <p:nvSpPr>
          <p:cNvPr id="50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  <p:pic>
        <p:nvPicPr>
          <p:cNvPr id="14338" name="Picture 2" descr="C:\Users\scarvalhosa\Desktop\linha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7289" y="3138860"/>
            <a:ext cx="4667278" cy="22940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6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7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6500"/>
                            </p:stCondLst>
                            <p:childTnLst>
                              <p:par>
                                <p:cTn id="7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 nodeType="withGroup">
                            <p:stCondLst>
                              <p:cond delay="7000"/>
                            </p:stCondLst>
                            <p:childTnLst>
                              <p:par>
                                <p:cTn id="8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  <p:bldP spid="35" grpId="0" autoUpdateAnimBg="0"/>
      <p:bldP spid="36" grpId="0" autoUpdateAnimBg="0"/>
      <p:bldP spid="37" grpId="0" animBg="1"/>
      <p:bldP spid="38" grpId="0" animBg="1"/>
      <p:bldP spid="39" grpId="0" animBg="1"/>
      <p:bldP spid="40" grpId="0" animBg="1"/>
      <p:bldP spid="41" grpId="0" animBg="1"/>
      <p:bldP spid="42" grpId="0" autoUpdateAnimBg="0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7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199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2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3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8205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24" name="Text Box 67"/>
          <p:cNvSpPr txBox="1">
            <a:spLocks noChangeArrowheads="1"/>
          </p:cNvSpPr>
          <p:nvPr/>
        </p:nvSpPr>
        <p:spPr bwMode="auto">
          <a:xfrm>
            <a:off x="131763" y="1265634"/>
            <a:ext cx="89789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b="1" dirty="0"/>
              <a:t>CARACTERÍSTICAS DE UMA CURVA DE DISTRIBUIÇÃO NORMAL </a:t>
            </a:r>
          </a:p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pt-PT" altLang="pt-PT" b="1" dirty="0"/>
              <a:t>OU CURVA DE GAUSS</a:t>
            </a:r>
          </a:p>
        </p:txBody>
      </p:sp>
      <p:sp>
        <p:nvSpPr>
          <p:cNvPr id="25" name="Text Box 41"/>
          <p:cNvSpPr txBox="1">
            <a:spLocks noChangeArrowheads="1"/>
          </p:cNvSpPr>
          <p:nvPr/>
        </p:nvSpPr>
        <p:spPr bwMode="auto">
          <a:xfrm>
            <a:off x="730448" y="4858362"/>
            <a:ext cx="787400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pt-PT" altLang="pt-PT" dirty="0" smtClean="0"/>
              <a:t>  Quanto maior for o desvio padrão, mais achatada é a curva.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endParaRPr lang="pt-PT" altLang="pt-PT" dirty="0"/>
          </a:p>
        </p:txBody>
      </p:sp>
      <p:sp>
        <p:nvSpPr>
          <p:cNvPr id="16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  <p:sp>
        <p:nvSpPr>
          <p:cNvPr id="2" name="Rectângulo 1"/>
          <p:cNvSpPr/>
          <p:nvPr/>
        </p:nvSpPr>
        <p:spPr>
          <a:xfrm>
            <a:off x="702096" y="2269249"/>
            <a:ext cx="3317062" cy="45653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pt-PT" altLang="pt-PT" dirty="0"/>
              <a:t> </a:t>
            </a:r>
            <a:r>
              <a:rPr lang="pt-PT" altLang="pt-PT" dirty="0" smtClean="0"/>
              <a:t> A </a:t>
            </a:r>
            <a:r>
              <a:rPr lang="pt-PT" altLang="pt-PT" dirty="0"/>
              <a:t>curva tem a forma de sino;</a:t>
            </a:r>
            <a:endParaRPr lang="pt-PT" altLang="pt-PT" dirty="0"/>
          </a:p>
        </p:txBody>
      </p:sp>
      <p:sp>
        <p:nvSpPr>
          <p:cNvPr id="3" name="Rectângulo 2"/>
          <p:cNvSpPr/>
          <p:nvPr/>
        </p:nvSpPr>
        <p:spPr>
          <a:xfrm>
            <a:off x="683766" y="2806819"/>
            <a:ext cx="792068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pt-PT" altLang="pt-PT" dirty="0" smtClean="0"/>
              <a:t>  É </a:t>
            </a:r>
            <a:r>
              <a:rPr lang="pt-PT" altLang="pt-PT" dirty="0"/>
              <a:t>simétrica em relação à média, a que corresponde o valor máximo da curva;</a:t>
            </a:r>
            <a:endParaRPr lang="pt-PT" altLang="pt-PT" dirty="0"/>
          </a:p>
        </p:txBody>
      </p:sp>
      <p:sp>
        <p:nvSpPr>
          <p:cNvPr id="4" name="Rectângulo 3"/>
          <p:cNvSpPr/>
          <p:nvPr/>
        </p:nvSpPr>
        <p:spPr>
          <a:xfrm>
            <a:off x="683766" y="3730149"/>
            <a:ext cx="792068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pt-PT" altLang="pt-PT" dirty="0" smtClean="0"/>
              <a:t>  Fica </a:t>
            </a:r>
            <a:r>
              <a:rPr lang="pt-PT" altLang="pt-PT" dirty="0"/>
              <a:t>completamente definida pelos parâmetros média e desvio </a:t>
            </a:r>
            <a:r>
              <a:rPr lang="pt-PT" altLang="pt-PT" dirty="0" smtClean="0"/>
              <a:t>padrão;</a:t>
            </a:r>
            <a:endParaRPr lang="pt-PT" altLang="pt-PT" dirty="0"/>
          </a:p>
        </p:txBody>
      </p:sp>
      <p:sp>
        <p:nvSpPr>
          <p:cNvPr id="5" name="Rectângulo 4"/>
          <p:cNvSpPr/>
          <p:nvPr/>
        </p:nvSpPr>
        <p:spPr>
          <a:xfrm>
            <a:off x="702096" y="4305870"/>
            <a:ext cx="7614319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hangingPunct="1">
              <a:lnSpc>
                <a:spcPct val="150000"/>
              </a:lnSpc>
              <a:spcBef>
                <a:spcPct val="50000"/>
              </a:spcBef>
              <a:buFontTx/>
              <a:buChar char="•"/>
            </a:pPr>
            <a:r>
              <a:rPr lang="pt-PT" altLang="pt-PT" dirty="0"/>
              <a:t>  </a:t>
            </a:r>
            <a:r>
              <a:rPr lang="pt-PT" altLang="pt-PT" dirty="0" smtClean="0"/>
              <a:t>A </a:t>
            </a:r>
            <a:r>
              <a:rPr lang="pt-PT" altLang="pt-PT" dirty="0"/>
              <a:t>área total sob a curva é igual a 1 (100%);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  <p:bldP spid="2" grpId="0"/>
      <p:bldP spid="3" grpId="0"/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1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6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7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9229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6" name="Rectangle 2"/>
          <p:cNvSpPr txBox="1">
            <a:spLocks noChangeArrowheads="1"/>
          </p:cNvSpPr>
          <p:nvPr/>
        </p:nvSpPr>
        <p:spPr bwMode="auto">
          <a:xfrm>
            <a:off x="685800" y="98072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pt-PT" b="1" dirty="0">
                <a:ea typeface="+mj-ea"/>
              </a:rPr>
              <a:t>CARACTERÍSTICAS DA DISTRIBUIÇÃO NORMAL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3"/>
              <p:cNvSpPr txBox="1">
                <a:spLocks noChangeArrowheads="1"/>
              </p:cNvSpPr>
              <p:nvPr/>
            </p:nvSpPr>
            <p:spPr bwMode="auto">
              <a:xfrm>
                <a:off x="258491" y="1988840"/>
                <a:ext cx="8693596" cy="41148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pt-PT" altLang="pt-PT" dirty="0" smtClean="0"/>
                  <a:t>Fica </a:t>
                </a:r>
                <a:r>
                  <a:rPr lang="pt-PT" altLang="pt-PT" dirty="0"/>
                  <a:t>identificada pelo valor médio e pelo desvio </a:t>
                </a:r>
                <a:r>
                  <a:rPr lang="pt-PT" altLang="pt-PT" dirty="0" smtClean="0"/>
                  <a:t>padrão </a:t>
                </a:r>
                <a14:m>
                  <m:oMath xmlns:m="http://schemas.openxmlformats.org/officeDocument/2006/math">
                    <m:r>
                      <a:rPr lang="pt-PT" altLang="pt-PT" b="0" i="1" smtClean="0">
                        <a:latin typeface="Cambria Math"/>
                      </a:rPr>
                      <m:t>𝑁</m:t>
                    </m:r>
                    <m:d>
                      <m:dPr>
                        <m:ctrlPr>
                          <a:rPr lang="pt-PT" altLang="pt-PT" b="0" i="1" smtClean="0">
                            <a:latin typeface="Cambria Math"/>
                          </a:rPr>
                        </m:ctrlPr>
                      </m:dPr>
                      <m:e>
                        <m:r>
                          <a:rPr lang="pt-PT" altLang="pt-PT" b="0" i="1" smtClean="0">
                            <a:latin typeface="Cambria Math"/>
                            <a:ea typeface="Cambria Math"/>
                          </a:rPr>
                          <m:t>𝜇</m:t>
                        </m:r>
                        <m:r>
                          <a:rPr lang="pt-PT" altLang="pt-PT" b="0" i="1" smtClean="0">
                            <a:latin typeface="Cambria Math"/>
                            <a:ea typeface="Cambria Math"/>
                          </a:rPr>
                          <m:t>, </m:t>
                        </m:r>
                        <m:r>
                          <a:rPr lang="pt-PT" altLang="pt-PT" b="0" i="1" smtClean="0">
                            <a:latin typeface="Cambria Math"/>
                            <a:ea typeface="Cambria Math"/>
                          </a:rPr>
                          <m:t>𝜎</m:t>
                        </m:r>
                      </m:e>
                    </m:d>
                    <m:r>
                      <a:rPr lang="pt-PT" altLang="pt-PT" b="0" i="1" smtClean="0">
                        <a:latin typeface="Cambria Math"/>
                        <a:ea typeface="Cambria Math"/>
                      </a:rPr>
                      <m:t>;</m:t>
                    </m:r>
                  </m:oMath>
                </a14:m>
                <a:endParaRPr lang="pt-PT" altLang="pt-PT" dirty="0" smtClean="0"/>
              </a:p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endParaRPr lang="pt-PT" altLang="pt-PT" dirty="0"/>
              </a:p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pt-PT" altLang="pt-PT" dirty="0" smtClean="0"/>
                  <a:t>Atinge </a:t>
                </a:r>
                <a:r>
                  <a:rPr lang="pt-PT" altLang="pt-PT" dirty="0"/>
                  <a:t>o valor máximo para </a:t>
                </a:r>
                <a14:m>
                  <m:oMath xmlns:m="http://schemas.openxmlformats.org/officeDocument/2006/math">
                    <m:r>
                      <a:rPr lang="pt-PT" altLang="pt-PT" i="1" dirty="0" smtClean="0">
                        <a:latin typeface="Cambria Math"/>
                      </a:rPr>
                      <m:t>𝑥</m:t>
                    </m:r>
                    <m:r>
                      <a:rPr lang="pt-PT" altLang="pt-PT" i="1" dirty="0" smtClean="0">
                        <a:latin typeface="Cambria Math"/>
                      </a:rPr>
                      <m:t> = </m:t>
                    </m:r>
                    <m:r>
                      <a:rPr lang="el-GR" altLang="pt-PT" i="1" dirty="0" smtClean="0">
                        <a:latin typeface="Cambria Math"/>
                      </a:rPr>
                      <m:t>𝜇</m:t>
                    </m:r>
                  </m:oMath>
                </a14:m>
                <a:r>
                  <a:rPr lang="pt-PT" altLang="pt-PT" dirty="0"/>
                  <a:t>, ou seja, o máximo corresponde à </a:t>
                </a:r>
                <a:r>
                  <a:rPr lang="pt-PT" altLang="pt-PT" dirty="0" smtClean="0"/>
                  <a:t>média;</a:t>
                </a:r>
                <a:endParaRPr lang="pt-PT" altLang="pt-PT" dirty="0"/>
              </a:p>
              <a:p>
                <a:pPr eaLnBrk="1" hangingPunct="1">
                  <a:spcBef>
                    <a:spcPct val="20000"/>
                  </a:spcBef>
                  <a:buFontTx/>
                  <a:buChar char="-"/>
                </a:pPr>
                <a:endParaRPr lang="pt-PT" altLang="pt-PT" dirty="0"/>
              </a:p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pt-PT" altLang="pt-PT" dirty="0" smtClean="0"/>
                  <a:t>Aprox</a:t>
                </a:r>
                <a:r>
                  <a:rPr lang="pt-PT" altLang="pt-PT" dirty="0" smtClean="0"/>
                  <a:t>imadamente</a:t>
                </a:r>
                <a:r>
                  <a:rPr lang="pt-PT" altLang="pt-PT" dirty="0" smtClean="0"/>
                  <a:t> </a:t>
                </a:r>
                <a:r>
                  <a:rPr lang="pt-PT" altLang="pt-PT" dirty="0"/>
                  <a:t>68,26% dos dados pertencem ao </a:t>
                </a:r>
                <a:r>
                  <a:rPr lang="pt-PT" altLang="pt-PT" dirty="0" smtClean="0"/>
                  <a:t>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/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t-PT" i="1"/>
                            </m:ctrlPr>
                          </m:accPr>
                          <m:e>
                            <m:r>
                              <a:rPr lang="pt-PT" i="1"/>
                              <m:t>𝑥</m:t>
                            </m:r>
                          </m:e>
                        </m:acc>
                        <m:r>
                          <a:rPr lang="pt-PT" i="1"/>
                          <m:t>−</m:t>
                        </m:r>
                        <m:r>
                          <a:rPr lang="pt-PT" i="1"/>
                          <m:t>𝜎</m:t>
                        </m:r>
                        <m:r>
                          <a:rPr lang="pt-PT" i="1"/>
                          <m:t>, </m:t>
                        </m:r>
                        <m:acc>
                          <m:accPr>
                            <m:chr m:val="̅"/>
                            <m:ctrlPr>
                              <a:rPr lang="pt-PT" i="1"/>
                            </m:ctrlPr>
                          </m:accPr>
                          <m:e>
                            <m:r>
                              <a:rPr lang="pt-PT" i="1"/>
                              <m:t>𝑥</m:t>
                            </m:r>
                          </m:e>
                        </m:acc>
                        <m:r>
                          <a:rPr lang="pt-PT" i="1"/>
                          <m:t>+</m:t>
                        </m:r>
                        <m:r>
                          <a:rPr lang="pt-PT" i="1"/>
                          <m:t>𝜎</m:t>
                        </m:r>
                      </m:e>
                    </m:d>
                  </m:oMath>
                </a14:m>
                <a:r>
                  <a:rPr lang="pt-PT" altLang="pt-PT" dirty="0" smtClean="0"/>
                  <a:t>;</a:t>
                </a:r>
                <a:endParaRPr lang="pt-PT" altLang="pt-PT" dirty="0"/>
              </a:p>
              <a:p>
                <a:pPr eaLnBrk="1" hangingPunct="1">
                  <a:spcBef>
                    <a:spcPct val="20000"/>
                  </a:spcBef>
                  <a:buFontTx/>
                  <a:buChar char="-"/>
                </a:pPr>
                <a:endParaRPr lang="pt-PT" altLang="pt-PT" dirty="0"/>
              </a:p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pt-PT" altLang="pt-PT" dirty="0" smtClean="0"/>
                  <a:t>Aproximadamente </a:t>
                </a:r>
                <a:r>
                  <a:rPr lang="pt-PT" altLang="pt-PT" dirty="0"/>
                  <a:t>95,44</a:t>
                </a:r>
                <a:r>
                  <a:rPr lang="pt-PT" altLang="pt-PT" dirty="0"/>
                  <a:t>% dos dados pertencem ao </a:t>
                </a:r>
                <a:r>
                  <a:rPr lang="pt-PT" altLang="pt-PT" dirty="0" smtClean="0"/>
                  <a:t>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t-PT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t-PT" i="1">
                            <a:latin typeface="Cambria Math"/>
                          </a:rPr>
                          <m:t>−</m:t>
                        </m:r>
                        <m:r>
                          <a:rPr lang="pt-PT" b="0" i="1" smtClean="0">
                            <a:latin typeface="Cambria Math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𝜎</m:t>
                        </m:r>
                        <m:r>
                          <a:rPr lang="pt-PT" i="1">
                            <a:latin typeface="Cambria Math"/>
                          </a:rPr>
                          <m:t>, </m:t>
                        </m:r>
                        <m:acc>
                          <m:accPr>
                            <m:chr m:val="̅"/>
                            <m:ctrlPr>
                              <a:rPr lang="pt-PT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t-PT" i="1">
                            <a:latin typeface="Cambria Math"/>
                          </a:rPr>
                          <m:t>+</m:t>
                        </m:r>
                        <m:r>
                          <a:rPr lang="pt-PT" b="0" i="1" smtClean="0">
                            <a:latin typeface="Cambria Math"/>
                          </a:rPr>
                          <m:t>2</m:t>
                        </m:r>
                        <m:r>
                          <a:rPr lang="pt-PT" i="1">
                            <a:latin typeface="Cambria Math"/>
                          </a:rPr>
                          <m:t>𝜎</m:t>
                        </m:r>
                      </m:e>
                    </m:d>
                  </m:oMath>
                </a14:m>
                <a:r>
                  <a:rPr lang="pt-PT" altLang="pt-PT" dirty="0" smtClean="0"/>
                  <a:t>;</a:t>
                </a:r>
                <a:endParaRPr lang="pt-PT" altLang="pt-PT" dirty="0"/>
              </a:p>
              <a:p>
                <a:pPr eaLnBrk="1" hangingPunct="1">
                  <a:spcBef>
                    <a:spcPct val="20000"/>
                  </a:spcBef>
                  <a:buFontTx/>
                  <a:buChar char="-"/>
                </a:pPr>
                <a:endParaRPr lang="pt-PT" altLang="pt-PT" dirty="0"/>
              </a:p>
              <a:p>
                <a:pPr marL="285750" indent="-285750" eaLnBrk="1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</a:pPr>
                <a:r>
                  <a:rPr lang="pt-PT" altLang="pt-PT" dirty="0" smtClean="0"/>
                  <a:t>Aproximadamente </a:t>
                </a:r>
                <a:r>
                  <a:rPr lang="pt-PT" altLang="pt-PT" dirty="0"/>
                  <a:t>99,73</a:t>
                </a:r>
                <a:r>
                  <a:rPr lang="pt-PT" altLang="pt-PT" dirty="0"/>
                  <a:t>% dos dados pertencem ao intervalo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>
                            <a:latin typeface="Cambria Math"/>
                          </a:rPr>
                        </m:ctrlPr>
                      </m:dPr>
                      <m:e>
                        <m:acc>
                          <m:accPr>
                            <m:chr m:val="̅"/>
                            <m:ctrlPr>
                              <a:rPr lang="pt-PT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t-PT" i="1">
                            <a:latin typeface="Cambria Math"/>
                          </a:rPr>
                          <m:t>−</m:t>
                        </m:r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  <m:r>
                          <a:rPr lang="pt-PT" i="1">
                            <a:latin typeface="Cambria Math"/>
                          </a:rPr>
                          <m:t>𝜎</m:t>
                        </m:r>
                        <m:r>
                          <a:rPr lang="pt-PT" i="1">
                            <a:latin typeface="Cambria Math"/>
                          </a:rPr>
                          <m:t>, </m:t>
                        </m:r>
                        <m:acc>
                          <m:accPr>
                            <m:chr m:val="̅"/>
                            <m:ctrlPr>
                              <a:rPr lang="pt-PT" i="1">
                                <a:latin typeface="Cambria Math"/>
                              </a:rPr>
                            </m:ctrlPr>
                          </m:accPr>
                          <m:e>
                            <m:r>
                              <a:rPr lang="pt-PT" i="1">
                                <a:latin typeface="Cambria Math"/>
                              </a:rPr>
                              <m:t>𝑥</m:t>
                            </m:r>
                          </m:e>
                        </m:acc>
                        <m:r>
                          <a:rPr lang="pt-PT" i="1">
                            <a:latin typeface="Cambria Math"/>
                          </a:rPr>
                          <m:t>+</m:t>
                        </m:r>
                        <m:r>
                          <a:rPr lang="pt-PT" b="0" i="1" smtClean="0">
                            <a:latin typeface="Cambria Math"/>
                          </a:rPr>
                          <m:t>3</m:t>
                        </m:r>
                        <m:r>
                          <a:rPr lang="pt-PT" i="1">
                            <a:latin typeface="Cambria Math"/>
                          </a:rPr>
                          <m:t>𝜎</m:t>
                        </m:r>
                      </m:e>
                    </m:d>
                  </m:oMath>
                </a14:m>
                <a:r>
                  <a:rPr lang="pt-PT" altLang="pt-PT" dirty="0" smtClean="0"/>
                  <a:t>.</a:t>
                </a:r>
                <a:endParaRPr lang="pt-PT" altLang="pt-PT" dirty="0"/>
              </a:p>
              <a:p>
                <a:pPr eaLnBrk="1" hangingPunct="1">
                  <a:spcBef>
                    <a:spcPct val="20000"/>
                  </a:spcBef>
                  <a:buFontTx/>
                  <a:buChar char="-"/>
                </a:pPr>
                <a:endParaRPr lang="pt-PT" altLang="pt-PT" dirty="0"/>
              </a:p>
              <a:p>
                <a:pPr algn="ctr" eaLnBrk="1" hangingPunct="1">
                  <a:spcBef>
                    <a:spcPct val="20000"/>
                  </a:spcBef>
                  <a:buFontTx/>
                  <a:buChar char="-"/>
                </a:pPr>
                <a:endParaRPr lang="el-GR" altLang="pt-PT" b="1" dirty="0">
                  <a:ea typeface="Dotum" pitchFamily="34" charset="-127"/>
                </a:endParaRPr>
              </a:p>
            </p:txBody>
          </p:sp>
        </mc:Choice>
        <mc:Fallback>
          <p:sp>
            <p:nvSpPr>
              <p:cNvPr id="1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8491" y="1988840"/>
                <a:ext cx="8693596" cy="4114800"/>
              </a:xfrm>
              <a:prstGeom prst="rect">
                <a:avLst/>
              </a:prstGeom>
              <a:blipFill rotWithShape="1">
                <a:blip r:embed="rId4"/>
                <a:stretch>
                  <a:fillRect l="-420" t="-741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pt-PT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2" descr="C:\Users\scarvalhosa\Desktop\linh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1781" y="2246099"/>
            <a:ext cx="7504675" cy="36887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5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4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1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sp>
        <p:nvSpPr>
          <p:cNvPr id="10253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endParaRPr lang="pt-PT" altLang="pt-PT"/>
          </a:p>
        </p:txBody>
      </p:sp>
      <p:grpSp>
        <p:nvGrpSpPr>
          <p:cNvPr id="22" name="Group 2"/>
          <p:cNvGrpSpPr>
            <a:grpSpLocks/>
          </p:cNvGrpSpPr>
          <p:nvPr/>
        </p:nvGrpSpPr>
        <p:grpSpPr bwMode="auto">
          <a:xfrm>
            <a:off x="1113476" y="1467950"/>
            <a:ext cx="7378912" cy="4210361"/>
            <a:chOff x="1218" y="1078"/>
            <a:chExt cx="3169" cy="1646"/>
          </a:xfrm>
        </p:grpSpPr>
        <p:sp>
          <p:nvSpPr>
            <p:cNvPr id="10262" name="Line 3"/>
            <p:cNvSpPr>
              <a:spLocks noChangeShapeType="1"/>
            </p:cNvSpPr>
            <p:nvPr/>
          </p:nvSpPr>
          <p:spPr bwMode="auto">
            <a:xfrm>
              <a:off x="1358" y="2626"/>
              <a:ext cx="29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3" name="Line 4"/>
            <p:cNvSpPr>
              <a:spLocks noChangeShapeType="1"/>
            </p:cNvSpPr>
            <p:nvPr/>
          </p:nvSpPr>
          <p:spPr bwMode="auto">
            <a:xfrm>
              <a:off x="1367" y="1090"/>
              <a:ext cx="0" cy="15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4" name="Line 5"/>
            <p:cNvSpPr>
              <a:spLocks noChangeShapeType="1"/>
            </p:cNvSpPr>
            <p:nvPr/>
          </p:nvSpPr>
          <p:spPr bwMode="auto">
            <a:xfrm>
              <a:off x="1310" y="190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5" name="Line 6"/>
            <p:cNvSpPr>
              <a:spLocks noChangeShapeType="1"/>
            </p:cNvSpPr>
            <p:nvPr/>
          </p:nvSpPr>
          <p:spPr bwMode="auto">
            <a:xfrm>
              <a:off x="1310" y="190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6" name="Line 7"/>
            <p:cNvSpPr>
              <a:spLocks noChangeShapeType="1"/>
            </p:cNvSpPr>
            <p:nvPr/>
          </p:nvSpPr>
          <p:spPr bwMode="auto">
            <a:xfrm>
              <a:off x="1310" y="157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7" name="Line 8"/>
            <p:cNvSpPr>
              <a:spLocks noChangeShapeType="1"/>
            </p:cNvSpPr>
            <p:nvPr/>
          </p:nvSpPr>
          <p:spPr bwMode="auto">
            <a:xfrm>
              <a:off x="1310" y="1570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sp>
          <p:nvSpPr>
            <p:cNvPr id="10268" name="Line 9"/>
            <p:cNvSpPr>
              <a:spLocks noChangeShapeType="1"/>
            </p:cNvSpPr>
            <p:nvPr/>
          </p:nvSpPr>
          <p:spPr bwMode="auto">
            <a:xfrm>
              <a:off x="1310" y="1234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269" name="Text Box 10"/>
                <p:cNvSpPr txBox="1">
                  <a:spLocks noChangeArrowheads="1"/>
                </p:cNvSpPr>
                <p:nvPr/>
              </p:nvSpPr>
              <p:spPr bwMode="auto">
                <a:xfrm>
                  <a:off x="1218" y="1078"/>
                  <a:ext cx="139" cy="108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altLang="pt-PT" sz="1200" b="1" i="1" dirty="0" smtClean="0">
                            <a:latin typeface="Cambria Math"/>
                          </a:rPr>
                          <m:t>𝒑</m:t>
                        </m:r>
                      </m:oMath>
                    </m:oMathPara>
                  </a14:m>
                  <a:endParaRPr lang="pt-PT" altLang="pt-PT" sz="1200" b="1" dirty="0"/>
                </a:p>
              </p:txBody>
            </p:sp>
          </mc:Choice>
          <mc:Fallback>
            <p:sp>
              <p:nvSpPr>
                <p:cNvPr id="10269" name="Text Box 1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1218" y="1078"/>
                  <a:ext cx="139" cy="108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0270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4224" y="2617"/>
                  <a:ext cx="163" cy="10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itchFamily="34" charset="0"/>
                      <a:cs typeface="Arial" pitchFamily="34" charset="0"/>
                    </a:defRPr>
                  </a:lvl9pPr>
                </a:lstStyle>
                <a:p>
                  <a:pPr eaLnBrk="1" hangingPunct="1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pt-PT" altLang="pt-PT" sz="1200" b="1" i="1" dirty="0" smtClean="0">
                            <a:latin typeface="Cambria Math"/>
                          </a:rPr>
                          <m:t>𝑿</m:t>
                        </m:r>
                        <m:r>
                          <a:rPr lang="pt-PT" altLang="pt-PT" sz="800" i="1" dirty="0">
                            <a:latin typeface="Cambria Math"/>
                          </a:rPr>
                          <m:t> </m:t>
                        </m:r>
                        <m:r>
                          <a:rPr lang="pt-PT" altLang="pt-PT" sz="800" i="1" dirty="0">
                            <a:latin typeface="Cambria Math"/>
                          </a:rPr>
                          <m:t>𝑖</m:t>
                        </m:r>
                      </m:oMath>
                    </m:oMathPara>
                  </a14:m>
                  <a:endParaRPr lang="pt-PT" altLang="pt-PT" sz="1200" b="1" dirty="0"/>
                </a:p>
              </p:txBody>
            </p:sp>
          </mc:Choice>
          <mc:Fallback>
            <p:sp>
              <p:nvSpPr>
                <p:cNvPr id="10270" name="Text 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 bwMode="auto">
                <a:xfrm>
                  <a:off x="4224" y="2617"/>
                  <a:ext cx="163" cy="107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/>
                <a:lstStyle/>
                <a:p>
                  <a:r>
                    <a:rPr lang="pt-PT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271" name="Line 12"/>
            <p:cNvSpPr>
              <a:spLocks noChangeShapeType="1"/>
            </p:cNvSpPr>
            <p:nvPr/>
          </p:nvSpPr>
          <p:spPr bwMode="auto">
            <a:xfrm>
              <a:off x="1306" y="2256"/>
              <a:ext cx="4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</p:grpSp>
      <p:sp>
        <p:nvSpPr>
          <p:cNvPr id="39" name="Text Box 20"/>
          <p:cNvSpPr txBox="1">
            <a:spLocks noChangeArrowheads="1"/>
          </p:cNvSpPr>
          <p:nvPr/>
        </p:nvSpPr>
        <p:spPr bwMode="auto">
          <a:xfrm>
            <a:off x="3700463" y="4210844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altLang="pt-PT" sz="2000" u="sng">
                <a:latin typeface="Flama"/>
              </a:rPr>
              <a:t>50%</a:t>
            </a:r>
          </a:p>
        </p:txBody>
      </p:sp>
      <p:sp>
        <p:nvSpPr>
          <p:cNvPr id="40" name="Text Box 21"/>
          <p:cNvSpPr txBox="1">
            <a:spLocks noChangeArrowheads="1"/>
          </p:cNvSpPr>
          <p:nvPr/>
        </p:nvSpPr>
        <p:spPr bwMode="auto">
          <a:xfrm>
            <a:off x="5033963" y="4229894"/>
            <a:ext cx="9144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altLang="pt-PT" sz="2000" u="sng">
                <a:latin typeface="Flama"/>
              </a:rPr>
              <a:t>50%</a:t>
            </a:r>
          </a:p>
        </p:txBody>
      </p:sp>
      <p:sp>
        <p:nvSpPr>
          <p:cNvPr id="41" name="Text Box 22"/>
          <p:cNvSpPr txBox="1">
            <a:spLocks noChangeArrowheads="1"/>
          </p:cNvSpPr>
          <p:nvPr/>
        </p:nvSpPr>
        <p:spPr bwMode="auto">
          <a:xfrm>
            <a:off x="2728286" y="1202762"/>
            <a:ext cx="57150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PT" altLang="pt-PT" b="1" dirty="0"/>
              <a:t>Resumindo, numa Distribuição Normal:  </a:t>
            </a:r>
          </a:p>
        </p:txBody>
      </p:sp>
      <p:sp>
        <p:nvSpPr>
          <p:cNvPr id="42" name="Text Box 23"/>
          <p:cNvSpPr txBox="1">
            <a:spLocks noChangeArrowheads="1"/>
          </p:cNvSpPr>
          <p:nvPr/>
        </p:nvSpPr>
        <p:spPr bwMode="auto">
          <a:xfrm>
            <a:off x="876311" y="5784013"/>
            <a:ext cx="78555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PT" altLang="pt-PT" dirty="0"/>
              <a:t>50% dos dados são inferiores à média e os outros 50% são superiores</a:t>
            </a:r>
          </a:p>
        </p:txBody>
      </p:sp>
      <p:grpSp>
        <p:nvGrpSpPr>
          <p:cNvPr id="43" name="Group 25"/>
          <p:cNvGrpSpPr>
            <a:grpSpLocks/>
          </p:cNvGrpSpPr>
          <p:nvPr/>
        </p:nvGrpSpPr>
        <p:grpSpPr bwMode="auto">
          <a:xfrm>
            <a:off x="4644008" y="2564893"/>
            <a:ext cx="201932" cy="3109801"/>
            <a:chOff x="2572" y="963"/>
            <a:chExt cx="136" cy="2492"/>
          </a:xfrm>
        </p:grpSpPr>
        <p:sp>
          <p:nvSpPr>
            <p:cNvPr id="10260" name="Line 19"/>
            <p:cNvSpPr>
              <a:spLocks noChangeShapeType="1"/>
            </p:cNvSpPr>
            <p:nvPr/>
          </p:nvSpPr>
          <p:spPr bwMode="auto">
            <a:xfrm>
              <a:off x="2640" y="963"/>
              <a:ext cx="0" cy="232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pt-PT"/>
            </a:p>
          </p:txBody>
        </p:sp>
        <p:graphicFrame>
          <p:nvGraphicFramePr>
            <p:cNvPr id="10261" name="Object 24"/>
            <p:cNvGraphicFramePr>
              <a:graphicFrameLocks noChangeAspect="1"/>
            </p:cNvGraphicFramePr>
            <p:nvPr/>
          </p:nvGraphicFramePr>
          <p:xfrm>
            <a:off x="2572" y="3296"/>
            <a:ext cx="136" cy="15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287" name="Equação" r:id="rId8" imgW="139579" imgH="164957" progId="Equation.3">
                    <p:embed/>
                  </p:oleObj>
                </mc:Choice>
                <mc:Fallback>
                  <p:oleObj name="Equação" r:id="rId8" imgW="139579" imgH="164957" progId="Equation.3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572" y="3296"/>
                          <a:ext cx="136" cy="15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8" name="TextBox 3"/>
          <p:cNvSpPr txBox="1">
            <a:spLocks noChangeArrowheads="1"/>
          </p:cNvSpPr>
          <p:nvPr/>
        </p:nvSpPr>
        <p:spPr bwMode="auto">
          <a:xfrm>
            <a:off x="683766" y="231775"/>
            <a:ext cx="8640762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1" algn="ctr" eaLnBrk="1" hangingPunct="1">
              <a:spcBef>
                <a:spcPct val="0"/>
              </a:spcBef>
              <a:buFontTx/>
              <a:buNone/>
            </a:pPr>
            <a:r>
              <a:rPr lang="en-US" altLang="pt-PT" sz="2400" b="1" dirty="0" smtClean="0">
                <a:latin typeface="Arial" pitchFamily="34" charset="0"/>
              </a:rPr>
              <a:t>DISTRIBUIÇÃO NORMAL</a:t>
            </a:r>
            <a:endParaRPr lang="en-US" altLang="pt-PT" sz="24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8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utoUpdateAnimBg="0"/>
      <p:bldP spid="40" grpId="0" autoUpdateAnimBg="0"/>
      <p:bldP spid="41" grpId="0" autoUpdateAnimBg="0"/>
      <p:bldP spid="4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1641</TotalTime>
  <Words>767</Words>
  <Application>Microsoft Office PowerPoint</Application>
  <PresentationFormat>Apresentação no Ecrã (4:3)</PresentationFormat>
  <Paragraphs>155</Paragraphs>
  <Slides>12</Slides>
  <Notes>11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dos diapositivos</vt:lpstr>
      </vt:variant>
      <vt:variant>
        <vt:i4>12</vt:i4>
      </vt:variant>
    </vt:vector>
  </HeadingPairs>
  <TitlesOfParts>
    <vt:vector size="14" baseType="lpstr">
      <vt:lpstr>Office Theme</vt:lpstr>
      <vt:lpstr>Equação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LeYa S.A.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Mario Ferreira - AccountAdmin</dc:creator>
  <cp:lastModifiedBy>Sofia Pereira Carvalhosa</cp:lastModifiedBy>
  <cp:revision>254</cp:revision>
  <dcterms:created xsi:type="dcterms:W3CDTF">2010-10-27T15:58:32Z</dcterms:created>
  <dcterms:modified xsi:type="dcterms:W3CDTF">2016-03-11T15:26:52Z</dcterms:modified>
</cp:coreProperties>
</file>