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9"/>
  </p:notes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</p:sldIdLst>
  <p:sldSz cx="9144000" cy="6858000" type="screen4x3"/>
  <p:notesSz cx="6858000" cy="9144000"/>
  <p:defaultTextStyle>
    <a:defPPr>
      <a:defRPr lang="pt-PT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5D56"/>
    <a:srgbClr val="B4BC1A"/>
    <a:srgbClr val="33BEDD"/>
    <a:srgbClr val="EAF9FC"/>
    <a:srgbClr val="F8FDFE"/>
    <a:srgbClr val="FAE7E6"/>
    <a:srgbClr val="F7F8D2"/>
    <a:srgbClr val="FCF8B8"/>
    <a:srgbClr val="7F7F7F"/>
    <a:srgbClr val="ACB3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65" autoAdjust="0"/>
    <p:restoredTop sz="94660"/>
  </p:normalViewPr>
  <p:slideViewPr>
    <p:cSldViewPr>
      <p:cViewPr>
        <p:scale>
          <a:sx n="80" d="100"/>
          <a:sy n="80" d="100"/>
        </p:scale>
        <p:origin x="-1602" y="-180"/>
      </p:cViewPr>
      <p:guideLst>
        <p:guide orient="horz" pos="1207"/>
        <p:guide pos="28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16D1496A-3DB6-4CF4-B090-BB2A8C928730}" type="datetimeFigureOut">
              <a:rPr lang="pt-PT"/>
              <a:pPr>
                <a:defRPr/>
              </a:pPr>
              <a:t>09-05-2016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PT" noProof="0" smtClean="0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noProof="0" smtClean="0"/>
              <a:t>Editar os estilos de texto do Modelo Global</a:t>
            </a:r>
          </a:p>
          <a:p>
            <a:pPr lvl="1"/>
            <a:r>
              <a:rPr lang="pt-PT" noProof="0" smtClean="0"/>
              <a:t>Segundo nível</a:t>
            </a:r>
          </a:p>
          <a:p>
            <a:pPr lvl="2"/>
            <a:r>
              <a:rPr lang="pt-PT" noProof="0" smtClean="0"/>
              <a:t>Terceiro nível</a:t>
            </a:r>
          </a:p>
          <a:p>
            <a:pPr lvl="3"/>
            <a:r>
              <a:rPr lang="pt-PT" noProof="0" smtClean="0"/>
              <a:t>Quarto nível</a:t>
            </a:r>
          </a:p>
          <a:p>
            <a:pPr lvl="4"/>
            <a:r>
              <a:rPr lang="pt-PT" noProof="0" smtClean="0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CAF8D34-67E1-480A-A9C2-AFB64CDC7D36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21779157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7504" y="4365104"/>
            <a:ext cx="5616624" cy="350912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pt-PT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827088" y="6356350"/>
            <a:ext cx="2133600" cy="365125"/>
          </a:xfrm>
        </p:spPr>
        <p:txBody>
          <a:bodyPr/>
          <a:lstStyle>
            <a:lvl1pPr>
              <a:defRPr>
                <a:latin typeface="LucidaGrande" panose="02000000000000000000" pitchFamily="2" charset="0"/>
              </a:defRPr>
            </a:lvl1pPr>
          </a:lstStyle>
          <a:p>
            <a:pPr>
              <a:defRPr/>
            </a:pPr>
            <a:fld id="{591E7E58-C4B2-4668-852D-146EBC70EF08}" type="datetimeFigureOut">
              <a:rPr lang="pt-PT"/>
              <a:pPr>
                <a:defRPr/>
              </a:pPr>
              <a:t>09-05-2016</a:t>
            </a:fld>
            <a:endParaRPr lang="pt-P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76600" y="6356350"/>
            <a:ext cx="2895600" cy="365125"/>
          </a:xfrm>
        </p:spPr>
        <p:txBody>
          <a:bodyPr/>
          <a:lstStyle>
            <a:lvl1pPr>
              <a:defRPr>
                <a:latin typeface="LucidaGrande" panose="02000000000000000000" pitchFamily="2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0245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667B99-D528-41A8-B44A-F0649B5C9846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2723937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907704" y="12221"/>
            <a:ext cx="5616624" cy="712879"/>
          </a:xfrm>
        </p:spPr>
        <p:txBody>
          <a:bodyPr>
            <a:normAutofit/>
          </a:bodyPr>
          <a:lstStyle>
            <a:lvl1pPr algn="l">
              <a:defRPr sz="2400">
                <a:solidFill>
                  <a:schemeClr val="tx1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pt-PT" dirty="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51520" y="1268760"/>
            <a:ext cx="8640960" cy="4536504"/>
          </a:xfrm>
        </p:spPr>
        <p:txBody>
          <a:bodyPr>
            <a:normAutofit/>
          </a:bodyPr>
          <a:lstStyle>
            <a:lvl1pPr>
              <a:defRPr sz="2400">
                <a:latin typeface="LucidaGrande" panose="02000000000000000000" pitchFamily="2" charset="0"/>
              </a:defRPr>
            </a:lvl1pPr>
            <a:lvl2pPr>
              <a:defRPr sz="2000">
                <a:latin typeface="LucidaGrande" panose="02000000000000000000" pitchFamily="2" charset="0"/>
              </a:defRPr>
            </a:lvl2pPr>
            <a:lvl3pPr>
              <a:defRPr sz="1800">
                <a:latin typeface="LucidaGrande" panose="02000000000000000000" pitchFamily="2" charset="0"/>
              </a:defRPr>
            </a:lvl3pPr>
            <a:lvl4pPr>
              <a:defRPr sz="1600">
                <a:latin typeface="LucidaGrande" panose="02000000000000000000" pitchFamily="2" charset="0"/>
              </a:defRPr>
            </a:lvl4pPr>
            <a:lvl5pPr>
              <a:defRPr sz="1600">
                <a:latin typeface="LucidaGrande" panose="02000000000000000000" pitchFamily="2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pt-PT" dirty="0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8588F1-F227-4250-BC49-A6D9F57E7A14}" type="datetimeFigureOut">
              <a:rPr lang="pt-PT"/>
              <a:pPr>
                <a:defRPr/>
              </a:pPr>
              <a:t>09-05-2016</a:t>
            </a:fld>
            <a:endParaRPr lang="pt-PT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5F16FF-2C87-461E-BD93-87B56D5DEA79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934760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907704" y="12221"/>
            <a:ext cx="5616624" cy="712879"/>
          </a:xfrm>
        </p:spPr>
        <p:txBody>
          <a:bodyPr>
            <a:normAutofit/>
          </a:bodyPr>
          <a:lstStyle>
            <a:lvl1pPr algn="l">
              <a:defRPr sz="2400">
                <a:solidFill>
                  <a:schemeClr val="tx1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pt-PT" dirty="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51520" y="1268760"/>
            <a:ext cx="8640960" cy="4536504"/>
          </a:xfrm>
        </p:spPr>
        <p:txBody>
          <a:bodyPr>
            <a:normAutofit/>
          </a:bodyPr>
          <a:lstStyle>
            <a:lvl1pPr>
              <a:defRPr sz="2400">
                <a:latin typeface="LucidaGrande" panose="02000000000000000000" pitchFamily="2" charset="0"/>
              </a:defRPr>
            </a:lvl1pPr>
            <a:lvl2pPr>
              <a:defRPr sz="2000">
                <a:latin typeface="LucidaGrande" panose="02000000000000000000" pitchFamily="2" charset="0"/>
              </a:defRPr>
            </a:lvl2pPr>
            <a:lvl3pPr>
              <a:defRPr sz="1800">
                <a:latin typeface="LucidaGrande" panose="02000000000000000000" pitchFamily="2" charset="0"/>
              </a:defRPr>
            </a:lvl3pPr>
            <a:lvl4pPr>
              <a:defRPr sz="1600">
                <a:latin typeface="LucidaGrande" panose="02000000000000000000" pitchFamily="2" charset="0"/>
              </a:defRPr>
            </a:lvl4pPr>
            <a:lvl5pPr>
              <a:defRPr sz="1600">
                <a:latin typeface="LucidaGrande" panose="02000000000000000000" pitchFamily="2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pt-PT" dirty="0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F1714-4A80-42B4-9D5F-AD9B00F2174C}" type="datetimeFigureOut">
              <a:rPr lang="pt-PT"/>
              <a:pPr>
                <a:defRPr/>
              </a:pPr>
              <a:t>09-05-2016</a:t>
            </a:fld>
            <a:endParaRPr lang="pt-PT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F1C54C-078F-4DA2-BAB9-2AC5F95473E9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21360257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907704" y="12221"/>
            <a:ext cx="5616624" cy="712879"/>
          </a:xfrm>
        </p:spPr>
        <p:txBody>
          <a:bodyPr>
            <a:normAutofit/>
          </a:bodyPr>
          <a:lstStyle>
            <a:lvl1pPr algn="l">
              <a:defRPr sz="2400">
                <a:solidFill>
                  <a:schemeClr val="tx1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pt-PT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EDFCAB-BD1E-4481-9B0C-CB0523071DDA}" type="datetimeFigureOut">
              <a:rPr lang="pt-PT"/>
              <a:pPr>
                <a:defRPr/>
              </a:pPr>
              <a:t>09-05-2016</a:t>
            </a:fld>
            <a:endParaRPr lang="pt-PT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A6F1BA-5B9C-440F-BC5D-940B6F3303B1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14628024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1880" y="1268759"/>
            <a:ext cx="5194920" cy="4536505"/>
          </a:xfrm>
        </p:spPr>
        <p:txBody>
          <a:bodyPr>
            <a:normAutofit/>
          </a:bodyPr>
          <a:lstStyle>
            <a:lvl1pPr>
              <a:defRPr sz="2400">
                <a:latin typeface="LucidaGrande" panose="02000000000000000000" pitchFamily="2" charset="0"/>
              </a:defRPr>
            </a:lvl1pPr>
            <a:lvl2pPr>
              <a:defRPr sz="2000">
                <a:latin typeface="LucidaGrande" panose="02000000000000000000" pitchFamily="2" charset="0"/>
              </a:defRPr>
            </a:lvl2pPr>
            <a:lvl3pPr>
              <a:defRPr sz="1800">
                <a:latin typeface="LucidaGrande" panose="02000000000000000000" pitchFamily="2" charset="0"/>
              </a:defRPr>
            </a:lvl3pPr>
            <a:lvl4pPr>
              <a:defRPr sz="1600">
                <a:latin typeface="LucidaGrande" panose="02000000000000000000" pitchFamily="2" charset="0"/>
              </a:defRPr>
            </a:lvl4pPr>
            <a:lvl5pPr>
              <a:defRPr sz="1600">
                <a:latin typeface="LucidaGrande" panose="02000000000000000000" pitchFamily="2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pt-PT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1520" y="1268760"/>
            <a:ext cx="3008313" cy="4536505"/>
          </a:xfrm>
        </p:spPr>
        <p:txBody>
          <a:bodyPr/>
          <a:lstStyle>
            <a:lvl1pPr marL="0" indent="0">
              <a:buNone/>
              <a:defRPr sz="1400">
                <a:latin typeface="LucidaGrande" panose="02000000000000000000" pitchFamily="2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3635896" y="51825"/>
            <a:ext cx="5616624" cy="712879"/>
          </a:xfrm>
        </p:spPr>
        <p:txBody>
          <a:bodyPr>
            <a:normAutofit/>
          </a:bodyPr>
          <a:lstStyle>
            <a:lvl1pPr algn="l">
              <a:defRPr sz="2400">
                <a:solidFill>
                  <a:schemeClr val="tx1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pt-PT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05F3EA-1FCA-415B-80A2-39CD669D78CF}" type="datetimeFigureOut">
              <a:rPr lang="pt-PT"/>
              <a:pPr>
                <a:defRPr/>
              </a:pPr>
              <a:t>09-05-2016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C3B8A1-2C2B-494F-B575-D04B6E3AA6B3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35822641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1520" y="1268760"/>
            <a:ext cx="5690716" cy="4824536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PT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4168" y="1268760"/>
            <a:ext cx="2880320" cy="4536504"/>
          </a:xfrm>
        </p:spPr>
        <p:txBody>
          <a:bodyPr/>
          <a:lstStyle>
            <a:lvl1pPr marL="0" indent="0">
              <a:buNone/>
              <a:defRPr sz="1400">
                <a:latin typeface="LucidaGrande" panose="02000000000000000000" pitchFamily="2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907704" y="12221"/>
            <a:ext cx="5616624" cy="712879"/>
          </a:xfrm>
        </p:spPr>
        <p:txBody>
          <a:bodyPr>
            <a:normAutofit/>
          </a:bodyPr>
          <a:lstStyle>
            <a:lvl1pPr algn="l">
              <a:defRPr sz="2400">
                <a:solidFill>
                  <a:schemeClr val="tx1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pt-PT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3ECC05-7F48-496C-8496-E143FA823BBD}" type="datetimeFigureOut">
              <a:rPr lang="pt-PT"/>
              <a:pPr>
                <a:defRPr/>
              </a:pPr>
              <a:t>09-05-2016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2A1271-32DD-482E-B8C2-B4964E3AB1CF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11081994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Caption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1520" y="1268760"/>
            <a:ext cx="5690716" cy="4824536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PT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4168" y="1268760"/>
            <a:ext cx="2880320" cy="4536504"/>
          </a:xfrm>
        </p:spPr>
        <p:txBody>
          <a:bodyPr/>
          <a:lstStyle>
            <a:lvl1pPr marL="0" indent="0">
              <a:buNone/>
              <a:defRPr sz="1400">
                <a:latin typeface="LucidaGrande" panose="02000000000000000000" pitchFamily="2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3635896" y="51825"/>
            <a:ext cx="5616624" cy="712879"/>
          </a:xfrm>
        </p:spPr>
        <p:txBody>
          <a:bodyPr>
            <a:normAutofit/>
          </a:bodyPr>
          <a:lstStyle>
            <a:lvl1pPr algn="l">
              <a:defRPr sz="2400">
                <a:solidFill>
                  <a:schemeClr val="tx1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pt-PT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94559C-CA97-4DF6-953E-B1AEAD390822}" type="datetimeFigureOut">
              <a:rPr lang="pt-PT"/>
              <a:pPr>
                <a:defRPr/>
              </a:pPr>
              <a:t>09-05-2016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7E0640-8503-46CA-8667-3184E5039D2D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1477008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9"/>
          <p:cNvSpPr>
            <a:spLocks noGrp="1"/>
          </p:cNvSpPr>
          <p:nvPr>
            <p:ph type="title"/>
          </p:nvPr>
        </p:nvSpPr>
        <p:spPr>
          <a:xfrm>
            <a:off x="107504" y="3789040"/>
            <a:ext cx="3816424" cy="720080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pt-PT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827088" y="6356350"/>
            <a:ext cx="2133600" cy="365125"/>
          </a:xfrm>
        </p:spPr>
        <p:txBody>
          <a:bodyPr/>
          <a:lstStyle>
            <a:lvl1pPr>
              <a:defRPr>
                <a:latin typeface="LucidaGrande" panose="02000000000000000000" pitchFamily="2" charset="0"/>
              </a:defRPr>
            </a:lvl1pPr>
          </a:lstStyle>
          <a:p>
            <a:pPr>
              <a:defRPr/>
            </a:pPr>
            <a:fld id="{EB64F8D1-D94E-474C-AD8B-C1A0267FB1EB}" type="datetimeFigureOut">
              <a:rPr lang="pt-PT"/>
              <a:pPr>
                <a:defRPr/>
              </a:pPr>
              <a:t>09-05-2016</a:t>
            </a:fld>
            <a:endParaRPr lang="pt-P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76600" y="6356350"/>
            <a:ext cx="2895600" cy="365125"/>
          </a:xfrm>
        </p:spPr>
        <p:txBody>
          <a:bodyPr/>
          <a:lstStyle>
            <a:lvl1pPr>
              <a:defRPr>
                <a:latin typeface="LucidaGrande" panose="02000000000000000000" pitchFamily="2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0245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A9D1D9-0CCC-457B-BE60-B44D856C3EF6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4232128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9"/>
          <p:cNvSpPr>
            <a:spLocks noGrp="1"/>
          </p:cNvSpPr>
          <p:nvPr>
            <p:ph type="title"/>
          </p:nvPr>
        </p:nvSpPr>
        <p:spPr>
          <a:xfrm>
            <a:off x="107504" y="3789040"/>
            <a:ext cx="3816424" cy="720080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pt-PT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827088" y="6356350"/>
            <a:ext cx="2133600" cy="365125"/>
          </a:xfrm>
        </p:spPr>
        <p:txBody>
          <a:bodyPr/>
          <a:lstStyle>
            <a:lvl1pPr>
              <a:defRPr>
                <a:latin typeface="LucidaGrande" panose="02000000000000000000" pitchFamily="2" charset="0"/>
              </a:defRPr>
            </a:lvl1pPr>
          </a:lstStyle>
          <a:p>
            <a:pPr>
              <a:defRPr/>
            </a:pPr>
            <a:fld id="{746E9224-0A85-4696-9CED-5ACAC70EE53E}" type="datetimeFigureOut">
              <a:rPr lang="pt-PT"/>
              <a:pPr>
                <a:defRPr/>
              </a:pPr>
              <a:t>09-05-2016</a:t>
            </a:fld>
            <a:endParaRPr lang="pt-P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76600" y="6356350"/>
            <a:ext cx="2895600" cy="365125"/>
          </a:xfrm>
        </p:spPr>
        <p:txBody>
          <a:bodyPr/>
          <a:lstStyle>
            <a:lvl1pPr>
              <a:defRPr>
                <a:latin typeface="LucidaGrande" panose="02000000000000000000" pitchFamily="2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0245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155D81-EDBE-454E-82A4-E5668DF640B4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4099982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9"/>
          <p:cNvSpPr>
            <a:spLocks noGrp="1"/>
          </p:cNvSpPr>
          <p:nvPr>
            <p:ph type="title"/>
          </p:nvPr>
        </p:nvSpPr>
        <p:spPr>
          <a:xfrm>
            <a:off x="107504" y="3789040"/>
            <a:ext cx="3816424" cy="720080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pt-PT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827088" y="6356350"/>
            <a:ext cx="2133600" cy="365125"/>
          </a:xfrm>
        </p:spPr>
        <p:txBody>
          <a:bodyPr/>
          <a:lstStyle>
            <a:lvl1pPr>
              <a:defRPr>
                <a:latin typeface="LucidaGrande" panose="02000000000000000000" pitchFamily="2" charset="0"/>
              </a:defRPr>
            </a:lvl1pPr>
          </a:lstStyle>
          <a:p>
            <a:pPr>
              <a:defRPr/>
            </a:pPr>
            <a:fld id="{BC82347E-753E-4AFB-BCB0-BB4009B883E4}" type="datetimeFigureOut">
              <a:rPr lang="pt-PT"/>
              <a:pPr>
                <a:defRPr/>
              </a:pPr>
              <a:t>09-05-2016</a:t>
            </a:fld>
            <a:endParaRPr lang="pt-P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76600" y="6356350"/>
            <a:ext cx="2895600" cy="365125"/>
          </a:xfrm>
        </p:spPr>
        <p:txBody>
          <a:bodyPr/>
          <a:lstStyle>
            <a:lvl1pPr>
              <a:defRPr>
                <a:latin typeface="LucidaGrande" panose="02000000000000000000" pitchFamily="2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0245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DFC70D-7E19-4A84-9C74-5E50A8F0AE76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2040076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7704" y="12221"/>
            <a:ext cx="5616624" cy="712879"/>
          </a:xfrm>
        </p:spPr>
        <p:txBody>
          <a:bodyPr>
            <a:normAutofit/>
          </a:bodyPr>
          <a:lstStyle>
            <a:lvl1pPr algn="l">
              <a:defRPr sz="2400">
                <a:solidFill>
                  <a:schemeClr val="tx1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268760"/>
            <a:ext cx="8640960" cy="4536504"/>
          </a:xfrm>
        </p:spPr>
        <p:txBody>
          <a:bodyPr>
            <a:normAutofit/>
          </a:bodyPr>
          <a:lstStyle>
            <a:lvl1pPr>
              <a:defRPr sz="2400">
                <a:latin typeface="LucidaGrande" panose="02000000000000000000" pitchFamily="2" charset="0"/>
              </a:defRPr>
            </a:lvl1pPr>
            <a:lvl2pPr>
              <a:defRPr sz="2000">
                <a:latin typeface="LucidaGrande" panose="02000000000000000000" pitchFamily="2" charset="0"/>
              </a:defRPr>
            </a:lvl2pPr>
            <a:lvl3pPr>
              <a:defRPr sz="1800">
                <a:latin typeface="LucidaGrande" panose="02000000000000000000" pitchFamily="2" charset="0"/>
              </a:defRPr>
            </a:lvl3pPr>
            <a:lvl4pPr>
              <a:defRPr sz="1600">
                <a:latin typeface="LucidaGrande" panose="02000000000000000000" pitchFamily="2" charset="0"/>
              </a:defRPr>
            </a:lvl4pPr>
            <a:lvl5pPr>
              <a:defRPr sz="1600">
                <a:latin typeface="LucidaGrande" panose="02000000000000000000" pitchFamily="2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pt-PT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78236B-11C5-4226-BEDD-51CB5F42E2C5}" type="datetimeFigureOut">
              <a:rPr lang="pt-PT"/>
              <a:pPr>
                <a:defRPr/>
              </a:pPr>
              <a:t>09-05-2016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B490AB-0477-4070-BB0D-7CD944A4D6CA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33784817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008" y="3075037"/>
            <a:ext cx="5217839" cy="1794123"/>
          </a:xfrm>
        </p:spPr>
        <p:txBody>
          <a:bodyPr anchor="t">
            <a:normAutofit/>
          </a:bodyPr>
          <a:lstStyle>
            <a:lvl1pPr algn="l">
              <a:defRPr sz="3600" b="1" cap="all"/>
            </a:lvl1pPr>
          </a:lstStyle>
          <a:p>
            <a:r>
              <a:rPr lang="en-US" dirty="0" smtClean="0"/>
              <a:t>Click to edit Master title style</a:t>
            </a:r>
            <a:endParaRPr lang="pt-P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008" y="2636912"/>
            <a:ext cx="5252120" cy="438125"/>
          </a:xfrm>
        </p:spPr>
        <p:txBody>
          <a:bodyPr anchor="b">
            <a:normAutofit/>
          </a:bodyPr>
          <a:lstStyle>
            <a:lvl1pPr marL="0" indent="0">
              <a:buNone/>
              <a:defRPr sz="1800">
                <a:solidFill>
                  <a:srgbClr val="0051A5"/>
                </a:solidFill>
                <a:latin typeface="LucidaGrande" panose="02000000000000000000" pitchFamily="2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EEE10D-D6A0-49AD-AC36-CDA847240450}" type="datetimeFigureOut">
              <a:rPr lang="pt-PT"/>
              <a:pPr>
                <a:defRPr/>
              </a:pPr>
              <a:t>09-05-2016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95077B-3AB6-4B27-B077-0277D180618F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1677342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6753"/>
            <a:ext cx="4038600" cy="4608512"/>
          </a:xfrm>
        </p:spPr>
        <p:txBody>
          <a:bodyPr>
            <a:normAutofit/>
          </a:bodyPr>
          <a:lstStyle>
            <a:lvl1pPr>
              <a:defRPr sz="2400">
                <a:latin typeface="LucidaGrande" panose="02000000000000000000" pitchFamily="2" charset="0"/>
              </a:defRPr>
            </a:lvl1pPr>
            <a:lvl2pPr>
              <a:defRPr sz="2000">
                <a:latin typeface="LucidaGrande" panose="02000000000000000000" pitchFamily="2" charset="0"/>
              </a:defRPr>
            </a:lvl2pPr>
            <a:lvl3pPr>
              <a:defRPr sz="1800">
                <a:latin typeface="LucidaGrande" panose="02000000000000000000" pitchFamily="2" charset="0"/>
              </a:defRPr>
            </a:lvl3pPr>
            <a:lvl4pPr>
              <a:defRPr sz="1600">
                <a:latin typeface="LucidaGrande" panose="02000000000000000000" pitchFamily="2" charset="0"/>
              </a:defRPr>
            </a:lvl4pPr>
            <a:lvl5pPr>
              <a:defRPr sz="1600">
                <a:latin typeface="LucidaGrande" panose="02000000000000000000" pitchFamily="2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753"/>
            <a:ext cx="4038600" cy="4608512"/>
          </a:xfrm>
        </p:spPr>
        <p:txBody>
          <a:bodyPr>
            <a:normAutofit/>
          </a:bodyPr>
          <a:lstStyle>
            <a:lvl1pPr>
              <a:defRPr sz="2400">
                <a:latin typeface="LucidaGrande" panose="02000000000000000000" pitchFamily="2" charset="0"/>
              </a:defRPr>
            </a:lvl1pPr>
            <a:lvl2pPr>
              <a:defRPr sz="2000">
                <a:latin typeface="LucidaGrande" panose="02000000000000000000" pitchFamily="2" charset="0"/>
              </a:defRPr>
            </a:lvl2pPr>
            <a:lvl3pPr>
              <a:defRPr sz="1800">
                <a:latin typeface="LucidaGrande" panose="02000000000000000000" pitchFamily="2" charset="0"/>
              </a:defRPr>
            </a:lvl3pPr>
            <a:lvl4pPr>
              <a:defRPr sz="1600">
                <a:latin typeface="LucidaGrande" panose="02000000000000000000" pitchFamily="2" charset="0"/>
              </a:defRPr>
            </a:lvl4pPr>
            <a:lvl5pPr>
              <a:defRPr sz="1600">
                <a:latin typeface="LucidaGrande" panose="02000000000000000000" pitchFamily="2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907704" y="12221"/>
            <a:ext cx="5616624" cy="712879"/>
          </a:xfrm>
        </p:spPr>
        <p:txBody>
          <a:bodyPr>
            <a:normAutofit/>
          </a:bodyPr>
          <a:lstStyle>
            <a:lvl1pPr algn="l">
              <a:defRPr sz="2400">
                <a:solidFill>
                  <a:schemeClr val="tx1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pt-PT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01B3F6-DEE1-4573-940B-3CC570C3DC4C}" type="datetimeFigureOut">
              <a:rPr lang="pt-PT"/>
              <a:pPr>
                <a:defRPr/>
              </a:pPr>
              <a:t>09-05-2016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99A851-C86C-4CD6-941F-1988FA9097C7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2265729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544" y="1349078"/>
            <a:ext cx="4032448" cy="639762"/>
          </a:xfrm>
        </p:spPr>
        <p:txBody>
          <a:bodyPr anchor="ctr">
            <a:noAutofit/>
          </a:bodyPr>
          <a:lstStyle>
            <a:lvl1pPr marL="0" indent="0">
              <a:buNone/>
              <a:defRPr sz="2000" b="1">
                <a:latin typeface="Lucida Grande" panose="020B0700040502020204" pitchFamily="34" charset="0"/>
                <a:cs typeface="Lucida Grande" panose="020B07000405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32856"/>
            <a:ext cx="4040188" cy="367240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4008" y="1349078"/>
            <a:ext cx="4032448" cy="639762"/>
          </a:xfrm>
        </p:spPr>
        <p:txBody>
          <a:bodyPr anchor="ctr">
            <a:noAutofit/>
          </a:bodyPr>
          <a:lstStyle>
            <a:lvl1pPr marL="0" indent="0">
              <a:buNone/>
              <a:defRPr sz="2000" b="1">
                <a:latin typeface="Lucida Grande" panose="020B0700040502020204" pitchFamily="34" charset="0"/>
                <a:cs typeface="Lucida Grande" panose="020B07000405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32856"/>
            <a:ext cx="4041775" cy="367240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1907704" y="46192"/>
            <a:ext cx="5760640" cy="645196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pt-PT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C5EC4513-38EF-45DE-8173-8FAA7051935D}" type="datetimeFigureOut">
              <a:rPr lang="pt-PT"/>
              <a:pPr>
                <a:defRPr/>
              </a:pPr>
              <a:t>09-05-2016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1B3684-AE12-4C76-8192-55DBC49C420F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1310277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907704" y="12221"/>
            <a:ext cx="5616624" cy="712879"/>
          </a:xfrm>
        </p:spPr>
        <p:txBody>
          <a:bodyPr>
            <a:normAutofit/>
          </a:bodyPr>
          <a:lstStyle>
            <a:lvl1pPr algn="l">
              <a:defRPr sz="2400">
                <a:solidFill>
                  <a:schemeClr val="tx1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pt-PT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251520" y="1268760"/>
            <a:ext cx="8640960" cy="4536504"/>
          </a:xfrm>
        </p:spPr>
        <p:txBody>
          <a:bodyPr>
            <a:normAutofit/>
          </a:bodyPr>
          <a:lstStyle>
            <a:lvl1pPr>
              <a:defRPr sz="2400">
                <a:latin typeface="LucidaGrande" panose="02000000000000000000" pitchFamily="2" charset="0"/>
              </a:defRPr>
            </a:lvl1pPr>
            <a:lvl2pPr>
              <a:defRPr sz="2000">
                <a:latin typeface="LucidaGrande" panose="02000000000000000000" pitchFamily="2" charset="0"/>
              </a:defRPr>
            </a:lvl2pPr>
            <a:lvl3pPr>
              <a:defRPr sz="1800">
                <a:latin typeface="LucidaGrande" panose="02000000000000000000" pitchFamily="2" charset="0"/>
              </a:defRPr>
            </a:lvl3pPr>
            <a:lvl4pPr>
              <a:defRPr sz="1600">
                <a:latin typeface="LucidaGrande" panose="02000000000000000000" pitchFamily="2" charset="0"/>
              </a:defRPr>
            </a:lvl4pPr>
            <a:lvl5pPr>
              <a:defRPr sz="1600">
                <a:latin typeface="LucidaGrande" panose="02000000000000000000" pitchFamily="2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pt-PT" dirty="0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BF2BD4-2AE3-4264-876B-2ABB06F3EF13}" type="datetimeFigureOut">
              <a:rPr lang="pt-PT"/>
              <a:pPr>
                <a:defRPr/>
              </a:pPr>
              <a:t>09-05-2016</a:t>
            </a:fld>
            <a:endParaRPr lang="pt-PT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87FAF7-F8CA-4306-8EC8-A379F531FE5D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3539345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7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PT" smtClean="0"/>
              <a:t>Click to edit Master title style</a:t>
            </a:r>
            <a:endParaRPr lang="pt-PT" altLang="pt-PT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PT" smtClean="0"/>
              <a:t>Click to edit Master text styles</a:t>
            </a:r>
          </a:p>
          <a:p>
            <a:pPr lvl="1"/>
            <a:r>
              <a:rPr lang="en-US" altLang="pt-PT" smtClean="0"/>
              <a:t>Second level</a:t>
            </a:r>
          </a:p>
          <a:p>
            <a:pPr lvl="2"/>
            <a:r>
              <a:rPr lang="en-US" altLang="pt-PT" smtClean="0"/>
              <a:t>Third level</a:t>
            </a:r>
          </a:p>
          <a:p>
            <a:pPr lvl="3"/>
            <a:r>
              <a:rPr lang="en-US" altLang="pt-PT" smtClean="0"/>
              <a:t>Fourth level</a:t>
            </a:r>
          </a:p>
          <a:p>
            <a:pPr lvl="4"/>
            <a:r>
              <a:rPr lang="en-US" altLang="pt-PT" smtClean="0"/>
              <a:t>Fifth level</a:t>
            </a:r>
            <a:endParaRPr lang="pt-PT" altLang="pt-PT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4075" y="6356350"/>
            <a:ext cx="2133600" cy="365125"/>
          </a:xfrm>
          <a:prstGeom prst="rect">
            <a:avLst/>
          </a:prstGeom>
          <a:solidFill>
            <a:srgbClr val="FFFFFF">
              <a:alpha val="40000"/>
            </a:srgbClr>
          </a:solidFill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LucidaGrande" panose="02000000000000000000" pitchFamily="2" charset="0"/>
                <a:cs typeface="+mn-cs"/>
              </a:defRPr>
            </a:lvl1pPr>
          </a:lstStyle>
          <a:p>
            <a:pPr>
              <a:defRPr/>
            </a:pPr>
            <a:fld id="{992265B7-0EEA-420D-964F-72D1E3302767}" type="datetimeFigureOut">
              <a:rPr lang="pt-PT"/>
              <a:pPr>
                <a:defRPr/>
              </a:pPr>
              <a:t>09-05-2016</a:t>
            </a:fld>
            <a:endParaRPr lang="pt-P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22638" y="6356350"/>
            <a:ext cx="2895600" cy="365125"/>
          </a:xfrm>
          <a:prstGeom prst="rect">
            <a:avLst/>
          </a:prstGeom>
          <a:solidFill>
            <a:srgbClr val="FFFFFF">
              <a:alpha val="40000"/>
            </a:srgbClr>
          </a:solidFill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LucidaGrande" panose="02000000000000000000" pitchFamily="2" charset="0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solidFill>
            <a:srgbClr val="FFFFFF">
              <a:alpha val="40000"/>
            </a:srgbClr>
          </a:solidFill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LucidaGrande" pitchFamily="2" charset="0"/>
              </a:defRPr>
            </a:lvl1pPr>
          </a:lstStyle>
          <a:p>
            <a:pPr>
              <a:defRPr/>
            </a:pPr>
            <a:fld id="{976D4364-F0C5-4BA3-A031-C06823721997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37" r:id="rId1"/>
    <p:sldLayoutId id="2147484138" r:id="rId2"/>
    <p:sldLayoutId id="2147484139" r:id="rId3"/>
    <p:sldLayoutId id="2147484140" r:id="rId4"/>
    <p:sldLayoutId id="2147484141" r:id="rId5"/>
    <p:sldLayoutId id="2147484142" r:id="rId6"/>
    <p:sldLayoutId id="2147484143" r:id="rId7"/>
    <p:sldLayoutId id="2147484144" r:id="rId8"/>
    <p:sldLayoutId id="2147484145" r:id="rId9"/>
    <p:sldLayoutId id="2147484146" r:id="rId10"/>
    <p:sldLayoutId id="2147484147" r:id="rId11"/>
    <p:sldLayoutId id="2147484148" r:id="rId12"/>
    <p:sldLayoutId id="2147484149" r:id="rId13"/>
    <p:sldLayoutId id="2147484150" r:id="rId14"/>
    <p:sldLayoutId id="2147484151" r:id="rId15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Segoe UI Semibold" panose="020B0702040204020203" pitchFamily="34" charset="0"/>
          <a:ea typeface="Lucida Grande"/>
          <a:cs typeface="Lucida Grande" panose="020B0700040502020204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Segoe UI Semibold" pitchFamily="34" charset="0"/>
          <a:ea typeface="Lucida Grande"/>
          <a:cs typeface="Lucida Grande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Segoe UI Semibold" pitchFamily="34" charset="0"/>
          <a:ea typeface="Lucida Grande"/>
          <a:cs typeface="Lucida Grande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Segoe UI Semibold" pitchFamily="34" charset="0"/>
          <a:ea typeface="Lucida Grande"/>
          <a:cs typeface="Lucida Grande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Segoe UI Semibold" pitchFamily="34" charset="0"/>
          <a:ea typeface="Lucida Grande"/>
          <a:cs typeface="Lucida Grande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Segoe UI Semibold" pitchFamily="34" charset="0"/>
          <a:ea typeface="Lucida Grande"/>
          <a:cs typeface="Lucida Grande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Segoe UI Semibold" pitchFamily="34" charset="0"/>
          <a:ea typeface="Lucida Grande"/>
          <a:cs typeface="Lucida Grande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Segoe UI Semibold" pitchFamily="34" charset="0"/>
          <a:ea typeface="Lucida Grande"/>
          <a:cs typeface="Lucida Grande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Segoe UI Semibold" pitchFamily="34" charset="0"/>
          <a:ea typeface="Lucida Grande"/>
          <a:cs typeface="Lucida Grande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51A5"/>
        </a:buClr>
        <a:buFont typeface="Arial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51A5"/>
        </a:buClr>
        <a:buFont typeface="Arial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51A5"/>
        </a:buClr>
        <a:buFont typeface="Arial" charset="0"/>
        <a:buChar char="•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51A5"/>
        </a:buClr>
        <a:buFont typeface="Arial" charset="0"/>
        <a:buChar char="–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51A5"/>
        </a:buClr>
        <a:buFont typeface="Arial" charset="0"/>
        <a:buChar char="»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slide" Target="slide4.xm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Relationship Id="rId6" Type="http://schemas.openxmlformats.org/officeDocument/2006/relationships/slide" Target="slide7.xml"/><Relationship Id="rId5" Type="http://schemas.openxmlformats.org/officeDocument/2006/relationships/slide" Target="slide6.xml"/><Relationship Id="rId4" Type="http://schemas.openxmlformats.org/officeDocument/2006/relationships/slide" Target="slide5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e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Relationship Id="rId9" Type="http://schemas.openxmlformats.org/officeDocument/2006/relationships/slide" Target="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Relationship Id="rId5" Type="http://schemas.openxmlformats.org/officeDocument/2006/relationships/slide" Target="slide2.xml"/><Relationship Id="rId4" Type="http://schemas.openxmlformats.org/officeDocument/2006/relationships/image" Target="../media/image1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Relationship Id="rId5" Type="http://schemas.openxmlformats.org/officeDocument/2006/relationships/slide" Target="slide2.xml"/><Relationship Id="rId4" Type="http://schemas.openxmlformats.org/officeDocument/2006/relationships/image" Target="../media/image1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Relationship Id="rId5" Type="http://schemas.openxmlformats.org/officeDocument/2006/relationships/slide" Target="slide2.xml"/><Relationship Id="rId4" Type="http://schemas.openxmlformats.org/officeDocument/2006/relationships/image" Target="../media/image21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13" Type="http://schemas.openxmlformats.org/officeDocument/2006/relationships/image" Target="../media/image32.png"/><Relationship Id="rId18" Type="http://schemas.openxmlformats.org/officeDocument/2006/relationships/image" Target="../media/image37.png"/><Relationship Id="rId3" Type="http://schemas.openxmlformats.org/officeDocument/2006/relationships/image" Target="../media/image22.png"/><Relationship Id="rId21" Type="http://schemas.openxmlformats.org/officeDocument/2006/relationships/image" Target="../media/image40.png"/><Relationship Id="rId7" Type="http://schemas.openxmlformats.org/officeDocument/2006/relationships/image" Target="../media/image26.png"/><Relationship Id="rId12" Type="http://schemas.openxmlformats.org/officeDocument/2006/relationships/image" Target="../media/image31.png"/><Relationship Id="rId17" Type="http://schemas.openxmlformats.org/officeDocument/2006/relationships/image" Target="../media/image36.png"/><Relationship Id="rId2" Type="http://schemas.openxmlformats.org/officeDocument/2006/relationships/image" Target="../media/image10.png"/><Relationship Id="rId16" Type="http://schemas.openxmlformats.org/officeDocument/2006/relationships/image" Target="../media/image35.png"/><Relationship Id="rId20" Type="http://schemas.openxmlformats.org/officeDocument/2006/relationships/image" Target="../media/image39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5.png"/><Relationship Id="rId11" Type="http://schemas.openxmlformats.org/officeDocument/2006/relationships/image" Target="../media/image30.png"/><Relationship Id="rId24" Type="http://schemas.openxmlformats.org/officeDocument/2006/relationships/slide" Target="slide2.xml"/><Relationship Id="rId5" Type="http://schemas.openxmlformats.org/officeDocument/2006/relationships/image" Target="../media/image24.png"/><Relationship Id="rId15" Type="http://schemas.openxmlformats.org/officeDocument/2006/relationships/image" Target="../media/image34.png"/><Relationship Id="rId23" Type="http://schemas.openxmlformats.org/officeDocument/2006/relationships/image" Target="../media/image42.png"/><Relationship Id="rId10" Type="http://schemas.openxmlformats.org/officeDocument/2006/relationships/image" Target="../media/image29.png"/><Relationship Id="rId19" Type="http://schemas.openxmlformats.org/officeDocument/2006/relationships/image" Target="../media/image38.png"/><Relationship Id="rId4" Type="http://schemas.openxmlformats.org/officeDocument/2006/relationships/image" Target="../media/image23.png"/><Relationship Id="rId9" Type="http://schemas.openxmlformats.org/officeDocument/2006/relationships/image" Target="../media/image28.png"/><Relationship Id="rId14" Type="http://schemas.openxmlformats.org/officeDocument/2006/relationships/image" Target="../media/image33.png"/><Relationship Id="rId22" Type="http://schemas.openxmlformats.org/officeDocument/2006/relationships/image" Target="../media/image4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691680" y="4365104"/>
            <a:ext cx="6193383" cy="15113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PT" sz="3200" b="1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MÉTODOS DE AMOSTRAGEM PROBABILÍSTICA</a:t>
            </a:r>
            <a:endParaRPr lang="pt-PT" sz="3200" b="1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AutoShape 2" descr="https://pixabay.com/static/uploads/photo/2013/04/01/21/32/restroom-99225_960_720.png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51A5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lr>
                <a:srgbClr val="0051A5"/>
              </a:buClr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pt-PT" altLang="pt-PT" sz="1800">
              <a:latin typeface="Calibri" pitchFamily="34" charset="0"/>
            </a:endParaRPr>
          </a:p>
        </p:txBody>
      </p:sp>
      <p:sp>
        <p:nvSpPr>
          <p:cNvPr id="2" name="Rectângulo 1">
            <a:hlinkClick r:id="rId3" action="ppaction://hlinksldjump"/>
          </p:cNvPr>
          <p:cNvSpPr/>
          <p:nvPr/>
        </p:nvSpPr>
        <p:spPr>
          <a:xfrm>
            <a:off x="1422000" y="1484784"/>
            <a:ext cx="6300000" cy="612000"/>
          </a:xfrm>
          <a:prstGeom prst="rect">
            <a:avLst/>
          </a:prstGeom>
          <a:solidFill>
            <a:srgbClr val="E05D56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anchor="ctr">
            <a:spAutoFit/>
          </a:bodyPr>
          <a:lstStyle/>
          <a:p>
            <a:pPr algn="ctr"/>
            <a:r>
              <a:rPr lang="pt-PT" sz="2400" b="1" dirty="0">
                <a:solidFill>
                  <a:schemeClr val="bg1"/>
                </a:solidFill>
              </a:rPr>
              <a:t>Amostragem aleatória </a:t>
            </a:r>
            <a:r>
              <a:rPr lang="pt-PT" sz="2400" b="1" dirty="0" smtClean="0">
                <a:solidFill>
                  <a:schemeClr val="bg1"/>
                </a:solidFill>
              </a:rPr>
              <a:t>simples</a:t>
            </a:r>
            <a:endParaRPr lang="pt-PT" sz="2400" b="1" dirty="0">
              <a:solidFill>
                <a:schemeClr val="bg1"/>
              </a:solidFill>
            </a:endParaRPr>
          </a:p>
        </p:txBody>
      </p:sp>
      <p:sp>
        <p:nvSpPr>
          <p:cNvPr id="8" name="Rectângulo 7">
            <a:hlinkClick r:id="rId4" action="ppaction://hlinksldjump"/>
          </p:cNvPr>
          <p:cNvSpPr/>
          <p:nvPr/>
        </p:nvSpPr>
        <p:spPr>
          <a:xfrm>
            <a:off x="1422000" y="3359055"/>
            <a:ext cx="6300000" cy="612000"/>
          </a:xfrm>
          <a:prstGeom prst="rect">
            <a:avLst/>
          </a:prstGeom>
          <a:solidFill>
            <a:srgbClr val="E05D56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anchor="ctr">
            <a:spAutoFit/>
          </a:bodyPr>
          <a:lstStyle/>
          <a:p>
            <a:pPr algn="ctr"/>
            <a:r>
              <a:rPr lang="pt-PT" sz="2400" b="1" dirty="0" smtClean="0">
                <a:solidFill>
                  <a:schemeClr val="bg1"/>
                </a:solidFill>
              </a:rPr>
              <a:t>Amostragem </a:t>
            </a:r>
            <a:r>
              <a:rPr lang="pt-PT" sz="2400" b="1" dirty="0">
                <a:solidFill>
                  <a:schemeClr val="bg1"/>
                </a:solidFill>
              </a:rPr>
              <a:t>aleatória sistemática</a:t>
            </a:r>
          </a:p>
        </p:txBody>
      </p:sp>
      <p:sp>
        <p:nvSpPr>
          <p:cNvPr id="9" name="Rectângulo 8">
            <a:hlinkClick r:id="rId5" action="ppaction://hlinksldjump"/>
          </p:cNvPr>
          <p:cNvSpPr/>
          <p:nvPr/>
        </p:nvSpPr>
        <p:spPr>
          <a:xfrm>
            <a:off x="1422000" y="4279606"/>
            <a:ext cx="6300000" cy="612000"/>
          </a:xfrm>
          <a:prstGeom prst="rect">
            <a:avLst/>
          </a:prstGeom>
          <a:solidFill>
            <a:srgbClr val="E05D56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anchor="ctr">
            <a:spAutoFit/>
          </a:bodyPr>
          <a:lstStyle/>
          <a:p>
            <a:pPr algn="ctr"/>
            <a:r>
              <a:rPr lang="pt-PT" sz="2400" b="1" dirty="0" smtClean="0">
                <a:solidFill>
                  <a:schemeClr val="bg1"/>
                </a:solidFill>
              </a:rPr>
              <a:t>Amostragem </a:t>
            </a:r>
            <a:r>
              <a:rPr lang="pt-PT" sz="2400" b="1" dirty="0">
                <a:solidFill>
                  <a:schemeClr val="bg1"/>
                </a:solidFill>
              </a:rPr>
              <a:t>aleatória estratificada</a:t>
            </a:r>
          </a:p>
        </p:txBody>
      </p:sp>
      <p:sp>
        <p:nvSpPr>
          <p:cNvPr id="10" name="Rectângulo 9">
            <a:hlinkClick r:id="rId6" action="ppaction://hlinksldjump"/>
          </p:cNvPr>
          <p:cNvSpPr/>
          <p:nvPr/>
        </p:nvSpPr>
        <p:spPr>
          <a:xfrm>
            <a:off x="1422000" y="5195319"/>
            <a:ext cx="6300000" cy="612000"/>
          </a:xfrm>
          <a:prstGeom prst="rect">
            <a:avLst/>
          </a:prstGeom>
          <a:solidFill>
            <a:srgbClr val="E05D56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anchor="ctr">
            <a:spAutoFit/>
          </a:bodyPr>
          <a:lstStyle/>
          <a:p>
            <a:pPr algn="ctr"/>
            <a:r>
              <a:rPr lang="pt-PT" sz="2400" b="1" dirty="0" smtClean="0">
                <a:solidFill>
                  <a:schemeClr val="bg1"/>
                </a:solidFill>
              </a:rPr>
              <a:t>Amostragem </a:t>
            </a:r>
            <a:r>
              <a:rPr lang="pt-PT" sz="2400" b="1" dirty="0">
                <a:solidFill>
                  <a:schemeClr val="bg1"/>
                </a:solidFill>
              </a:rPr>
              <a:t>aleatória por conglomerados</a:t>
            </a:r>
          </a:p>
        </p:txBody>
      </p:sp>
      <p:sp>
        <p:nvSpPr>
          <p:cNvPr id="11" name="Rectângulo 10">
            <a:hlinkClick r:id="rId7" action="ppaction://hlinksldjump"/>
          </p:cNvPr>
          <p:cNvSpPr/>
          <p:nvPr/>
        </p:nvSpPr>
        <p:spPr>
          <a:xfrm>
            <a:off x="1422000" y="2423208"/>
            <a:ext cx="6300000" cy="612000"/>
          </a:xfrm>
          <a:prstGeom prst="rect">
            <a:avLst/>
          </a:prstGeom>
          <a:solidFill>
            <a:srgbClr val="E05D56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anchor="ctr">
            <a:spAutoFit/>
          </a:bodyPr>
          <a:lstStyle/>
          <a:p>
            <a:pPr algn="ctr"/>
            <a:r>
              <a:rPr lang="pt-PT" sz="2400" b="1" dirty="0">
                <a:solidFill>
                  <a:schemeClr val="bg1"/>
                </a:solidFill>
              </a:rPr>
              <a:t> Amostragem </a:t>
            </a:r>
            <a:r>
              <a:rPr lang="pt-PT" sz="2400" b="1" dirty="0" smtClean="0">
                <a:solidFill>
                  <a:schemeClr val="bg1"/>
                </a:solidFill>
              </a:rPr>
              <a:t>aleatória </a:t>
            </a:r>
            <a:r>
              <a:rPr lang="pt-PT" sz="2400" b="1" dirty="0">
                <a:solidFill>
                  <a:schemeClr val="bg1"/>
                </a:solidFill>
              </a:rPr>
              <a:t>com reposição</a:t>
            </a:r>
          </a:p>
        </p:txBody>
      </p:sp>
      <p:sp>
        <p:nvSpPr>
          <p:cNvPr id="12" name="Title 7"/>
          <p:cNvSpPr>
            <a:spLocks noGrp="1"/>
          </p:cNvSpPr>
          <p:nvPr>
            <p:ph type="title"/>
          </p:nvPr>
        </p:nvSpPr>
        <p:spPr>
          <a:xfrm>
            <a:off x="2555776" y="160338"/>
            <a:ext cx="4752057" cy="712787"/>
          </a:xfrm>
        </p:spPr>
        <p:txBody>
          <a:bodyPr>
            <a:noAutofit/>
          </a:bodyPr>
          <a:lstStyle/>
          <a:p>
            <a:r>
              <a:rPr lang="pt-PT" b="1" dirty="0">
                <a:latin typeface="Arial" panose="020B0604020202020204" pitchFamily="34" charset="0"/>
                <a:cs typeface="Arial" panose="020B0604020202020204" pitchFamily="34" charset="0"/>
              </a:rPr>
              <a:t>MÉTODOS DE AMOSTRAGEM PROBABILÍSTICA</a:t>
            </a:r>
            <a:endParaRPr lang="pt-PT" altLang="pt-PT" b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AutoShape 2" descr="https://pixabay.com/static/uploads/photo/2013/04/01/21/32/restroom-99225_960_720.png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51A5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lr>
                <a:srgbClr val="0051A5"/>
              </a:buClr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pt-PT" altLang="pt-PT" sz="1800">
              <a:latin typeface="Calibri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ângulo 2"/>
              <p:cNvSpPr/>
              <p:nvPr/>
            </p:nvSpPr>
            <p:spPr>
              <a:xfrm>
                <a:off x="522000" y="1916832"/>
                <a:ext cx="8100000" cy="72391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14000"/>
                  </a:lnSpc>
                </a:pPr>
                <a:r>
                  <a:rPr lang="pt-PT" dirty="0" smtClean="0"/>
                  <a:t>A amostra é selecionada </a:t>
                </a:r>
                <a:r>
                  <a:rPr lang="pt-PT" dirty="0"/>
                  <a:t>por um processo que confere a </a:t>
                </a:r>
                <a:r>
                  <a:rPr lang="pt-PT" dirty="0" smtClean="0"/>
                  <a:t>um conjunto </a:t>
                </a:r>
                <a:r>
                  <a:rPr lang="pt-PT" dirty="0"/>
                  <a:t>com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</a:rPr>
                      <m:t>𝑛</m:t>
                    </m:r>
                  </m:oMath>
                </a14:m>
                <a:r>
                  <a:rPr lang="pt-PT" i="1" dirty="0"/>
                  <a:t> </a:t>
                </a:r>
                <a:r>
                  <a:rPr lang="pt-PT" dirty="0"/>
                  <a:t>elementos da população a mesma probabilidade de ser </a:t>
                </a:r>
                <a:r>
                  <a:rPr lang="pt-PT" dirty="0" smtClean="0"/>
                  <a:t>selecionado</a:t>
                </a:r>
                <a:r>
                  <a:rPr lang="pt-PT" dirty="0"/>
                  <a:t>. </a:t>
                </a:r>
                <a:endParaRPr lang="pt-PT" dirty="0" smtClean="0"/>
              </a:p>
            </p:txBody>
          </p:sp>
        </mc:Choice>
        <mc:Fallback xmlns="">
          <p:sp>
            <p:nvSpPr>
              <p:cNvPr id="3" name="Rectângulo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000" y="1916832"/>
                <a:ext cx="8100000" cy="723916"/>
              </a:xfrm>
              <a:prstGeom prst="rect">
                <a:avLst/>
              </a:prstGeom>
              <a:blipFill rotWithShape="1">
                <a:blip r:embed="rId3"/>
                <a:stretch>
                  <a:fillRect l="-678" t="-1681" b="-10084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ângulo 1"/>
              <p:cNvSpPr/>
              <p:nvPr/>
            </p:nvSpPr>
            <p:spPr>
              <a:xfrm>
                <a:off x="764704" y="1331476"/>
                <a:ext cx="7614592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pt-PT" sz="2400" b="1" dirty="0">
                    <a:solidFill>
                      <a:srgbClr val="E05D56"/>
                    </a:solidFill>
                  </a:rPr>
                  <a:t>Amostragem aleatória simples de </a:t>
                </a:r>
                <a14:m>
                  <m:oMath xmlns:m="http://schemas.openxmlformats.org/officeDocument/2006/math">
                    <m:r>
                      <a:rPr lang="pt-PT" sz="2400" b="1" i="1" dirty="0" smtClean="0">
                        <a:solidFill>
                          <a:srgbClr val="E05D56"/>
                        </a:solidFill>
                        <a:latin typeface="Cambria Math"/>
                      </a:rPr>
                      <m:t>𝒏</m:t>
                    </m:r>
                  </m:oMath>
                </a14:m>
                <a:r>
                  <a:rPr lang="pt-PT" sz="2400" b="1" i="1" dirty="0">
                    <a:solidFill>
                      <a:srgbClr val="E05D56"/>
                    </a:solidFill>
                  </a:rPr>
                  <a:t> </a:t>
                </a:r>
                <a:r>
                  <a:rPr lang="pt-PT" sz="2400" b="1" dirty="0" smtClean="0">
                    <a:solidFill>
                      <a:srgbClr val="E05D56"/>
                    </a:solidFill>
                  </a:rPr>
                  <a:t>elementos</a:t>
                </a:r>
                <a:endParaRPr lang="pt-PT" sz="2400" dirty="0">
                  <a:solidFill>
                    <a:srgbClr val="E05D56"/>
                  </a:solidFill>
                </a:endParaRPr>
              </a:p>
            </p:txBody>
          </p:sp>
        </mc:Choice>
        <mc:Fallback xmlns="">
          <p:sp>
            <p:nvSpPr>
              <p:cNvPr id="2" name="Rectângulo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4704" y="1331476"/>
                <a:ext cx="7614592" cy="461665"/>
              </a:xfrm>
              <a:prstGeom prst="rect">
                <a:avLst/>
              </a:prstGeom>
              <a:blipFill rotWithShape="1">
                <a:blip r:embed="rId4"/>
                <a:stretch>
                  <a:fillRect t="-10526" b="-28947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ângulo 4"/>
              <p:cNvSpPr/>
              <p:nvPr/>
            </p:nvSpPr>
            <p:spPr>
              <a:xfrm>
                <a:off x="522000" y="3322198"/>
                <a:ext cx="5724000" cy="1546962"/>
              </a:xfrm>
              <a:prstGeom prst="rect">
                <a:avLst/>
              </a:prstGeom>
              <a:solidFill>
                <a:srgbClr val="F7F8D2"/>
              </a:solidFill>
            </p:spPr>
            <p:txBody>
              <a:bodyPr wrap="square">
                <a:spAutoFit/>
              </a:bodyPr>
              <a:lstStyle/>
              <a:p>
                <a:pPr marL="285750" indent="-285750" algn="just">
                  <a:lnSpc>
                    <a:spcPct val="114000"/>
                  </a:lnSpc>
                  <a:spcAft>
                    <a:spcPts val="600"/>
                  </a:spcAft>
                  <a:buFont typeface="Arial" panose="020B0604020202020204" pitchFamily="34" charset="0"/>
                  <a:buChar char="•"/>
                </a:pPr>
                <a:r>
                  <a:rPr lang="pt-PT" sz="1500" dirty="0" smtClean="0">
                    <a:latin typeface="Calibri Light" panose="020F0302020204030204" pitchFamily="34" charset="0"/>
                  </a:rPr>
                  <a:t>Numerar </a:t>
                </a:r>
                <a:r>
                  <a:rPr lang="pt-PT" sz="1500" dirty="0">
                    <a:latin typeface="Calibri Light" panose="020F0302020204030204" pitchFamily="34" charset="0"/>
                  </a:rPr>
                  <a:t>consecutivamente os elementos da </a:t>
                </a:r>
                <a:r>
                  <a:rPr lang="pt-PT" sz="1500" dirty="0" smtClean="0">
                    <a:latin typeface="Calibri Light" panose="020F0302020204030204" pitchFamily="34" charset="0"/>
                  </a:rPr>
                  <a:t>população.</a:t>
                </a:r>
              </a:p>
              <a:p>
                <a:pPr marL="285750" indent="-285750" algn="just">
                  <a:lnSpc>
                    <a:spcPct val="114000"/>
                  </a:lnSpc>
                  <a:spcAft>
                    <a:spcPts val="600"/>
                  </a:spcAft>
                  <a:buFont typeface="Arial" panose="020B0604020202020204" pitchFamily="34" charset="0"/>
                  <a:buChar char="•"/>
                </a:pPr>
                <a:r>
                  <a:rPr lang="pt-PT" sz="1500" dirty="0" smtClean="0">
                    <a:latin typeface="Calibri Light" panose="020F0302020204030204" pitchFamily="34" charset="0"/>
                  </a:rPr>
                  <a:t>Escolher </a:t>
                </a:r>
                <a14:m>
                  <m:oMath xmlns:m="http://schemas.openxmlformats.org/officeDocument/2006/math">
                    <m:r>
                      <a:rPr lang="pt-PT" sz="1500" i="1" dirty="0" smtClean="0">
                        <a:latin typeface="Cambria Math"/>
                      </a:rPr>
                      <m:t>𝑛</m:t>
                    </m:r>
                  </m:oMath>
                </a14:m>
                <a:r>
                  <a:rPr lang="pt-PT" sz="1500" dirty="0">
                    <a:latin typeface="Calibri Light" panose="020F0302020204030204" pitchFamily="34" charset="0"/>
                  </a:rPr>
                  <a:t> elementos mediante o uso de um procedimento aleatório </a:t>
                </a:r>
                <a:r>
                  <a:rPr lang="pt-PT" sz="1500" dirty="0" smtClean="0">
                    <a:latin typeface="Calibri Light" panose="020F0302020204030204" pitchFamily="34" charset="0"/>
                  </a:rPr>
                  <a:t>(tabelas </a:t>
                </a:r>
                <a:r>
                  <a:rPr lang="pt-PT" sz="1500" dirty="0">
                    <a:latin typeface="Calibri Light" panose="020F0302020204030204" pitchFamily="34" charset="0"/>
                  </a:rPr>
                  <a:t>de números </a:t>
                </a:r>
                <a:r>
                  <a:rPr lang="pt-PT" sz="1500" dirty="0" smtClean="0">
                    <a:latin typeface="Calibri Light" panose="020F0302020204030204" pitchFamily="34" charset="0"/>
                  </a:rPr>
                  <a:t>aleatórios, calculadora ou computador). </a:t>
                </a:r>
              </a:p>
              <a:p>
                <a:pPr marL="285750" indent="-285750" algn="just">
                  <a:lnSpc>
                    <a:spcPct val="114000"/>
                  </a:lnSpc>
                  <a:spcAft>
                    <a:spcPts val="600"/>
                  </a:spcAft>
                  <a:buFont typeface="Arial" panose="020B0604020202020204" pitchFamily="34" charset="0"/>
                  <a:buChar char="•"/>
                </a:pPr>
                <a:r>
                  <a:rPr lang="pt-PT" sz="1500" dirty="0" smtClean="0">
                    <a:latin typeface="Calibri Light" panose="020F0302020204030204" pitchFamily="34" charset="0"/>
                  </a:rPr>
                  <a:t>Uma </a:t>
                </a:r>
                <a:r>
                  <a:rPr lang="pt-PT" sz="1500" dirty="0">
                    <a:latin typeface="Calibri Light" panose="020F0302020204030204" pitchFamily="34" charset="0"/>
                  </a:rPr>
                  <a:t>vez escolhidos os números, os elementos da população que lhes correspondem constituirão a amostra.</a:t>
                </a:r>
              </a:p>
            </p:txBody>
          </p:sp>
        </mc:Choice>
        <mc:Fallback xmlns="">
          <p:sp>
            <p:nvSpPr>
              <p:cNvPr id="5" name="Rectângulo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000" y="3322198"/>
                <a:ext cx="5724000" cy="1546962"/>
              </a:xfrm>
              <a:prstGeom prst="rect">
                <a:avLst/>
              </a:prstGeom>
              <a:blipFill rotWithShape="1">
                <a:blip r:embed="rId5"/>
                <a:stretch>
                  <a:fillRect l="-319" r="-426" b="-3150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7856" y="3298063"/>
            <a:ext cx="2140853" cy="15983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" name="Grupo 3"/>
          <p:cNvGrpSpPr>
            <a:grpSpLocks noChangeAspect="1"/>
          </p:cNvGrpSpPr>
          <p:nvPr/>
        </p:nvGrpSpPr>
        <p:grpSpPr>
          <a:xfrm>
            <a:off x="6457857" y="5079018"/>
            <a:ext cx="2196000" cy="1014278"/>
            <a:chOff x="2819506" y="4691108"/>
            <a:chExt cx="3018173" cy="1394022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 rotWithShape="1"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60" t="3067" r="2207" b="10027"/>
            <a:stretch/>
          </p:blipFill>
          <p:spPr bwMode="auto">
            <a:xfrm>
              <a:off x="2819506" y="4691108"/>
              <a:ext cx="2942379" cy="10761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" name="Picture 5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5052449" y="5221268"/>
              <a:ext cx="785230" cy="8638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sp>
        <p:nvSpPr>
          <p:cNvPr id="13" name="Title 7"/>
          <p:cNvSpPr>
            <a:spLocks noGrp="1"/>
          </p:cNvSpPr>
          <p:nvPr>
            <p:ph type="title"/>
          </p:nvPr>
        </p:nvSpPr>
        <p:spPr>
          <a:xfrm>
            <a:off x="2555776" y="160338"/>
            <a:ext cx="4752057" cy="712787"/>
          </a:xfrm>
        </p:spPr>
        <p:txBody>
          <a:bodyPr>
            <a:noAutofit/>
          </a:bodyPr>
          <a:lstStyle/>
          <a:p>
            <a:r>
              <a:rPr lang="pt-PT" b="1" dirty="0">
                <a:latin typeface="Arial" panose="020B0604020202020204" pitchFamily="34" charset="0"/>
                <a:cs typeface="Arial" panose="020B0604020202020204" pitchFamily="34" charset="0"/>
              </a:rPr>
              <a:t>MÉTODOS DE AMOSTRAGEM PROBABILÍSTICA</a:t>
            </a:r>
            <a:endParaRPr lang="pt-PT" altLang="pt-PT" b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CaixaDeTexto 14">
            <a:hlinkClick r:id="rId9" action="ppaction://hlinksldjump"/>
          </p:cNvPr>
          <p:cNvSpPr txBox="1"/>
          <p:nvPr/>
        </p:nvSpPr>
        <p:spPr>
          <a:xfrm>
            <a:off x="3995936" y="6366797"/>
            <a:ext cx="864096" cy="374571"/>
          </a:xfrm>
          <a:prstGeom prst="roundRect">
            <a:avLst/>
          </a:prstGeom>
          <a:solidFill>
            <a:schemeClr val="bg1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>
            <a:defPPr>
              <a:defRPr lang="pt-PT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 algn="ctr"/>
            <a:r>
              <a:rPr lang="pt-PT" sz="1600" dirty="0" smtClean="0"/>
              <a:t>VOLTAR</a:t>
            </a:r>
            <a:endParaRPr lang="pt-PT" sz="1600" dirty="0"/>
          </a:p>
        </p:txBody>
      </p:sp>
    </p:spTree>
    <p:extLst>
      <p:ext uri="{BB962C8B-B14F-4D97-AF65-F5344CB8AC3E}">
        <p14:creationId xmlns:p14="http://schemas.microsoft.com/office/powerpoint/2010/main" val="418283954"/>
      </p:ext>
    </p:extLst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AutoShape 2" descr="https://pixabay.com/static/uploads/photo/2013/04/01/21/32/restroom-99225_960_720.png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51A5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lr>
                <a:srgbClr val="0051A5"/>
              </a:buClr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pt-PT" altLang="pt-PT" sz="1800">
              <a:latin typeface="Calibri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ângulo 1"/>
              <p:cNvSpPr/>
              <p:nvPr/>
            </p:nvSpPr>
            <p:spPr>
              <a:xfrm>
                <a:off x="522000" y="1916832"/>
                <a:ext cx="8100000" cy="103970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14000"/>
                  </a:lnSpc>
                </a:pPr>
                <a:r>
                  <a:rPr lang="pt-PT" dirty="0" err="1"/>
                  <a:t>Selecionam-se</a:t>
                </a:r>
                <a:r>
                  <a:rPr lang="pt-PT" dirty="0"/>
                  <a:t> </a:t>
                </a:r>
                <a14:m>
                  <m:oMath xmlns:m="http://schemas.openxmlformats.org/officeDocument/2006/math">
                    <m:r>
                      <a:rPr lang="pt-PT" i="1" dirty="0" smtClean="0">
                        <a:latin typeface="Cambria Math"/>
                      </a:rPr>
                      <m:t>𝑛</m:t>
                    </m:r>
                  </m:oMath>
                </a14:m>
                <a:r>
                  <a:rPr lang="pt-PT" i="1" dirty="0" smtClean="0"/>
                  <a:t> </a:t>
                </a:r>
                <a:r>
                  <a:rPr lang="pt-PT" dirty="0" smtClean="0"/>
                  <a:t>elementos </a:t>
                </a:r>
                <a:r>
                  <a:rPr lang="pt-PT" dirty="0"/>
                  <a:t>da população, utilizando um processo idêntico ao da </a:t>
                </a:r>
                <a:r>
                  <a:rPr lang="pt-PT" dirty="0" err="1"/>
                  <a:t>seleção</a:t>
                </a:r>
                <a:r>
                  <a:rPr lang="pt-PT" dirty="0"/>
                  <a:t> da </a:t>
                </a:r>
                <a:r>
                  <a:rPr lang="pt-PT" dirty="0" smtClean="0"/>
                  <a:t>amostra aleatória </a:t>
                </a:r>
                <a:r>
                  <a:rPr lang="pt-PT" dirty="0"/>
                  <a:t>simples, mas, após ser </a:t>
                </a:r>
                <a:r>
                  <a:rPr lang="pt-PT" dirty="0" err="1"/>
                  <a:t>selecionado</a:t>
                </a:r>
                <a:r>
                  <a:rPr lang="pt-PT" dirty="0"/>
                  <a:t>, cada elemento é reposto na </a:t>
                </a:r>
                <a:r>
                  <a:rPr lang="pt-PT" dirty="0" smtClean="0"/>
                  <a:t>população antes </a:t>
                </a:r>
                <a:r>
                  <a:rPr lang="pt-PT" dirty="0"/>
                  <a:t>de se </a:t>
                </a:r>
                <a:r>
                  <a:rPr lang="pt-PT" dirty="0" err="1"/>
                  <a:t>selecionar</a:t>
                </a:r>
                <a:r>
                  <a:rPr lang="pt-PT" dirty="0"/>
                  <a:t> o próximo.</a:t>
                </a:r>
              </a:p>
            </p:txBody>
          </p:sp>
        </mc:Choice>
        <mc:Fallback xmlns="">
          <p:sp>
            <p:nvSpPr>
              <p:cNvPr id="2" name="Rectângulo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000" y="1916832"/>
                <a:ext cx="8100000" cy="1039708"/>
              </a:xfrm>
              <a:prstGeom prst="rect">
                <a:avLst/>
              </a:prstGeom>
              <a:blipFill rotWithShape="1">
                <a:blip r:embed="rId3"/>
                <a:stretch>
                  <a:fillRect l="-678" t="-1170" r="-678" b="-6433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ângulo 4"/>
              <p:cNvSpPr/>
              <p:nvPr/>
            </p:nvSpPr>
            <p:spPr>
              <a:xfrm>
                <a:off x="522000" y="1331476"/>
                <a:ext cx="8100000" cy="8309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pt-PT" sz="2400" b="1" dirty="0">
                    <a:solidFill>
                      <a:srgbClr val="E05D56"/>
                    </a:solidFill>
                  </a:rPr>
                  <a:t>Amostragem aleatória simples de </a:t>
                </a:r>
                <a14:m>
                  <m:oMath xmlns:m="http://schemas.openxmlformats.org/officeDocument/2006/math">
                    <m:r>
                      <a:rPr lang="pt-PT" sz="2400" b="1" i="1" dirty="0" smtClean="0">
                        <a:solidFill>
                          <a:srgbClr val="E05D56"/>
                        </a:solidFill>
                        <a:latin typeface="Cambria Math"/>
                      </a:rPr>
                      <m:t>𝒏</m:t>
                    </m:r>
                  </m:oMath>
                </a14:m>
                <a:r>
                  <a:rPr lang="pt-PT" sz="2400" b="1" i="1" dirty="0">
                    <a:solidFill>
                      <a:srgbClr val="E05D56"/>
                    </a:solidFill>
                  </a:rPr>
                  <a:t> </a:t>
                </a:r>
                <a:r>
                  <a:rPr lang="pt-PT" sz="2400" b="1" dirty="0" smtClean="0">
                    <a:solidFill>
                      <a:srgbClr val="E05D56"/>
                    </a:solidFill>
                  </a:rPr>
                  <a:t>elementos com reposição</a:t>
                </a:r>
                <a:endParaRPr lang="pt-PT" sz="2400" dirty="0">
                  <a:solidFill>
                    <a:srgbClr val="E05D56"/>
                  </a:solidFill>
                </a:endParaRPr>
              </a:p>
            </p:txBody>
          </p:sp>
        </mc:Choice>
        <mc:Fallback xmlns="">
          <p:sp>
            <p:nvSpPr>
              <p:cNvPr id="5" name="Rectângulo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000" y="1331476"/>
                <a:ext cx="8100000" cy="830997"/>
              </a:xfrm>
              <a:prstGeom prst="rect">
                <a:avLst/>
              </a:prstGeom>
              <a:blipFill rotWithShape="1">
                <a:blip r:embed="rId4"/>
                <a:stretch>
                  <a:fillRect l="-452" t="-5839" r="-377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itle 7"/>
          <p:cNvSpPr>
            <a:spLocks noGrp="1"/>
          </p:cNvSpPr>
          <p:nvPr>
            <p:ph type="title"/>
          </p:nvPr>
        </p:nvSpPr>
        <p:spPr>
          <a:xfrm>
            <a:off x="2555776" y="160338"/>
            <a:ext cx="4752057" cy="712787"/>
          </a:xfrm>
        </p:spPr>
        <p:txBody>
          <a:bodyPr>
            <a:noAutofit/>
          </a:bodyPr>
          <a:lstStyle/>
          <a:p>
            <a:r>
              <a:rPr lang="pt-PT" b="1" dirty="0">
                <a:latin typeface="Arial" panose="020B0604020202020204" pitchFamily="34" charset="0"/>
                <a:cs typeface="Arial" panose="020B0604020202020204" pitchFamily="34" charset="0"/>
              </a:rPr>
              <a:t>MÉTODOS DE AMOSTRAGEM PROBABILÍSTICA</a:t>
            </a:r>
            <a:endParaRPr lang="pt-PT" altLang="pt-PT" b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aixaDeTexto 14">
            <a:hlinkClick r:id="rId5" action="ppaction://hlinksldjump"/>
          </p:cNvPr>
          <p:cNvSpPr txBox="1"/>
          <p:nvPr/>
        </p:nvSpPr>
        <p:spPr>
          <a:xfrm>
            <a:off x="3995936" y="6366797"/>
            <a:ext cx="864096" cy="374571"/>
          </a:xfrm>
          <a:prstGeom prst="roundRect">
            <a:avLst/>
          </a:prstGeom>
          <a:solidFill>
            <a:schemeClr val="bg1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>
            <a:defPPr>
              <a:defRPr lang="pt-PT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 algn="ctr"/>
            <a:r>
              <a:rPr lang="pt-PT" sz="1600" dirty="0" smtClean="0"/>
              <a:t>VOLTAR</a:t>
            </a:r>
            <a:endParaRPr lang="pt-PT" sz="1600" dirty="0"/>
          </a:p>
        </p:txBody>
      </p:sp>
    </p:spTree>
    <p:extLst>
      <p:ext uri="{BB962C8B-B14F-4D97-AF65-F5344CB8AC3E}">
        <p14:creationId xmlns:p14="http://schemas.microsoft.com/office/powerpoint/2010/main" val="450369571"/>
      </p:ext>
    </p:extLst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ângulo 38"/>
          <p:cNvSpPr/>
          <p:nvPr/>
        </p:nvSpPr>
        <p:spPr>
          <a:xfrm>
            <a:off x="1151664" y="2732670"/>
            <a:ext cx="396000" cy="1008000"/>
          </a:xfrm>
          <a:prstGeom prst="rect">
            <a:avLst/>
          </a:prstGeom>
          <a:solidFill>
            <a:srgbClr val="FAE7E6"/>
          </a:solidFill>
          <a:ln w="19050">
            <a:solidFill>
              <a:srgbClr val="E05D56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82" name="Rectângulo 81"/>
          <p:cNvSpPr/>
          <p:nvPr/>
        </p:nvSpPr>
        <p:spPr>
          <a:xfrm>
            <a:off x="2891280" y="2732670"/>
            <a:ext cx="396000" cy="1008000"/>
          </a:xfrm>
          <a:prstGeom prst="rect">
            <a:avLst/>
          </a:prstGeom>
          <a:solidFill>
            <a:srgbClr val="EAF9FC"/>
          </a:solidFill>
          <a:ln w="19050">
            <a:solidFill>
              <a:srgbClr val="33BEDD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83" name="Rectângulo 82"/>
          <p:cNvSpPr/>
          <p:nvPr/>
        </p:nvSpPr>
        <p:spPr>
          <a:xfrm>
            <a:off x="4625020" y="2732670"/>
            <a:ext cx="396000" cy="1008000"/>
          </a:xfrm>
          <a:prstGeom prst="rect">
            <a:avLst/>
          </a:prstGeom>
          <a:solidFill>
            <a:srgbClr val="EAF9FC"/>
          </a:solidFill>
          <a:ln w="19050">
            <a:solidFill>
              <a:srgbClr val="33BEDD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84" name="Rectângulo 83"/>
          <p:cNvSpPr/>
          <p:nvPr/>
        </p:nvSpPr>
        <p:spPr>
          <a:xfrm>
            <a:off x="6366510" y="2732670"/>
            <a:ext cx="396000" cy="1008000"/>
          </a:xfrm>
          <a:prstGeom prst="rect">
            <a:avLst/>
          </a:prstGeom>
          <a:solidFill>
            <a:srgbClr val="EAF9FC"/>
          </a:solidFill>
          <a:ln w="19050">
            <a:solidFill>
              <a:srgbClr val="33BEDD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85" name="Rectângulo 84"/>
          <p:cNvSpPr/>
          <p:nvPr/>
        </p:nvSpPr>
        <p:spPr>
          <a:xfrm>
            <a:off x="8081241" y="2732670"/>
            <a:ext cx="396000" cy="1008000"/>
          </a:xfrm>
          <a:prstGeom prst="rect">
            <a:avLst/>
          </a:prstGeom>
          <a:solidFill>
            <a:srgbClr val="EAF9FC"/>
          </a:solidFill>
          <a:ln w="19050">
            <a:solidFill>
              <a:srgbClr val="33BEDD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8435" name="AutoShape 2" descr="https://pixabay.com/static/uploads/photo/2013/04/01/21/32/restroom-99225_960_720.png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51A5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lr>
                <a:srgbClr val="0051A5"/>
              </a:buClr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pt-PT" altLang="pt-PT" sz="1800">
              <a:latin typeface="Calibri" pitchFamily="34" charset="0"/>
            </a:endParaRPr>
          </a:p>
        </p:txBody>
      </p:sp>
      <p:sp>
        <p:nvSpPr>
          <p:cNvPr id="2" name="Rectângulo 1"/>
          <p:cNvSpPr/>
          <p:nvPr/>
        </p:nvSpPr>
        <p:spPr>
          <a:xfrm>
            <a:off x="522000" y="1916832"/>
            <a:ext cx="8100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dirty="0"/>
              <a:t>Os elementos da </a:t>
            </a:r>
            <a:r>
              <a:rPr lang="pt-PT" dirty="0" smtClean="0"/>
              <a:t>população são </a:t>
            </a:r>
            <a:r>
              <a:rPr lang="pt-PT" dirty="0"/>
              <a:t>ordenados </a:t>
            </a:r>
            <a:r>
              <a:rPr lang="pt-PT" dirty="0" smtClean="0"/>
              <a:t>por algum critério e </a:t>
            </a:r>
            <a:r>
              <a:rPr lang="pt-PT" dirty="0" err="1"/>
              <a:t>selecionados</a:t>
            </a:r>
            <a:r>
              <a:rPr lang="pt-PT" dirty="0"/>
              <a:t> para a amostra através de um processo definido </a:t>
            </a:r>
            <a:r>
              <a:rPr lang="pt-PT" i="1" dirty="0" smtClean="0"/>
              <a:t>a priori.</a:t>
            </a:r>
            <a:endParaRPr lang="pt-PT" dirty="0" smtClean="0"/>
          </a:p>
        </p:txBody>
      </p:sp>
      <p:sp>
        <p:nvSpPr>
          <p:cNvPr id="34" name="Rectângulo 33"/>
          <p:cNvSpPr/>
          <p:nvPr/>
        </p:nvSpPr>
        <p:spPr>
          <a:xfrm>
            <a:off x="764704" y="1331476"/>
            <a:ext cx="76145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sz="2400" b="1" dirty="0">
                <a:solidFill>
                  <a:srgbClr val="E05D56"/>
                </a:solidFill>
              </a:rPr>
              <a:t>Amostragem aleatória </a:t>
            </a:r>
            <a:r>
              <a:rPr lang="pt-PT" sz="2400" b="1" dirty="0" smtClean="0">
                <a:solidFill>
                  <a:srgbClr val="E05D56"/>
                </a:solidFill>
              </a:rPr>
              <a:t>sistemática</a:t>
            </a:r>
            <a:endParaRPr lang="pt-PT" sz="2400" dirty="0">
              <a:solidFill>
                <a:srgbClr val="E05D56"/>
              </a:solidFill>
            </a:endParaRPr>
          </a:p>
        </p:txBody>
      </p:sp>
      <p:pic>
        <p:nvPicPr>
          <p:cNvPr id="35" name="Picture 10" descr="https://encrypted-tbn2.gstatic.com/images?q=tbn:ANd9GcRraQoxMPnHtBVPZtiJfKILtjc6ZRpJ8a7MMFZA7CSVtkuHO2Lk"/>
          <p:cNvPicPr preferRelativeResize="0">
            <a:picLocks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bg2">
                <a:shade val="45000"/>
                <a:satMod val="135000"/>
              </a:schemeClr>
              <a:prstClr val="white"/>
            </a:duotone>
          </a:blip>
          <a:srcRect l="57752"/>
          <a:stretch>
            <a:fillRect/>
          </a:stretch>
        </p:blipFill>
        <p:spPr bwMode="auto">
          <a:xfrm>
            <a:off x="287145" y="2795059"/>
            <a:ext cx="324000" cy="612000"/>
          </a:xfrm>
          <a:prstGeom prst="rect">
            <a:avLst/>
          </a:prstGeom>
          <a:noFill/>
        </p:spPr>
      </p:pic>
      <p:pic>
        <p:nvPicPr>
          <p:cNvPr id="36" name="Picture 10" descr="https://encrypted-tbn2.gstatic.com/images?q=tbn:ANd9GcRraQoxMPnHtBVPZtiJfKILtjc6ZRpJ8a7MMFZA7CSVtkuHO2Lk"/>
          <p:cNvPicPr preferRelativeResize="0">
            <a:picLocks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bg2">
                <a:shade val="45000"/>
                <a:satMod val="135000"/>
              </a:schemeClr>
              <a:prstClr val="white"/>
            </a:duotone>
          </a:blip>
          <a:srcRect l="57752"/>
          <a:stretch>
            <a:fillRect/>
          </a:stretch>
        </p:blipFill>
        <p:spPr bwMode="auto">
          <a:xfrm>
            <a:off x="721299" y="2795059"/>
            <a:ext cx="324000" cy="612000"/>
          </a:xfrm>
          <a:prstGeom prst="rect">
            <a:avLst/>
          </a:prstGeom>
          <a:noFill/>
        </p:spPr>
      </p:pic>
      <p:sp>
        <p:nvSpPr>
          <p:cNvPr id="3" name="CaixaDeTexto 2"/>
          <p:cNvSpPr txBox="1"/>
          <p:nvPr/>
        </p:nvSpPr>
        <p:spPr>
          <a:xfrm>
            <a:off x="332884" y="338074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dirty="0" smtClean="0"/>
              <a:t>1</a:t>
            </a:r>
            <a:endParaRPr lang="pt-PT" dirty="0"/>
          </a:p>
        </p:txBody>
      </p:sp>
      <p:sp>
        <p:nvSpPr>
          <p:cNvPr id="40" name="CaixaDeTexto 39"/>
          <p:cNvSpPr txBox="1"/>
          <p:nvPr/>
        </p:nvSpPr>
        <p:spPr>
          <a:xfrm>
            <a:off x="766242" y="338074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dirty="0" smtClean="0"/>
              <a:t>2</a:t>
            </a:r>
            <a:endParaRPr lang="pt-PT" dirty="0"/>
          </a:p>
        </p:txBody>
      </p:sp>
      <p:pic>
        <p:nvPicPr>
          <p:cNvPr id="43" name="Picture 10" descr="https://encrypted-tbn2.gstatic.com/images?q=tbn:ANd9GcRraQoxMPnHtBVPZtiJfKILtjc6ZRpJ8a7MMFZA7CSVtkuHO2Lk"/>
          <p:cNvPicPr preferRelativeResize="0">
            <a:picLocks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bg2">
                <a:shade val="45000"/>
                <a:satMod val="135000"/>
              </a:schemeClr>
              <a:prstClr val="white"/>
            </a:duotone>
          </a:blip>
          <a:srcRect l="57752"/>
          <a:stretch>
            <a:fillRect/>
          </a:stretch>
        </p:blipFill>
        <p:spPr bwMode="auto">
          <a:xfrm>
            <a:off x="1157424" y="2795059"/>
            <a:ext cx="324000" cy="612000"/>
          </a:xfrm>
          <a:prstGeom prst="rect">
            <a:avLst/>
          </a:prstGeom>
          <a:noFill/>
        </p:spPr>
      </p:pic>
      <p:pic>
        <p:nvPicPr>
          <p:cNvPr id="44" name="Picture 10" descr="https://encrypted-tbn2.gstatic.com/images?q=tbn:ANd9GcRraQoxMPnHtBVPZtiJfKILtjc6ZRpJ8a7MMFZA7CSVtkuHO2Lk"/>
          <p:cNvPicPr preferRelativeResize="0">
            <a:picLocks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bg2">
                <a:shade val="45000"/>
                <a:satMod val="135000"/>
              </a:schemeClr>
              <a:prstClr val="white"/>
            </a:duotone>
          </a:blip>
          <a:srcRect l="57752"/>
          <a:stretch>
            <a:fillRect/>
          </a:stretch>
        </p:blipFill>
        <p:spPr bwMode="auto">
          <a:xfrm>
            <a:off x="1591578" y="2795059"/>
            <a:ext cx="324000" cy="612000"/>
          </a:xfrm>
          <a:prstGeom prst="rect">
            <a:avLst/>
          </a:prstGeom>
          <a:noFill/>
        </p:spPr>
      </p:pic>
      <p:sp>
        <p:nvSpPr>
          <p:cNvPr id="45" name="CaixaDeTexto 44"/>
          <p:cNvSpPr txBox="1"/>
          <p:nvPr/>
        </p:nvSpPr>
        <p:spPr>
          <a:xfrm>
            <a:off x="1203163" y="338074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dirty="0" smtClean="0"/>
              <a:t>3</a:t>
            </a:r>
            <a:endParaRPr lang="pt-PT" dirty="0"/>
          </a:p>
        </p:txBody>
      </p:sp>
      <p:sp>
        <p:nvSpPr>
          <p:cNvPr id="46" name="CaixaDeTexto 45"/>
          <p:cNvSpPr txBox="1"/>
          <p:nvPr/>
        </p:nvSpPr>
        <p:spPr>
          <a:xfrm>
            <a:off x="1636521" y="338074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dirty="0" smtClean="0"/>
              <a:t>4</a:t>
            </a:r>
            <a:endParaRPr lang="pt-PT" dirty="0"/>
          </a:p>
        </p:txBody>
      </p:sp>
      <p:pic>
        <p:nvPicPr>
          <p:cNvPr id="47" name="Picture 10" descr="https://encrypted-tbn2.gstatic.com/images?q=tbn:ANd9GcRraQoxMPnHtBVPZtiJfKILtjc6ZRpJ8a7MMFZA7CSVtkuHO2Lk"/>
          <p:cNvPicPr preferRelativeResize="0">
            <a:picLocks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bg2">
                <a:shade val="45000"/>
                <a:satMod val="135000"/>
              </a:schemeClr>
              <a:prstClr val="white"/>
            </a:duotone>
          </a:blip>
          <a:srcRect l="57752"/>
          <a:stretch>
            <a:fillRect/>
          </a:stretch>
        </p:blipFill>
        <p:spPr bwMode="auto">
          <a:xfrm>
            <a:off x="2022419" y="2795059"/>
            <a:ext cx="324000" cy="612000"/>
          </a:xfrm>
          <a:prstGeom prst="rect">
            <a:avLst/>
          </a:prstGeom>
          <a:noFill/>
        </p:spPr>
      </p:pic>
      <p:pic>
        <p:nvPicPr>
          <p:cNvPr id="48" name="Picture 10" descr="https://encrypted-tbn2.gstatic.com/images?q=tbn:ANd9GcRraQoxMPnHtBVPZtiJfKILtjc6ZRpJ8a7MMFZA7CSVtkuHO2Lk"/>
          <p:cNvPicPr preferRelativeResize="0">
            <a:picLocks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bg2">
                <a:shade val="45000"/>
                <a:satMod val="135000"/>
              </a:schemeClr>
              <a:prstClr val="white"/>
            </a:duotone>
          </a:blip>
          <a:srcRect l="57752"/>
          <a:stretch>
            <a:fillRect/>
          </a:stretch>
        </p:blipFill>
        <p:spPr bwMode="auto">
          <a:xfrm>
            <a:off x="2456573" y="2795059"/>
            <a:ext cx="324000" cy="612000"/>
          </a:xfrm>
          <a:prstGeom prst="rect">
            <a:avLst/>
          </a:prstGeom>
          <a:noFill/>
        </p:spPr>
      </p:pic>
      <p:sp>
        <p:nvSpPr>
          <p:cNvPr id="49" name="CaixaDeTexto 48"/>
          <p:cNvSpPr txBox="1"/>
          <p:nvPr/>
        </p:nvSpPr>
        <p:spPr>
          <a:xfrm>
            <a:off x="2068158" y="338074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dirty="0" smtClean="0"/>
              <a:t>5</a:t>
            </a:r>
            <a:endParaRPr lang="pt-PT" dirty="0"/>
          </a:p>
        </p:txBody>
      </p:sp>
      <p:sp>
        <p:nvSpPr>
          <p:cNvPr id="50" name="CaixaDeTexto 49"/>
          <p:cNvSpPr txBox="1"/>
          <p:nvPr/>
        </p:nvSpPr>
        <p:spPr>
          <a:xfrm>
            <a:off x="2501516" y="338074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dirty="0" smtClean="0"/>
              <a:t>6</a:t>
            </a:r>
            <a:endParaRPr lang="pt-PT" dirty="0"/>
          </a:p>
        </p:txBody>
      </p:sp>
      <p:pic>
        <p:nvPicPr>
          <p:cNvPr id="51" name="Picture 10" descr="https://encrypted-tbn2.gstatic.com/images?q=tbn:ANd9GcRraQoxMPnHtBVPZtiJfKILtjc6ZRpJ8a7MMFZA7CSVtkuHO2Lk"/>
          <p:cNvPicPr preferRelativeResize="0">
            <a:picLocks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bg2">
                <a:shade val="45000"/>
                <a:satMod val="135000"/>
              </a:schemeClr>
              <a:prstClr val="white"/>
            </a:duotone>
          </a:blip>
          <a:srcRect l="57752"/>
          <a:stretch>
            <a:fillRect/>
          </a:stretch>
        </p:blipFill>
        <p:spPr bwMode="auto">
          <a:xfrm>
            <a:off x="2892698" y="2795059"/>
            <a:ext cx="324000" cy="612000"/>
          </a:xfrm>
          <a:prstGeom prst="rect">
            <a:avLst/>
          </a:prstGeom>
          <a:noFill/>
        </p:spPr>
      </p:pic>
      <p:pic>
        <p:nvPicPr>
          <p:cNvPr id="52" name="Picture 10" descr="https://encrypted-tbn2.gstatic.com/images?q=tbn:ANd9GcRraQoxMPnHtBVPZtiJfKILtjc6ZRpJ8a7MMFZA7CSVtkuHO2Lk"/>
          <p:cNvPicPr preferRelativeResize="0">
            <a:picLocks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bg2">
                <a:shade val="45000"/>
                <a:satMod val="135000"/>
              </a:schemeClr>
              <a:prstClr val="white"/>
            </a:duotone>
          </a:blip>
          <a:srcRect l="57752"/>
          <a:stretch>
            <a:fillRect/>
          </a:stretch>
        </p:blipFill>
        <p:spPr bwMode="auto">
          <a:xfrm>
            <a:off x="3326852" y="2795059"/>
            <a:ext cx="324000" cy="612000"/>
          </a:xfrm>
          <a:prstGeom prst="rect">
            <a:avLst/>
          </a:prstGeom>
          <a:noFill/>
        </p:spPr>
      </p:pic>
      <p:sp>
        <p:nvSpPr>
          <p:cNvPr id="53" name="CaixaDeTexto 52"/>
          <p:cNvSpPr txBox="1"/>
          <p:nvPr/>
        </p:nvSpPr>
        <p:spPr>
          <a:xfrm>
            <a:off x="2938437" y="338074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dirty="0" smtClean="0"/>
              <a:t>7</a:t>
            </a:r>
            <a:endParaRPr lang="pt-PT" dirty="0"/>
          </a:p>
        </p:txBody>
      </p:sp>
      <p:sp>
        <p:nvSpPr>
          <p:cNvPr id="54" name="CaixaDeTexto 53"/>
          <p:cNvSpPr txBox="1"/>
          <p:nvPr/>
        </p:nvSpPr>
        <p:spPr>
          <a:xfrm>
            <a:off x="3371795" y="338074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dirty="0" smtClean="0"/>
              <a:t>8</a:t>
            </a:r>
            <a:endParaRPr lang="pt-PT" dirty="0"/>
          </a:p>
        </p:txBody>
      </p:sp>
      <p:pic>
        <p:nvPicPr>
          <p:cNvPr id="55" name="Picture 10" descr="https://encrypted-tbn2.gstatic.com/images?q=tbn:ANd9GcRraQoxMPnHtBVPZtiJfKILtjc6ZRpJ8a7MMFZA7CSVtkuHO2Lk"/>
          <p:cNvPicPr preferRelativeResize="0">
            <a:picLocks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bg2">
                <a:shade val="45000"/>
                <a:satMod val="135000"/>
              </a:schemeClr>
              <a:prstClr val="white"/>
            </a:duotone>
          </a:blip>
          <a:srcRect l="57752"/>
          <a:stretch>
            <a:fillRect/>
          </a:stretch>
        </p:blipFill>
        <p:spPr bwMode="auto">
          <a:xfrm>
            <a:off x="3756159" y="2795059"/>
            <a:ext cx="324000" cy="612000"/>
          </a:xfrm>
          <a:prstGeom prst="rect">
            <a:avLst/>
          </a:prstGeom>
          <a:noFill/>
        </p:spPr>
      </p:pic>
      <p:pic>
        <p:nvPicPr>
          <p:cNvPr id="56" name="Picture 10" descr="https://encrypted-tbn2.gstatic.com/images?q=tbn:ANd9GcRraQoxMPnHtBVPZtiJfKILtjc6ZRpJ8a7MMFZA7CSVtkuHO2Lk"/>
          <p:cNvPicPr preferRelativeResize="0">
            <a:picLocks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bg2">
                <a:shade val="45000"/>
                <a:satMod val="135000"/>
              </a:schemeClr>
              <a:prstClr val="white"/>
            </a:duotone>
          </a:blip>
          <a:srcRect l="57752"/>
          <a:stretch>
            <a:fillRect/>
          </a:stretch>
        </p:blipFill>
        <p:spPr bwMode="auto">
          <a:xfrm>
            <a:off x="4190313" y="2795059"/>
            <a:ext cx="324000" cy="612000"/>
          </a:xfrm>
          <a:prstGeom prst="rect">
            <a:avLst/>
          </a:prstGeom>
          <a:noFill/>
        </p:spPr>
      </p:pic>
      <p:sp>
        <p:nvSpPr>
          <p:cNvPr id="57" name="CaixaDeTexto 56"/>
          <p:cNvSpPr txBox="1"/>
          <p:nvPr/>
        </p:nvSpPr>
        <p:spPr>
          <a:xfrm>
            <a:off x="3801898" y="338074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dirty="0" smtClean="0"/>
              <a:t>9</a:t>
            </a:r>
            <a:endParaRPr lang="pt-PT" dirty="0"/>
          </a:p>
        </p:txBody>
      </p:sp>
      <p:sp>
        <p:nvSpPr>
          <p:cNvPr id="58" name="CaixaDeTexto 57"/>
          <p:cNvSpPr txBox="1"/>
          <p:nvPr/>
        </p:nvSpPr>
        <p:spPr>
          <a:xfrm>
            <a:off x="4176747" y="338074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dirty="0" smtClean="0"/>
              <a:t>10</a:t>
            </a:r>
            <a:endParaRPr lang="pt-PT" dirty="0"/>
          </a:p>
        </p:txBody>
      </p:sp>
      <p:pic>
        <p:nvPicPr>
          <p:cNvPr id="59" name="Picture 10" descr="https://encrypted-tbn2.gstatic.com/images?q=tbn:ANd9GcRraQoxMPnHtBVPZtiJfKILtjc6ZRpJ8a7MMFZA7CSVtkuHO2Lk"/>
          <p:cNvPicPr preferRelativeResize="0">
            <a:picLocks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bg2">
                <a:shade val="45000"/>
                <a:satMod val="135000"/>
              </a:schemeClr>
              <a:prstClr val="white"/>
            </a:duotone>
          </a:blip>
          <a:srcRect l="57752"/>
          <a:stretch>
            <a:fillRect/>
          </a:stretch>
        </p:blipFill>
        <p:spPr bwMode="auto">
          <a:xfrm>
            <a:off x="4626438" y="2795059"/>
            <a:ext cx="324000" cy="612000"/>
          </a:xfrm>
          <a:prstGeom prst="rect">
            <a:avLst/>
          </a:prstGeom>
          <a:noFill/>
        </p:spPr>
      </p:pic>
      <p:pic>
        <p:nvPicPr>
          <p:cNvPr id="60" name="Picture 10" descr="https://encrypted-tbn2.gstatic.com/images?q=tbn:ANd9GcRraQoxMPnHtBVPZtiJfKILtjc6ZRpJ8a7MMFZA7CSVtkuHO2Lk"/>
          <p:cNvPicPr preferRelativeResize="0">
            <a:picLocks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bg2">
                <a:shade val="45000"/>
                <a:satMod val="135000"/>
              </a:schemeClr>
              <a:prstClr val="white"/>
            </a:duotone>
          </a:blip>
          <a:srcRect l="57752"/>
          <a:stretch>
            <a:fillRect/>
          </a:stretch>
        </p:blipFill>
        <p:spPr bwMode="auto">
          <a:xfrm>
            <a:off x="5060592" y="2795059"/>
            <a:ext cx="324000" cy="612000"/>
          </a:xfrm>
          <a:prstGeom prst="rect">
            <a:avLst/>
          </a:prstGeom>
          <a:noFill/>
        </p:spPr>
      </p:pic>
      <p:sp>
        <p:nvSpPr>
          <p:cNvPr id="61" name="CaixaDeTexto 60"/>
          <p:cNvSpPr txBox="1"/>
          <p:nvPr/>
        </p:nvSpPr>
        <p:spPr>
          <a:xfrm>
            <a:off x="4613668" y="338074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dirty="0" smtClean="0"/>
              <a:t>11</a:t>
            </a:r>
            <a:endParaRPr lang="pt-PT" dirty="0"/>
          </a:p>
        </p:txBody>
      </p:sp>
      <p:sp>
        <p:nvSpPr>
          <p:cNvPr id="62" name="CaixaDeTexto 61"/>
          <p:cNvSpPr txBox="1"/>
          <p:nvPr/>
        </p:nvSpPr>
        <p:spPr>
          <a:xfrm>
            <a:off x="5047026" y="338074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dirty="0" smtClean="0"/>
              <a:t>12</a:t>
            </a:r>
            <a:endParaRPr lang="pt-PT" dirty="0"/>
          </a:p>
        </p:txBody>
      </p:sp>
      <p:pic>
        <p:nvPicPr>
          <p:cNvPr id="63" name="Picture 10" descr="https://encrypted-tbn2.gstatic.com/images?q=tbn:ANd9GcRraQoxMPnHtBVPZtiJfKILtjc6ZRpJ8a7MMFZA7CSVtkuHO2Lk"/>
          <p:cNvPicPr preferRelativeResize="0">
            <a:picLocks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bg2">
                <a:shade val="45000"/>
                <a:satMod val="135000"/>
              </a:schemeClr>
              <a:prstClr val="white"/>
            </a:duotone>
          </a:blip>
          <a:srcRect l="57752"/>
          <a:stretch>
            <a:fillRect/>
          </a:stretch>
        </p:blipFill>
        <p:spPr bwMode="auto">
          <a:xfrm>
            <a:off x="5491433" y="2795059"/>
            <a:ext cx="324000" cy="612000"/>
          </a:xfrm>
          <a:prstGeom prst="rect">
            <a:avLst/>
          </a:prstGeom>
          <a:noFill/>
        </p:spPr>
      </p:pic>
      <p:pic>
        <p:nvPicPr>
          <p:cNvPr id="64" name="Picture 10" descr="https://encrypted-tbn2.gstatic.com/images?q=tbn:ANd9GcRraQoxMPnHtBVPZtiJfKILtjc6ZRpJ8a7MMFZA7CSVtkuHO2Lk"/>
          <p:cNvPicPr preferRelativeResize="0">
            <a:picLocks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bg2">
                <a:shade val="45000"/>
                <a:satMod val="135000"/>
              </a:schemeClr>
              <a:prstClr val="white"/>
            </a:duotone>
          </a:blip>
          <a:srcRect l="57752"/>
          <a:stretch>
            <a:fillRect/>
          </a:stretch>
        </p:blipFill>
        <p:spPr bwMode="auto">
          <a:xfrm>
            <a:off x="5925587" y="2795059"/>
            <a:ext cx="324000" cy="612000"/>
          </a:xfrm>
          <a:prstGeom prst="rect">
            <a:avLst/>
          </a:prstGeom>
          <a:noFill/>
        </p:spPr>
      </p:pic>
      <p:sp>
        <p:nvSpPr>
          <p:cNvPr id="65" name="CaixaDeTexto 64"/>
          <p:cNvSpPr txBox="1"/>
          <p:nvPr/>
        </p:nvSpPr>
        <p:spPr>
          <a:xfrm>
            <a:off x="5478663" y="338074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dirty="0" smtClean="0"/>
              <a:t>13</a:t>
            </a:r>
            <a:endParaRPr lang="pt-PT" dirty="0"/>
          </a:p>
        </p:txBody>
      </p:sp>
      <p:sp>
        <p:nvSpPr>
          <p:cNvPr id="66" name="CaixaDeTexto 65"/>
          <p:cNvSpPr txBox="1"/>
          <p:nvPr/>
        </p:nvSpPr>
        <p:spPr>
          <a:xfrm>
            <a:off x="5912021" y="338074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dirty="0" smtClean="0"/>
              <a:t>14</a:t>
            </a:r>
            <a:endParaRPr lang="pt-PT" dirty="0"/>
          </a:p>
        </p:txBody>
      </p:sp>
      <p:pic>
        <p:nvPicPr>
          <p:cNvPr id="67" name="Picture 10" descr="https://encrypted-tbn2.gstatic.com/images?q=tbn:ANd9GcRraQoxMPnHtBVPZtiJfKILtjc6ZRpJ8a7MMFZA7CSVtkuHO2Lk"/>
          <p:cNvPicPr preferRelativeResize="0">
            <a:picLocks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bg2">
                <a:shade val="45000"/>
                <a:satMod val="135000"/>
              </a:schemeClr>
              <a:prstClr val="white"/>
            </a:duotone>
          </a:blip>
          <a:srcRect l="57752"/>
          <a:stretch>
            <a:fillRect/>
          </a:stretch>
        </p:blipFill>
        <p:spPr bwMode="auto">
          <a:xfrm>
            <a:off x="6361712" y="2795059"/>
            <a:ext cx="324000" cy="612000"/>
          </a:xfrm>
          <a:prstGeom prst="rect">
            <a:avLst/>
          </a:prstGeom>
          <a:noFill/>
        </p:spPr>
      </p:pic>
      <p:pic>
        <p:nvPicPr>
          <p:cNvPr id="68" name="Picture 10" descr="https://encrypted-tbn2.gstatic.com/images?q=tbn:ANd9GcRraQoxMPnHtBVPZtiJfKILtjc6ZRpJ8a7MMFZA7CSVtkuHO2Lk"/>
          <p:cNvPicPr preferRelativeResize="0">
            <a:picLocks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bg2">
                <a:shade val="45000"/>
                <a:satMod val="135000"/>
              </a:schemeClr>
              <a:prstClr val="white"/>
            </a:duotone>
          </a:blip>
          <a:srcRect l="57752"/>
          <a:stretch>
            <a:fillRect/>
          </a:stretch>
        </p:blipFill>
        <p:spPr bwMode="auto">
          <a:xfrm>
            <a:off x="6795866" y="2795059"/>
            <a:ext cx="324000" cy="612000"/>
          </a:xfrm>
          <a:prstGeom prst="rect">
            <a:avLst/>
          </a:prstGeom>
          <a:noFill/>
        </p:spPr>
      </p:pic>
      <p:sp>
        <p:nvSpPr>
          <p:cNvPr id="69" name="CaixaDeTexto 68"/>
          <p:cNvSpPr txBox="1"/>
          <p:nvPr/>
        </p:nvSpPr>
        <p:spPr>
          <a:xfrm>
            <a:off x="6348942" y="338074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dirty="0" smtClean="0"/>
              <a:t>15</a:t>
            </a:r>
            <a:endParaRPr lang="pt-PT" dirty="0"/>
          </a:p>
        </p:txBody>
      </p:sp>
      <p:sp>
        <p:nvSpPr>
          <p:cNvPr id="70" name="CaixaDeTexto 69"/>
          <p:cNvSpPr txBox="1"/>
          <p:nvPr/>
        </p:nvSpPr>
        <p:spPr>
          <a:xfrm>
            <a:off x="6782300" y="338074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dirty="0" smtClean="0"/>
              <a:t>16</a:t>
            </a:r>
            <a:endParaRPr lang="pt-PT" dirty="0"/>
          </a:p>
        </p:txBody>
      </p:sp>
      <p:pic>
        <p:nvPicPr>
          <p:cNvPr id="71" name="Picture 10" descr="https://encrypted-tbn2.gstatic.com/images?q=tbn:ANd9GcRraQoxMPnHtBVPZtiJfKILtjc6ZRpJ8a7MMFZA7CSVtkuHO2Lk"/>
          <p:cNvPicPr preferRelativeResize="0">
            <a:picLocks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bg2">
                <a:shade val="45000"/>
                <a:satMod val="135000"/>
              </a:schemeClr>
              <a:prstClr val="white"/>
            </a:duotone>
          </a:blip>
          <a:srcRect l="57752"/>
          <a:stretch>
            <a:fillRect/>
          </a:stretch>
        </p:blipFill>
        <p:spPr bwMode="auto">
          <a:xfrm>
            <a:off x="7223235" y="2795059"/>
            <a:ext cx="324000" cy="612000"/>
          </a:xfrm>
          <a:prstGeom prst="rect">
            <a:avLst/>
          </a:prstGeom>
          <a:noFill/>
        </p:spPr>
      </p:pic>
      <p:pic>
        <p:nvPicPr>
          <p:cNvPr id="72" name="Picture 10" descr="https://encrypted-tbn2.gstatic.com/images?q=tbn:ANd9GcRraQoxMPnHtBVPZtiJfKILtjc6ZRpJ8a7MMFZA7CSVtkuHO2Lk"/>
          <p:cNvPicPr preferRelativeResize="0">
            <a:picLocks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bg2">
                <a:shade val="45000"/>
                <a:satMod val="135000"/>
              </a:schemeClr>
              <a:prstClr val="white"/>
            </a:duotone>
          </a:blip>
          <a:srcRect l="57752"/>
          <a:stretch>
            <a:fillRect/>
          </a:stretch>
        </p:blipFill>
        <p:spPr bwMode="auto">
          <a:xfrm>
            <a:off x="7657389" y="2795059"/>
            <a:ext cx="324000" cy="612000"/>
          </a:xfrm>
          <a:prstGeom prst="rect">
            <a:avLst/>
          </a:prstGeom>
          <a:noFill/>
        </p:spPr>
      </p:pic>
      <p:sp>
        <p:nvSpPr>
          <p:cNvPr id="73" name="CaixaDeTexto 72"/>
          <p:cNvSpPr txBox="1"/>
          <p:nvPr/>
        </p:nvSpPr>
        <p:spPr>
          <a:xfrm>
            <a:off x="7210465" y="338074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dirty="0" smtClean="0"/>
              <a:t>17</a:t>
            </a:r>
            <a:endParaRPr lang="pt-PT" dirty="0"/>
          </a:p>
        </p:txBody>
      </p:sp>
      <p:sp>
        <p:nvSpPr>
          <p:cNvPr id="74" name="CaixaDeTexto 73"/>
          <p:cNvSpPr txBox="1"/>
          <p:nvPr/>
        </p:nvSpPr>
        <p:spPr>
          <a:xfrm>
            <a:off x="7643823" y="338074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dirty="0" smtClean="0"/>
              <a:t>18</a:t>
            </a:r>
            <a:endParaRPr lang="pt-PT" dirty="0"/>
          </a:p>
        </p:txBody>
      </p:sp>
      <p:pic>
        <p:nvPicPr>
          <p:cNvPr id="75" name="Picture 10" descr="https://encrypted-tbn2.gstatic.com/images?q=tbn:ANd9GcRraQoxMPnHtBVPZtiJfKILtjc6ZRpJ8a7MMFZA7CSVtkuHO2Lk"/>
          <p:cNvPicPr preferRelativeResize="0">
            <a:picLocks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bg2">
                <a:shade val="45000"/>
                <a:satMod val="135000"/>
              </a:schemeClr>
              <a:prstClr val="white"/>
            </a:duotone>
          </a:blip>
          <a:srcRect l="57752"/>
          <a:stretch>
            <a:fillRect/>
          </a:stretch>
        </p:blipFill>
        <p:spPr bwMode="auto">
          <a:xfrm>
            <a:off x="8086696" y="2795059"/>
            <a:ext cx="324000" cy="612000"/>
          </a:xfrm>
          <a:prstGeom prst="rect">
            <a:avLst/>
          </a:prstGeom>
          <a:noFill/>
        </p:spPr>
      </p:pic>
      <p:pic>
        <p:nvPicPr>
          <p:cNvPr id="76" name="Picture 10" descr="https://encrypted-tbn2.gstatic.com/images?q=tbn:ANd9GcRraQoxMPnHtBVPZtiJfKILtjc6ZRpJ8a7MMFZA7CSVtkuHO2Lk"/>
          <p:cNvPicPr preferRelativeResize="0">
            <a:picLocks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bg2">
                <a:shade val="45000"/>
                <a:satMod val="135000"/>
              </a:schemeClr>
              <a:prstClr val="white"/>
            </a:duotone>
          </a:blip>
          <a:srcRect l="57752"/>
          <a:stretch>
            <a:fillRect/>
          </a:stretch>
        </p:blipFill>
        <p:spPr bwMode="auto">
          <a:xfrm>
            <a:off x="8520850" y="2795059"/>
            <a:ext cx="324000" cy="612000"/>
          </a:xfrm>
          <a:prstGeom prst="rect">
            <a:avLst/>
          </a:prstGeom>
          <a:noFill/>
        </p:spPr>
      </p:pic>
      <p:sp>
        <p:nvSpPr>
          <p:cNvPr id="77" name="CaixaDeTexto 76"/>
          <p:cNvSpPr txBox="1"/>
          <p:nvPr/>
        </p:nvSpPr>
        <p:spPr>
          <a:xfrm>
            <a:off x="8073926" y="338074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dirty="0" smtClean="0"/>
              <a:t>19</a:t>
            </a:r>
            <a:endParaRPr lang="pt-PT" dirty="0"/>
          </a:p>
        </p:txBody>
      </p:sp>
      <p:sp>
        <p:nvSpPr>
          <p:cNvPr id="78" name="CaixaDeTexto 77"/>
          <p:cNvSpPr txBox="1"/>
          <p:nvPr/>
        </p:nvSpPr>
        <p:spPr>
          <a:xfrm>
            <a:off x="8507284" y="338074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dirty="0" smtClean="0"/>
              <a:t>20</a:t>
            </a:r>
            <a:endParaRPr lang="pt-PT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433" name="Rectângulo 18432"/>
              <p:cNvSpPr/>
              <p:nvPr/>
            </p:nvSpPr>
            <p:spPr>
              <a:xfrm>
                <a:off x="522000" y="4005064"/>
                <a:ext cx="8100000" cy="2150204"/>
              </a:xfrm>
              <a:prstGeom prst="rect">
                <a:avLst/>
              </a:prstGeom>
              <a:solidFill>
                <a:srgbClr val="F7F8D2"/>
              </a:solidFill>
            </p:spPr>
            <p:txBody>
              <a:bodyPr wrap="square">
                <a:spAutoFit/>
              </a:bodyPr>
              <a:lstStyle/>
              <a:p>
                <a:pPr marL="285750" indent="-285750" algn="just">
                  <a:lnSpc>
                    <a:spcPct val="114000"/>
                  </a:lnSpc>
                  <a:spcAft>
                    <a:spcPts val="600"/>
                  </a:spcAft>
                  <a:buFont typeface="Arial" panose="020B0604020202020204" pitchFamily="34" charset="0"/>
                  <a:buChar char="•"/>
                </a:pPr>
                <a:r>
                  <a:rPr lang="pt-PT" sz="1500" dirty="0">
                    <a:solidFill>
                      <a:schemeClr val="tx1"/>
                    </a:solidFill>
                    <a:latin typeface="Calibri Light" panose="020F0302020204030204" pitchFamily="34" charset="0"/>
                    <a:cs typeface="Arial" charset="0"/>
                  </a:rPr>
                  <a:t>Ordenar os elementos da população.</a:t>
                </a:r>
              </a:p>
              <a:p>
                <a:pPr marL="285750" indent="-285750" algn="just">
                  <a:lnSpc>
                    <a:spcPct val="114000"/>
                  </a:lnSpc>
                  <a:spcAft>
                    <a:spcPts val="600"/>
                  </a:spcAft>
                  <a:buFont typeface="Arial" panose="020B0604020202020204" pitchFamily="34" charset="0"/>
                  <a:buChar char="•"/>
                </a:pPr>
                <a:r>
                  <a:rPr lang="pt-PT" sz="1500" dirty="0">
                    <a:solidFill>
                      <a:schemeClr val="tx1"/>
                    </a:solidFill>
                    <a:latin typeface="Calibri Light" panose="020F0302020204030204" pitchFamily="34" charset="0"/>
                    <a:cs typeface="Arial" charset="0"/>
                  </a:rPr>
                  <a:t>Calcular </a:t>
                </a:r>
                <a14:m>
                  <m:oMath xmlns:m="http://schemas.openxmlformats.org/officeDocument/2006/math">
                    <m:r>
                      <a:rPr lang="pt-PT" sz="1500" dirty="0">
                        <a:solidFill>
                          <a:schemeClr val="tx1"/>
                        </a:solidFill>
                        <a:latin typeface="Cambria Math"/>
                        <a:cs typeface="Arial" charset="0"/>
                      </a:rPr>
                      <m:t>𝑘</m:t>
                    </m:r>
                    <m:r>
                      <a:rPr lang="pt-PT" sz="1500" dirty="0">
                        <a:solidFill>
                          <a:schemeClr val="tx1"/>
                        </a:solidFill>
                        <a:latin typeface="Cambria Math"/>
                        <a:cs typeface="Arial" charset="0"/>
                      </a:rPr>
                      <m:t>=</m:t>
                    </m:r>
                    <m:r>
                      <a:rPr lang="pt-PT" sz="1500" dirty="0">
                        <a:solidFill>
                          <a:schemeClr val="tx1"/>
                        </a:solidFill>
                        <a:latin typeface="Cambria Math"/>
                        <a:cs typeface="Arial" charset="0"/>
                      </a:rPr>
                      <m:t>𝑁</m:t>
                    </m:r>
                    <m:r>
                      <a:rPr lang="pt-PT" sz="1500" dirty="0">
                        <a:solidFill>
                          <a:schemeClr val="tx1"/>
                        </a:solidFill>
                        <a:latin typeface="Cambria Math"/>
                        <a:cs typeface="Arial" charset="0"/>
                      </a:rPr>
                      <m:t>/</m:t>
                    </m:r>
                    <m:r>
                      <a:rPr lang="pt-PT" sz="1500" dirty="0">
                        <a:solidFill>
                          <a:schemeClr val="tx1"/>
                        </a:solidFill>
                        <a:latin typeface="Cambria Math"/>
                        <a:cs typeface="Arial" charset="0"/>
                      </a:rPr>
                      <m:t>𝑛</m:t>
                    </m:r>
                  </m:oMath>
                </a14:m>
                <a:r>
                  <a:rPr lang="pt-PT" sz="1500" dirty="0">
                    <a:solidFill>
                      <a:schemeClr val="tx1"/>
                    </a:solidFill>
                    <a:latin typeface="Calibri Light" panose="020F0302020204030204" pitchFamily="34" charset="0"/>
                    <a:cs typeface="Arial" charset="0"/>
                  </a:rPr>
                  <a:t>, onde </a:t>
                </a:r>
                <a14:m>
                  <m:oMath xmlns:m="http://schemas.openxmlformats.org/officeDocument/2006/math">
                    <m:r>
                      <a:rPr lang="pt-PT" sz="1500" dirty="0">
                        <a:solidFill>
                          <a:schemeClr val="tx1"/>
                        </a:solidFill>
                        <a:latin typeface="Cambria Math"/>
                        <a:cs typeface="Arial" charset="0"/>
                      </a:rPr>
                      <m:t>𝑁</m:t>
                    </m:r>
                  </m:oMath>
                </a14:m>
                <a:r>
                  <a:rPr lang="pt-PT" sz="1500" dirty="0">
                    <a:solidFill>
                      <a:schemeClr val="tx1"/>
                    </a:solidFill>
                    <a:latin typeface="Calibri Light" panose="020F0302020204030204" pitchFamily="34" charset="0"/>
                    <a:cs typeface="Arial" charset="0"/>
                  </a:rPr>
                  <a:t> corresponde </a:t>
                </a:r>
                <a:r>
                  <a:rPr lang="pt-PT" sz="1500" dirty="0" smtClean="0">
                    <a:solidFill>
                      <a:schemeClr val="tx1"/>
                    </a:solidFill>
                    <a:latin typeface="Calibri Light" panose="020F0302020204030204" pitchFamily="34" charset="0"/>
                    <a:cs typeface="Arial" charset="0"/>
                  </a:rPr>
                  <a:t>ao número </a:t>
                </a:r>
                <a:r>
                  <a:rPr lang="pt-PT" sz="1500" dirty="0">
                    <a:solidFill>
                      <a:schemeClr val="tx1"/>
                    </a:solidFill>
                    <a:latin typeface="Calibri Light" panose="020F0302020204030204" pitchFamily="34" charset="0"/>
                    <a:cs typeface="Arial" charset="0"/>
                  </a:rPr>
                  <a:t>de elementos da população e </a:t>
                </a:r>
                <a14:m>
                  <m:oMath xmlns:m="http://schemas.openxmlformats.org/officeDocument/2006/math">
                    <m:r>
                      <a:rPr lang="pt-PT" sz="1500" dirty="0">
                        <a:solidFill>
                          <a:schemeClr val="tx1"/>
                        </a:solidFill>
                        <a:latin typeface="Cambria Math"/>
                        <a:cs typeface="Arial" charset="0"/>
                      </a:rPr>
                      <m:t>𝑛</m:t>
                    </m:r>
                  </m:oMath>
                </a14:m>
                <a:r>
                  <a:rPr lang="pt-PT" sz="1500" dirty="0">
                    <a:solidFill>
                      <a:schemeClr val="tx1"/>
                    </a:solidFill>
                    <a:latin typeface="Calibri Light" panose="020F0302020204030204" pitchFamily="34" charset="0"/>
                    <a:cs typeface="Arial" charset="0"/>
                  </a:rPr>
                  <a:t> o número de elementos que se pretende que a amostra tenha.</a:t>
                </a:r>
              </a:p>
              <a:p>
                <a:pPr marL="285750" indent="-285750" algn="just">
                  <a:lnSpc>
                    <a:spcPct val="114000"/>
                  </a:lnSpc>
                  <a:spcAft>
                    <a:spcPts val="600"/>
                  </a:spcAft>
                  <a:buFont typeface="Arial" panose="020B0604020202020204" pitchFamily="34" charset="0"/>
                  <a:buChar char="•"/>
                </a:pPr>
                <a:r>
                  <a:rPr lang="pt-PT" sz="1500" dirty="0">
                    <a:solidFill>
                      <a:schemeClr val="tx1"/>
                    </a:solidFill>
                    <a:latin typeface="Calibri Light" panose="020F0302020204030204" pitchFamily="34" charset="0"/>
                    <a:cs typeface="Arial" charset="0"/>
                  </a:rPr>
                  <a:t>Calcular um número aleatório inteiro menor ou igual </a:t>
                </a:r>
                <a14:m>
                  <m:oMath xmlns:m="http://schemas.openxmlformats.org/officeDocument/2006/math">
                    <m:r>
                      <a:rPr lang="pt-PT" sz="1500" i="1" dirty="0" smtClean="0">
                        <a:solidFill>
                          <a:schemeClr val="tx1"/>
                        </a:solidFill>
                        <a:latin typeface="Cambria Math"/>
                        <a:cs typeface="Arial" charset="0"/>
                      </a:rPr>
                      <m:t>𝑘</m:t>
                    </m:r>
                  </m:oMath>
                </a14:m>
                <a:r>
                  <a:rPr lang="pt-PT" sz="1500" dirty="0">
                    <a:solidFill>
                      <a:schemeClr val="tx1"/>
                    </a:solidFill>
                    <a:latin typeface="Calibri Light" panose="020F0302020204030204" pitchFamily="34" charset="0"/>
                    <a:cs typeface="Arial" charset="0"/>
                  </a:rPr>
                  <a:t>. Este número corresponderá ao primeiro sujeito a </a:t>
                </a:r>
                <a:r>
                  <a:rPr lang="pt-PT" sz="1500" dirty="0" err="1">
                    <a:solidFill>
                      <a:schemeClr val="tx1"/>
                    </a:solidFill>
                    <a:latin typeface="Calibri Light" panose="020F0302020204030204" pitchFamily="34" charset="0"/>
                    <a:cs typeface="Arial" charset="0"/>
                  </a:rPr>
                  <a:t>selecionar</a:t>
                </a:r>
                <a:r>
                  <a:rPr lang="pt-PT" sz="1500" dirty="0">
                    <a:solidFill>
                      <a:schemeClr val="tx1"/>
                    </a:solidFill>
                    <a:latin typeface="Calibri Light" panose="020F0302020204030204" pitchFamily="34" charset="0"/>
                    <a:cs typeface="Arial" charset="0"/>
                  </a:rPr>
                  <a:t> para a amostra.</a:t>
                </a:r>
              </a:p>
              <a:p>
                <a:pPr marL="285750" indent="-285750" algn="just">
                  <a:lnSpc>
                    <a:spcPct val="114000"/>
                  </a:lnSpc>
                  <a:spcAft>
                    <a:spcPts val="600"/>
                  </a:spcAft>
                  <a:buFont typeface="Arial" panose="020B0604020202020204" pitchFamily="34" charset="0"/>
                  <a:buChar char="•"/>
                </a:pPr>
                <a:r>
                  <a:rPr lang="pt-PT" sz="1500" dirty="0">
                    <a:solidFill>
                      <a:schemeClr val="tx1"/>
                    </a:solidFill>
                    <a:latin typeface="Calibri Light" panose="020F0302020204030204" pitchFamily="34" charset="0"/>
                    <a:cs typeface="Arial" charset="0"/>
                  </a:rPr>
                  <a:t>Partindo desse número, adicionar sucessivamente o valor </a:t>
                </a:r>
                <a14:m>
                  <m:oMath xmlns:m="http://schemas.openxmlformats.org/officeDocument/2006/math">
                    <m:r>
                      <a:rPr lang="pt-PT" sz="1500" i="1" dirty="0" smtClean="0">
                        <a:solidFill>
                          <a:schemeClr val="tx1"/>
                        </a:solidFill>
                        <a:latin typeface="Cambria Math"/>
                        <a:cs typeface="Arial" charset="0"/>
                      </a:rPr>
                      <m:t>𝑘</m:t>
                    </m:r>
                  </m:oMath>
                </a14:m>
                <a:r>
                  <a:rPr lang="pt-PT" sz="1500" dirty="0">
                    <a:solidFill>
                      <a:schemeClr val="tx1"/>
                    </a:solidFill>
                    <a:latin typeface="Calibri Light" panose="020F0302020204030204" pitchFamily="34" charset="0"/>
                    <a:cs typeface="Arial" charset="0"/>
                  </a:rPr>
                  <a:t>, ficando assim </a:t>
                </a:r>
                <a:r>
                  <a:rPr lang="pt-PT" sz="1500" dirty="0" smtClean="0">
                    <a:solidFill>
                      <a:schemeClr val="tx1"/>
                    </a:solidFill>
                    <a:latin typeface="Calibri Light" panose="020F0302020204030204" pitchFamily="34" charset="0"/>
                    <a:cs typeface="Arial" charset="0"/>
                  </a:rPr>
                  <a:t>selecionados </a:t>
                </a:r>
                <a:r>
                  <a:rPr lang="pt-PT" sz="1500" dirty="0">
                    <a:solidFill>
                      <a:schemeClr val="tx1"/>
                    </a:solidFill>
                    <a:latin typeface="Calibri Light" panose="020F0302020204030204" pitchFamily="34" charset="0"/>
                    <a:cs typeface="Arial" charset="0"/>
                  </a:rPr>
                  <a:t>os elementos da amostra.</a:t>
                </a:r>
              </a:p>
            </p:txBody>
          </p:sp>
        </mc:Choice>
        <mc:Fallback xmlns="">
          <p:sp>
            <p:nvSpPr>
              <p:cNvPr id="18433" name="Rectângulo 184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000" y="4005064"/>
                <a:ext cx="8100000" cy="2150204"/>
              </a:xfrm>
              <a:prstGeom prst="rect">
                <a:avLst/>
              </a:prstGeom>
              <a:blipFill rotWithShape="1">
                <a:blip r:embed="rId4"/>
                <a:stretch>
                  <a:fillRect l="-226" r="-377" b="-1983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434" name="Meia Moldura 18433"/>
          <p:cNvSpPr/>
          <p:nvPr/>
        </p:nvSpPr>
        <p:spPr>
          <a:xfrm rot="2700000" flipH="1" flipV="1">
            <a:off x="1392235" y="3547569"/>
            <a:ext cx="117342" cy="360000"/>
          </a:xfrm>
          <a:prstGeom prst="halfFrame">
            <a:avLst/>
          </a:prstGeom>
          <a:solidFill>
            <a:srgbClr val="B4BC1A"/>
          </a:solidFill>
          <a:ln>
            <a:noFill/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90" name="Meia Moldura 89"/>
          <p:cNvSpPr/>
          <p:nvPr/>
        </p:nvSpPr>
        <p:spPr>
          <a:xfrm rot="2700000" flipH="1" flipV="1">
            <a:off x="3144358" y="3547570"/>
            <a:ext cx="117342" cy="360000"/>
          </a:xfrm>
          <a:prstGeom prst="halfFrame">
            <a:avLst/>
          </a:prstGeom>
          <a:solidFill>
            <a:srgbClr val="B4BC1A"/>
          </a:solidFill>
          <a:ln>
            <a:noFill/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91" name="Meia Moldura 90"/>
          <p:cNvSpPr/>
          <p:nvPr/>
        </p:nvSpPr>
        <p:spPr>
          <a:xfrm rot="2700000" flipH="1" flipV="1">
            <a:off x="4848619" y="3547569"/>
            <a:ext cx="117342" cy="360000"/>
          </a:xfrm>
          <a:prstGeom prst="halfFrame">
            <a:avLst/>
          </a:prstGeom>
          <a:solidFill>
            <a:srgbClr val="B4BC1A"/>
          </a:solidFill>
          <a:ln>
            <a:noFill/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92" name="Meia Moldura 91"/>
          <p:cNvSpPr/>
          <p:nvPr/>
        </p:nvSpPr>
        <p:spPr>
          <a:xfrm rot="2700000" flipH="1" flipV="1">
            <a:off x="6627040" y="3547570"/>
            <a:ext cx="117342" cy="360000"/>
          </a:xfrm>
          <a:prstGeom prst="halfFrame">
            <a:avLst/>
          </a:prstGeom>
          <a:solidFill>
            <a:srgbClr val="B4BC1A"/>
          </a:solidFill>
          <a:ln>
            <a:noFill/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93" name="Meia Moldura 92"/>
          <p:cNvSpPr/>
          <p:nvPr/>
        </p:nvSpPr>
        <p:spPr>
          <a:xfrm rot="2700000" flipH="1" flipV="1">
            <a:off x="8352025" y="3537022"/>
            <a:ext cx="117342" cy="360000"/>
          </a:xfrm>
          <a:prstGeom prst="halfFrame">
            <a:avLst/>
          </a:prstGeom>
          <a:solidFill>
            <a:srgbClr val="B4BC1A"/>
          </a:solidFill>
          <a:ln>
            <a:noFill/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79" name="Title 7"/>
          <p:cNvSpPr>
            <a:spLocks noGrp="1"/>
          </p:cNvSpPr>
          <p:nvPr>
            <p:ph type="title"/>
          </p:nvPr>
        </p:nvSpPr>
        <p:spPr>
          <a:xfrm>
            <a:off x="2555776" y="160338"/>
            <a:ext cx="4752057" cy="712787"/>
          </a:xfrm>
        </p:spPr>
        <p:txBody>
          <a:bodyPr>
            <a:noAutofit/>
          </a:bodyPr>
          <a:lstStyle/>
          <a:p>
            <a:r>
              <a:rPr lang="pt-PT" b="1" dirty="0">
                <a:latin typeface="Arial" panose="020B0604020202020204" pitchFamily="34" charset="0"/>
                <a:cs typeface="Arial" panose="020B0604020202020204" pitchFamily="34" charset="0"/>
              </a:rPr>
              <a:t>MÉTODOS DE AMOSTRAGEM PROBABILÍSTICA</a:t>
            </a:r>
            <a:endParaRPr lang="pt-PT" altLang="pt-PT" b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" name="CaixaDeTexto 14">
            <a:hlinkClick r:id="rId5" action="ppaction://hlinksldjump"/>
          </p:cNvPr>
          <p:cNvSpPr txBox="1"/>
          <p:nvPr/>
        </p:nvSpPr>
        <p:spPr>
          <a:xfrm>
            <a:off x="3995936" y="6366797"/>
            <a:ext cx="864096" cy="374571"/>
          </a:xfrm>
          <a:prstGeom prst="roundRect">
            <a:avLst/>
          </a:prstGeom>
          <a:solidFill>
            <a:schemeClr val="bg1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>
            <a:defPPr>
              <a:defRPr lang="pt-PT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 algn="ctr"/>
            <a:r>
              <a:rPr lang="pt-PT" sz="1600" dirty="0" smtClean="0"/>
              <a:t>VOLTAR</a:t>
            </a:r>
            <a:endParaRPr lang="pt-PT" sz="1600" dirty="0"/>
          </a:p>
        </p:txBody>
      </p:sp>
    </p:spTree>
    <p:extLst>
      <p:ext uri="{BB962C8B-B14F-4D97-AF65-F5344CB8AC3E}">
        <p14:creationId xmlns:p14="http://schemas.microsoft.com/office/powerpoint/2010/main" val="3019053185"/>
      </p:ext>
    </p:extLst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AutoShape 2" descr="https://pixabay.com/static/uploads/photo/2013/04/01/21/32/restroom-99225_960_720.png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51A5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lr>
                <a:srgbClr val="0051A5"/>
              </a:buClr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pt-PT" altLang="pt-PT" sz="1800">
              <a:latin typeface="Calibri" pitchFamily="34" charset="0"/>
            </a:endParaRPr>
          </a:p>
        </p:txBody>
      </p:sp>
      <p:sp>
        <p:nvSpPr>
          <p:cNvPr id="2" name="Rectângulo 1"/>
          <p:cNvSpPr/>
          <p:nvPr/>
        </p:nvSpPr>
        <p:spPr>
          <a:xfrm>
            <a:off x="522000" y="1916832"/>
            <a:ext cx="81000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dirty="0"/>
              <a:t>Os elementos da </a:t>
            </a:r>
            <a:r>
              <a:rPr lang="pt-PT" dirty="0" smtClean="0"/>
              <a:t>população são </a:t>
            </a:r>
            <a:r>
              <a:rPr lang="pt-PT" dirty="0" err="1" smtClean="0"/>
              <a:t>pré-selecionados</a:t>
            </a:r>
            <a:r>
              <a:rPr lang="pt-PT" dirty="0" smtClean="0"/>
              <a:t> segundo </a:t>
            </a:r>
            <a:r>
              <a:rPr lang="pt-PT" dirty="0"/>
              <a:t>o estrato a que pertencem (social, cultural, </a:t>
            </a:r>
            <a:r>
              <a:rPr lang="pt-PT" dirty="0" smtClean="0"/>
              <a:t>etário, </a:t>
            </a:r>
            <a:r>
              <a:rPr lang="pt-PT" dirty="0"/>
              <a:t>sexual, etc.). </a:t>
            </a:r>
            <a:r>
              <a:rPr lang="pt-PT" dirty="0" smtClean="0"/>
              <a:t>Em seguida</a:t>
            </a:r>
            <a:r>
              <a:rPr lang="pt-PT" dirty="0"/>
              <a:t>, recolhem-se amostras </a:t>
            </a:r>
            <a:r>
              <a:rPr lang="pt-PT" dirty="0" smtClean="0"/>
              <a:t>aleatórias </a:t>
            </a:r>
            <a:r>
              <a:rPr lang="pt-PT" dirty="0"/>
              <a:t>simples de cada estrato (proporcional </a:t>
            </a:r>
            <a:r>
              <a:rPr lang="pt-PT" dirty="0" smtClean="0"/>
              <a:t>à representatividade </a:t>
            </a:r>
            <a:r>
              <a:rPr lang="pt-PT" dirty="0"/>
              <a:t>do estrato) que </a:t>
            </a:r>
            <a:r>
              <a:rPr lang="pt-PT" dirty="0" smtClean="0"/>
              <a:t>são </a:t>
            </a:r>
            <a:r>
              <a:rPr lang="pt-PT" dirty="0"/>
              <a:t>juntas numa amostra </a:t>
            </a:r>
            <a:r>
              <a:rPr lang="pt-PT" dirty="0" smtClean="0"/>
              <a:t>única, </a:t>
            </a:r>
            <a:r>
              <a:rPr lang="pt-PT" dirty="0"/>
              <a:t>que </a:t>
            </a:r>
            <a:r>
              <a:rPr lang="pt-PT" dirty="0" smtClean="0"/>
              <a:t>é, </a:t>
            </a:r>
            <a:r>
              <a:rPr lang="pt-PT" dirty="0"/>
              <a:t>sem </a:t>
            </a:r>
            <a:r>
              <a:rPr lang="pt-PT" dirty="0" smtClean="0"/>
              <a:t>duvida, mais </a:t>
            </a:r>
            <a:r>
              <a:rPr lang="pt-PT" dirty="0"/>
              <a:t>representativa da </a:t>
            </a:r>
            <a:r>
              <a:rPr lang="pt-PT" dirty="0" smtClean="0"/>
              <a:t>população.</a:t>
            </a:r>
            <a:endParaRPr lang="pt-PT" dirty="0"/>
          </a:p>
        </p:txBody>
      </p:sp>
      <p:sp>
        <p:nvSpPr>
          <p:cNvPr id="80" name="Rectângulo 79"/>
          <p:cNvSpPr/>
          <p:nvPr/>
        </p:nvSpPr>
        <p:spPr>
          <a:xfrm>
            <a:off x="764704" y="1331476"/>
            <a:ext cx="76145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sz="2400" b="1" dirty="0">
                <a:solidFill>
                  <a:srgbClr val="E05D56"/>
                </a:solidFill>
              </a:rPr>
              <a:t>Amostragem aleatória </a:t>
            </a:r>
            <a:r>
              <a:rPr lang="pt-PT" sz="2400" b="1" dirty="0" smtClean="0">
                <a:solidFill>
                  <a:srgbClr val="E05D56"/>
                </a:solidFill>
              </a:rPr>
              <a:t>estratificada</a:t>
            </a:r>
            <a:endParaRPr lang="pt-PT" sz="2400" dirty="0">
              <a:solidFill>
                <a:srgbClr val="E05D56"/>
              </a:solidFill>
            </a:endParaRPr>
          </a:p>
        </p:txBody>
      </p:sp>
      <p:sp>
        <p:nvSpPr>
          <p:cNvPr id="3" name="Rectângulo 2"/>
          <p:cNvSpPr/>
          <p:nvPr/>
        </p:nvSpPr>
        <p:spPr>
          <a:xfrm>
            <a:off x="4662000" y="4028814"/>
            <a:ext cx="3960000" cy="1512000"/>
          </a:xfrm>
          <a:prstGeom prst="rect">
            <a:avLst/>
          </a:prstGeom>
          <a:solidFill>
            <a:srgbClr val="F7F8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PT" sz="1500" dirty="0">
                <a:solidFill>
                  <a:schemeClr val="tx1"/>
                </a:solidFill>
                <a:latin typeface="Calibri Light" panose="020F0302020204030204" pitchFamily="34" charset="0"/>
                <a:cs typeface="Arial" charset="0"/>
              </a:rPr>
              <a:t>Definir os estratos. </a:t>
            </a: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PT" sz="1500" dirty="0">
                <a:solidFill>
                  <a:schemeClr val="tx1"/>
                </a:solidFill>
                <a:latin typeface="Calibri Light" panose="020F0302020204030204" pitchFamily="34" charset="0"/>
                <a:cs typeface="Arial" charset="0"/>
              </a:rPr>
              <a:t>Seleccionar os elementos dentro de cada estrato. </a:t>
            </a: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PT" sz="1500" dirty="0">
                <a:solidFill>
                  <a:schemeClr val="tx1"/>
                </a:solidFill>
                <a:latin typeface="Calibri Light" panose="020F0302020204030204" pitchFamily="34" charset="0"/>
                <a:cs typeface="Arial" charset="0"/>
              </a:rPr>
              <a:t>Os elementos </a:t>
            </a:r>
            <a:r>
              <a:rPr lang="pt-PT" sz="1500" dirty="0" smtClean="0">
                <a:solidFill>
                  <a:schemeClr val="tx1"/>
                </a:solidFill>
                <a:latin typeface="Calibri Light" panose="020F0302020204030204" pitchFamily="34" charset="0"/>
                <a:cs typeface="Arial" charset="0"/>
              </a:rPr>
              <a:t>selecionados </a:t>
            </a:r>
            <a:r>
              <a:rPr lang="pt-PT" sz="1500" dirty="0">
                <a:solidFill>
                  <a:schemeClr val="tx1"/>
                </a:solidFill>
                <a:latin typeface="Calibri Light" panose="020F0302020204030204" pitchFamily="34" charset="0"/>
                <a:cs typeface="Arial" charset="0"/>
              </a:rPr>
              <a:t>em cada estrato, constituem, na sua totalidade, a amostra. 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947911"/>
            <a:ext cx="2162540" cy="169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3947911"/>
            <a:ext cx="1321348" cy="169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itle 7"/>
          <p:cNvSpPr>
            <a:spLocks noGrp="1"/>
          </p:cNvSpPr>
          <p:nvPr>
            <p:ph type="title"/>
          </p:nvPr>
        </p:nvSpPr>
        <p:spPr>
          <a:xfrm>
            <a:off x="2555776" y="160338"/>
            <a:ext cx="4752057" cy="712787"/>
          </a:xfrm>
        </p:spPr>
        <p:txBody>
          <a:bodyPr>
            <a:noAutofit/>
          </a:bodyPr>
          <a:lstStyle/>
          <a:p>
            <a:r>
              <a:rPr lang="pt-PT" b="1" dirty="0">
                <a:latin typeface="Arial" panose="020B0604020202020204" pitchFamily="34" charset="0"/>
                <a:cs typeface="Arial" panose="020B0604020202020204" pitchFamily="34" charset="0"/>
              </a:rPr>
              <a:t>MÉTODOS DE AMOSTRAGEM PROBABILÍSTICA</a:t>
            </a:r>
            <a:endParaRPr lang="pt-PT" altLang="pt-PT" b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CaixaDeTexto 14">
            <a:hlinkClick r:id="rId5" action="ppaction://hlinksldjump"/>
          </p:cNvPr>
          <p:cNvSpPr txBox="1"/>
          <p:nvPr/>
        </p:nvSpPr>
        <p:spPr>
          <a:xfrm>
            <a:off x="3995936" y="6366797"/>
            <a:ext cx="864096" cy="374571"/>
          </a:xfrm>
          <a:prstGeom prst="roundRect">
            <a:avLst/>
          </a:prstGeom>
          <a:solidFill>
            <a:schemeClr val="bg1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>
            <a:defPPr>
              <a:defRPr lang="pt-PT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 algn="ctr"/>
            <a:r>
              <a:rPr lang="pt-PT" sz="1600" dirty="0" smtClean="0"/>
              <a:t>VOLTAR</a:t>
            </a:r>
            <a:endParaRPr lang="pt-PT" sz="1600" dirty="0"/>
          </a:p>
        </p:txBody>
      </p:sp>
    </p:spTree>
    <p:extLst>
      <p:ext uri="{BB962C8B-B14F-4D97-AF65-F5344CB8AC3E}">
        <p14:creationId xmlns:p14="http://schemas.microsoft.com/office/powerpoint/2010/main" val="348702506"/>
      </p:ext>
    </p:extLst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ângulo 6"/>
          <p:cNvSpPr/>
          <p:nvPr/>
        </p:nvSpPr>
        <p:spPr>
          <a:xfrm>
            <a:off x="1859096" y="3501008"/>
            <a:ext cx="3600000" cy="25920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bg1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8435" name="AutoShape 2" descr="https://pixabay.com/static/uploads/photo/2013/04/01/21/32/restroom-99225_960_720.png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51A5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lr>
                <a:srgbClr val="0051A5"/>
              </a:buClr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pt-PT" altLang="pt-PT" sz="1800">
              <a:latin typeface="Calibri" pitchFamily="34" charset="0"/>
            </a:endParaRPr>
          </a:p>
        </p:txBody>
      </p:sp>
      <p:sp>
        <p:nvSpPr>
          <p:cNvPr id="2" name="Rectângulo 1"/>
          <p:cNvSpPr/>
          <p:nvPr/>
        </p:nvSpPr>
        <p:spPr>
          <a:xfrm>
            <a:off x="522000" y="1916832"/>
            <a:ext cx="81000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dirty="0"/>
              <a:t>Consiste em </a:t>
            </a:r>
            <a:r>
              <a:rPr lang="pt-PT" dirty="0" err="1"/>
              <a:t>selecionar</a:t>
            </a:r>
            <a:r>
              <a:rPr lang="pt-PT" dirty="0"/>
              <a:t>, ao </a:t>
            </a:r>
            <a:r>
              <a:rPr lang="pt-PT" dirty="0" smtClean="0"/>
              <a:t>acaso, alguns </a:t>
            </a:r>
            <a:r>
              <a:rPr lang="pt-PT" dirty="0"/>
              <a:t>conglomerados onde se encontram as </a:t>
            </a:r>
            <a:r>
              <a:rPr lang="pt-PT" dirty="0" smtClean="0"/>
              <a:t>características </a:t>
            </a:r>
            <a:r>
              <a:rPr lang="pt-PT" dirty="0"/>
              <a:t>da </a:t>
            </a:r>
            <a:r>
              <a:rPr lang="pt-PT" dirty="0" smtClean="0"/>
              <a:t>população </a:t>
            </a:r>
            <a:r>
              <a:rPr lang="pt-PT" dirty="0"/>
              <a:t>que </a:t>
            </a:r>
            <a:r>
              <a:rPr lang="pt-PT" dirty="0" smtClean="0"/>
              <a:t>queremos estudar</a:t>
            </a:r>
            <a:r>
              <a:rPr lang="pt-PT" dirty="0"/>
              <a:t>. A amostra </a:t>
            </a:r>
            <a:r>
              <a:rPr lang="pt-PT" dirty="0" smtClean="0"/>
              <a:t>é constituída </a:t>
            </a:r>
            <a:r>
              <a:rPr lang="pt-PT" dirty="0"/>
              <a:t>por todos os elementos dos </a:t>
            </a:r>
            <a:r>
              <a:rPr lang="pt-PT" dirty="0" smtClean="0"/>
              <a:t>conglomerados </a:t>
            </a:r>
            <a:r>
              <a:rPr lang="pt-PT" dirty="0" err="1" smtClean="0"/>
              <a:t>selecionados</a:t>
            </a:r>
            <a:r>
              <a:rPr lang="pt-PT" dirty="0"/>
              <a:t>. </a:t>
            </a:r>
            <a:endParaRPr lang="pt-PT" dirty="0" smtClean="0"/>
          </a:p>
          <a:p>
            <a:pPr algn="just"/>
            <a:r>
              <a:rPr lang="pt-PT" dirty="0" smtClean="0"/>
              <a:t>A </a:t>
            </a:r>
            <a:r>
              <a:rPr lang="pt-PT" dirty="0"/>
              <a:t>principal vantagem deste </a:t>
            </a:r>
            <a:r>
              <a:rPr lang="pt-PT" dirty="0" smtClean="0"/>
              <a:t>método </a:t>
            </a:r>
            <a:r>
              <a:rPr lang="pt-PT" dirty="0"/>
              <a:t>de amostragem </a:t>
            </a:r>
            <a:r>
              <a:rPr lang="pt-PT" dirty="0" smtClean="0"/>
              <a:t>é </a:t>
            </a:r>
            <a:r>
              <a:rPr lang="pt-PT" dirty="0"/>
              <a:t>a </a:t>
            </a:r>
            <a:r>
              <a:rPr lang="pt-PT" dirty="0" smtClean="0"/>
              <a:t>considerável redução </a:t>
            </a:r>
            <a:r>
              <a:rPr lang="pt-PT" dirty="0"/>
              <a:t>de </a:t>
            </a:r>
            <a:r>
              <a:rPr lang="pt-PT" dirty="0" smtClean="0"/>
              <a:t>custos.</a:t>
            </a:r>
            <a:endParaRPr lang="pt-PT" dirty="0"/>
          </a:p>
        </p:txBody>
      </p:sp>
      <p:sp>
        <p:nvSpPr>
          <p:cNvPr id="5" name="Rectângulo 4"/>
          <p:cNvSpPr/>
          <p:nvPr/>
        </p:nvSpPr>
        <p:spPr>
          <a:xfrm>
            <a:off x="764704" y="1331476"/>
            <a:ext cx="76145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sz="2400" b="1" dirty="0" smtClean="0">
                <a:solidFill>
                  <a:srgbClr val="E05D56"/>
                </a:solidFill>
              </a:rPr>
              <a:t>Amostragem aleatória por conglomerados</a:t>
            </a:r>
            <a:endParaRPr lang="pt-PT" sz="2400" b="1" dirty="0">
              <a:solidFill>
                <a:srgbClr val="E05D56"/>
              </a:solidFill>
            </a:endParaRPr>
          </a:p>
        </p:txBody>
      </p:sp>
      <p:sp>
        <p:nvSpPr>
          <p:cNvPr id="31" name="Rectângulo 30"/>
          <p:cNvSpPr/>
          <p:nvPr/>
        </p:nvSpPr>
        <p:spPr>
          <a:xfrm>
            <a:off x="3069125" y="5723964"/>
            <a:ext cx="1176668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PT" b="1" dirty="0" smtClean="0"/>
              <a:t>População</a:t>
            </a:r>
            <a:endParaRPr lang="pt-PT" b="1" dirty="0"/>
          </a:p>
        </p:txBody>
      </p:sp>
      <p:sp>
        <p:nvSpPr>
          <p:cNvPr id="32" name="Rectângulo 31"/>
          <p:cNvSpPr/>
          <p:nvPr/>
        </p:nvSpPr>
        <p:spPr>
          <a:xfrm>
            <a:off x="5652120" y="3501008"/>
            <a:ext cx="1728192" cy="25920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bg1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44" name="Rectângulo 43"/>
          <p:cNvSpPr/>
          <p:nvPr/>
        </p:nvSpPr>
        <p:spPr>
          <a:xfrm>
            <a:off x="6018932" y="5723964"/>
            <a:ext cx="994568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PT" b="1" dirty="0" smtClean="0"/>
              <a:t>Amostra</a:t>
            </a:r>
            <a:endParaRPr lang="pt-PT" b="1" dirty="0"/>
          </a:p>
        </p:txBody>
      </p:sp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9382" y="3837707"/>
            <a:ext cx="360000" cy="6766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1" name="Picture 9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3038" y="3681535"/>
            <a:ext cx="360000" cy="6766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2" name="Picture 10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6266" y="4833501"/>
            <a:ext cx="360000" cy="6766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4" name="Picture 1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7474" y="3609239"/>
            <a:ext cx="360000" cy="6766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6" name="Picture 14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0930" y="4550984"/>
            <a:ext cx="360000" cy="6766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7" name="Picture 15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1227" y="3683309"/>
            <a:ext cx="360000" cy="6766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91" name="Picture 19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7459" y="3754962"/>
            <a:ext cx="360000" cy="6766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93" name="Picture 21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8867" y="4927399"/>
            <a:ext cx="360000" cy="6766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3099" y="3683310"/>
            <a:ext cx="360000" cy="6766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5" name="Forma livre 54"/>
          <p:cNvSpPr/>
          <p:nvPr/>
        </p:nvSpPr>
        <p:spPr>
          <a:xfrm>
            <a:off x="3381718" y="3573782"/>
            <a:ext cx="876471" cy="1224000"/>
          </a:xfrm>
          <a:custGeom>
            <a:avLst/>
            <a:gdLst>
              <a:gd name="connsiteX0" fmla="*/ 876452 w 876471"/>
              <a:gd name="connsiteY0" fmla="*/ 392528 h 1373849"/>
              <a:gd name="connsiteX1" fmla="*/ 615195 w 876471"/>
              <a:gd name="connsiteY1" fmla="*/ 642 h 1373849"/>
              <a:gd name="connsiteX2" fmla="*/ 9553 w 876471"/>
              <a:gd name="connsiteY2" fmla="*/ 321276 h 1373849"/>
              <a:gd name="connsiteX3" fmla="*/ 270810 w 876471"/>
              <a:gd name="connsiteY3" fmla="*/ 1069422 h 1373849"/>
              <a:gd name="connsiteX4" fmla="*/ 627070 w 876471"/>
              <a:gd name="connsiteY4" fmla="*/ 1342554 h 1373849"/>
              <a:gd name="connsiteX5" fmla="*/ 876452 w 876471"/>
              <a:gd name="connsiteY5" fmla="*/ 392528 h 1373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76471" h="1373849">
                <a:moveTo>
                  <a:pt x="876452" y="392528"/>
                </a:moveTo>
                <a:cubicBezTo>
                  <a:pt x="874473" y="168876"/>
                  <a:pt x="759678" y="12517"/>
                  <a:pt x="615195" y="642"/>
                </a:cubicBezTo>
                <a:cubicBezTo>
                  <a:pt x="470712" y="-11233"/>
                  <a:pt x="66950" y="143146"/>
                  <a:pt x="9553" y="321276"/>
                </a:cubicBezTo>
                <a:cubicBezTo>
                  <a:pt x="-47845" y="499406"/>
                  <a:pt x="167891" y="899209"/>
                  <a:pt x="270810" y="1069422"/>
                </a:cubicBezTo>
                <a:cubicBezTo>
                  <a:pt x="373729" y="1239635"/>
                  <a:pt x="526130" y="1455370"/>
                  <a:pt x="627070" y="1342554"/>
                </a:cubicBezTo>
                <a:cubicBezTo>
                  <a:pt x="728010" y="1229738"/>
                  <a:pt x="878431" y="616180"/>
                  <a:pt x="876452" y="392528"/>
                </a:cubicBezTo>
                <a:close/>
              </a:path>
            </a:pathLst>
          </a:custGeom>
          <a:noFill/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56" name="Forma livre 55"/>
          <p:cNvSpPr/>
          <p:nvPr/>
        </p:nvSpPr>
        <p:spPr>
          <a:xfrm>
            <a:off x="2754154" y="4380650"/>
            <a:ext cx="1121516" cy="1304970"/>
          </a:xfrm>
          <a:custGeom>
            <a:avLst/>
            <a:gdLst>
              <a:gd name="connsiteX0" fmla="*/ 1095507 w 1121516"/>
              <a:gd name="connsiteY0" fmla="*/ 853708 h 1304970"/>
              <a:gd name="connsiteX1" fmla="*/ 929253 w 1121516"/>
              <a:gd name="connsiteY1" fmla="*/ 449947 h 1304970"/>
              <a:gd name="connsiteX2" fmla="*/ 644245 w 1121516"/>
              <a:gd name="connsiteY2" fmla="*/ 46186 h 1304970"/>
              <a:gd name="connsiteX3" fmla="*/ 157356 w 1121516"/>
              <a:gd name="connsiteY3" fmla="*/ 58061 h 1304970"/>
              <a:gd name="connsiteX4" fmla="*/ 14853 w 1121516"/>
              <a:gd name="connsiteY4" fmla="*/ 485573 h 1304970"/>
              <a:gd name="connsiteX5" fmla="*/ 74229 w 1121516"/>
              <a:gd name="connsiteY5" fmla="*/ 1067463 h 1304970"/>
              <a:gd name="connsiteX6" fmla="*/ 632369 w 1121516"/>
              <a:gd name="connsiteY6" fmla="*/ 1304970 h 1304970"/>
              <a:gd name="connsiteX7" fmla="*/ 1071756 w 1121516"/>
              <a:gd name="connsiteY7" fmla="*/ 1067463 h 1304970"/>
              <a:gd name="connsiteX8" fmla="*/ 1095507 w 1121516"/>
              <a:gd name="connsiteY8" fmla="*/ 853708 h 13049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21516" h="1304970">
                <a:moveTo>
                  <a:pt x="1095507" y="853708"/>
                </a:moveTo>
                <a:cubicBezTo>
                  <a:pt x="1071756" y="750789"/>
                  <a:pt x="1004463" y="584534"/>
                  <a:pt x="929253" y="449947"/>
                </a:cubicBezTo>
                <a:cubicBezTo>
                  <a:pt x="854043" y="315360"/>
                  <a:pt x="772894" y="111500"/>
                  <a:pt x="644245" y="46186"/>
                </a:cubicBezTo>
                <a:cubicBezTo>
                  <a:pt x="515595" y="-19128"/>
                  <a:pt x="262255" y="-15170"/>
                  <a:pt x="157356" y="58061"/>
                </a:cubicBezTo>
                <a:cubicBezTo>
                  <a:pt x="52457" y="131292"/>
                  <a:pt x="28707" y="317339"/>
                  <a:pt x="14853" y="485573"/>
                </a:cubicBezTo>
                <a:cubicBezTo>
                  <a:pt x="999" y="653807"/>
                  <a:pt x="-28690" y="930897"/>
                  <a:pt x="74229" y="1067463"/>
                </a:cubicBezTo>
                <a:cubicBezTo>
                  <a:pt x="177148" y="1204029"/>
                  <a:pt x="466115" y="1304970"/>
                  <a:pt x="632369" y="1304970"/>
                </a:cubicBezTo>
                <a:cubicBezTo>
                  <a:pt x="798623" y="1304970"/>
                  <a:pt x="994566" y="1144653"/>
                  <a:pt x="1071756" y="1067463"/>
                </a:cubicBezTo>
                <a:cubicBezTo>
                  <a:pt x="1148946" y="990273"/>
                  <a:pt x="1119258" y="956627"/>
                  <a:pt x="1095507" y="853708"/>
                </a:cubicBezTo>
                <a:close/>
              </a:path>
            </a:pathLst>
          </a:custGeom>
          <a:noFill/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57" name="Forma livre 56"/>
          <p:cNvSpPr/>
          <p:nvPr/>
        </p:nvSpPr>
        <p:spPr>
          <a:xfrm>
            <a:off x="4019686" y="4683492"/>
            <a:ext cx="936000" cy="972000"/>
          </a:xfrm>
          <a:custGeom>
            <a:avLst/>
            <a:gdLst>
              <a:gd name="connsiteX0" fmla="*/ 547996 w 983145"/>
              <a:gd name="connsiteY0" fmla="*/ 16554 h 1061503"/>
              <a:gd name="connsiteX1" fmla="*/ 61108 w 983145"/>
              <a:gd name="connsiteY1" fmla="*/ 135308 h 1061503"/>
              <a:gd name="connsiteX2" fmla="*/ 13607 w 983145"/>
              <a:gd name="connsiteY2" fmla="*/ 657822 h 1061503"/>
              <a:gd name="connsiteX3" fmla="*/ 120485 w 983145"/>
              <a:gd name="connsiteY3" fmla="*/ 907204 h 1061503"/>
              <a:gd name="connsiteX4" fmla="*/ 833004 w 983145"/>
              <a:gd name="connsiteY4" fmla="*/ 1037832 h 1061503"/>
              <a:gd name="connsiteX5" fmla="*/ 963633 w 983145"/>
              <a:gd name="connsiteY5" fmla="*/ 420315 h 1061503"/>
              <a:gd name="connsiteX6" fmla="*/ 547996 w 983145"/>
              <a:gd name="connsiteY6" fmla="*/ 16554 h 10615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83145" h="1061503">
                <a:moveTo>
                  <a:pt x="547996" y="16554"/>
                </a:moveTo>
                <a:cubicBezTo>
                  <a:pt x="397575" y="-30947"/>
                  <a:pt x="150173" y="28430"/>
                  <a:pt x="61108" y="135308"/>
                </a:cubicBezTo>
                <a:cubicBezTo>
                  <a:pt x="-27957" y="242186"/>
                  <a:pt x="3711" y="529173"/>
                  <a:pt x="13607" y="657822"/>
                </a:cubicBezTo>
                <a:cubicBezTo>
                  <a:pt x="23503" y="786471"/>
                  <a:pt x="-16081" y="843869"/>
                  <a:pt x="120485" y="907204"/>
                </a:cubicBezTo>
                <a:cubicBezTo>
                  <a:pt x="257051" y="970539"/>
                  <a:pt x="692479" y="1118980"/>
                  <a:pt x="833004" y="1037832"/>
                </a:cubicBezTo>
                <a:cubicBezTo>
                  <a:pt x="973529" y="956684"/>
                  <a:pt x="1011134" y="588549"/>
                  <a:pt x="963633" y="420315"/>
                </a:cubicBezTo>
                <a:cubicBezTo>
                  <a:pt x="916132" y="252081"/>
                  <a:pt x="698417" y="64055"/>
                  <a:pt x="547996" y="16554"/>
                </a:cubicBezTo>
                <a:close/>
              </a:path>
            </a:pathLst>
          </a:custGeom>
          <a:noFill/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58" name="Forma livre 57"/>
          <p:cNvSpPr/>
          <p:nvPr/>
        </p:nvSpPr>
        <p:spPr>
          <a:xfrm>
            <a:off x="4346233" y="3631280"/>
            <a:ext cx="1011947" cy="1258025"/>
          </a:xfrm>
          <a:custGeom>
            <a:avLst/>
            <a:gdLst>
              <a:gd name="connsiteX0" fmla="*/ 434452 w 1011947"/>
              <a:gd name="connsiteY0" fmla="*/ 1679 h 1258025"/>
              <a:gd name="connsiteX1" fmla="*/ 42566 w 1011947"/>
              <a:gd name="connsiteY1" fmla="*/ 215435 h 1258025"/>
              <a:gd name="connsiteX2" fmla="*/ 42566 w 1011947"/>
              <a:gd name="connsiteY2" fmla="*/ 844827 h 1258025"/>
              <a:gd name="connsiteX3" fmla="*/ 327574 w 1011947"/>
              <a:gd name="connsiteY3" fmla="*/ 987331 h 1258025"/>
              <a:gd name="connsiteX4" fmla="*/ 636333 w 1011947"/>
              <a:gd name="connsiteY4" fmla="*/ 1248588 h 1258025"/>
              <a:gd name="connsiteX5" fmla="*/ 992592 w 1011947"/>
              <a:gd name="connsiteY5" fmla="*/ 619196 h 1258025"/>
              <a:gd name="connsiteX6" fmla="*/ 909465 w 1011947"/>
              <a:gd name="connsiteY6" fmla="*/ 144183 h 1258025"/>
              <a:gd name="connsiteX7" fmla="*/ 434452 w 1011947"/>
              <a:gd name="connsiteY7" fmla="*/ 1679 h 1258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11947" h="1258025">
                <a:moveTo>
                  <a:pt x="434452" y="1679"/>
                </a:moveTo>
                <a:cubicBezTo>
                  <a:pt x="289969" y="13554"/>
                  <a:pt x="107880" y="74910"/>
                  <a:pt x="42566" y="215435"/>
                </a:cubicBezTo>
                <a:cubicBezTo>
                  <a:pt x="-22748" y="355960"/>
                  <a:pt x="-4935" y="716178"/>
                  <a:pt x="42566" y="844827"/>
                </a:cubicBezTo>
                <a:cubicBezTo>
                  <a:pt x="90067" y="973476"/>
                  <a:pt x="228613" y="920037"/>
                  <a:pt x="327574" y="987331"/>
                </a:cubicBezTo>
                <a:cubicBezTo>
                  <a:pt x="426535" y="1054625"/>
                  <a:pt x="525497" y="1309944"/>
                  <a:pt x="636333" y="1248588"/>
                </a:cubicBezTo>
                <a:cubicBezTo>
                  <a:pt x="747169" y="1187232"/>
                  <a:pt x="947070" y="803264"/>
                  <a:pt x="992592" y="619196"/>
                </a:cubicBezTo>
                <a:cubicBezTo>
                  <a:pt x="1038114" y="435129"/>
                  <a:pt x="1000509" y="247102"/>
                  <a:pt x="909465" y="144183"/>
                </a:cubicBezTo>
                <a:cubicBezTo>
                  <a:pt x="818421" y="41264"/>
                  <a:pt x="578935" y="-10196"/>
                  <a:pt x="434452" y="1679"/>
                </a:cubicBezTo>
                <a:close/>
              </a:path>
            </a:pathLst>
          </a:custGeom>
          <a:noFill/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59" name="Forma livre 58"/>
          <p:cNvSpPr/>
          <p:nvPr/>
        </p:nvSpPr>
        <p:spPr>
          <a:xfrm>
            <a:off x="2236076" y="3573614"/>
            <a:ext cx="1059452" cy="857989"/>
          </a:xfrm>
          <a:custGeom>
            <a:avLst/>
            <a:gdLst>
              <a:gd name="connsiteX0" fmla="*/ 965191 w 1059452"/>
              <a:gd name="connsiteY0" fmla="*/ 47470 h 696277"/>
              <a:gd name="connsiteX1" fmla="*/ 988941 w 1059452"/>
              <a:gd name="connsiteY1" fmla="*/ 534358 h 696277"/>
              <a:gd name="connsiteX2" fmla="*/ 454552 w 1059452"/>
              <a:gd name="connsiteY2" fmla="*/ 676862 h 696277"/>
              <a:gd name="connsiteX3" fmla="*/ 15165 w 1059452"/>
              <a:gd name="connsiteY3" fmla="*/ 629361 h 696277"/>
              <a:gd name="connsiteX4" fmla="*/ 181419 w 1059452"/>
              <a:gd name="connsiteY4" fmla="*/ 83096 h 696277"/>
              <a:gd name="connsiteX5" fmla="*/ 965191 w 1059452"/>
              <a:gd name="connsiteY5" fmla="*/ 47470 h 696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59452" h="696277">
                <a:moveTo>
                  <a:pt x="965191" y="47470"/>
                </a:moveTo>
                <a:cubicBezTo>
                  <a:pt x="1099778" y="122680"/>
                  <a:pt x="1074048" y="429459"/>
                  <a:pt x="988941" y="534358"/>
                </a:cubicBezTo>
                <a:cubicBezTo>
                  <a:pt x="903834" y="639257"/>
                  <a:pt x="616848" y="661028"/>
                  <a:pt x="454552" y="676862"/>
                </a:cubicBezTo>
                <a:cubicBezTo>
                  <a:pt x="292256" y="692696"/>
                  <a:pt x="60687" y="728322"/>
                  <a:pt x="15165" y="629361"/>
                </a:cubicBezTo>
                <a:cubicBezTo>
                  <a:pt x="-30357" y="530400"/>
                  <a:pt x="27040" y="178099"/>
                  <a:pt x="181419" y="83096"/>
                </a:cubicBezTo>
                <a:cubicBezTo>
                  <a:pt x="335798" y="-11907"/>
                  <a:pt x="830604" y="-27740"/>
                  <a:pt x="965191" y="47470"/>
                </a:cubicBezTo>
                <a:close/>
              </a:path>
            </a:pathLst>
          </a:custGeom>
          <a:noFill/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3088" name="Picture 16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5599" y="3681536"/>
            <a:ext cx="360000" cy="6766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2" name="Forma livre 61"/>
          <p:cNvSpPr/>
          <p:nvPr/>
        </p:nvSpPr>
        <p:spPr>
          <a:xfrm>
            <a:off x="1979712" y="4464164"/>
            <a:ext cx="747310" cy="1239950"/>
          </a:xfrm>
          <a:custGeom>
            <a:avLst/>
            <a:gdLst>
              <a:gd name="connsiteX0" fmla="*/ 701663 w 844936"/>
              <a:gd name="connsiteY0" fmla="*/ 59445 h 1239950"/>
              <a:gd name="connsiteX1" fmla="*/ 72271 w 844936"/>
              <a:gd name="connsiteY1" fmla="*/ 83195 h 1239950"/>
              <a:gd name="connsiteX2" fmla="*/ 96022 w 844936"/>
              <a:gd name="connsiteY2" fmla="*/ 1056972 h 1239950"/>
              <a:gd name="connsiteX3" fmla="*/ 808541 w 844936"/>
              <a:gd name="connsiteY3" fmla="*/ 1199476 h 1239950"/>
              <a:gd name="connsiteX4" fmla="*/ 749165 w 844936"/>
              <a:gd name="connsiteY4" fmla="*/ 570084 h 1239950"/>
              <a:gd name="connsiteX5" fmla="*/ 820417 w 844936"/>
              <a:gd name="connsiteY5" fmla="*/ 142572 h 1239950"/>
              <a:gd name="connsiteX6" fmla="*/ 701663 w 844936"/>
              <a:gd name="connsiteY6" fmla="*/ 59445 h 1239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44936" h="1239950">
                <a:moveTo>
                  <a:pt x="701663" y="59445"/>
                </a:moveTo>
                <a:cubicBezTo>
                  <a:pt x="576972" y="49549"/>
                  <a:pt x="173211" y="-83059"/>
                  <a:pt x="72271" y="83195"/>
                </a:cubicBezTo>
                <a:cubicBezTo>
                  <a:pt x="-28669" y="249449"/>
                  <a:pt x="-26690" y="870925"/>
                  <a:pt x="96022" y="1056972"/>
                </a:cubicBezTo>
                <a:cubicBezTo>
                  <a:pt x="218734" y="1243019"/>
                  <a:pt x="699684" y="1280624"/>
                  <a:pt x="808541" y="1199476"/>
                </a:cubicBezTo>
                <a:cubicBezTo>
                  <a:pt x="917398" y="1118328"/>
                  <a:pt x="747186" y="746235"/>
                  <a:pt x="749165" y="570084"/>
                </a:cubicBezTo>
                <a:cubicBezTo>
                  <a:pt x="751144" y="393933"/>
                  <a:pt x="832292" y="227678"/>
                  <a:pt x="820417" y="142572"/>
                </a:cubicBezTo>
                <a:cubicBezTo>
                  <a:pt x="808542" y="57466"/>
                  <a:pt x="826354" y="69341"/>
                  <a:pt x="701663" y="59445"/>
                </a:cubicBezTo>
                <a:close/>
              </a:path>
            </a:pathLst>
          </a:custGeom>
          <a:noFill/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3095" name="Picture 23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6233" y="3823318"/>
            <a:ext cx="360000" cy="6755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96" name="Picture 24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9382" y="4076608"/>
            <a:ext cx="360000" cy="6755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97" name="Picture 25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3038" y="4736791"/>
            <a:ext cx="360000" cy="6755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92" name="Picture 20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3805" y="4825362"/>
            <a:ext cx="360000" cy="6766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99" name="Picture 27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5670" y="4009138"/>
            <a:ext cx="360000" cy="6743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100" name="Picture 28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8406" y="4542134"/>
            <a:ext cx="360000" cy="6743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9" name="Picture 17"/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5375" y="4452289"/>
            <a:ext cx="360000" cy="6766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98" name="Picture 26"/>
          <p:cNvPicPr>
            <a:picLocks noChangeAspect="1" noChangeArrowheads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6531" y="4798406"/>
            <a:ext cx="360000" cy="6743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94" name="Picture 22"/>
          <p:cNvPicPr>
            <a:picLocks noChangeAspect="1" noChangeArrowheads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3808" y="4943021"/>
            <a:ext cx="360000" cy="6755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90" name="Picture 18"/>
          <p:cNvPicPr>
            <a:picLocks noChangeAspect="1" noChangeArrowheads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4992" y="4631895"/>
            <a:ext cx="360000" cy="6766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5" name="Picture 13"/>
          <p:cNvPicPr>
            <a:picLocks noChangeAspect="1" noChangeArrowheads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3367" y="4952313"/>
            <a:ext cx="360000" cy="6766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" name="Picture 1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7888" y="3614748"/>
            <a:ext cx="360000" cy="6766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3" name="Picture 7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3513" y="3688819"/>
            <a:ext cx="360000" cy="6766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4" name="Forma livre 93"/>
          <p:cNvSpPr/>
          <p:nvPr/>
        </p:nvSpPr>
        <p:spPr>
          <a:xfrm>
            <a:off x="5986490" y="3579123"/>
            <a:ext cx="1059452" cy="857989"/>
          </a:xfrm>
          <a:custGeom>
            <a:avLst/>
            <a:gdLst>
              <a:gd name="connsiteX0" fmla="*/ 965191 w 1059452"/>
              <a:gd name="connsiteY0" fmla="*/ 47470 h 696277"/>
              <a:gd name="connsiteX1" fmla="*/ 988941 w 1059452"/>
              <a:gd name="connsiteY1" fmla="*/ 534358 h 696277"/>
              <a:gd name="connsiteX2" fmla="*/ 454552 w 1059452"/>
              <a:gd name="connsiteY2" fmla="*/ 676862 h 696277"/>
              <a:gd name="connsiteX3" fmla="*/ 15165 w 1059452"/>
              <a:gd name="connsiteY3" fmla="*/ 629361 h 696277"/>
              <a:gd name="connsiteX4" fmla="*/ 181419 w 1059452"/>
              <a:gd name="connsiteY4" fmla="*/ 83096 h 696277"/>
              <a:gd name="connsiteX5" fmla="*/ 965191 w 1059452"/>
              <a:gd name="connsiteY5" fmla="*/ 47470 h 696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59452" h="696277">
                <a:moveTo>
                  <a:pt x="965191" y="47470"/>
                </a:moveTo>
                <a:cubicBezTo>
                  <a:pt x="1099778" y="122680"/>
                  <a:pt x="1074048" y="429459"/>
                  <a:pt x="988941" y="534358"/>
                </a:cubicBezTo>
                <a:cubicBezTo>
                  <a:pt x="903834" y="639257"/>
                  <a:pt x="616848" y="661028"/>
                  <a:pt x="454552" y="676862"/>
                </a:cubicBezTo>
                <a:cubicBezTo>
                  <a:pt x="292256" y="692696"/>
                  <a:pt x="60687" y="728322"/>
                  <a:pt x="15165" y="629361"/>
                </a:cubicBezTo>
                <a:cubicBezTo>
                  <a:pt x="-30357" y="530400"/>
                  <a:pt x="27040" y="178099"/>
                  <a:pt x="181419" y="83096"/>
                </a:cubicBezTo>
                <a:cubicBezTo>
                  <a:pt x="335798" y="-11907"/>
                  <a:pt x="830604" y="-27740"/>
                  <a:pt x="965191" y="47470"/>
                </a:cubicBezTo>
                <a:close/>
              </a:path>
            </a:pathLst>
          </a:custGeom>
          <a:noFill/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95" name="Picture 16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6013" y="3687045"/>
            <a:ext cx="360000" cy="6766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6" name="Picture 10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1044" y="4925588"/>
            <a:ext cx="360000" cy="6766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7" name="Forma livre 96"/>
          <p:cNvSpPr/>
          <p:nvPr/>
        </p:nvSpPr>
        <p:spPr>
          <a:xfrm>
            <a:off x="6018932" y="4472737"/>
            <a:ext cx="1121516" cy="1304970"/>
          </a:xfrm>
          <a:custGeom>
            <a:avLst/>
            <a:gdLst>
              <a:gd name="connsiteX0" fmla="*/ 1095507 w 1121516"/>
              <a:gd name="connsiteY0" fmla="*/ 853708 h 1304970"/>
              <a:gd name="connsiteX1" fmla="*/ 929253 w 1121516"/>
              <a:gd name="connsiteY1" fmla="*/ 449947 h 1304970"/>
              <a:gd name="connsiteX2" fmla="*/ 644245 w 1121516"/>
              <a:gd name="connsiteY2" fmla="*/ 46186 h 1304970"/>
              <a:gd name="connsiteX3" fmla="*/ 157356 w 1121516"/>
              <a:gd name="connsiteY3" fmla="*/ 58061 h 1304970"/>
              <a:gd name="connsiteX4" fmla="*/ 14853 w 1121516"/>
              <a:gd name="connsiteY4" fmla="*/ 485573 h 1304970"/>
              <a:gd name="connsiteX5" fmla="*/ 74229 w 1121516"/>
              <a:gd name="connsiteY5" fmla="*/ 1067463 h 1304970"/>
              <a:gd name="connsiteX6" fmla="*/ 632369 w 1121516"/>
              <a:gd name="connsiteY6" fmla="*/ 1304970 h 1304970"/>
              <a:gd name="connsiteX7" fmla="*/ 1071756 w 1121516"/>
              <a:gd name="connsiteY7" fmla="*/ 1067463 h 1304970"/>
              <a:gd name="connsiteX8" fmla="*/ 1095507 w 1121516"/>
              <a:gd name="connsiteY8" fmla="*/ 853708 h 13049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21516" h="1304970">
                <a:moveTo>
                  <a:pt x="1095507" y="853708"/>
                </a:moveTo>
                <a:cubicBezTo>
                  <a:pt x="1071756" y="750789"/>
                  <a:pt x="1004463" y="584534"/>
                  <a:pt x="929253" y="449947"/>
                </a:cubicBezTo>
                <a:cubicBezTo>
                  <a:pt x="854043" y="315360"/>
                  <a:pt x="772894" y="111500"/>
                  <a:pt x="644245" y="46186"/>
                </a:cubicBezTo>
                <a:cubicBezTo>
                  <a:pt x="515595" y="-19128"/>
                  <a:pt x="262255" y="-15170"/>
                  <a:pt x="157356" y="58061"/>
                </a:cubicBezTo>
                <a:cubicBezTo>
                  <a:pt x="52457" y="131292"/>
                  <a:pt x="28707" y="317339"/>
                  <a:pt x="14853" y="485573"/>
                </a:cubicBezTo>
                <a:cubicBezTo>
                  <a:pt x="999" y="653807"/>
                  <a:pt x="-28690" y="930897"/>
                  <a:pt x="74229" y="1067463"/>
                </a:cubicBezTo>
                <a:cubicBezTo>
                  <a:pt x="177148" y="1204029"/>
                  <a:pt x="466115" y="1304970"/>
                  <a:pt x="632369" y="1304970"/>
                </a:cubicBezTo>
                <a:cubicBezTo>
                  <a:pt x="798623" y="1304970"/>
                  <a:pt x="994566" y="1144653"/>
                  <a:pt x="1071756" y="1067463"/>
                </a:cubicBezTo>
                <a:cubicBezTo>
                  <a:pt x="1148946" y="990273"/>
                  <a:pt x="1119258" y="956627"/>
                  <a:pt x="1095507" y="853708"/>
                </a:cubicBezTo>
                <a:close/>
              </a:path>
            </a:pathLst>
          </a:custGeom>
          <a:noFill/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98" name="Picture 28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3184" y="4634221"/>
            <a:ext cx="360000" cy="6743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9" name="Picture 17"/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0153" y="4544376"/>
            <a:ext cx="360000" cy="6766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0" name="Picture 26"/>
          <p:cNvPicPr>
            <a:picLocks noChangeAspect="1" noChangeArrowheads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1309" y="4890493"/>
            <a:ext cx="360000" cy="6743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1" name="Picture 22"/>
          <p:cNvPicPr>
            <a:picLocks noChangeAspect="1" noChangeArrowheads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8586" y="5035108"/>
            <a:ext cx="360000" cy="6755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8" name="Title 7"/>
          <p:cNvSpPr>
            <a:spLocks noGrp="1"/>
          </p:cNvSpPr>
          <p:nvPr>
            <p:ph type="title"/>
          </p:nvPr>
        </p:nvSpPr>
        <p:spPr>
          <a:xfrm>
            <a:off x="2555776" y="160338"/>
            <a:ext cx="4752057" cy="712787"/>
          </a:xfrm>
        </p:spPr>
        <p:txBody>
          <a:bodyPr>
            <a:noAutofit/>
          </a:bodyPr>
          <a:lstStyle/>
          <a:p>
            <a:r>
              <a:rPr lang="pt-PT" b="1" dirty="0">
                <a:latin typeface="Arial" panose="020B0604020202020204" pitchFamily="34" charset="0"/>
                <a:cs typeface="Arial" panose="020B0604020202020204" pitchFamily="34" charset="0"/>
              </a:rPr>
              <a:t>MÉTODOS DE AMOSTRAGEM PROBABILÍSTICA</a:t>
            </a:r>
            <a:endParaRPr lang="pt-PT" altLang="pt-PT" b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CaixaDeTexto 14">
            <a:hlinkClick r:id="rId24" action="ppaction://hlinksldjump"/>
          </p:cNvPr>
          <p:cNvSpPr txBox="1"/>
          <p:nvPr/>
        </p:nvSpPr>
        <p:spPr>
          <a:xfrm>
            <a:off x="3995936" y="6366797"/>
            <a:ext cx="864096" cy="374571"/>
          </a:xfrm>
          <a:prstGeom prst="roundRect">
            <a:avLst/>
          </a:prstGeom>
          <a:solidFill>
            <a:schemeClr val="bg1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>
            <a:defPPr>
              <a:defRPr lang="pt-PT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 algn="ctr"/>
            <a:r>
              <a:rPr lang="pt-PT" sz="1600" dirty="0" smtClean="0"/>
              <a:t>VOLTAR</a:t>
            </a:r>
            <a:endParaRPr lang="pt-PT" sz="1600" dirty="0"/>
          </a:p>
        </p:txBody>
      </p:sp>
    </p:spTree>
    <p:extLst>
      <p:ext uri="{BB962C8B-B14F-4D97-AF65-F5344CB8AC3E}">
        <p14:creationId xmlns:p14="http://schemas.microsoft.com/office/powerpoint/2010/main" val="384527724"/>
      </p:ext>
    </p:extLst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2679</TotalTime>
  <Words>357</Words>
  <Application>Microsoft Office PowerPoint</Application>
  <PresentationFormat>Apresentação no Ecrã (4:3)</PresentationFormat>
  <Paragraphs>60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7</vt:i4>
      </vt:variant>
    </vt:vector>
  </HeadingPairs>
  <TitlesOfParts>
    <vt:vector size="8" baseType="lpstr">
      <vt:lpstr>Office Theme</vt:lpstr>
      <vt:lpstr>MÉTODOS DE AMOSTRAGEM PROBABILÍSTICA</vt:lpstr>
      <vt:lpstr>MÉTODOS DE AMOSTRAGEM PROBABILÍSTICA</vt:lpstr>
      <vt:lpstr>MÉTODOS DE AMOSTRAGEM PROBABILÍSTICA</vt:lpstr>
      <vt:lpstr>MÉTODOS DE AMOSTRAGEM PROBABILÍSTICA</vt:lpstr>
      <vt:lpstr>MÉTODOS DE AMOSTRAGEM PROBABILÍSTICA</vt:lpstr>
      <vt:lpstr>MÉTODOS DE AMOSTRAGEM PROBABILÍSTICA</vt:lpstr>
      <vt:lpstr>MÉTODOS DE AMOSTRAGEM PROBABILÍSTICA</vt:lpstr>
    </vt:vector>
  </TitlesOfParts>
  <Company>LeYa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Luís Filipe Arroja Inácio</dc:creator>
  <cp:lastModifiedBy>Sofia Pereira Carvalhosa</cp:lastModifiedBy>
  <cp:revision>154</cp:revision>
  <dcterms:created xsi:type="dcterms:W3CDTF">2015-01-21T11:46:35Z</dcterms:created>
  <dcterms:modified xsi:type="dcterms:W3CDTF">2016-05-09T10:58:30Z</dcterms:modified>
</cp:coreProperties>
</file>