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sldIdLst>
    <p:sldId id="256" r:id="rId2"/>
    <p:sldId id="670" r:id="rId3"/>
    <p:sldId id="671" r:id="rId4"/>
    <p:sldId id="688" r:id="rId5"/>
    <p:sldId id="690" r:id="rId6"/>
    <p:sldId id="672" r:id="rId7"/>
    <p:sldId id="691" r:id="rId8"/>
    <p:sldId id="692" r:id="rId9"/>
    <p:sldId id="693" r:id="rId10"/>
    <p:sldId id="694" r:id="rId11"/>
    <p:sldId id="695" r:id="rId12"/>
    <p:sldId id="673" r:id="rId13"/>
    <p:sldId id="696" r:id="rId14"/>
    <p:sldId id="698" r:id="rId15"/>
    <p:sldId id="697" r:id="rId16"/>
    <p:sldId id="699" r:id="rId17"/>
    <p:sldId id="700" r:id="rId18"/>
    <p:sldId id="701" r:id="rId19"/>
    <p:sldId id="702" r:id="rId20"/>
    <p:sldId id="703" r:id="rId21"/>
    <p:sldId id="676" r:id="rId22"/>
    <p:sldId id="704" r:id="rId23"/>
    <p:sldId id="70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AB0"/>
    <a:srgbClr val="F47929"/>
    <a:srgbClr val="FBFBFB"/>
    <a:srgbClr val="00B6B5"/>
    <a:srgbClr val="6AA342"/>
    <a:srgbClr val="BA051E"/>
    <a:srgbClr val="0D677A"/>
    <a:srgbClr val="ED1C24"/>
    <a:srgbClr val="4F81BD"/>
    <a:srgbClr val="00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9291" autoAdjust="0"/>
  </p:normalViewPr>
  <p:slideViewPr>
    <p:cSldViewPr snapToGrid="0" snapToObjects="1">
      <p:cViewPr>
        <p:scale>
          <a:sx n="80" d="100"/>
          <a:sy n="80" d="100"/>
        </p:scale>
        <p:origin x="-1830" y="-366"/>
      </p:cViewPr>
      <p:guideLst>
        <p:guide orient="horz" pos="482"/>
        <p:guide orient="horz" pos="500"/>
        <p:guide pos="612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7-30T22:59:16.664" idx="2">
    <p:pos x="3126" y="957"/>
    <p:text>em vez de ^ deve ser V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01-08-2017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7615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4508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7838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1650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0796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4591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9444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673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9666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550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2629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3661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6441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83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9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002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2344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0637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0311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4157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2265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094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85.png"/><Relationship Id="rId10" Type="http://schemas.openxmlformats.org/officeDocument/2006/relationships/comments" Target="../comments/comment1.xml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4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04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866" y="2511097"/>
            <a:ext cx="5465134" cy="1835807"/>
          </a:xfrm>
        </p:spPr>
        <p:txBody>
          <a:bodyPr>
            <a:noAutofit/>
          </a:bodyPr>
          <a:lstStyle/>
          <a:p>
            <a:r>
              <a:rPr lang="pt-PT" sz="48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Conjuntos de pontos definidos por condições sobre números complexos</a:t>
            </a:r>
            <a:endParaRPr lang="en-US" sz="48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45" y="1994915"/>
            <a:ext cx="3116580" cy="2644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um modo geral,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tem-se que: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Mediatriz e semiplanos definidos por mediatrizes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1079845" y="4767829"/>
                <a:ext cx="3116580" cy="1200329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Semiplano aberto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definido pela mediatriz do segmento de reta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que contém 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45" y="4767829"/>
                <a:ext cx="3116580" cy="1200329"/>
              </a:xfrm>
              <a:prstGeom prst="rect">
                <a:avLst/>
              </a:prstGeom>
              <a:blipFill rotWithShape="0">
                <a:blip r:embed="rId4"/>
                <a:stretch>
                  <a:fillRect t="-2010" r="-1559" b="-6030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599101" y="1519598"/>
                <a:ext cx="20780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101" y="1519598"/>
                <a:ext cx="207806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arredondado 16"/>
          <p:cNvSpPr/>
          <p:nvPr/>
        </p:nvSpPr>
        <p:spPr>
          <a:xfrm>
            <a:off x="1579194" y="1521050"/>
            <a:ext cx="2071607" cy="37408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16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Considera os pontos representados no plano complexo por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Mediatriz e semiplanos definidos por mediatrizes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3964192" y="2603581"/>
                <a:ext cx="4572000" cy="13388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Estes pontos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pertencem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à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mediatriz do segmento de reta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(2, 0)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(0, 3)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192" y="2603581"/>
                <a:ext cx="4572000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1067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57003" y="5262979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Logo, a condição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que define os pontos da figura é: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5262979"/>
                <a:ext cx="8043783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682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657003" y="5806059"/>
                <a:ext cx="30398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2+0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0+3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5806059"/>
                <a:ext cx="3039871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723344" y="5811045"/>
                <a:ext cx="20706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344" y="5811045"/>
                <a:ext cx="207069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475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03" y="1950925"/>
            <a:ext cx="3116580" cy="2644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72352" y="4583412"/>
                <a:ext cx="311658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é o ponto médio </a:t>
                </a:r>
                <a:r>
                  <a:rPr lang="pt-PT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pt-P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segmento de reta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16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d>
                  </m:oMath>
                </a14:m>
                <a:r>
                  <a:rPr lang="pt-P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583412"/>
                <a:ext cx="3116580" cy="584775"/>
              </a:xfrm>
              <a:prstGeom prst="rect">
                <a:avLst/>
              </a:prstGeom>
              <a:blipFill rotWithShape="0">
                <a:blip r:embed="rId8"/>
                <a:stretch>
                  <a:fillRect t="-3125" r="-3125" b="-12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50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4" grpId="0"/>
      <p:bldP spid="5" grpId="0"/>
      <p:bldP spid="7" grpId="0"/>
      <p:bldP spid="1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Retas paralelas aos eixos coordenados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"/>
              <p:cNvSpPr/>
              <p:nvPr/>
            </p:nvSpPr>
            <p:spPr>
              <a:xfrm>
                <a:off x="657003" y="945695"/>
                <a:ext cx="8043783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Consideremos, no plano complexo, a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reta vertical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que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passa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82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657003" y="1771943"/>
                <a:ext cx="802843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Repara que todos os pontos desta reta têm abcissa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1771943"/>
                <a:ext cx="8028434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683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4139791" y="2815178"/>
                <a:ext cx="4545646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Este conjunto de pontos são os afixos dos números complexos que satisfazem a condição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𝑹𝒆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791" y="2815178"/>
                <a:ext cx="4545646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1072" r="-6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2370271"/>
            <a:ext cx="3116580" cy="2644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2103582" y="2370271"/>
                <a:ext cx="1246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𝑒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582" y="2370271"/>
                <a:ext cx="124694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0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1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2370271"/>
            <a:ext cx="3116580" cy="2644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Retas paralelas aos eixos coordenados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"/>
              <p:cNvSpPr/>
              <p:nvPr/>
            </p:nvSpPr>
            <p:spPr>
              <a:xfrm>
                <a:off x="657003" y="945695"/>
                <a:ext cx="80437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Consideremos, no plano complexo, a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reta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horizontal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passa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82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657003" y="1771943"/>
                <a:ext cx="802843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Repara que todos os pontos desta reta têm ordenada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1771943"/>
                <a:ext cx="8028434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683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4139791" y="2815178"/>
                <a:ext cx="4545646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Este conjunto de pontos são os afixos dos números complexos que satisfazem a condição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𝑰𝒎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791" y="2815178"/>
                <a:ext cx="4545646" cy="1754326"/>
              </a:xfrm>
              <a:prstGeom prst="rect">
                <a:avLst/>
              </a:prstGeom>
              <a:blipFill rotWithShape="0">
                <a:blip r:embed="rId6"/>
                <a:stretch>
                  <a:fillRect l="-1072" r="-6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2526162" y="2709112"/>
                <a:ext cx="12666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162" y="2709112"/>
                <a:ext cx="126669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8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1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45" y="1990293"/>
            <a:ext cx="3116580" cy="264414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243" y="1977889"/>
            <a:ext cx="3116580" cy="2644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um modo geral,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tem-se que: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Retas paralelas aos eixos coordenados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5733853" y="1525800"/>
                <a:ext cx="20544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𝐼𝑚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853" y="1525800"/>
                <a:ext cx="205448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1079845" y="4767829"/>
                <a:ext cx="3116580" cy="923330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Reta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vertical que passa no ponto de coordenadas </a:t>
                </a:r>
                <a:endParaRPr lang="pt-PT" dirty="0" smtClean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0)</m:t>
                      </m:r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45" y="4767829"/>
                <a:ext cx="3116580" cy="923330"/>
              </a:xfrm>
              <a:prstGeom prst="rect">
                <a:avLst/>
              </a:prstGeom>
              <a:blipFill rotWithShape="0">
                <a:blip r:embed="rId6"/>
                <a:stretch>
                  <a:fillRect t="-2597" b="-3896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5194243" y="4767829"/>
                <a:ext cx="3116580" cy="923330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Reta horizontal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que passa no ponto de coordenadas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0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b="0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243" y="4767829"/>
                <a:ext cx="3116580" cy="923330"/>
              </a:xfrm>
              <a:prstGeom prst="rect">
                <a:avLst/>
              </a:prstGeom>
              <a:blipFill rotWithShape="0">
                <a:blip r:embed="rId7"/>
                <a:stretch>
                  <a:fillRect t="-2597" b="-3896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599100" y="1519598"/>
                <a:ext cx="20517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𝑒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100" y="1519598"/>
                <a:ext cx="205170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arredondado 13"/>
          <p:cNvSpPr/>
          <p:nvPr/>
        </p:nvSpPr>
        <p:spPr>
          <a:xfrm>
            <a:off x="1579194" y="1521050"/>
            <a:ext cx="2071607" cy="37408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arredondado 16"/>
          <p:cNvSpPr/>
          <p:nvPr/>
        </p:nvSpPr>
        <p:spPr>
          <a:xfrm>
            <a:off x="5716728" y="1514848"/>
            <a:ext cx="2071607" cy="37408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66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9" grpId="0"/>
      <p:bldP spid="12" grpId="0" animBg="1"/>
      <p:bldP spid="21" grpId="0" animBg="1"/>
      <p:bldP spid="13" grpId="0"/>
      <p:bldP spid="1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241" y="1977889"/>
            <a:ext cx="3116580" cy="26441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45" y="1990293"/>
            <a:ext cx="3116580" cy="2644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um modo geral,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tem-se que: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Retas paralelas aos eixos coordenados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5733853" y="1525800"/>
                <a:ext cx="20544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𝐼𝑚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853" y="1525800"/>
                <a:ext cx="205448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599100" y="1519598"/>
                <a:ext cx="20517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𝑒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100" y="1519598"/>
                <a:ext cx="205170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arredondado 13"/>
          <p:cNvSpPr/>
          <p:nvPr/>
        </p:nvSpPr>
        <p:spPr>
          <a:xfrm>
            <a:off x="1579194" y="1521050"/>
            <a:ext cx="2071607" cy="37408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arredondado 16"/>
          <p:cNvSpPr/>
          <p:nvPr/>
        </p:nvSpPr>
        <p:spPr>
          <a:xfrm>
            <a:off x="5716728" y="1514848"/>
            <a:ext cx="2071607" cy="37408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358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14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Considera os pontos representados no plano complexo por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Retas paralelas aos eixos coordenados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57002" y="4691434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condição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que define os pontos da figura é: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2" y="4691434"/>
                <a:ext cx="8043783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82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258628" y="5234514"/>
                <a:ext cx="26267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&gt;3   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   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628" y="5234514"/>
                <a:ext cx="2626745" cy="276999"/>
              </a:xfrm>
              <a:prstGeom prst="rect">
                <a:avLst/>
              </a:prstGeom>
              <a:blipFill rotWithShape="0">
                <a:blip r:embed="rId4"/>
                <a:stretch>
                  <a:fillRect r="-3953" b="-1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03" y="1955570"/>
            <a:ext cx="3116580" cy="26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8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Relembra que, dado 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ao argumento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que pertence ao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]–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chama-se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argumento principal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representa-se por </a:t>
                </a:r>
                <a14:m>
                  <m:oMath xmlns:m="http://schemas.openxmlformats.org/officeDocument/2006/math">
                    <m:r>
                      <a:rPr lang="pt-PT" b="1" i="0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𝐀𝐫𝐠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82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Semirretas e ângulos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57003" y="2186426"/>
            <a:ext cx="8164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Consideremos, no plano complexo,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semirreta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origem na origem do referencial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que faz com o semieixo real positivo um ângulo de amplitude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   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155141" y="3935036"/>
                <a:ext cx="4545646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Temos, assim, que 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condição em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Arg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, geometricamente, corresponde à semirreta ilustrada na figura.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141" y="3935036"/>
                <a:ext cx="4545646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1208" b="-20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8299350" y="2673038"/>
                <a:ext cx="262508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350" y="2673038"/>
                <a:ext cx="262508" cy="420051"/>
              </a:xfrm>
              <a:prstGeom prst="rect">
                <a:avLst/>
              </a:prstGeom>
              <a:blipFill rotWithShape="0">
                <a:blip r:embed="rId5"/>
                <a:stretch>
                  <a:fillRect b="-1594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03" y="3171859"/>
            <a:ext cx="3116580" cy="2644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4155141" y="3105835"/>
                <a:ext cx="454564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satisfaz esta condição se tiver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argumento     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141" y="3105835"/>
                <a:ext cx="4545645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1208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7177592" y="3599142"/>
                <a:ext cx="262508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592" y="3599142"/>
                <a:ext cx="262508" cy="420051"/>
              </a:xfrm>
              <a:prstGeom prst="rect">
                <a:avLst/>
              </a:prstGeom>
              <a:blipFill rotWithShape="0">
                <a:blip r:embed="rId8"/>
                <a:stretch>
                  <a:fillRect b="-1594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5198783" y="4430426"/>
                <a:ext cx="262508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783" y="4430426"/>
                <a:ext cx="262508" cy="420051"/>
              </a:xfrm>
              <a:prstGeom prst="rect">
                <a:avLst/>
              </a:prstGeom>
              <a:blipFill rotWithShape="0">
                <a:blip r:embed="rId9"/>
                <a:stretch>
                  <a:fillRect b="-1449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57003" y="5878102"/>
                <a:ext cx="804378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Repara que, apesar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não se ter definido argumento no caso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é usual aceitar-se que a origem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referencial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pertence à semirreta.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5878102"/>
                <a:ext cx="8043784" cy="923330"/>
              </a:xfrm>
              <a:prstGeom prst="rect">
                <a:avLst/>
              </a:prstGeom>
              <a:blipFill rotWithShape="0">
                <a:blip r:embed="rId10"/>
                <a:stretch>
                  <a:fillRect l="-682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40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17" grpId="0"/>
      <p:bldP spid="3" grpId="0"/>
      <p:bldP spid="2" grpId="0"/>
      <p:bldP spid="10" grpId="0"/>
      <p:bldP spid="14" grpId="0"/>
      <p:bldP spid="16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241" y="2003208"/>
            <a:ext cx="3116580" cy="264414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07" y="2003208"/>
            <a:ext cx="3116580" cy="2644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um modo geral, para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]"/>
                        <m:endChr m:val="]"/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682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Semirretas e ângulos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5733853" y="1525800"/>
                <a:ext cx="20544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Arg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b="0" i="1" smtClean="0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853" y="1525800"/>
                <a:ext cx="2054481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1079845" y="4767829"/>
                <a:ext cx="3116580" cy="2031325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Semirreta de origem na origem do referencial e que é o lado extremidade do ângulo generalizado de amplitude </a:t>
                </a:r>
                <a14:m>
                  <m:oMath xmlns:m="http://schemas.openxmlformats.org/officeDocument/2006/math">
                    <m:r>
                      <a:rPr lang="pt-PT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cujo lado origem é o semieixo positivo real</a:t>
                </a:r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45" y="4767829"/>
                <a:ext cx="3116580" cy="2031325"/>
              </a:xfrm>
              <a:prstGeom prst="rect">
                <a:avLst/>
              </a:prstGeom>
              <a:blipFill rotWithShape="0">
                <a:blip r:embed="rId7"/>
                <a:stretch>
                  <a:fillRect l="-975" t="-1194" r="-2339" b="-3582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5194243" y="4767829"/>
                <a:ext cx="3116580" cy="1477328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Semirreta com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origem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sendo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 afixo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e que faz um ângulo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generalizado de amplitude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com o semieixo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positivo real</a:t>
                </a:r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243" y="4767829"/>
                <a:ext cx="3116580" cy="1477328"/>
              </a:xfrm>
              <a:prstGeom prst="rect">
                <a:avLst/>
              </a:prstGeom>
              <a:blipFill rotWithShape="0">
                <a:blip r:embed="rId8"/>
                <a:stretch>
                  <a:fillRect l="-780" t="-1639" r="-2144" b="-5328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599101" y="1519598"/>
                <a:ext cx="20517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i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rg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101" y="1519598"/>
                <a:ext cx="2051700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arredondado 13"/>
          <p:cNvSpPr/>
          <p:nvPr/>
        </p:nvSpPr>
        <p:spPr>
          <a:xfrm>
            <a:off x="1579194" y="1521050"/>
            <a:ext cx="2071607" cy="37408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arredondado 16"/>
          <p:cNvSpPr/>
          <p:nvPr/>
        </p:nvSpPr>
        <p:spPr>
          <a:xfrm>
            <a:off x="5716728" y="1514848"/>
            <a:ext cx="2071607" cy="37408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885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9" grpId="0"/>
      <p:bldP spid="12" grpId="0" animBg="1"/>
      <p:bldP spid="21" grpId="0" animBg="1"/>
      <p:bldP spid="13" grpId="0"/>
      <p:bldP spid="1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243" y="2006310"/>
            <a:ext cx="3116580" cy="26441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07" y="2009410"/>
            <a:ext cx="3116580" cy="2644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um modo geral, para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]"/>
                        <m:endChr m:val="]"/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682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Semirretas e ângulos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5194243" y="1525800"/>
                <a:ext cx="31165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Arg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b="0" i="1" smtClean="0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243" y="1525800"/>
                <a:ext cx="311657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1079845" y="4767829"/>
                <a:ext cx="3116580" cy="1477328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Reta que passa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sendo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 afixo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e que faz um ângulo generalizado de amplitude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com o semieixo positivo real</a:t>
                </a: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45" y="4767829"/>
                <a:ext cx="3116580" cy="1477328"/>
              </a:xfrm>
              <a:prstGeom prst="rect">
                <a:avLst/>
              </a:prstGeom>
              <a:blipFill rotWithShape="0">
                <a:blip r:embed="rId7"/>
                <a:stretch>
                  <a:fillRect l="-1365" t="-1639" r="-3509" b="-5328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4840942" y="4767829"/>
                <a:ext cx="3697940" cy="2031325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Ângulo de vértice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sendo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 afixo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cujos lados origem e extremidade são as semirretas de origem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que fazem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 ângulo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generalizado de amplitudes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respetivamente, com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semieixo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positivo real</a:t>
                </a:r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42" y="4767829"/>
                <a:ext cx="3697940" cy="2031325"/>
              </a:xfrm>
              <a:prstGeom prst="rect">
                <a:avLst/>
              </a:prstGeom>
              <a:blipFill rotWithShape="0">
                <a:blip r:embed="rId8"/>
                <a:stretch>
                  <a:fillRect l="-657" t="-1194" r="-2627" b="-3582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72353" y="1519598"/>
                <a:ext cx="42896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i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rg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b="0" i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∧  </m:t>
                      </m:r>
                      <m:r>
                        <m:rPr>
                          <m:sty m:val="p"/>
                        </m:rPr>
                        <a:rPr lang="pt-PT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Arg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𝜋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1519598"/>
                <a:ext cx="428961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arredondado 13"/>
          <p:cNvSpPr/>
          <p:nvPr/>
        </p:nvSpPr>
        <p:spPr>
          <a:xfrm>
            <a:off x="672353" y="1521050"/>
            <a:ext cx="4289612" cy="37408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arredondado 16"/>
          <p:cNvSpPr/>
          <p:nvPr/>
        </p:nvSpPr>
        <p:spPr>
          <a:xfrm>
            <a:off x="5535572" y="1514848"/>
            <a:ext cx="2433918" cy="37408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737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 animBg="1"/>
      <p:bldP spid="21" grpId="0" animBg="1"/>
      <p:bldP spid="13" grpId="0"/>
      <p:bldP spid="14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3831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Nas unidades anteriores aprendeste que os números complexos, e as operações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entre eles, podem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ser traduzidos por pontos no plano e até mesmo por transformações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geométricas.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 número complexo pode ser representado por um ponto no plano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complexo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outro lado, um ponto no plano complexo pode sempre corresponder à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representação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um número complexo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conjuntos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pontos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podem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ser representados por condições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Vamos começar por recordar a propriedade que relaciona o módulo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com a distância entre dois pontos. </a:t>
                </a:r>
              </a:p>
            </p:txBody>
          </p:sp>
        </mc:Choice>
        <mc:Fallback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3831818"/>
              </a:xfrm>
              <a:prstGeom prst="rect">
                <a:avLst/>
              </a:prstGeom>
              <a:blipFill rotWithShape="1">
                <a:blip r:embed="rId3"/>
                <a:stretch>
                  <a:fillRect l="-682" b="-3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Distância entre dois pontos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arredondado 20"/>
          <p:cNvSpPr/>
          <p:nvPr/>
        </p:nvSpPr>
        <p:spPr>
          <a:xfrm>
            <a:off x="526348" y="4754755"/>
            <a:ext cx="7931852" cy="1755225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"/>
              <p:cNvSpPr/>
              <p:nvPr/>
            </p:nvSpPr>
            <p:spPr>
              <a:xfrm>
                <a:off x="657313" y="4754756"/>
                <a:ext cx="8043783" cy="1755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distância entre dois pontos)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dois pontos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afixos dos números complexos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respetivamente, tem-se que: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3" y="4754756"/>
                <a:ext cx="8043783" cy="1755224"/>
              </a:xfrm>
              <a:prstGeom prst="rect">
                <a:avLst/>
              </a:prstGeom>
              <a:blipFill rotWithShape="0">
                <a:blip r:embed="rId4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91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21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Considera os pontos representados no plano complexo tal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mostra a figura. 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Semirretas e ângulos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57004" y="5673607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Logo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condição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que define os pontos da figura é: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" y="5673607"/>
                <a:ext cx="8043783" cy="507831"/>
              </a:xfrm>
              <a:prstGeom prst="rect">
                <a:avLst/>
              </a:prstGeom>
              <a:blipFill rotWithShape="0">
                <a:blip r:embed="rId3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657004" y="6236204"/>
                <a:ext cx="2613792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P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pt-P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" y="6236204"/>
                <a:ext cx="2613792" cy="4706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3" y="4849937"/>
                <a:ext cx="802843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Estes pontos pertencem ao ângulo de vértice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cujos lados, origem e extremidade são, respetivamente, as semirretas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origem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inclinação e       radianos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849937"/>
                <a:ext cx="8028433" cy="1338828"/>
              </a:xfrm>
              <a:prstGeom prst="rect">
                <a:avLst/>
              </a:prstGeom>
              <a:blipFill rotWithShape="0">
                <a:blip r:embed="rId5"/>
                <a:stretch>
                  <a:fillRect l="-607" r="-1139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8642542" y="5322772"/>
                <a:ext cx="262508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542" y="5322772"/>
                <a:ext cx="262508" cy="420051"/>
              </a:xfrm>
              <a:prstGeom prst="rect">
                <a:avLst/>
              </a:prstGeom>
              <a:blipFill rotWithShape="0">
                <a:blip r:embed="rId6"/>
                <a:stretch>
                  <a:fillRect b="-1594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984152" y="5728373"/>
                <a:ext cx="262508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52" y="5728373"/>
                <a:ext cx="262508" cy="420051"/>
              </a:xfrm>
              <a:prstGeom prst="rect">
                <a:avLst/>
              </a:prstGeom>
              <a:blipFill rotWithShape="0">
                <a:blip r:embed="rId7"/>
                <a:stretch>
                  <a:fillRect b="-1449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307120" y="6236204"/>
                <a:ext cx="2709395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−2+</m:t>
                          </m:r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120" y="6236204"/>
                <a:ext cx="2709395" cy="47064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53" y="2204819"/>
            <a:ext cx="3116580" cy="2644140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>
            <a:off x="4192894" y="3325183"/>
            <a:ext cx="972000" cy="403412"/>
          </a:xfrm>
          <a:prstGeom prst="right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223" y="2204819"/>
            <a:ext cx="3116580" cy="26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5" grpId="0"/>
      <p:bldP spid="7" grpId="0"/>
      <p:bldP spid="3" grpId="0"/>
      <p:bldP spid="9" grpId="0"/>
      <p:bldP spid="10" grpId="0"/>
      <p:bldP spid="11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Determina o conjunto dos pontos afixos dos números complexos que verificam a condição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+1|=2|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05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66847" y="1817729"/>
            <a:ext cx="80547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6"/>
              <p:cNvSpPr/>
              <p:nvPr/>
            </p:nvSpPr>
            <p:spPr>
              <a:xfrm>
                <a:off x="672352" y="2253746"/>
                <a:ext cx="8054794" cy="3831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condição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+1|=2|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apesar de “semelhante” à condição que define 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mediatriz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um segmento de reta, </a:t>
                </a:r>
                <a:r>
                  <a:rPr lang="pt-P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não pode ser interpretada como tal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devido à presença do fator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facto, procuramos encontrar todos os números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complexos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cujas imagens distam do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(–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1, 0)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dobro daquilo que distam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1)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Repara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este lugar geométrico não se enquadra em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nenhuma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das condições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estudadas. 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Quando assim acontecer, deves substituir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utilizar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correspondência entre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253746"/>
                <a:ext cx="8054794" cy="3831818"/>
              </a:xfrm>
              <a:prstGeom prst="rect">
                <a:avLst/>
              </a:prstGeom>
              <a:blipFill rotWithShape="0">
                <a:blip r:embed="rId4"/>
                <a:stretch>
                  <a:fillRect l="-605" r="-454" b="-47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97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5" grpId="0"/>
      <p:bldP spid="4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Determina o conjunto dos pontos afixos dos números complexos que verificam a condição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+1|=2|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05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66847" y="1817729"/>
            <a:ext cx="80547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6"/>
              <p:cNvSpPr/>
              <p:nvPr/>
            </p:nvSpPr>
            <p:spPr>
              <a:xfrm>
                <a:off x="672352" y="2253746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+1|=2|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253746"/>
                <a:ext cx="8054794" cy="5078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420466" y="2346500"/>
                <a:ext cx="36767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𝑦𝑖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+1|=2|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𝑦𝑖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66" y="2346500"/>
                <a:ext cx="367671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2420466" y="2793019"/>
                <a:ext cx="3694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|=2|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66" y="2793019"/>
                <a:ext cx="369421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2420466" y="3193793"/>
                <a:ext cx="4060022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ad>
                        <m:radPr>
                          <m:degHide m:val="on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66" y="3193793"/>
                <a:ext cx="4060022" cy="427746"/>
              </a:xfrm>
              <a:prstGeom prst="rect">
                <a:avLst/>
              </a:prstGeom>
              <a:blipFill rotWithShape="0"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717179" y="2901405"/>
            <a:ext cx="2225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500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</a:t>
            </a:r>
            <a:r>
              <a:rPr lang="pt-PT" sz="1500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módulo de um número </a:t>
            </a:r>
            <a:r>
              <a:rPr lang="pt-PT" sz="1500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complexo</a:t>
            </a:r>
            <a:endParaRPr lang="pt-PT" sz="1500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ta curvada à esquerda 2"/>
          <p:cNvSpPr/>
          <p:nvPr/>
        </p:nvSpPr>
        <p:spPr>
          <a:xfrm>
            <a:off x="6351373" y="2901405"/>
            <a:ext cx="365806" cy="584775"/>
          </a:xfrm>
          <a:prstGeom prst="curvedLeftArrow">
            <a:avLst/>
          </a:prstGeom>
          <a:solidFill>
            <a:srgbClr val="F47929"/>
          </a:solidFill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420466" y="3621539"/>
                <a:ext cx="4727384" cy="561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pt-PT" i="1" dirty="0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PT" i="1" dirty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pt-PT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pt-PT" i="1" dirty="0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pt-PT" i="1" dirty="0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pt-PT" i="1" dirty="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pt-PT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pt-PT" i="1" dirty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pt-PT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66" y="3621539"/>
                <a:ext cx="4727384" cy="5615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ta curvada à esquerda 13"/>
          <p:cNvSpPr/>
          <p:nvPr/>
        </p:nvSpPr>
        <p:spPr>
          <a:xfrm flipH="1">
            <a:off x="2054660" y="3407666"/>
            <a:ext cx="365806" cy="584775"/>
          </a:xfrm>
          <a:prstGeom prst="curvedLeftArrow">
            <a:avLst/>
          </a:prstGeom>
          <a:solidFill>
            <a:srgbClr val="F47929"/>
          </a:solidFill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44174" y="3307638"/>
            <a:ext cx="19104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500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dois membros da igualdade </a:t>
            </a:r>
            <a:r>
              <a:rPr lang="pt-PT" sz="1500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não negativos</a:t>
            </a:r>
            <a:endParaRPr lang="pt-PT" sz="1500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2420466" y="4183713"/>
                <a:ext cx="390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66" y="4183713"/>
                <a:ext cx="3908699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2420465" y="4638530"/>
                <a:ext cx="46140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+1+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65" y="4638530"/>
                <a:ext cx="4614020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2418908" y="5042844"/>
                <a:ext cx="4550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+1+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=4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+4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−8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908" y="5042844"/>
                <a:ext cx="4550669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2420466" y="5497661"/>
                <a:ext cx="3273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+3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−8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66" y="5497661"/>
                <a:ext cx="3273140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2420466" y="5902585"/>
                <a:ext cx="3279552" cy="636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3 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8 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66" y="5902585"/>
                <a:ext cx="3279552" cy="63658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7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  <p:bldP spid="8" grpId="0"/>
      <p:bldP spid="47" grpId="0"/>
      <p:bldP spid="10" grpId="0"/>
      <p:bldP spid="2" grpId="0"/>
      <p:bldP spid="3" grpId="0" animBg="1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Determina o conjunto dos pontos afixos dos números complexos que verificam a condição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+1|=2|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05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66847" y="1817729"/>
            <a:ext cx="80547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090921" y="2319053"/>
                <a:ext cx="296215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3 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8 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21" y="2319053"/>
                <a:ext cx="2962158" cy="6127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672352" y="2931785"/>
            <a:ext cx="80492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Construindo quadrados de binómios, vem que: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72352" y="3388320"/>
                <a:ext cx="296215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3 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8 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388320"/>
                <a:ext cx="2962158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3406585" y="3388320"/>
                <a:ext cx="537628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3 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9 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8 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pt-PT" b="0" i="1" dirty="0" smtClean="0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pt-PT" b="0" i="1" dirty="0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=−1+</m:t>
                      </m:r>
                      <m:f>
                        <m:fPr>
                          <m:ctrlPr>
                            <a:rPr lang="pt-PT" i="1" dirty="0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9 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pt-PT" i="1" dirty="0" smtClean="0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585" y="3388320"/>
                <a:ext cx="5376280" cy="6127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3406585" y="4552379"/>
                <a:ext cx="3367076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b="0" i="1" dirty="0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1 </m:t>
                                  </m:r>
                                </m:num>
                                <m:den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b="0" i="1" dirty="0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num>
                                <m:den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9 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585" y="4552379"/>
                <a:ext cx="3367076" cy="769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72352" y="6062501"/>
                <a:ext cx="7781104" cy="535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Trata-se, portanto,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 circunferência 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centro no ponto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1 </m:t>
                            </m:r>
                          </m:num>
                          <m:den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>
                          <m:fPr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raio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6062501"/>
                <a:ext cx="7781104" cy="535018"/>
              </a:xfrm>
              <a:prstGeom prst="rect">
                <a:avLst/>
              </a:prstGeom>
              <a:blipFill rotWithShape="0">
                <a:blip r:embed="rId8"/>
                <a:stretch>
                  <a:fillRect l="-626" b="-57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3406585" y="5231504"/>
                <a:ext cx="387157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b="0" i="1" dirty="0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1 </m:t>
                                  </m:r>
                                </m:num>
                                <m:den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b="0" i="1" dirty="0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num>
                                <m:den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pt-PT" i="1" dirty="0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PT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8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585" y="5231504"/>
                <a:ext cx="3871573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haveta à direita 10"/>
          <p:cNvSpPr/>
          <p:nvPr/>
        </p:nvSpPr>
        <p:spPr>
          <a:xfrm rot="5400000">
            <a:off x="4423818" y="3241797"/>
            <a:ext cx="245346" cy="15120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haveta à direita 28"/>
          <p:cNvSpPr/>
          <p:nvPr/>
        </p:nvSpPr>
        <p:spPr>
          <a:xfrm rot="5400000">
            <a:off x="6088218" y="3245052"/>
            <a:ext cx="245346" cy="1512000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4067470" y="4026341"/>
                <a:ext cx="1009059" cy="618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1400" i="1" dirty="0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1400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400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sz="1400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sz="1400" i="1" dirty="0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sz="1400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1 </m:t>
                                  </m:r>
                                </m:num>
                                <m:den>
                                  <m:r>
                                    <a:rPr lang="pt-PT" sz="1400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sz="1400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sz="14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470" y="4026341"/>
                <a:ext cx="1009059" cy="618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5723400" y="4059184"/>
                <a:ext cx="983026" cy="543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1400" i="1" dirty="0" smtClean="0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1400" i="1" dirty="0">
                                  <a:solidFill>
                                    <a:srgbClr val="05AAB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400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pt-PT" sz="1400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sz="1400" i="1" dirty="0">
                                      <a:solidFill>
                                        <a:srgbClr val="05AAB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sz="1400" i="1" dirty="0">
                                      <a:solidFill>
                                        <a:srgbClr val="05AAB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num>
                                <m:den>
                                  <m:r>
                                    <a:rPr lang="pt-PT" sz="1400" i="1" dirty="0">
                                      <a:solidFill>
                                        <a:srgbClr val="05AAB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sz="1400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sz="14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00" y="4059184"/>
                <a:ext cx="983026" cy="5433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64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22" grpId="0"/>
      <p:bldP spid="25" grpId="0"/>
      <p:bldP spid="26" grpId="0"/>
      <p:bldP spid="9" grpId="0"/>
      <p:bldP spid="27" grpId="0"/>
      <p:bldP spid="11" grpId="0" animBg="1"/>
      <p:bldP spid="29" grpId="0" animBg="1"/>
      <p:bldP spid="1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circunferência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caracteriza-se por ser o lugar geométrico dos pontos do plano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equidistantes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um ponto fixo.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distância de um qualquer ponto ao centro da circunferência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é igual ao raio.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Circunferência e círculo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657003" y="2186426"/>
                <a:ext cx="802843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Consideremos, no plano complexo, a circunferência de centro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(afixo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raio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isto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é, os pontos do plano que distam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unidades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2186426"/>
                <a:ext cx="8028434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83" r="-1367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155141" y="3616766"/>
                <a:ext cx="4545646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Este conjunto de pontos são os afixos dos números complexos que satisfazem a condição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b="1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pt-PT" b="1" i="1" smtClean="0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1" i="1" smtClean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pt-PT" b="1" i="1" smtClean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141" y="3616766"/>
                <a:ext cx="4545646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1208" r="-671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52" y="3141379"/>
            <a:ext cx="3116580" cy="2705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540107" y="3247434"/>
                <a:ext cx="1431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107" y="3247434"/>
                <a:ext cx="143193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40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17" grpId="0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um modo geral, se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82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Circunferência e círculo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45" y="1994915"/>
            <a:ext cx="3116580" cy="2705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1922170" y="1517428"/>
                <a:ext cx="1431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170" y="1517428"/>
                <a:ext cx="143193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243" y="1994915"/>
            <a:ext cx="3116580" cy="2705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036568" y="1522178"/>
                <a:ext cx="1431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pt-PT" b="0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568" y="1522178"/>
                <a:ext cx="143193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1378135" y="4767829"/>
                <a:ext cx="2520000" cy="923330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Circunferência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centro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raio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sendo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 afixo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135" y="4767829"/>
                <a:ext cx="2520000" cy="923330"/>
              </a:xfrm>
              <a:prstGeom prst="rect">
                <a:avLst/>
              </a:prstGeom>
              <a:blipFill rotWithShape="0">
                <a:blip r:embed="rId8"/>
                <a:stretch>
                  <a:fillRect t="-2597" r="-2410" b="-7792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5492533" y="4767829"/>
                <a:ext cx="2520000" cy="923330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Círculo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centro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raio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sendo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 afixo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533" y="4767829"/>
                <a:ext cx="2520000" cy="923330"/>
              </a:xfrm>
              <a:prstGeom prst="rect">
                <a:avLst/>
              </a:prstGeom>
              <a:blipFill rotWithShape="0">
                <a:blip r:embed="rId9"/>
                <a:stretch>
                  <a:fillRect t="-2597" r="-4096" b="-7792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arredondado 19"/>
          <p:cNvSpPr/>
          <p:nvPr/>
        </p:nvSpPr>
        <p:spPr>
          <a:xfrm>
            <a:off x="1922169" y="1517428"/>
            <a:ext cx="1431931" cy="37408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tângulo arredondado 22"/>
          <p:cNvSpPr/>
          <p:nvPr/>
        </p:nvSpPr>
        <p:spPr>
          <a:xfrm>
            <a:off x="6036568" y="1522178"/>
            <a:ext cx="1431931" cy="37408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224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8" grpId="0"/>
      <p:bldP spid="19" grpId="0"/>
      <p:bldP spid="12" grpId="0" animBg="1"/>
      <p:bldP spid="21" grpId="0" animBg="1"/>
      <p:bldP spid="20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243" y="1994915"/>
            <a:ext cx="3116580" cy="27051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45" y="1994915"/>
            <a:ext cx="3116580" cy="270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um modo geral, se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682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Circunferência e círculo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1922170" y="1522178"/>
                <a:ext cx="1431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pt-PT" b="0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170" y="1522178"/>
                <a:ext cx="143193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048102" y="1522178"/>
                <a:ext cx="1431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pt-PT" b="0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02" y="1522178"/>
                <a:ext cx="143193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1378135" y="4767829"/>
                <a:ext cx="2520000" cy="923330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Interior do círculo de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centro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raio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sendo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 afixo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135" y="4767829"/>
                <a:ext cx="2520000" cy="923330"/>
              </a:xfrm>
              <a:prstGeom prst="rect">
                <a:avLst/>
              </a:prstGeom>
              <a:blipFill rotWithShape="0">
                <a:blip r:embed="rId8"/>
                <a:stretch>
                  <a:fillRect t="-2597" r="-964" b="-7792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5492533" y="4767829"/>
                <a:ext cx="2520000" cy="923330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Exterior do círculo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centro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raio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sendo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 afixo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533" y="4767829"/>
                <a:ext cx="2520000" cy="923330"/>
              </a:xfrm>
              <a:prstGeom prst="rect">
                <a:avLst/>
              </a:prstGeom>
              <a:blipFill rotWithShape="0">
                <a:blip r:embed="rId9"/>
                <a:stretch>
                  <a:fillRect t="-2597" r="-1205" b="-7792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arredondado 12"/>
          <p:cNvSpPr/>
          <p:nvPr/>
        </p:nvSpPr>
        <p:spPr>
          <a:xfrm>
            <a:off x="1922169" y="1517428"/>
            <a:ext cx="1431931" cy="37408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arredondado 13"/>
          <p:cNvSpPr/>
          <p:nvPr/>
        </p:nvSpPr>
        <p:spPr>
          <a:xfrm>
            <a:off x="6036568" y="1522178"/>
            <a:ext cx="1431931" cy="37408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86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2" grpId="0" animBg="1"/>
      <p:bldP spid="2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Considera os pontos representados no plano complexo por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Circunferência e círculo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52" y="1968854"/>
            <a:ext cx="3291840" cy="2644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3964192" y="1968854"/>
                <a:ext cx="4572000" cy="13388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Estes pontos pertencem ao círculo de centro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(2, 1)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raio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ao exterior do círculo de centro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(2, 1)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raio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192" y="1968854"/>
                <a:ext cx="4572000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1067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57003" y="4711652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Logo, a condição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que define os pontos da figura é: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4711652"/>
                <a:ext cx="8043783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682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657003" y="5254732"/>
                <a:ext cx="38878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  ∧   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5254732"/>
                <a:ext cx="3887859" cy="276999"/>
              </a:xfrm>
              <a:prstGeom prst="rect">
                <a:avLst/>
              </a:prstGeom>
              <a:blipFill rotWithShape="0">
                <a:blip r:embed="rId6"/>
                <a:stretch>
                  <a:fillRect r="-2194" b="-1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4572000" y="5254731"/>
                <a:ext cx="2238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1&lt;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−2−</m:t>
                          </m:r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PT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254731"/>
                <a:ext cx="223804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362" r="-1907" b="-1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86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4" grpId="0"/>
      <p:bldP spid="5" grpId="0"/>
      <p:bldP spid="7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mediatriz de um segmento de reta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caracteriza-se por ser o lugar geométrico dos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pontos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do plano equidistantes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82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Mediatriz e semiplanos definidos por mediatrizes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657003" y="1771943"/>
                <a:ext cx="8028434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Consideremos, no plano complexo, a mediatriz do segmento de reta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o afixo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o afixo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 isto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é, os pontos do plano que distam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igualmente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1771943"/>
                <a:ext cx="8028434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83" r="-835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155141" y="3692341"/>
                <a:ext cx="4545646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Este conjunto de pontos são os afixos dos números complexos que satisfazem a condição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  <m: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b="1" i="1" smtClean="0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1" i="1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pt-PT" b="1" i="1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pt-PT" b="1" i="1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141" y="3692341"/>
                <a:ext cx="4545646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1208" r="-67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03" y="3247434"/>
            <a:ext cx="3116580" cy="2644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464490" y="3247434"/>
                <a:ext cx="20780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490" y="3247434"/>
                <a:ext cx="207806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57003" y="5891574"/>
                <a:ext cx="311658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é o ponto médio </a:t>
                </a:r>
                <a:r>
                  <a:rPr lang="pt-PT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pt-P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segmento de reta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16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16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PT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PT" sz="16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PT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5891574"/>
                <a:ext cx="3116580" cy="584775"/>
              </a:xfrm>
              <a:prstGeom prst="rect">
                <a:avLst/>
              </a:prstGeom>
              <a:blipFill rotWithShape="0">
                <a:blip r:embed="rId8"/>
                <a:stretch>
                  <a:fillRect t="-3125" r="-3131" b="-12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91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7" grpId="0"/>
      <p:bldP spid="3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243" y="1984091"/>
            <a:ext cx="3116580" cy="26441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45" y="1984091"/>
            <a:ext cx="3116580" cy="2644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um modo geral,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tem-se que: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Mediatriz e semiplanos definidos por mediatrizes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5733854" y="1525800"/>
                <a:ext cx="20373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854" y="1525800"/>
                <a:ext cx="203735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1378135" y="4767829"/>
                <a:ext cx="2520000" cy="646331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Mediatriz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segmento de reta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135" y="4767829"/>
                <a:ext cx="2520000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446" t="-3704" r="-3855" b="-12037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5194243" y="4767829"/>
                <a:ext cx="3116580" cy="1200329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Semiplano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fechado definido pela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mediatriz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segmento de reta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que contém 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243" y="4767829"/>
                <a:ext cx="3116580" cy="1200329"/>
              </a:xfrm>
              <a:prstGeom prst="rect">
                <a:avLst/>
              </a:prstGeom>
              <a:blipFill rotWithShape="0">
                <a:blip r:embed="rId7"/>
                <a:stretch>
                  <a:fillRect t="-2010" r="-1559" b="-6533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599101" y="1519598"/>
                <a:ext cx="20780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101" y="1519598"/>
                <a:ext cx="207806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arredondado 13"/>
          <p:cNvSpPr/>
          <p:nvPr/>
        </p:nvSpPr>
        <p:spPr>
          <a:xfrm>
            <a:off x="1579194" y="1521050"/>
            <a:ext cx="2071607" cy="37408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arredondado 16"/>
          <p:cNvSpPr/>
          <p:nvPr/>
        </p:nvSpPr>
        <p:spPr>
          <a:xfrm>
            <a:off x="5716728" y="1514848"/>
            <a:ext cx="2071607" cy="37408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55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9" grpId="0"/>
      <p:bldP spid="12" grpId="0" animBg="1"/>
      <p:bldP spid="21" grpId="0" animBg="1"/>
      <p:bldP spid="13" grpId="0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243" y="1996027"/>
            <a:ext cx="3116580" cy="264414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45" y="1996027"/>
            <a:ext cx="3116580" cy="2644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um modo geral,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tem-se que: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Mediatriz e semiplanos definidos por mediatrizes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1079845" y="4767829"/>
                <a:ext cx="3116580" cy="1200329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Semiplano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fechado definido pela mediatriz do segmento de reta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que contém 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45" y="4767829"/>
                <a:ext cx="3116580" cy="1200329"/>
              </a:xfrm>
              <a:prstGeom prst="rect">
                <a:avLst/>
              </a:prstGeom>
              <a:blipFill rotWithShape="0">
                <a:blip r:embed="rId5"/>
                <a:stretch>
                  <a:fillRect t="-2010" r="-1559" b="-6030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5194243" y="4767829"/>
                <a:ext cx="3116580" cy="1200329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Semiplano aberto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definido pela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mediatriz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segmento de reta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PT" i="1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PT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que contém 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243" y="4767829"/>
                <a:ext cx="3116580" cy="1200329"/>
              </a:xfrm>
              <a:prstGeom prst="rect">
                <a:avLst/>
              </a:prstGeom>
              <a:blipFill rotWithShape="0">
                <a:blip r:embed="rId6"/>
                <a:stretch>
                  <a:fillRect t="-2010" r="-1559" b="-6533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5733854" y="1525800"/>
                <a:ext cx="20373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854" y="1525800"/>
                <a:ext cx="203735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599101" y="1519598"/>
                <a:ext cx="20780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b="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0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101" y="1519598"/>
                <a:ext cx="207806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arredondado 16"/>
          <p:cNvSpPr/>
          <p:nvPr/>
        </p:nvSpPr>
        <p:spPr>
          <a:xfrm>
            <a:off x="1579194" y="1521050"/>
            <a:ext cx="2071607" cy="37408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 arredondado 17"/>
          <p:cNvSpPr/>
          <p:nvPr/>
        </p:nvSpPr>
        <p:spPr>
          <a:xfrm>
            <a:off x="5716728" y="1514848"/>
            <a:ext cx="2071607" cy="374082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307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14" grpId="0"/>
      <p:bldP spid="16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18075</TotalTime>
  <Words>2506</Words>
  <Application>Microsoft Office PowerPoint</Application>
  <PresentationFormat>Apresentação no Ecrã (4:3)</PresentationFormat>
  <Paragraphs>181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4" baseType="lpstr">
      <vt:lpstr>Tema do Office</vt:lpstr>
      <vt:lpstr>Conjuntos de pontos definidos por condições sobre números complexos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Sofia Pereira Carvalhosa</cp:lastModifiedBy>
  <cp:revision>1516</cp:revision>
  <dcterms:created xsi:type="dcterms:W3CDTF">2015-12-10T15:13:19Z</dcterms:created>
  <dcterms:modified xsi:type="dcterms:W3CDTF">2017-08-01T09:54:01Z</dcterms:modified>
</cp:coreProperties>
</file>