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580" r:id="rId3"/>
    <p:sldId id="688" r:id="rId4"/>
    <p:sldId id="632" r:id="rId5"/>
    <p:sldId id="689" r:id="rId6"/>
    <p:sldId id="690" r:id="rId7"/>
    <p:sldId id="633" r:id="rId8"/>
    <p:sldId id="635" r:id="rId9"/>
    <p:sldId id="651" r:id="rId10"/>
    <p:sldId id="691" r:id="rId11"/>
    <p:sldId id="692" r:id="rId12"/>
    <p:sldId id="693" r:id="rId13"/>
    <p:sldId id="6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500">
          <p15:clr>
            <a:srgbClr val="A4A3A4"/>
          </p15:clr>
        </p15:guide>
        <p15:guide id="4" pos="6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áudia Araúj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929"/>
    <a:srgbClr val="05AAB0"/>
    <a:srgbClr val="00B6B5"/>
    <a:srgbClr val="6AA342"/>
    <a:srgbClr val="BA051E"/>
    <a:srgbClr val="0D677A"/>
    <a:srgbClr val="ED1C24"/>
    <a:srgbClr val="4F81BD"/>
    <a:srgbClr val="00ADE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9291" autoAdjust="0"/>
  </p:normalViewPr>
  <p:slideViewPr>
    <p:cSldViewPr snapToGrid="0" snapToObjects="1">
      <p:cViewPr>
        <p:scale>
          <a:sx n="80" d="100"/>
          <a:sy n="80" d="100"/>
        </p:scale>
        <p:origin x="-1830" y="-366"/>
      </p:cViewPr>
      <p:guideLst>
        <p:guide orient="horz" pos="482"/>
        <p:guide orient="horz" pos="500"/>
        <p:guide pos="612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01-08-2017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549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5573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3485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9514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981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946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3612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1120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1484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306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8796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2132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434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0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106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06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4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4.png"/><Relationship Id="rId9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0.png"/><Relationship Id="rId3" Type="http://schemas.openxmlformats.org/officeDocument/2006/relationships/image" Target="../media/image106.png"/><Relationship Id="rId21" Type="http://schemas.openxmlformats.org/officeDocument/2006/relationships/image" Target="../media/image113.png"/><Relationship Id="rId17" Type="http://schemas.openxmlformats.org/officeDocument/2006/relationships/image" Target="../media/image10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116.png"/><Relationship Id="rId23" Type="http://schemas.openxmlformats.org/officeDocument/2006/relationships/image" Target="../media/image115.png"/><Relationship Id="rId19" Type="http://schemas.openxmlformats.org/officeDocument/2006/relationships/image" Target="../media/image111.png"/><Relationship Id="rId4" Type="http://schemas.openxmlformats.org/officeDocument/2006/relationships/image" Target="../media/image107.png"/><Relationship Id="rId22" Type="http://schemas.openxmlformats.org/officeDocument/2006/relationships/image" Target="../media/image1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678866" y="2511097"/>
                <a:ext cx="5465134" cy="1835807"/>
              </a:xfrm>
            </p:spPr>
            <p:txBody>
              <a:bodyPr>
                <a:noAutofit/>
              </a:bodyPr>
              <a:lstStyle/>
              <a:p>
                <a:r>
                  <a:rPr lang="pt-PT" sz="4800" b="1" dirty="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Raízes </a:t>
                </a:r>
                <a14:m>
                  <m:oMath xmlns:m="http://schemas.openxmlformats.org/officeDocument/2006/math">
                    <m:r>
                      <a:rPr lang="pt-PT" sz="4800" b="1" i="1" dirty="0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pt-PT" sz="4800" b="1" dirty="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t-PT" sz="4800" b="1" dirty="0" err="1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ésimas</a:t>
                </a:r>
                <a:r>
                  <a:rPr lang="pt-PT" sz="4800" b="1" dirty="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números complexos</a:t>
                </a:r>
                <a:endParaRPr lang="en-US" sz="4800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678866" y="2511097"/>
                <a:ext cx="5465134" cy="1835807"/>
              </a:xfrm>
              <a:blipFill rotWithShape="0">
                <a:blip r:embed="rId4"/>
                <a:stretch>
                  <a:fillRect l="-446" t="-20266" r="-446" b="-2956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6"/>
              <p:cNvSpPr txBox="1"/>
              <p:nvPr/>
            </p:nvSpPr>
            <p:spPr>
              <a:xfrm>
                <a:off x="672352" y="115332"/>
                <a:ext cx="8471648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Raízes em </a:t>
                </a:r>
                <a14:m>
                  <m:oMath xmlns:m="http://schemas.openxmlformats.org/officeDocument/2006/math">
                    <m:r>
                      <a:rPr lang="pt-PT" sz="23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r>
                  <a:rPr lang="pt-PT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de polinómios do </a:t>
                </a:r>
                <a14:m>
                  <m:oMath xmlns:m="http://schemas.openxmlformats.org/officeDocument/2006/math">
                    <m:r>
                      <a:rPr lang="pt-PT" sz="23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pt-PT" sz="23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.º </a:t>
                </a:r>
                <a:r>
                  <a:rPr lang="pt-PT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grau </a:t>
                </a:r>
                <a:r>
                  <a:rPr lang="pt-PT" sz="23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pt-PT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coeficientes reais </a:t>
                </a:r>
              </a:p>
            </p:txBody>
          </p:sp>
        </mc:Choice>
        <mc:Fallback xmlns="">
          <p:sp>
            <p:nvSpPr>
              <p:cNvPr id="31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446276"/>
              </a:xfrm>
              <a:prstGeom prst="rect">
                <a:avLst/>
              </a:prstGeom>
              <a:blipFill rotWithShape="0">
                <a:blip r:embed="rId3"/>
                <a:stretch>
                  <a:fillRect l="-1007" t="-10959" r="-1942" b="-3013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6"/>
          <p:cNvSpPr/>
          <p:nvPr/>
        </p:nvSpPr>
        <p:spPr>
          <a:xfrm>
            <a:off x="657003" y="94569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endParaRPr lang="pt-PT" b="1" dirty="0" smtClean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57003" y="1367171"/>
                <a:ext cx="474164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𝑏𝑦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𝑎𝑦𝑧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𝑏𝑧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1367171"/>
                <a:ext cx="4741646" cy="5078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4753441" y="1285785"/>
                <a:ext cx="3180236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𝑏𝑦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=0</m:t>
                            </m:r>
                          </m:e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𝑎𝑦𝑧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𝑏𝑧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pt-PT" dirty="0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41" y="1285785"/>
                <a:ext cx="3180236" cy="7101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57003" y="2019887"/>
                <a:ext cx="3180236" cy="811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b="0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____________</m:t>
                            </m:r>
                          </m:e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  <m:e>
                            <m:d>
                              <m:dPr>
                                <m:ctrlPr>
                                  <a:rPr lang="pt-PT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𝑎𝑦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pt-PT" dirty="0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2019887"/>
                <a:ext cx="3180236" cy="8117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arêntese direito 3"/>
          <p:cNvSpPr/>
          <p:nvPr/>
        </p:nvSpPr>
        <p:spPr>
          <a:xfrm rot="5400000">
            <a:off x="2232001" y="2580273"/>
            <a:ext cx="72000" cy="216000"/>
          </a:xfrm>
          <a:prstGeom prst="rightBracket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4" name="Conexão em ângulos retos 13"/>
          <p:cNvCxnSpPr/>
          <p:nvPr/>
        </p:nvCxnSpPr>
        <p:spPr>
          <a:xfrm rot="16200000" flipH="1">
            <a:off x="2248458" y="2765114"/>
            <a:ext cx="252000" cy="212915"/>
          </a:xfrm>
          <a:prstGeom prst="bentConnector3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937840" y="3017904"/>
                <a:ext cx="1103700" cy="338554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sz="1600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pt-PT" sz="1600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ℝ</m:t>
                      </m:r>
                      <m:r>
                        <a:rPr lang="pt-PT" sz="1600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\</m:t>
                      </m:r>
                      <m:r>
                        <m:rPr>
                          <m:lit/>
                        </m:rPr>
                        <a:rPr lang="pt-PT" sz="1600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{</m:t>
                      </m:r>
                      <m:r>
                        <a:rPr lang="pt-PT" sz="1600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0}</m:t>
                      </m:r>
                    </m:oMath>
                  </m:oMathPara>
                </a14:m>
                <a:endParaRPr lang="pt-PT" sz="16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840" y="3017904"/>
                <a:ext cx="1103700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6897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2716296" y="2025509"/>
                <a:ext cx="3180236" cy="811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____________</m:t>
                            </m:r>
                          </m:e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𝑎𝑦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pt-PT" dirty="0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296" y="2025509"/>
                <a:ext cx="3180236" cy="81176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4415162" y="1941900"/>
                <a:ext cx="3180236" cy="976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____________</m:t>
                            </m:r>
                          </m:e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pt-PT" dirty="0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162" y="1941900"/>
                <a:ext cx="3180236" cy="9766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657003" y="3318491"/>
                <a:ext cx="4137167" cy="1117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PT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t-PT" i="1" dirty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i="1" dirty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𝑏</m:t>
                                        </m:r>
                                      </m:num>
                                      <m:den>
                                        <m:r>
                                          <a:rPr lang="pt-PT" i="1" dirty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  <m:r>
                                          <a:rPr lang="pt-PT" i="1" dirty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  <m:d>
                              <m:dPr>
                                <m:ctrlPr>
                                  <a:rPr lang="pt-PT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PT" i="1" dirty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=0</m:t>
                            </m:r>
                          </m:e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____________</m:t>
                            </m:r>
                          </m:e>
                        </m:eqAr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3318491"/>
                <a:ext cx="4137167" cy="1117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4630879" y="3314650"/>
                <a:ext cx="4137167" cy="1117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P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PT" i="1" dirty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pt-PT" i="1" dirty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PT" i="1" dirty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=0</m:t>
                            </m:r>
                          </m:e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____________</m:t>
                            </m:r>
                          </m:e>
                        </m:eqAr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879" y="3314650"/>
                <a:ext cx="4137167" cy="11179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exão reta 17"/>
          <p:cNvCxnSpPr/>
          <p:nvPr/>
        </p:nvCxnSpPr>
        <p:spPr>
          <a:xfrm flipV="1">
            <a:off x="5190565" y="3576918"/>
            <a:ext cx="181190" cy="2017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36"/>
          <p:cNvCxnSpPr/>
          <p:nvPr/>
        </p:nvCxnSpPr>
        <p:spPr>
          <a:xfrm flipV="1">
            <a:off x="5813610" y="3702424"/>
            <a:ext cx="108000" cy="10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657003" y="4440330"/>
                <a:ext cx="4137167" cy="1117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PT" i="1" dirty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PT" i="1" dirty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____________</m:t>
                            </m:r>
                          </m:e>
                        </m:eqAr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4440330"/>
                <a:ext cx="4137167" cy="11179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2913033" y="4440330"/>
                <a:ext cx="4137167" cy="1117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PT" i="1" dirty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pt-PT" i="1" dirty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b="0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PT" i="1" dirty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pt-PT" i="1" dirty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b="0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pt-PT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____________</m:t>
                            </m:r>
                          </m:e>
                        </m:eqAr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033" y="4440330"/>
                <a:ext cx="4137167" cy="111799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5225197" y="4446271"/>
                <a:ext cx="3475590" cy="1117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PT" i="1" dirty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pt-PT" i="1" dirty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b="0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pt-PT" i="1" dirty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pt-PT" i="1" dirty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b="0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pt-PT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𝑎𝑐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____________</m:t>
                            </m:r>
                          </m:e>
                        </m:eqAr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97" y="4446271"/>
                <a:ext cx="3475590" cy="11179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657003" y="5625563"/>
                <a:ext cx="2256030" cy="1117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pt-PT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𝑎𝑐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pt-PT" i="1" dirty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____________</m:t>
                            </m:r>
                          </m:e>
                        </m:eqAr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5625563"/>
                <a:ext cx="2256030" cy="111799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2329548" y="5621722"/>
                <a:ext cx="2301332" cy="1129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=±</m:t>
                            </m:r>
                            <m:rad>
                              <m:radPr>
                                <m:degHide m:val="on"/>
                                <m:ctrlP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𝑎𝑐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pt-PT" i="1" dirty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 dirty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pt-PT" i="1" dirty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sSup>
                                      <m:sSup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e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____________</m:t>
                            </m:r>
                          </m:e>
                        </m:eqAr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548" y="5621722"/>
                <a:ext cx="2301332" cy="112979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4267454" y="5514122"/>
                <a:ext cx="2301332" cy="1340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=±</m:t>
                            </m:r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pt-PT" i="1" dirty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𝑎𝑐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pt-PT" i="1" dirty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PT" i="1" dirty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pt-PT" i="1" dirty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den>
                            </m:f>
                          </m:e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454" y="5514122"/>
                <a:ext cx="2301332" cy="134088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44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4" grpId="0" animBg="1"/>
      <p:bldP spid="16" grpId="0" animBg="1"/>
      <p:bldP spid="30" grpId="0"/>
      <p:bldP spid="32" grpId="0"/>
      <p:bldP spid="35" grpId="0"/>
      <p:bldP spid="36" grpId="0"/>
      <p:bldP spid="38" grpId="0"/>
      <p:bldP spid="4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6"/>
              <p:cNvSpPr txBox="1"/>
              <p:nvPr/>
            </p:nvSpPr>
            <p:spPr>
              <a:xfrm>
                <a:off x="672352" y="115332"/>
                <a:ext cx="8471648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Raízes em </a:t>
                </a:r>
                <a14:m>
                  <m:oMath xmlns:m="http://schemas.openxmlformats.org/officeDocument/2006/math">
                    <m:r>
                      <a:rPr lang="pt-PT" sz="23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r>
                  <a:rPr lang="pt-PT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de polinómios do </a:t>
                </a:r>
                <a14:m>
                  <m:oMath xmlns:m="http://schemas.openxmlformats.org/officeDocument/2006/math">
                    <m:r>
                      <a:rPr lang="pt-PT" sz="23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pt-PT" sz="23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.º </a:t>
                </a:r>
                <a:r>
                  <a:rPr lang="pt-PT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grau </a:t>
                </a:r>
                <a:r>
                  <a:rPr lang="pt-PT" sz="23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pt-PT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coeficientes reais </a:t>
                </a:r>
              </a:p>
            </p:txBody>
          </p:sp>
        </mc:Choice>
        <mc:Fallback xmlns="">
          <p:sp>
            <p:nvSpPr>
              <p:cNvPr id="31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446276"/>
              </a:xfrm>
              <a:prstGeom prst="rect">
                <a:avLst/>
              </a:prstGeom>
              <a:blipFill rotWithShape="0">
                <a:blip r:embed="rId3"/>
                <a:stretch>
                  <a:fillRect l="-1007" t="-10959" r="-1942" b="-3013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6"/>
          <p:cNvSpPr/>
          <p:nvPr/>
        </p:nvSpPr>
        <p:spPr>
          <a:xfrm>
            <a:off x="657003" y="94569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endParaRPr lang="pt-PT" b="1" dirty="0" smtClean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57003" y="1361889"/>
                <a:ext cx="802843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Substituindo os valores obtidos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obtemos: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1361889"/>
                <a:ext cx="8028434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83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o 23"/>
          <p:cNvGrpSpPr/>
          <p:nvPr/>
        </p:nvGrpSpPr>
        <p:grpSpPr>
          <a:xfrm>
            <a:off x="2103078" y="1869720"/>
            <a:ext cx="4937844" cy="594221"/>
            <a:chOff x="2279567" y="2271630"/>
            <a:chExt cx="4937844" cy="594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2279567" y="2271630"/>
                  <a:ext cx="2328073" cy="5927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PT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ad>
                              <m:radPr>
                                <m:degHide m:val="on"/>
                                <m:ctrlPr>
                                  <a:rPr lang="pt-PT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pt-PT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𝑎𝑐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>
                              <a:rPr lang="pt-PT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PT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567" y="2271630"/>
                  <a:ext cx="2328073" cy="59279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4889338" y="2273060"/>
                  <a:ext cx="2328073" cy="5927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PT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ad>
                              <m:radPr>
                                <m:degHide m:val="on"/>
                                <m:ctrlPr>
                                  <a:rPr lang="pt-PT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pt-PT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𝑎𝑐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>
                              <a:rPr lang="pt-PT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PT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9338" y="2273060"/>
                  <a:ext cx="2328073" cy="59279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tângulo 32"/>
            <p:cNvSpPr/>
            <p:nvPr/>
          </p:nvSpPr>
          <p:spPr>
            <a:xfrm>
              <a:off x="4580746" y="2436795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pt-PT" dirty="0"/>
            </a:p>
          </p:txBody>
        </p:sp>
      </p:grpSp>
      <p:sp>
        <p:nvSpPr>
          <p:cNvPr id="39" name="Rectangle 6"/>
          <p:cNvSpPr/>
          <p:nvPr/>
        </p:nvSpPr>
        <p:spPr>
          <a:xfrm>
            <a:off x="657003" y="2406231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672352" y="2828182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sSup>
                      <m:sSup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828182"/>
                <a:ext cx="8054794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454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921307" y="2830449"/>
                <a:ext cx="244406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+4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307" y="2830449"/>
                <a:ext cx="2444067" cy="5078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2921306" y="3211148"/>
                <a:ext cx="5052152" cy="695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   ∨  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±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4×1×4−</m:t>
                              </m:r>
                              <m:sSup>
                                <m:sSupPr>
                                  <m:ctrlPr>
                                    <a:rPr lang="pt-PT" b="0" i="1" dirty="0" smtClean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b="0" i="1" dirty="0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2×1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306" y="3211148"/>
                <a:ext cx="5052152" cy="69596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2921306" y="3880214"/>
                <a:ext cx="3358740" cy="673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   ∨  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2±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16−4</m:t>
                              </m:r>
                            </m:e>
                          </m:rad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306" y="3880214"/>
                <a:ext cx="3358740" cy="67326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2921307" y="4526581"/>
                <a:ext cx="2954783" cy="674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   ∨  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2±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e>
                          </m:rad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307" y="4526581"/>
                <a:ext cx="2954783" cy="67415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2926865" y="5173846"/>
                <a:ext cx="2954783" cy="673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   ∨  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2±2</m:t>
                          </m:r>
                          <m:rad>
                            <m:radPr>
                              <m:degHide m:val="on"/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865" y="5173846"/>
                <a:ext cx="2954783" cy="67326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/>
              <p:cNvSpPr/>
              <p:nvPr/>
            </p:nvSpPr>
            <p:spPr>
              <a:xfrm>
                <a:off x="2921306" y="5820213"/>
                <a:ext cx="4555542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   ∨  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=1+</m:t>
                      </m:r>
                      <m:rad>
                        <m:radPr>
                          <m:degHide m:val="on"/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   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=1−</m:t>
                      </m:r>
                      <m:rad>
                        <m:radPr>
                          <m:degHide m:val="on"/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306" y="5820213"/>
                <a:ext cx="4555542" cy="40197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217559" y="6270486"/>
                <a:ext cx="2708883" cy="496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.=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559" y="6270486"/>
                <a:ext cx="2708883" cy="49680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0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5" grpId="0"/>
      <p:bldP spid="5" grpId="0"/>
      <p:bldP spid="46" grpId="0"/>
      <p:bldP spid="47" grpId="0"/>
      <p:bldP spid="48" grpId="0"/>
      <p:bldP spid="49" grpId="0"/>
      <p:bldP spid="5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6"/>
              <p:cNvSpPr txBox="1"/>
              <p:nvPr/>
            </p:nvSpPr>
            <p:spPr>
              <a:xfrm>
                <a:off x="672352" y="115332"/>
                <a:ext cx="8471648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Raízes em </a:t>
                </a:r>
                <a14:m>
                  <m:oMath xmlns:m="http://schemas.openxmlformats.org/officeDocument/2006/math">
                    <m:r>
                      <a:rPr lang="pt-PT" sz="23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r>
                  <a:rPr lang="pt-PT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de polinómios do </a:t>
                </a:r>
                <a14:m>
                  <m:oMath xmlns:m="http://schemas.openxmlformats.org/officeDocument/2006/math">
                    <m:r>
                      <a:rPr lang="pt-PT" sz="23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pt-PT" sz="23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.º </a:t>
                </a:r>
                <a:r>
                  <a:rPr lang="pt-PT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grau </a:t>
                </a:r>
                <a:r>
                  <a:rPr lang="pt-PT" sz="23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pt-PT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coeficientes reais </a:t>
                </a:r>
              </a:p>
            </p:txBody>
          </p:sp>
        </mc:Choice>
        <mc:Fallback xmlns="">
          <p:sp>
            <p:nvSpPr>
              <p:cNvPr id="31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446276"/>
              </a:xfrm>
              <a:prstGeom prst="rect">
                <a:avLst/>
              </a:prstGeom>
              <a:blipFill rotWithShape="0">
                <a:blip r:embed="rId3"/>
                <a:stretch>
                  <a:fillRect l="-1007" t="-10959" r="-1942" b="-3013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6"/>
          <p:cNvSpPr/>
          <p:nvPr/>
        </p:nvSpPr>
        <p:spPr>
          <a:xfrm>
            <a:off x="657003" y="94569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672352" y="1429124"/>
                <a:ext cx="8054794" cy="45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sSup>
                      <m:sSup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−15=0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429124"/>
                <a:ext cx="8054794" cy="456472"/>
              </a:xfrm>
              <a:prstGeom prst="rect">
                <a:avLst/>
              </a:prstGeom>
              <a:blipFill rotWithShape="0">
                <a:blip r:embed="rId4"/>
                <a:stretch>
                  <a:fillRect l="-454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2946731" y="1305454"/>
                <a:ext cx="4486293" cy="695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i="1" dirty="0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−4×1×</m:t>
                              </m:r>
                              <m:d>
                                <m:dPr>
                                  <m:ctrlPr>
                                    <a:rPr lang="pt-PT" b="0" i="1" dirty="0" smtClean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−15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2×1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731" y="1305454"/>
                <a:ext cx="4486293" cy="6959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/>
              <p:cNvSpPr/>
              <p:nvPr/>
            </p:nvSpPr>
            <p:spPr>
              <a:xfrm>
                <a:off x="2946731" y="3290078"/>
                <a:ext cx="25923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=5   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731" y="3290078"/>
                <a:ext cx="259237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170174" y="4736610"/>
                <a:ext cx="2803653" cy="505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.=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ad>
                            <m:radPr>
                              <m:degHide m:val="on"/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174" y="4736610"/>
                <a:ext cx="2803653" cy="5051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2946731" y="2001414"/>
                <a:ext cx="2299925" cy="670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2±</m:t>
                          </m:r>
                          <m:rad>
                            <m:radPr>
                              <m:degHide m:val="on"/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+60</m:t>
                              </m:r>
                            </m:e>
                          </m:rad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731" y="2001414"/>
                <a:ext cx="2299925" cy="6709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2946731" y="2678146"/>
                <a:ext cx="161614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2±8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731" y="2678146"/>
                <a:ext cx="1616148" cy="61093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2946731" y="3747703"/>
                <a:ext cx="2967607" cy="407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ra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731" y="3747703"/>
                <a:ext cx="2967607" cy="407547"/>
              </a:xfrm>
              <a:prstGeom prst="rect">
                <a:avLst/>
              </a:prstGeom>
              <a:blipFill rotWithShape="0">
                <a:blip r:embed="rId10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2946731" y="4243544"/>
                <a:ext cx="5489451" cy="407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ra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∨  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ra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∨  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731" y="4243544"/>
                <a:ext cx="5489451" cy="40754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56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0" grpId="0"/>
      <p:bldP spid="7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57003" y="945695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Determina números complexos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tais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𝑧𝑤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54794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81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57003" y="1704698"/>
            <a:ext cx="805479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3489319" y="1519909"/>
                <a:ext cx="523232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pt-PT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Caderno de Apoio às Metas Curriculares, </a:t>
                </a:r>
                <a14:m>
                  <m:oMath xmlns:m="http://schemas.openxmlformats.org/officeDocument/2006/math">
                    <m:r>
                      <a:rPr lang="pt-PT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pt-PT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.º </a:t>
                </a:r>
                <a:r>
                  <a:rPr lang="pt-P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ano</a:t>
                </a: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19" y="1519909"/>
                <a:ext cx="5232322" cy="338554"/>
              </a:xfrm>
              <a:prstGeom prst="rect">
                <a:avLst/>
              </a:prstGeom>
              <a:blipFill rotWithShape="0">
                <a:blip r:embed="rId4"/>
                <a:stretch>
                  <a:fillRect t="-5357" r="-582" b="-2142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57003" y="2181251"/>
                <a:ext cx="1790362" cy="976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b="0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=2</m:t>
                            </m:r>
                          </m:e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  <m:e>
                            <m:r>
                              <a:rPr lang="pt-PT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pt-PT" dirty="0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2181251"/>
                <a:ext cx="1790362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900518" y="2181251"/>
                <a:ext cx="2160494" cy="976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b="0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=2−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pt-PT" b="0" i="1" dirty="0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2−</m:t>
                                  </m:r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pt-PT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518" y="2181251"/>
                <a:ext cx="2160494" cy="9766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3872741" y="2269754"/>
                <a:ext cx="2160494" cy="811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b="0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____________</m:t>
                              </m:r>
                            </m:e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PT" b="0" i="1" dirty="0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pt-PT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741" y="2269754"/>
                <a:ext cx="2160494" cy="81176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5723961" y="2269754"/>
                <a:ext cx="2617179" cy="811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b="0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____________</m:t>
                              </m:r>
                            </m:e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pt-PT" b="0" i="1" dirty="0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+10=0</m:t>
                              </m:r>
                              <m:r>
                                <m:rPr>
                                  <m:nor/>
                                </m:rPr>
                                <a:rPr lang="pt-PT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961" y="2269754"/>
                <a:ext cx="2617179" cy="81176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57003" y="3215090"/>
                <a:ext cx="4171777" cy="1117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b="0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____________</m:t>
                              </m:r>
                            </m:e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pt-PT" i="1" dirty="0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±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pt-PT" i="1" dirty="0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4×1×</m:t>
                                      </m:r>
                                      <m:r>
                                        <a:rPr lang="pt-PT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10</m:t>
                                      </m:r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pt-PT" i="1" dirty="0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pt-PT" i="1" dirty="0">
                                                  <a:latin typeface="Cambria Math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pt-PT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−2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pt-PT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2×1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3215090"/>
                <a:ext cx="4171777" cy="1117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735459" y="3215090"/>
                <a:ext cx="2487975" cy="1117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b="0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____________</m:t>
                              </m:r>
                            </m:e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±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pt-PT" i="1" dirty="0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PT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  <m:r>
                                        <a:rPr lang="pt-PT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pt-PT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459" y="3215090"/>
                <a:ext cx="2487975" cy="1117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7021449" y="3205824"/>
                <a:ext cx="1885787" cy="1117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b="0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____________</m:t>
                              </m:r>
                            </m:e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±</m:t>
                                  </m:r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6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449" y="3205824"/>
                <a:ext cx="1885787" cy="11179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657002" y="4391710"/>
                <a:ext cx="5259703" cy="976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b="0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=2−</m:t>
                              </m:r>
                              <m:d>
                                <m:dPr>
                                  <m:ctrlPr>
                                    <a:rPr lang="pt-PT" i="1" dirty="0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1+3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=1+3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eqAr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   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=2−</m:t>
                              </m:r>
                              <m:d>
                                <m:d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=1−3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2" y="4391710"/>
                <a:ext cx="5259703" cy="97661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5058816" y="4391710"/>
                <a:ext cx="3834973" cy="976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b="0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=1−3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=1+3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eqAr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   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=1+3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=1−3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816" y="4391710"/>
                <a:ext cx="3834973" cy="97661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657003" y="5511868"/>
                <a:ext cx="805479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Conclui-se que os números complexos cuja soma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cujo produto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1−3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1+3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5511868"/>
                <a:ext cx="8054794" cy="923330"/>
              </a:xfrm>
              <a:prstGeom prst="rect">
                <a:avLst/>
              </a:prstGeom>
              <a:blipFill rotWithShape="0">
                <a:blip r:embed="rId14"/>
                <a:stretch>
                  <a:fillRect l="-681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07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5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6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115332"/>
                <a:ext cx="847164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Soluções das equações da </a:t>
                </a:r>
                <a:r>
                  <a:rPr lang="pt-PT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500" b="1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5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</m:e>
                      <m:sup>
                        <m:r>
                          <a:rPr lang="pt-PT" sz="25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p>
                    </m:sSup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𝒘</m:t>
                    </m:r>
                  </m:oMath>
                </a14:m>
                <a:r>
                  <a:rPr lang="pt-PT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𝒘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endParaRPr lang="pt-PT" sz="2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477054"/>
              </a:xfrm>
              <a:prstGeom prst="rect">
                <a:avLst/>
              </a:prstGeom>
              <a:blipFill rotWithShape="0">
                <a:blip r:embed="rId3"/>
                <a:stretch>
                  <a:fillRect l="-1151" t="-10256" b="-3076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arredondado 12"/>
          <p:cNvSpPr/>
          <p:nvPr/>
        </p:nvSpPr>
        <p:spPr>
          <a:xfrm>
            <a:off x="526038" y="945694"/>
            <a:ext cx="8190098" cy="1823004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66847" y="945695"/>
                <a:ext cx="804378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Definição: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um número natural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chama-se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raiz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t-PT" b="1" dirty="0" err="1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ésima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𝒘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ou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raiz de ordem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𝒘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 qualquer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tal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43783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606" r="-1288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72352" y="2792723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672352" y="3259388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uma raiz quarta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dado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259388"/>
                <a:ext cx="8054794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5458175" y="3266906"/>
                <a:ext cx="935384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=16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75" y="3266906"/>
                <a:ext cx="935384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6324904" y="3395768"/>
                <a:ext cx="557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904" y="3395768"/>
                <a:ext cx="557845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9890" t="-31111" r="-25275" b="-5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66847" y="3767219"/>
                <a:ext cx="803827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uma raiz cúbica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2+2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767219"/>
                <a:ext cx="8038278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45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2352" y="4630541"/>
                <a:ext cx="16674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/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pt-PT" dirty="0"/>
                              <m:t> </m:t>
                            </m:r>
                          </m:e>
                        </m:d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630541"/>
                <a:ext cx="166743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909262" y="4630541"/>
                <a:ext cx="26042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pt-PT" dirty="0"/>
                              <m:t> </m:t>
                            </m:r>
                          </m:e>
                        </m:d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pt-PT" dirty="0"/>
                          <m:t> 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262" y="4630541"/>
                <a:ext cx="2604249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3697712" y="4630541"/>
                <a:ext cx="26042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pt-PT" dirty="0"/>
                              <m:t> </m:t>
                            </m:r>
                          </m:e>
                        </m:d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p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pt-PT" dirty="0"/>
                          <m:t> 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712" y="4630541"/>
                <a:ext cx="2604249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037497" y="4631560"/>
                <a:ext cx="26042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p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pt-PT" dirty="0"/>
                          <m:t> 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497" y="4631560"/>
                <a:ext cx="2604249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reta 9"/>
          <p:cNvCxnSpPr/>
          <p:nvPr/>
        </p:nvCxnSpPr>
        <p:spPr>
          <a:xfrm flipV="1">
            <a:off x="4128247" y="4650531"/>
            <a:ext cx="188259" cy="349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ta 20"/>
          <p:cNvCxnSpPr/>
          <p:nvPr/>
        </p:nvCxnSpPr>
        <p:spPr>
          <a:xfrm flipV="1">
            <a:off x="4999836" y="4628108"/>
            <a:ext cx="188259" cy="349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7284212" y="4640536"/>
                <a:ext cx="26042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sSup>
                      <m:sSup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212" y="4640536"/>
                <a:ext cx="2604249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1909262" y="4979913"/>
                <a:ext cx="26042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−2+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p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262" y="4979913"/>
                <a:ext cx="2604249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72352" y="4169594"/>
            <a:ext cx="28219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63538">
              <a:lnSpc>
                <a:spcPct val="150000"/>
              </a:lnSpc>
              <a:buClr>
                <a:srgbClr val="F47929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facto, tem-se que: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72351" y="5349128"/>
                <a:ext cx="8032773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 indent="-363538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3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determinar as raízes quadradas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procuramos os números complexos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que elevados ao quadrado dão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5349128"/>
                <a:ext cx="8032773" cy="872034"/>
              </a:xfrm>
              <a:prstGeom prst="rect">
                <a:avLst/>
              </a:prstGeom>
              <a:blipFill rotWithShape="0">
                <a:blip r:embed="rId15"/>
                <a:stretch>
                  <a:fillRect l="-455" b="-97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72352" y="6169407"/>
                <a:ext cx="79693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Trata-se, portanto, de resolver a equação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6169407"/>
                <a:ext cx="7969394" cy="507831"/>
              </a:xfrm>
              <a:prstGeom prst="rect">
                <a:avLst/>
              </a:prstGeom>
              <a:blipFill rotWithShape="0">
                <a:blip r:embed="rId16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51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" grpId="0"/>
      <p:bldP spid="11" grpId="0"/>
      <p:bldP spid="3" grpId="0"/>
      <p:bldP spid="5" grpId="0"/>
      <p:bldP spid="7" grpId="0"/>
      <p:bldP spid="8" grpId="0"/>
      <p:bldP spid="16" grpId="0"/>
      <p:bldP spid="18" grpId="0"/>
      <p:bldP spid="19" grpId="0"/>
      <p:bldP spid="24" grpId="0"/>
      <p:bldP spid="30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115332"/>
                <a:ext cx="847164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Soluções das equações da forma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5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5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</m:e>
                      <m:sup>
                        <m:r>
                          <a:rPr lang="pt-PT" sz="25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p>
                    </m:sSup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𝒘</m:t>
                    </m:r>
                  </m:oMath>
                </a14:m>
                <a:r>
                  <a:rPr lang="pt-PT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𝒘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endParaRPr lang="pt-PT" sz="2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477054"/>
              </a:xfrm>
              <a:prstGeom prst="rect">
                <a:avLst/>
              </a:prstGeom>
              <a:blipFill rotWithShape="0">
                <a:blip r:embed="rId3"/>
                <a:stretch>
                  <a:fillRect l="-1151" t="-10256" b="-3076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6"/>
          <p:cNvSpPr/>
          <p:nvPr/>
        </p:nvSpPr>
        <p:spPr>
          <a:xfrm>
            <a:off x="666847" y="94569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2007859" y="1492870"/>
                <a:ext cx="26042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𝑏𝑖</m:t>
                            </m:r>
                            <m:r>
                              <m:rPr>
                                <m:nor/>
                              </m:rPr>
                              <a:rPr lang="pt-PT" dirty="0"/>
                              <m:t> </m:t>
                            </m:r>
                          </m:e>
                        </m:d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859" y="1492870"/>
                <a:ext cx="260424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72351" y="1396727"/>
                <a:ext cx="803277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 indent="-363538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3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1396727"/>
                <a:ext cx="8032773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455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2007859" y="1829936"/>
                <a:ext cx="31802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𝑎𝑏𝑖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859" y="1829936"/>
                <a:ext cx="318023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2007859" y="2197345"/>
                <a:ext cx="31802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𝑎𝑏𝑖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859" y="2197345"/>
                <a:ext cx="318023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2007859" y="2566677"/>
                <a:ext cx="3180236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=0</m:t>
                            </m:r>
                          </m:e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𝑎𝑏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=−1</m:t>
                            </m:r>
                            <m:r>
                              <m:rPr>
                                <m:nor/>
                              </m:rPr>
                              <a:rPr lang="pt-PT" dirty="0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859" y="2566677"/>
                <a:ext cx="3180236" cy="71019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3688734" y="2566948"/>
                <a:ext cx="3180236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𝑎𝑏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=−1</m:t>
                            </m:r>
                            <m:r>
                              <m:rPr>
                                <m:nor/>
                              </m:rPr>
                              <a:rPr lang="pt-PT" dirty="0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734" y="2566948"/>
                <a:ext cx="3180236" cy="71019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5165434" y="2566948"/>
                <a:ext cx="3548261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𝑎𝑏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=−1</m:t>
                            </m:r>
                            <m:r>
                              <m:rPr>
                                <m:nor/>
                              </m:rPr>
                              <a:rPr lang="pt-PT" dirty="0"/>
                              <m:t> </m:t>
                            </m:r>
                          </m:e>
                        </m:eqAr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∨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d>
                      <m:dPr>
                        <m:begChr m:val="{"/>
                        <m:endChr m:val=""/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=−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𝑎𝑏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=−1</m:t>
                            </m:r>
                            <m:r>
                              <m:rPr>
                                <m:nor/>
                              </m:rPr>
                              <a:rPr lang="pt-PT" dirty="0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434" y="2566948"/>
                <a:ext cx="3548261" cy="71019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2007859" y="3275977"/>
                <a:ext cx="3548261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pt-PT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=−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pt-PT" dirty="0"/>
                              <m:t> </m:t>
                            </m:r>
                          </m:e>
                        </m:eqAr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∨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d>
                      <m:dPr>
                        <m:begChr m:val="{"/>
                        <m:endChr m:val=""/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=−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=−1</m:t>
                            </m:r>
                            <m:r>
                              <m:rPr>
                                <m:nor/>
                              </m:rPr>
                              <a:rPr lang="pt-PT" dirty="0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859" y="3275977"/>
                <a:ext cx="3548261" cy="71019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5167904" y="3224952"/>
                <a:ext cx="3548261" cy="811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e>
                            <m:sSup>
                              <m:sSupPr>
                                <m:ctrlPr>
                                  <a:rPr lang="pt-PT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pt-PT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1 </m:t>
                                </m:r>
                              </m:num>
                              <m:den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pt-PT" dirty="0"/>
                              <m:t> </m:t>
                            </m:r>
                          </m:e>
                        </m:eqAr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∨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d>
                      <m:dPr>
                        <m:begChr m:val="{"/>
                        <m:endChr m:val=""/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=−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e>
                            <m:sSup>
                              <m:sSup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1 </m:t>
                                </m:r>
                              </m:num>
                              <m:den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904" y="3224952"/>
                <a:ext cx="3548261" cy="81176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haveta à direita 14"/>
          <p:cNvSpPr/>
          <p:nvPr/>
        </p:nvSpPr>
        <p:spPr>
          <a:xfrm rot="5400000">
            <a:off x="6106470" y="3471489"/>
            <a:ext cx="161367" cy="1008000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921623" y="4101185"/>
                <a:ext cx="2571538" cy="338554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Equação impossível </a:t>
                </a:r>
                <a:r>
                  <a:rPr lang="pt-PT" sz="1600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14:m>
                  <m:oMath xmlns:m="http://schemas.openxmlformats.org/officeDocument/2006/math">
                    <m:r>
                      <a:rPr lang="pt-PT" sz="160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pt-PT" sz="1600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623" y="4101185"/>
                <a:ext cx="2571538" cy="338554"/>
              </a:xfrm>
              <a:prstGeom prst="rect">
                <a:avLst/>
              </a:prstGeom>
              <a:blipFill rotWithShape="0">
                <a:blip r:embed="rId13"/>
                <a:stretch>
                  <a:fillRect l="-943" t="-3509" b="-21053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2007859" y="4505276"/>
                <a:ext cx="3548261" cy="811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=−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e>
                            <m:sSup>
                              <m:sSup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1 </m:t>
                                </m:r>
                              </m:num>
                              <m:den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859" y="4505276"/>
                <a:ext cx="3548261" cy="81176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3210652" y="4422849"/>
                <a:ext cx="3548261" cy="976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=−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=−</m:t>
                            </m:r>
                            <m:rad>
                              <m:radPr>
                                <m:degHide m:val="on"/>
                                <m:ctrlPr>
                                  <a:rPr lang="pt-PT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pt-PT" i="1" dirty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1 </m:t>
                                    </m:r>
                                  </m:num>
                                  <m:den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rad>
                            <m:r>
                              <m:rPr>
                                <m:nor/>
                              </m:rPr>
                              <a:rPr lang="pt-PT" dirty="0"/>
                              <m:t> </m:t>
                            </m:r>
                          </m:e>
                        </m:eqAr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∨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d>
                      <m:dPr>
                        <m:begChr m:val="{"/>
                        <m:endChr m:val=""/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=−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pt-PT" i="1" dirty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1 </m:t>
                                    </m:r>
                                  </m:num>
                                  <m:den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rad>
                          </m:e>
                        </m:eqAr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652" y="4422849"/>
                <a:ext cx="3548261" cy="97661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6119918" y="4505276"/>
                <a:ext cx="3024081" cy="736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=−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pt-PT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i="1" dirty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b="0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r>
                              <m:rPr>
                                <m:nor/>
                              </m:rPr>
                              <a:rPr lang="pt-PT" dirty="0"/>
                              <m:t> </m:t>
                            </m:r>
                          </m:e>
                        </m:eqAr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∨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d>
                      <m:dPr>
                        <m:begChr m:val="{"/>
                        <m:endChr m:val=""/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=−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i="1" dirty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18" y="4505276"/>
                <a:ext cx="3024081" cy="73699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2007858" y="5399463"/>
                <a:ext cx="4446729" cy="1117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pt-PT" i="1" dirty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pt-PT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pt-PT" i="1" dirty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t-PT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pt-PT" dirty="0"/>
                              <m:t> </m:t>
                            </m:r>
                          </m:e>
                        </m:eqAr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∨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d>
                      <m:dPr>
                        <m:begChr m:val="{"/>
                        <m:endChr m:val=""/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pt-PT" i="1" dirty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pt-PT" i="1" dirty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i="1" dirty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858" y="5399463"/>
                <a:ext cx="4446729" cy="111799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eta para a direita 21"/>
          <p:cNvSpPr/>
          <p:nvPr/>
        </p:nvSpPr>
        <p:spPr>
          <a:xfrm>
            <a:off x="5031323" y="5755893"/>
            <a:ext cx="495058" cy="416859"/>
          </a:xfrm>
          <a:prstGeom prst="rightArrow">
            <a:avLst/>
          </a:prstGeom>
          <a:solidFill>
            <a:srgbClr val="F47929"/>
          </a:solidFill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5591139" y="5639240"/>
                <a:ext cx="2866693" cy="6384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pt-PT" sz="160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PT" sz="1600" i="1" dirty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sz="1600" i="1" dirty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PT" sz="1600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PT" sz="1600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pt-PT" sz="1600" i="1" dirty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PT" sz="1600" i="1" dirty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sz="1600" i="1" dirty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PT" sz="1600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PT" sz="1600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r>
                      <a:rPr lang="pt-PT" sz="1600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pt-PT" sz="1600" i="1" dirty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PT" sz="1600" i="1" dirty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sz="1600" i="1" dirty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PT" sz="1600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PT" sz="1600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pt-PT" sz="1600" i="1" dirty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PT" sz="1600" i="1" dirty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sz="1600" i="1" dirty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PT" sz="1600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PT" sz="1600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são </a:t>
                </a:r>
                <a:r>
                  <a:rPr lang="pt-PT" sz="1600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 raízes quadradas de </a:t>
                </a:r>
                <a14:m>
                  <m:oMath xmlns:m="http://schemas.openxmlformats.org/officeDocument/2006/math">
                    <m:r>
                      <a:rPr lang="pt-PT" sz="160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a:rPr lang="pt-PT" sz="160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PT" sz="1600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139" y="5639240"/>
                <a:ext cx="2866693" cy="638445"/>
              </a:xfrm>
              <a:prstGeom prst="rect">
                <a:avLst/>
              </a:prstGeom>
              <a:blipFill rotWithShape="0">
                <a:blip r:embed="rId18"/>
                <a:stretch>
                  <a:fillRect r="-2128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 arredondado 39"/>
          <p:cNvSpPr/>
          <p:nvPr/>
        </p:nvSpPr>
        <p:spPr>
          <a:xfrm>
            <a:off x="5591139" y="5519456"/>
            <a:ext cx="2866693" cy="878012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191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23" grpId="0"/>
      <p:bldP spid="27" grpId="0"/>
      <p:bldP spid="28" grpId="0"/>
      <p:bldP spid="29" grpId="0"/>
      <p:bldP spid="31" grpId="0"/>
      <p:bldP spid="32" grpId="0"/>
      <p:bldP spid="33" grpId="0"/>
      <p:bldP spid="15" grpId="0" animBg="1"/>
      <p:bldP spid="20" grpId="0" animBg="1"/>
      <p:bldP spid="34" grpId="0"/>
      <p:bldP spid="35" grpId="0"/>
      <p:bldP spid="36" grpId="0"/>
      <p:bldP spid="37" grpId="0"/>
      <p:bldP spid="22" grpId="0" animBg="1"/>
      <p:bldP spid="38" grpId="0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6"/>
              <p:cNvSpPr/>
              <p:nvPr/>
            </p:nvSpPr>
            <p:spPr>
              <a:xfrm>
                <a:off x="666847" y="919086"/>
                <a:ext cx="8054794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Vejamos,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agora, um processo mais simples para determinar as raízes de ordem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de um determinado número complexo não nulo, nomeadamente para índices elevados de raízes, utilizando a representação na forma trigonométrica dos números complexos. </a:t>
                </a:r>
              </a:p>
            </p:txBody>
          </p:sp>
        </mc:Choice>
        <mc:Fallback xmlns="">
          <p:sp>
            <p:nvSpPr>
              <p:cNvPr id="5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19086"/>
                <a:ext cx="8054794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605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6"/>
          <p:cNvSpPr/>
          <p:nvPr/>
        </p:nvSpPr>
        <p:spPr>
          <a:xfrm>
            <a:off x="672352" y="2577749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6"/>
              <p:cNvSpPr txBox="1"/>
              <p:nvPr/>
            </p:nvSpPr>
            <p:spPr>
              <a:xfrm>
                <a:off x="672352" y="115332"/>
                <a:ext cx="847164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Soluções das equações da forma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5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5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</m:e>
                      <m:sup>
                        <m:r>
                          <a:rPr lang="pt-PT" sz="25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p>
                    </m:sSup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𝒘</m:t>
                    </m:r>
                  </m:oMath>
                </a14:m>
                <a:r>
                  <a:rPr lang="pt-PT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𝒘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endParaRPr lang="pt-PT" sz="2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477054"/>
              </a:xfrm>
              <a:prstGeom prst="rect">
                <a:avLst/>
              </a:prstGeom>
              <a:blipFill rotWithShape="0">
                <a:blip r:embed="rId4"/>
                <a:stretch>
                  <a:fillRect l="-1151" t="-10256" b="-3076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2352" y="2959771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Determinar 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raízes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quartas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soluções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 equação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959771"/>
                <a:ext cx="8049289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606" b="-229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72351" y="3334434"/>
                <a:ext cx="8049289" cy="483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 número complexo, não nulo,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=|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3334434"/>
                <a:ext cx="8049289" cy="483017"/>
              </a:xfrm>
              <a:prstGeom prst="rect">
                <a:avLst/>
              </a:prstGeom>
              <a:blipFill rotWithShape="0">
                <a:blip r:embed="rId6"/>
                <a:stretch>
                  <a:fillRect l="-606" b="-177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2353" y="3716456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Pretendemos descobrir os valores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que satisfazem a equação: 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3716456"/>
                <a:ext cx="8049288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66847" y="4150113"/>
                <a:ext cx="2604249" cy="459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</m:t>
                            </m:r>
                            <m:r>
                              <a:rPr lang="pt-PT" i="1" dirty="0" err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  <m:r>
                              <a:rPr lang="pt-PT" i="1" dirty="0" err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𝜃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sSup>
                      <m:sSup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p>
                    </m:sSup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4150113"/>
                <a:ext cx="2604249" cy="459678"/>
              </a:xfrm>
              <a:prstGeom prst="rect">
                <a:avLst/>
              </a:prstGeom>
              <a:blipFill rotWithShape="0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2311864" y="4210840"/>
                <a:ext cx="2604249" cy="392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pt-PT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sSup>
                      <m:sSup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p>
                    </m:sSup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864" y="4210840"/>
                <a:ext cx="2604249" cy="392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2311864" y="4577335"/>
                <a:ext cx="433098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pt-PT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  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∧   4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864" y="4577335"/>
                <a:ext cx="4330983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2306353" y="4943434"/>
                <a:ext cx="4330983" cy="508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g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∧   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4 </m:t>
                        </m:r>
                      </m:den>
                    </m:f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353" y="4943434"/>
                <a:ext cx="4330983" cy="50860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2311864" y="5425141"/>
                <a:ext cx="4330983" cy="508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∧   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4 </m:t>
                        </m:r>
                      </m:den>
                    </m:f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864" y="5425141"/>
                <a:ext cx="4330983" cy="50860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72353" y="5853060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as raízes quartas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são os números complexos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tais que: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5853060"/>
                <a:ext cx="8049289" cy="507831"/>
              </a:xfrm>
              <a:prstGeom prst="rect">
                <a:avLst/>
              </a:prstGeom>
              <a:blipFill rotWithShape="0">
                <a:blip r:embed="rId13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326467" y="6282646"/>
                <a:ext cx="2491067" cy="506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4 </m:t>
                                  </m:r>
                                </m:den>
                              </m:f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ℤ</m:t>
                      </m:r>
                      <m:r>
                        <a:rPr lang="pt-PT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467" y="6282646"/>
                <a:ext cx="2491067" cy="50616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54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8" grpId="0"/>
      <p:bldP spid="5" grpId="0"/>
      <p:bldP spid="7" grpId="0"/>
      <p:bldP spid="8" grpId="0"/>
      <p:bldP spid="21" grpId="0"/>
      <p:bldP spid="22" grpId="0"/>
      <p:bldP spid="24" grpId="0"/>
      <p:bldP spid="25" grpId="0"/>
      <p:bldP spid="26" grpId="0"/>
      <p:bldP spid="2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8" name="Rectangle 6"/>
          <p:cNvSpPr/>
          <p:nvPr/>
        </p:nvSpPr>
        <p:spPr>
          <a:xfrm>
            <a:off x="666847" y="919086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6"/>
              <p:cNvSpPr txBox="1"/>
              <p:nvPr/>
            </p:nvSpPr>
            <p:spPr>
              <a:xfrm>
                <a:off x="672352" y="115332"/>
                <a:ext cx="847164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Soluções das equações da forma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5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5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</m:e>
                      <m:sup>
                        <m:r>
                          <a:rPr lang="pt-PT" sz="25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p>
                    </m:sSup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𝒘</m:t>
                    </m:r>
                  </m:oMath>
                </a14:m>
                <a:r>
                  <a:rPr lang="pt-PT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𝒘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endParaRPr lang="pt-PT" sz="2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477054"/>
              </a:xfrm>
              <a:prstGeom prst="rect">
                <a:avLst/>
              </a:prstGeom>
              <a:blipFill rotWithShape="0">
                <a:blip r:embed="rId3"/>
                <a:stretch>
                  <a:fillRect l="-1151" t="-10256" b="-3076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2352" y="1628138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Atribuindo valores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determinamos as soluções pretendidas: 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628138"/>
                <a:ext cx="8049289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72353" y="2056595"/>
                <a:ext cx="379207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2056595"/>
                <a:ext cx="3792071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965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272734" y="1185142"/>
                <a:ext cx="2598532" cy="506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4 </m:t>
                                  </m:r>
                                </m:den>
                              </m:f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ℤ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734" y="1185142"/>
                <a:ext cx="2598532" cy="5061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3" y="2487852"/>
                <a:ext cx="2245659" cy="469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4 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2487852"/>
                <a:ext cx="2245659" cy="46961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72353" y="2881318"/>
                <a:ext cx="379207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2881318"/>
                <a:ext cx="3792071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96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672353" y="3312575"/>
                <a:ext cx="2245659" cy="482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4 </m:t>
                                  </m:r>
                                </m:den>
                              </m:f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3312575"/>
                <a:ext cx="2245659" cy="4823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625621" y="3296396"/>
                <a:ext cx="1167434" cy="4939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4 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621" y="3296396"/>
                <a:ext cx="1167434" cy="49391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72353" y="3708766"/>
                <a:ext cx="379207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3708766"/>
                <a:ext cx="3792071" cy="507831"/>
              </a:xfrm>
              <a:prstGeom prst="rect">
                <a:avLst/>
              </a:prstGeom>
              <a:blipFill rotWithShape="0">
                <a:blip r:embed="rId11"/>
                <a:stretch>
                  <a:fillRect l="-965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672353" y="4140023"/>
                <a:ext cx="2245659" cy="482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4 </m:t>
                                  </m:r>
                                </m:den>
                              </m:f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4140023"/>
                <a:ext cx="2245659" cy="48231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2571833" y="4123844"/>
                <a:ext cx="1167434" cy="4939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4 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833" y="4123844"/>
                <a:ext cx="1167434" cy="49391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72353" y="4617762"/>
                <a:ext cx="379207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4617762"/>
                <a:ext cx="3792071" cy="507831"/>
              </a:xfrm>
              <a:prstGeom prst="rect">
                <a:avLst/>
              </a:prstGeom>
              <a:blipFill rotWithShape="0">
                <a:blip r:embed="rId14"/>
                <a:stretch>
                  <a:fillRect l="-96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672353" y="5049019"/>
                <a:ext cx="2245659" cy="500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4 </m:t>
                                  </m:r>
                                </m:den>
                              </m:f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5049019"/>
                <a:ext cx="2245659" cy="50039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2652515" y="5032840"/>
                <a:ext cx="1167434" cy="4939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7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4 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515" y="5032840"/>
                <a:ext cx="1167434" cy="49391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4464424" y="2060656"/>
                <a:ext cx="379207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424" y="2060656"/>
                <a:ext cx="3792071" cy="456535"/>
              </a:xfrm>
              <a:prstGeom prst="rect">
                <a:avLst/>
              </a:prstGeom>
              <a:blipFill rotWithShape="0">
                <a:blip r:embed="rId17"/>
                <a:stretch>
                  <a:fillRect l="-96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4464424" y="2491913"/>
                <a:ext cx="2245659" cy="482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4 </m:t>
                                  </m:r>
                                </m:den>
                              </m:f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+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424" y="2491913"/>
                <a:ext cx="2245659" cy="48231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408807" y="2509952"/>
                <a:ext cx="1126975" cy="469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4 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807" y="2509952"/>
                <a:ext cx="1126975" cy="469616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7425703" y="2654909"/>
                <a:ext cx="5040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703" y="2654909"/>
                <a:ext cx="504049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3614" r="-3614" b="-1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4464424" y="2952262"/>
                <a:ext cx="379207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424" y="2952262"/>
                <a:ext cx="3792071" cy="456535"/>
              </a:xfrm>
              <a:prstGeom prst="rect">
                <a:avLst/>
              </a:prstGeom>
              <a:blipFill rotWithShape="0">
                <a:blip r:embed="rId21"/>
                <a:stretch>
                  <a:fillRect l="-96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4464424" y="3383519"/>
                <a:ext cx="2245659" cy="506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4 </m:t>
                                  </m:r>
                                </m:den>
                              </m:f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+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424" y="3383519"/>
                <a:ext cx="2245659" cy="50616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6442365" y="3398832"/>
                <a:ext cx="1167435" cy="4939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4 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5" y="3398832"/>
                <a:ext cx="1167435" cy="493918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7492938" y="3546515"/>
                <a:ext cx="5040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938" y="3546515"/>
                <a:ext cx="504049" cy="276999"/>
              </a:xfrm>
              <a:prstGeom prst="rect">
                <a:avLst/>
              </a:prstGeom>
              <a:blipFill rotWithShape="0">
                <a:blip r:embed="rId24"/>
                <a:stretch>
                  <a:fillRect l="-3614" r="-3614" b="-1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6165694" y="3940482"/>
                <a:ext cx="3895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694" y="3940482"/>
                <a:ext cx="389530" cy="430887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72353" y="5976750"/>
                <a:ext cx="8049288" cy="751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continuássemos a atribuir valores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obteríamos um dos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quatro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números complexos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f>
                          <m:fPr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4 </m:t>
                            </m:r>
                          </m:den>
                        </m:f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f>
                          <m:fPr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4 </m:t>
                            </m:r>
                          </m:den>
                        </m:f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f>
                          <m:fPr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4 </m:t>
                            </m:r>
                          </m:den>
                        </m:f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f>
                          <m:fPr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4 </m:t>
                            </m:r>
                          </m:den>
                        </m:f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5976750"/>
                <a:ext cx="8049288" cy="751103"/>
              </a:xfrm>
              <a:prstGeom prst="rect">
                <a:avLst/>
              </a:prstGeom>
              <a:blipFill rotWithShape="0">
                <a:blip r:embed="rId26"/>
                <a:stretch>
                  <a:fillRect l="-606" t="-4032" b="-120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593725" y="4492174"/>
                <a:ext cx="3922997" cy="424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.=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4 </m:t>
                                  </m:r>
                                </m:den>
                              </m:f>
                            </m:sup>
                          </m:sSup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  <m: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4 </m:t>
                                  </m:r>
                                </m:den>
                              </m:f>
                            </m:sup>
                          </m:sSup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  <m: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4 </m:t>
                                  </m:r>
                                </m:den>
                              </m:f>
                            </m:sup>
                          </m:sSup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dirty="0" smtClean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7</m:t>
                                  </m:r>
                                  <m: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4 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25" y="4492174"/>
                <a:ext cx="3922997" cy="42486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ângulo 14"/>
              <p:cNvSpPr/>
              <p:nvPr/>
            </p:nvSpPr>
            <p:spPr>
              <a:xfrm>
                <a:off x="672353" y="5536098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número complexo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tem quatro raízes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quartas distintas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5536098"/>
                <a:ext cx="8049288" cy="507831"/>
              </a:xfrm>
              <a:prstGeom prst="rect">
                <a:avLst/>
              </a:prstGeom>
              <a:blipFill rotWithShape="1">
                <a:blip r:embed="rId28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88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2" grpId="0"/>
      <p:bldP spid="20" grpId="0"/>
      <p:bldP spid="28" grpId="0"/>
      <p:bldP spid="3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10" grpId="0"/>
      <p:bldP spid="11" grpId="0"/>
      <p:bldP spid="37" grpId="0"/>
      <p:bldP spid="38" grpId="0"/>
      <p:bldP spid="39" grpId="0"/>
      <p:bldP spid="40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8" name="Rectangle 6"/>
          <p:cNvSpPr/>
          <p:nvPr/>
        </p:nvSpPr>
        <p:spPr>
          <a:xfrm>
            <a:off x="666847" y="919086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6"/>
              <p:cNvSpPr txBox="1"/>
              <p:nvPr/>
            </p:nvSpPr>
            <p:spPr>
              <a:xfrm>
                <a:off x="672352" y="115332"/>
                <a:ext cx="847164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Soluções das equações da forma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5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5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</m:e>
                      <m:sup>
                        <m:r>
                          <a:rPr lang="pt-PT" sz="25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p>
                    </m:sSup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𝒘</m:t>
                    </m:r>
                  </m:oMath>
                </a14:m>
                <a:r>
                  <a:rPr lang="pt-PT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𝒘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endParaRPr lang="pt-PT" sz="2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477054"/>
              </a:xfrm>
              <a:prstGeom prst="rect">
                <a:avLst/>
              </a:prstGeom>
              <a:blipFill rotWithShape="0">
                <a:blip r:embed="rId3"/>
                <a:stretch>
                  <a:fillRect l="-1151" t="-10256" b="-3076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2352" y="1792574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Vamos representar no plano complexo os afixos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dos números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respetivamente: 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792574"/>
                <a:ext cx="8049289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2518169" y="1312879"/>
                <a:ext cx="4107663" cy="517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P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.=</m:t>
                      </m:r>
                      <m:d>
                        <m:dPr>
                          <m:begChr m:val="{"/>
                          <m:endChr m:val="}"/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pt-PT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pt-PT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4 </m:t>
                                  </m:r>
                                </m:den>
                              </m:f>
                            </m:sup>
                          </m:sSup>
                          <m:r>
                            <a:rPr lang="pt-PT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pt-PT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pt-PT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pt-PT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  <m:r>
                                    <a:rPr lang="pt-PT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4 </m:t>
                                  </m:r>
                                </m:den>
                              </m:f>
                            </m:sup>
                          </m:sSup>
                          <m:r>
                            <a:rPr lang="pt-PT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pt-PT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pt-PT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pt-PT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  <m:r>
                                    <a:rPr lang="pt-PT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4 </m:t>
                                  </m:r>
                                </m:den>
                              </m:f>
                            </m:sup>
                          </m:sSup>
                          <m:r>
                            <a:rPr lang="pt-PT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pt-PT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pt-PT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pt-PT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7</m:t>
                                  </m:r>
                                  <m:r>
                                    <a:rPr lang="pt-PT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4 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169" y="1312879"/>
                <a:ext cx="4107663" cy="5171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63"/>
          <a:stretch/>
        </p:blipFill>
        <p:spPr>
          <a:xfrm>
            <a:off x="5936566" y="2701835"/>
            <a:ext cx="2958378" cy="2964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666846" y="2621154"/>
                <a:ext cx="5330541" cy="1835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os afixos dos números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pertencem à circunferência centrada na origem do referencial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 de raio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pois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têm módulo igual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2621154"/>
                <a:ext cx="5330541" cy="1835374"/>
              </a:xfrm>
              <a:prstGeom prst="rect">
                <a:avLst/>
              </a:prstGeom>
              <a:blipFill rotWithShape="0">
                <a:blip r:embed="rId7"/>
                <a:stretch>
                  <a:fillRect l="-686" r="-1943" b="-132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o 17"/>
          <p:cNvGrpSpPr/>
          <p:nvPr/>
        </p:nvGrpSpPr>
        <p:grpSpPr>
          <a:xfrm>
            <a:off x="666845" y="4315443"/>
            <a:ext cx="5330541" cy="2585323"/>
            <a:chOff x="666845" y="4315443"/>
            <a:chExt cx="5330541" cy="25853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tângulo 41"/>
                <p:cNvSpPr/>
                <p:nvPr/>
              </p:nvSpPr>
              <p:spPr>
                <a:xfrm>
                  <a:off x="666845" y="4315443"/>
                  <a:ext cx="5330541" cy="25853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Clr>
                      <a:srgbClr val="F47929"/>
                    </a:buClr>
                    <a:buFont typeface="Wingdings" panose="05000000000000000000" pitchFamily="2" charset="2"/>
                    <a:buChar char="§"/>
                  </a:pP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ao passarmos da raiz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para a raiz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adicionamos     , ao passarmos da raiz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para a raiz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adicionamos novamente     , da </a:t>
                  </a:r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raiz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para a raiz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adicionamos     , e voltamos a adicionar     </a:t>
                  </a:r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completando uma volta e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repetimos, assim, </a:t>
                  </a:r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raiz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pt-PT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etângulo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845" y="4315443"/>
                  <a:ext cx="5330541" cy="258532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86" b="-943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2393135" y="4809779"/>
                  <a:ext cx="250068" cy="4185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PT" sz="1600" b="0" i="1" smtClean="0">
                                <a:latin typeface="Cambria Math" panose="02040503050406030204" pitchFamily="18" charset="0"/>
                              </a:rPr>
                              <m:t> 2 </m:t>
                            </m:r>
                          </m:den>
                        </m:f>
                      </m:oMath>
                    </m:oMathPara>
                  </a14:m>
                  <a:endParaRPr lang="pt-PT" sz="16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3135" y="4809779"/>
                  <a:ext cx="250068" cy="41857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439" b="-15942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/>
                <p:cNvSpPr txBox="1"/>
                <p:nvPr/>
              </p:nvSpPr>
              <p:spPr>
                <a:xfrm>
                  <a:off x="4471053" y="5204961"/>
                  <a:ext cx="250068" cy="4185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PT" sz="1600" b="0" i="1" smtClean="0">
                                <a:latin typeface="Cambria Math" panose="02040503050406030204" pitchFamily="18" charset="0"/>
                              </a:rPr>
                              <m:t> 2 </m:t>
                            </m:r>
                          </m:den>
                        </m:f>
                      </m:oMath>
                    </m:oMathPara>
                  </a14:m>
                  <a:endParaRPr lang="pt-PT" sz="1600" dirty="0"/>
                </a:p>
              </p:txBody>
            </p:sp>
          </mc:Choice>
          <mc:Fallback xmlns="">
            <p:sp>
              <p:nvSpPr>
                <p:cNvPr id="43" name="CaixaDeTexto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1053" y="5204961"/>
                  <a:ext cx="250068" cy="41857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6176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/>
                <p:cNvSpPr txBox="1"/>
                <p:nvPr/>
              </p:nvSpPr>
              <p:spPr>
                <a:xfrm>
                  <a:off x="3808606" y="5609838"/>
                  <a:ext cx="250068" cy="4185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PT" sz="1600" b="0" i="1" smtClean="0">
                                <a:latin typeface="Cambria Math" panose="02040503050406030204" pitchFamily="18" charset="0"/>
                              </a:rPr>
                              <m:t> 2 </m:t>
                            </m:r>
                          </m:den>
                        </m:f>
                      </m:oMath>
                    </m:oMathPara>
                  </a14:m>
                  <a:endParaRPr lang="pt-PT" sz="1600" dirty="0"/>
                </a:p>
              </p:txBody>
            </p:sp>
          </mc:Choice>
          <mc:Fallback xmlns="">
            <p:sp>
              <p:nvSpPr>
                <p:cNvPr id="44" name="CaixaDe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8606" y="5609838"/>
                  <a:ext cx="250068" cy="41857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439" b="-15942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2026426" y="6046065"/>
                  <a:ext cx="250068" cy="4185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PT" sz="1600" b="0" i="1" smtClean="0">
                                <a:latin typeface="Cambria Math" panose="02040503050406030204" pitchFamily="18" charset="0"/>
                              </a:rPr>
                              <m:t> 2 </m:t>
                            </m:r>
                          </m:den>
                        </m:f>
                      </m:oMath>
                    </m:oMathPara>
                  </a14:m>
                  <a:endParaRPr lang="pt-PT" sz="1600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426" y="6046065"/>
                  <a:ext cx="250068" cy="41857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6176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4831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etângulo arredondado 12"/>
          <p:cNvSpPr/>
          <p:nvPr/>
        </p:nvSpPr>
        <p:spPr>
          <a:xfrm>
            <a:off x="526038" y="945695"/>
            <a:ext cx="8190098" cy="2254602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(Fórmula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pt-PT" dirty="0" err="1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err="1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Moivre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generalizada)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um número natural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tem-se que a equação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tem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exatamente as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soluções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6"/>
              <p:cNvSpPr txBox="1"/>
              <p:nvPr/>
            </p:nvSpPr>
            <p:spPr>
              <a:xfrm>
                <a:off x="672352" y="115332"/>
                <a:ext cx="847164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Soluções das equações da forma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5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25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</m:e>
                      <m:sup>
                        <m:r>
                          <a:rPr lang="pt-PT" sz="25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p>
                    </m:sSup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𝒘</m:t>
                    </m:r>
                  </m:oMath>
                </a14:m>
                <a:r>
                  <a:rPr lang="pt-PT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𝒘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sz="25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endParaRPr lang="pt-PT" sz="2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477054"/>
              </a:xfrm>
              <a:prstGeom prst="rect">
                <a:avLst/>
              </a:prstGeom>
              <a:blipFill rotWithShape="0">
                <a:blip r:embed="rId4"/>
                <a:stretch>
                  <a:fillRect l="-1151" t="-10256" b="-3076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527447" y="2231604"/>
                <a:ext cx="2154244" cy="424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rad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447" y="2231604"/>
                <a:ext cx="2154244" cy="4245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2353" y="2692466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 1, … 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onde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um argumento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2692466"/>
                <a:ext cx="8043783" cy="507831"/>
              </a:xfrm>
              <a:prstGeom prst="rect">
                <a:avLst/>
              </a:prstGeom>
              <a:blipFill rotWithShape="0">
                <a:blip r:embed="rId6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66847" y="5933823"/>
                <a:ext cx="8038277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Os afixos das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raízes de ordem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vértices de um polígono regular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lados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inscrito numa circunferência de centro na origem.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5933823"/>
                <a:ext cx="8038277" cy="872034"/>
              </a:xfrm>
              <a:prstGeom prst="rect">
                <a:avLst/>
              </a:prstGeom>
              <a:blipFill rotWithShape="0">
                <a:blip r:embed="rId7"/>
                <a:stretch>
                  <a:fillRect l="-455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66847" y="3189650"/>
                <a:ext cx="803827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Há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exatamente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raízes de ordem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um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189650"/>
                <a:ext cx="8038277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455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666847" y="3552725"/>
                <a:ext cx="8038277" cy="595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módulo de qualquer raiz de ordem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pt-PT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d>
                          <m:dPr>
                            <m:begChr m:val="|"/>
                            <m:endChr m:val="|"/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ra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552725"/>
                <a:ext cx="8038277" cy="595484"/>
              </a:xfrm>
              <a:prstGeom prst="rect">
                <a:avLst/>
              </a:prstGeom>
              <a:blipFill rotWithShape="0">
                <a:blip r:embed="rId9"/>
                <a:stretch>
                  <a:fillRect l="-455" b="-41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/>
          <p:cNvSpPr/>
          <p:nvPr/>
        </p:nvSpPr>
        <p:spPr>
          <a:xfrm>
            <a:off x="2318569" y="51540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/>
              <a:t> 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666847" y="4002867"/>
            <a:ext cx="8038277" cy="1338828"/>
            <a:chOff x="683365" y="4554299"/>
            <a:chExt cx="8038277" cy="1338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tângulo 23"/>
                <p:cNvSpPr/>
                <p:nvPr/>
              </p:nvSpPr>
              <p:spPr>
                <a:xfrm>
                  <a:off x="683365" y="4554299"/>
                  <a:ext cx="8038277" cy="13388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Clr>
                      <a:srgbClr val="05AAB0"/>
                    </a:buClr>
                    <a:buFont typeface="Wingdings" panose="05000000000000000000" pitchFamily="2" charset="2"/>
                    <a:buChar char="§"/>
                  </a:pPr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As representações geométricas das raízes de ordem </a:t>
                  </a: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de </a:t>
                  </a: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</m:t>
                      </m:r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estão sobre uma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circunferência </a:t>
                  </a:r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 centro na origem e raio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e </a:t>
                  </a:r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dividem-na em </a:t>
                  </a: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partes iguais. </a:t>
                  </a:r>
                </a:p>
              </p:txBody>
            </p:sp>
          </mc:Choice>
          <mc:Fallback xmlns="">
            <p:sp>
              <p:nvSpPr>
                <p:cNvPr id="24" name="Retângulo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365" y="4554299"/>
                  <a:ext cx="8038277" cy="133882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455" b="-3196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tângulo 9"/>
                <p:cNvSpPr/>
                <p:nvPr/>
              </p:nvSpPr>
              <p:spPr>
                <a:xfrm>
                  <a:off x="5718172" y="5015528"/>
                  <a:ext cx="772391" cy="4277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ctrlPr>
                              <a:rPr lang="pt-PT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g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rad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10" name="Retângulo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8172" y="5015528"/>
                  <a:ext cx="772391" cy="42774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upo 19"/>
          <p:cNvGrpSpPr/>
          <p:nvPr/>
        </p:nvGrpSpPr>
        <p:grpSpPr>
          <a:xfrm>
            <a:off x="650329" y="5134792"/>
            <a:ext cx="8038277" cy="961275"/>
            <a:chOff x="666847" y="5565201"/>
            <a:chExt cx="8038277" cy="961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tângulo 28"/>
                <p:cNvSpPr/>
                <p:nvPr/>
              </p:nvSpPr>
              <p:spPr>
                <a:xfrm>
                  <a:off x="666847" y="5565201"/>
                  <a:ext cx="8038277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Clr>
                      <a:srgbClr val="05AAB0"/>
                    </a:buClr>
                    <a:buFont typeface="Wingdings" panose="05000000000000000000" pitchFamily="2" charset="2"/>
                    <a:buChar char="§"/>
                  </a:pPr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Os argumentos das </a:t>
                  </a: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raízes correspondentes a valores de </a:t>
                  </a: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consecutivos formam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uma </a:t>
                  </a:r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progressão aritmética de razão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. </a:t>
                  </a:r>
                </a:p>
              </p:txBody>
            </p:sp>
          </mc:Choice>
          <mc:Fallback xmlns="">
            <p:sp>
              <p:nvSpPr>
                <p:cNvPr id="29" name="Retângulo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847" y="5565201"/>
                  <a:ext cx="8038277" cy="92333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531" r="-986" b="-3947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tângulo 11"/>
                <p:cNvSpPr/>
                <p:nvPr/>
              </p:nvSpPr>
              <p:spPr>
                <a:xfrm>
                  <a:off x="5522903" y="5971516"/>
                  <a:ext cx="471219" cy="5549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1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PT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PT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pt-PT" sz="1600" dirty="0"/>
                </a:p>
              </p:txBody>
            </p:sp>
          </mc:Choice>
          <mc:Fallback xmlns="">
            <p:sp>
              <p:nvSpPr>
                <p:cNvPr id="12" name="Retângulo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2903" y="5971516"/>
                  <a:ext cx="471219" cy="55496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060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4" grpId="0"/>
      <p:bldP spid="5" grpId="0"/>
      <p:bldP spid="8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45695"/>
                <a:ext cx="805479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Determina as raízes cúbicas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54794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60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66847" y="1406517"/>
            <a:ext cx="80658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66847" y="2248621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Utilizando diretamente a fórmula de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Moivre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generalizada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77861" y="1851686"/>
            <a:ext cx="80437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Sabemos que             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265132" y="1898010"/>
                <a:ext cx="807657" cy="377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2 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132" y="1898010"/>
                <a:ext cx="807657" cy="3772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/>
          <p:cNvGrpSpPr/>
          <p:nvPr/>
        </p:nvGrpSpPr>
        <p:grpSpPr>
          <a:xfrm>
            <a:off x="2407028" y="2746207"/>
            <a:ext cx="4329944" cy="507831"/>
            <a:chOff x="3535994" y="2773101"/>
            <a:chExt cx="4329944" cy="507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3535994" y="2773101"/>
                  <a:ext cx="2154243" cy="424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pt-PT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g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rad>
                        <m:sSup>
                          <m:sSupPr>
                            <m:ctrlPr>
                              <a:rPr lang="pt-PT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5994" y="2773101"/>
                  <a:ext cx="2154243" cy="42454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429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tângulo 27"/>
                <p:cNvSpPr/>
                <p:nvPr/>
              </p:nvSpPr>
              <p:spPr>
                <a:xfrm>
                  <a:off x="5647173" y="2773101"/>
                  <a:ext cx="2218765" cy="5078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 1, … , 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a14:m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endParaRPr lang="pt-PT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tângulo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7173" y="2773101"/>
                  <a:ext cx="2218765" cy="5078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upo 2"/>
          <p:cNvGrpSpPr/>
          <p:nvPr/>
        </p:nvGrpSpPr>
        <p:grpSpPr>
          <a:xfrm>
            <a:off x="666847" y="3608981"/>
            <a:ext cx="4479217" cy="584505"/>
            <a:chOff x="677860" y="3473492"/>
            <a:chExt cx="4479217" cy="5845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677860" y="3473492"/>
                  <a:ext cx="3127657" cy="5523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indent="93663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PT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rad>
                        <m:sSup>
                          <m:sSupPr>
                            <m:ctrlPr>
                              <a:rPr lang="pt-PT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pt-PT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</a:rPr>
                                          <m:t> 2 </m:t>
                                        </m:r>
                                      </m:den>
                                    </m:f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60" y="3473492"/>
                  <a:ext cx="3127657" cy="55239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tângulo 31"/>
                <p:cNvSpPr/>
                <p:nvPr/>
              </p:nvSpPr>
              <p:spPr>
                <a:xfrm>
                  <a:off x="2938312" y="3550166"/>
                  <a:ext cx="2218765" cy="5078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0, 1, 2</m:t>
                          </m:r>
                        </m:e>
                      </m:d>
                    </m:oMath>
                  </a14:m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pt-PT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Retângulo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8312" y="3550166"/>
                  <a:ext cx="2218765" cy="5078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upo 32"/>
          <p:cNvGrpSpPr/>
          <p:nvPr/>
        </p:nvGrpSpPr>
        <p:grpSpPr>
          <a:xfrm>
            <a:off x="4142079" y="3680439"/>
            <a:ext cx="4145792" cy="507831"/>
            <a:chOff x="677860" y="3426491"/>
            <a:chExt cx="4145792" cy="507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677860" y="3473492"/>
                  <a:ext cx="3127657" cy="413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indent="93663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P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  <m:sSub>
                          <m:sSub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60" y="3473492"/>
                  <a:ext cx="3127657" cy="41383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tângulo 34"/>
                <p:cNvSpPr/>
                <p:nvPr/>
              </p:nvSpPr>
              <p:spPr>
                <a:xfrm>
                  <a:off x="2604887" y="3426491"/>
                  <a:ext cx="2218765" cy="5078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0, 1, 2</m:t>
                          </m:r>
                        </m:e>
                      </m:d>
                    </m:oMath>
                  </a14:m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pt-PT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tângulo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4887" y="3426491"/>
                  <a:ext cx="2218765" cy="50783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Retângulo 35"/>
          <p:cNvSpPr/>
          <p:nvPr/>
        </p:nvSpPr>
        <p:spPr>
          <a:xfrm>
            <a:off x="677861" y="3122828"/>
            <a:ext cx="804378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tem-se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677861" y="4177547"/>
                <a:ext cx="379207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61" y="4177547"/>
                <a:ext cx="3792071" cy="507831"/>
              </a:xfrm>
              <a:prstGeom prst="rect">
                <a:avLst/>
              </a:prstGeom>
              <a:blipFill rotWithShape="0">
                <a:blip r:embed="rId11"/>
                <a:stretch>
                  <a:fillRect l="-965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677861" y="4608804"/>
                <a:ext cx="2245659" cy="469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PT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dirty="0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61" y="4608804"/>
                <a:ext cx="2245659" cy="46961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677861" y="5002270"/>
                <a:ext cx="379207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61" y="5002270"/>
                <a:ext cx="3792071" cy="507831"/>
              </a:xfrm>
              <a:prstGeom prst="rect">
                <a:avLst/>
              </a:prstGeom>
              <a:blipFill rotWithShape="0">
                <a:blip r:embed="rId13"/>
                <a:stretch>
                  <a:fillRect l="-96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677861" y="5433527"/>
                <a:ext cx="2245659" cy="506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61" y="5433527"/>
                <a:ext cx="2245659" cy="50616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2348742" y="5417348"/>
                <a:ext cx="887615" cy="49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PT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dirty="0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742" y="5417348"/>
                <a:ext cx="887615" cy="49949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677861" y="5829718"/>
                <a:ext cx="379207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61" y="5829718"/>
                <a:ext cx="3792071" cy="507831"/>
              </a:xfrm>
              <a:prstGeom prst="rect">
                <a:avLst/>
              </a:prstGeom>
              <a:blipFill rotWithShape="0">
                <a:blip r:embed="rId16"/>
                <a:stretch>
                  <a:fillRect l="-965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677861" y="6260975"/>
                <a:ext cx="2245659" cy="506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61" y="6260975"/>
                <a:ext cx="2245659" cy="50616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2362189" y="6244796"/>
                <a:ext cx="887614" cy="497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189" y="6244796"/>
                <a:ext cx="887614" cy="49782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4142079" y="5297414"/>
                <a:ext cx="2304349" cy="425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.=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b="0" i="1" dirty="0" smtClean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6</m:t>
                                  </m:r>
                                  <m: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den>
                              </m:f>
                            </m:sup>
                          </m:sSup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dirty="0" smtClean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  <m: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b="0" i="1" dirty="0" smtClean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6</m:t>
                                  </m:r>
                                  <m: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den>
                              </m:f>
                            </m:sup>
                          </m:sSup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dirty="0" smtClean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  <m: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b="0" i="1" dirty="0" smtClean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i="1" dirty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079" y="5297414"/>
                <a:ext cx="2304349" cy="42537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3036973" y="6244796"/>
                <a:ext cx="887614" cy="497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PT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dirty="0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973" y="6244796"/>
                <a:ext cx="887614" cy="49782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haveta à direita 7"/>
          <p:cNvSpPr/>
          <p:nvPr/>
        </p:nvSpPr>
        <p:spPr>
          <a:xfrm>
            <a:off x="3794504" y="4289348"/>
            <a:ext cx="288000" cy="2453277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499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  <p:bldP spid="9" grpId="0"/>
      <p:bldP spid="17" grpId="0"/>
      <p:bldP spid="2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6"/>
              <p:cNvSpPr txBox="1"/>
              <p:nvPr/>
            </p:nvSpPr>
            <p:spPr>
              <a:xfrm>
                <a:off x="672352" y="115332"/>
                <a:ext cx="8471648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Raízes em </a:t>
                </a:r>
                <a14:m>
                  <m:oMath xmlns:m="http://schemas.openxmlformats.org/officeDocument/2006/math">
                    <m:r>
                      <a:rPr lang="pt-PT" sz="23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r>
                  <a:rPr lang="pt-PT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de polinómios do </a:t>
                </a:r>
                <a14:m>
                  <m:oMath xmlns:m="http://schemas.openxmlformats.org/officeDocument/2006/math">
                    <m:r>
                      <a:rPr lang="pt-PT" sz="23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pt-PT" sz="23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.º </a:t>
                </a:r>
                <a:r>
                  <a:rPr lang="pt-PT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grau </a:t>
                </a:r>
                <a:r>
                  <a:rPr lang="pt-PT" sz="23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pt-PT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coeficientes reais </a:t>
                </a:r>
              </a:p>
            </p:txBody>
          </p:sp>
        </mc:Choice>
        <mc:Fallback xmlns="">
          <p:sp>
            <p:nvSpPr>
              <p:cNvPr id="31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446276"/>
              </a:xfrm>
              <a:prstGeom prst="rect">
                <a:avLst/>
              </a:prstGeom>
              <a:blipFill rotWithShape="0">
                <a:blip r:embed="rId3"/>
                <a:stretch>
                  <a:fillRect l="-1007" t="-10959" r="-1942" b="-3013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 arredondado 32"/>
          <p:cNvSpPr/>
          <p:nvPr/>
        </p:nvSpPr>
        <p:spPr>
          <a:xfrm>
            <a:off x="526038" y="945694"/>
            <a:ext cx="8190098" cy="2002098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), 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–4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as raízes da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equação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em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são dadas por: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82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6"/>
          <p:cNvSpPr/>
          <p:nvPr/>
        </p:nvSpPr>
        <p:spPr>
          <a:xfrm>
            <a:off x="672352" y="2972124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2103078" y="2271630"/>
            <a:ext cx="4937844" cy="594221"/>
            <a:chOff x="2279567" y="2271630"/>
            <a:chExt cx="4937844" cy="594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aixaDeTexto 1"/>
                <p:cNvSpPr txBox="1"/>
                <p:nvPr/>
              </p:nvSpPr>
              <p:spPr>
                <a:xfrm>
                  <a:off x="2279567" y="2271630"/>
                  <a:ext cx="2328073" cy="5927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PT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ad>
                              <m:radPr>
                                <m:degHide m:val="on"/>
                                <m:ctrlPr>
                                  <a:rPr lang="pt-PT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pt-PT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𝑎𝑐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>
                              <a:rPr lang="pt-PT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PT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2" name="CaixaDeTex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567" y="2271630"/>
                  <a:ext cx="2328073" cy="59279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4889338" y="2273060"/>
                  <a:ext cx="2328073" cy="5927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PT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ad>
                              <m:radPr>
                                <m:degHide m:val="on"/>
                                <m:ctrlPr>
                                  <a:rPr lang="pt-PT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pt-PT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𝑎𝑐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>
                              <a:rPr lang="pt-PT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PT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9338" y="2273060"/>
                  <a:ext cx="2328073" cy="59279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tângulo 7"/>
            <p:cNvSpPr/>
            <p:nvPr/>
          </p:nvSpPr>
          <p:spPr>
            <a:xfrm>
              <a:off x="4580746" y="2436795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pt-PT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57003" y="3338119"/>
                <a:ext cx="805913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–4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3338119"/>
                <a:ext cx="8059132" cy="507831"/>
              </a:xfrm>
              <a:prstGeom prst="rect">
                <a:avLst/>
              </a:prstGeom>
              <a:blipFill rotWithShape="0">
                <a:blip r:embed="rId18"/>
                <a:stretch>
                  <a:fillRect l="-681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657003" y="3751824"/>
                <a:ext cx="802843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Sabemos que esta equação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impossível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3751824"/>
                <a:ext cx="8028434" cy="507831"/>
              </a:xfrm>
              <a:prstGeom prst="rect">
                <a:avLst/>
              </a:prstGeom>
              <a:blipFill rotWithShape="0">
                <a:blip r:embed="rId19"/>
                <a:stretch>
                  <a:fillRect l="-683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57003" y="4165529"/>
                <a:ext cx="802843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\</m:t>
                    </m:r>
                    <m:r>
                      <m:rPr>
                        <m:lit/>
                      </m:rP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{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solução da equação. </a:t>
                </a: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4165529"/>
                <a:ext cx="8028434" cy="507831"/>
              </a:xfrm>
              <a:prstGeom prst="rect">
                <a:avLst/>
              </a:prstGeom>
              <a:blipFill rotWithShape="0">
                <a:blip r:embed="rId20"/>
                <a:stretch>
                  <a:fillRect l="-683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57003" y="4952597"/>
                <a:ext cx="340400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𝑧𝑖</m:t>
                              </m:r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𝑧𝑖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4952597"/>
                <a:ext cx="3404009" cy="50783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20"/>
          <p:cNvSpPr/>
          <p:nvPr/>
        </p:nvSpPr>
        <p:spPr>
          <a:xfrm>
            <a:off x="657003" y="4579234"/>
            <a:ext cx="80591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Assim, vem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3730690" y="4953524"/>
                <a:ext cx="474164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𝑦𝑧𝑖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𝑏𝑦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𝑏𝑧𝑖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690" y="4953524"/>
                <a:ext cx="4741646" cy="50783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3730690" y="5360917"/>
                <a:ext cx="474164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𝑦𝑧𝑖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𝑏𝑦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𝑏𝑧𝑖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690" y="5360917"/>
                <a:ext cx="4741646" cy="507831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3730690" y="5741519"/>
                <a:ext cx="474164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𝑏𝑦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𝑎𝑦𝑧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𝑏𝑧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690" y="5741519"/>
                <a:ext cx="4741646" cy="507831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657003" y="6146544"/>
            <a:ext cx="80284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Pela igualdade de números na forma algébrica, vem que: </a:t>
            </a:r>
          </a:p>
        </p:txBody>
      </p:sp>
    </p:spTree>
    <p:extLst>
      <p:ext uri="{BB962C8B-B14F-4D97-AF65-F5344CB8AC3E}">
        <p14:creationId xmlns:p14="http://schemas.microsoft.com/office/powerpoint/2010/main" val="124280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6" grpId="0"/>
      <p:bldP spid="11" grpId="0"/>
      <p:bldP spid="12" grpId="0"/>
      <p:bldP spid="20" grpId="0"/>
      <p:bldP spid="21" grpId="0"/>
      <p:bldP spid="23" grpId="0"/>
      <p:bldP spid="24" grpId="0"/>
      <p:bldP spid="25" grpId="0"/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18350</TotalTime>
  <Words>3246</Words>
  <Application>Microsoft Office PowerPoint</Application>
  <PresentationFormat>Apresentação no Ecrã (4:3)</PresentationFormat>
  <Paragraphs>205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Tema do Office</vt:lpstr>
      <vt:lpstr>Raízes n-ésimas de números complexos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Marques;Vítor Nogueira</dc:creator>
  <cp:lastModifiedBy>Sofia Pereira Carvalhosa</cp:lastModifiedBy>
  <cp:revision>1513</cp:revision>
  <dcterms:created xsi:type="dcterms:W3CDTF">2015-12-10T15:13:19Z</dcterms:created>
  <dcterms:modified xsi:type="dcterms:W3CDTF">2017-08-01T09:52:38Z</dcterms:modified>
</cp:coreProperties>
</file>