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sldIdLst>
    <p:sldId id="256" r:id="rId2"/>
    <p:sldId id="261" r:id="rId3"/>
    <p:sldId id="325" r:id="rId4"/>
    <p:sldId id="329" r:id="rId5"/>
    <p:sldId id="323" r:id="rId6"/>
    <p:sldId id="326" r:id="rId7"/>
    <p:sldId id="33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498">
          <p15:clr>
            <a:srgbClr val="A4A3A4"/>
          </p15:clr>
        </p15:guide>
        <p15:guide id="4" pos="6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E"/>
    <a:srgbClr val="0D677A"/>
    <a:srgbClr val="6AA342"/>
    <a:srgbClr val="4F81BD"/>
    <a:srgbClr val="ED1C24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93" autoAdjust="0"/>
    <p:restoredTop sz="99748" autoAdjust="0"/>
  </p:normalViewPr>
  <p:slideViewPr>
    <p:cSldViewPr snapToGrid="0" snapToObjects="1">
      <p:cViewPr>
        <p:scale>
          <a:sx n="90" d="100"/>
          <a:sy n="90" d="100"/>
        </p:scale>
        <p:origin x="-1836" y="-216"/>
      </p:cViewPr>
      <p:guideLst>
        <p:guide orient="horz" pos="482"/>
        <p:guide orient="horz" pos="498"/>
        <p:guide pos="612"/>
        <p:guide pos="6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pPr/>
              <a:t>06-06-2016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9027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7179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2877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7179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717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17.png"/><Relationship Id="rId4" Type="http://schemas.openxmlformats.org/officeDocument/2006/relationships/image" Target="../media/image1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2.jpe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0.png"/><Relationship Id="rId11" Type="http://schemas.openxmlformats.org/officeDocument/2006/relationships/image" Target="../media/image22.png"/><Relationship Id="rId5" Type="http://schemas.openxmlformats.org/officeDocument/2006/relationships/image" Target="../media/image160.png"/><Relationship Id="rId10" Type="http://schemas.openxmlformats.org/officeDocument/2006/relationships/image" Target="../media/image21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.jpe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7594" y="1571167"/>
            <a:ext cx="4533858" cy="4325780"/>
          </a:xfrm>
        </p:spPr>
        <p:txBody>
          <a:bodyPr>
            <a:no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Ângulos orientados, ângulos generalizados </a:t>
            </a:r>
            <a:br>
              <a:rPr lang="pt-PT" b="1" dirty="0" smtClean="0">
                <a:latin typeface="Arial" pitchFamily="34" charset="0"/>
                <a:cs typeface="Arial" pitchFamily="34" charset="0"/>
              </a:rPr>
            </a:br>
            <a:r>
              <a:rPr lang="pt-PT" b="1" dirty="0" smtClean="0">
                <a:latin typeface="Arial" pitchFamily="34" charset="0"/>
                <a:cs typeface="Arial" pitchFamily="34" charset="0"/>
              </a:rPr>
              <a:t>e rotações</a:t>
            </a:r>
            <a:endParaRPr lang="en-US" b="1" dirty="0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7993"/>
            <a:ext cx="79883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Ângulos orientados, respetivas medidas de amplitude e rotações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Rectângulo arredondado 14"/>
          <p:cNvSpPr/>
          <p:nvPr/>
        </p:nvSpPr>
        <p:spPr>
          <a:xfrm>
            <a:off x="992916" y="1073183"/>
            <a:ext cx="7379349" cy="14812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Chama-se </a:t>
            </a:r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ângulo orientado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a um ângulo não nulo nem giro, no qual se fixa um dos lados para “lado origem”, designando o outro lado por “lado extremidade”.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829498" y="3113225"/>
            <a:ext cx="3842571" cy="1971612"/>
            <a:chOff x="1130722" y="2657017"/>
            <a:chExt cx="3842571" cy="197161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30722" y="2973711"/>
              <a:ext cx="2375503" cy="1470252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2601686" y="2657017"/>
              <a:ext cx="17604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Lado extremidade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06225" y="4259297"/>
              <a:ext cx="1467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Lado origem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94500" y="524449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Orientação positiva</a:t>
            </a:r>
            <a:endParaRPr lang="pt-PT" b="1" dirty="0">
              <a:solidFill>
                <a:srgbClr val="6AA3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5120064" y="3101225"/>
            <a:ext cx="3425920" cy="2127639"/>
            <a:chOff x="5302944" y="2672147"/>
            <a:chExt cx="3425920" cy="212763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02944" y="2993880"/>
              <a:ext cx="2384093" cy="1481834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7261796" y="2672147"/>
              <a:ext cx="1467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Lado origem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14083" y="4153455"/>
              <a:ext cx="15379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Lado extremidade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626853" y="5262555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Orientação negativa</a:t>
            </a:r>
            <a:endParaRPr lang="pt-PT" b="1" dirty="0">
              <a:solidFill>
                <a:srgbClr val="6AA3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7993"/>
            <a:ext cx="79883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Ângulos orientados, respetivas medidas de amplitude e rotações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ângulo arredondado 14"/>
              <p:cNvSpPr/>
              <p:nvPr/>
            </p:nvSpPr>
            <p:spPr>
              <a:xfrm>
                <a:off x="971547" y="1169432"/>
                <a:ext cx="7709873" cy="2419102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Este conceito pode ser utilizado para caracterizar a imagem que resulta de uma rotação. Repara que</a:t>
                </a:r>
                <a14:m>
                  <m:oMath xmlns:m="http://schemas.openxmlformats.org/officeDocument/2006/math">
                    <m:r>
                      <a:rPr lang="pt-PT" b="1" i="0" dirty="0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𝑴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’</m:t>
                    </m:r>
                  </m:oMath>
                </a14:m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é a imagem do ponto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𝑴</m:t>
                    </m:r>
                  </m:oMath>
                </a14:m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pela rotação de centro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𝑶</m:t>
                    </m:r>
                  </m:oMath>
                </a14:m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e de ângulo orientado </a:t>
                </a:r>
                <a14:m>
                  <m:oMath xmlns:m="http://schemas.openxmlformats.org/officeDocument/2006/math">
                    <m:r>
                      <a:rPr lang="pt-PT" b="1">
                        <a:solidFill>
                          <a:srgbClr val="6AA342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quando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𝑂𝑀</m:t>
                        </m:r>
                      </m:e>
                    </m:acc>
                    <m:r>
                      <a:rPr lang="pt-PT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𝑂𝑀</m:t>
                        </m:r>
                      </m:e>
                    </m:acc>
                    <m:r>
                      <a:rPr lang="pt-PT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′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𝑂</m:t>
                        </m:r>
                      </m:e>
                    </m:acc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𝑀</m:t>
                    </m:r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’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for o lado extremidade do ângulo orientado de lado origem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𝑂</m:t>
                        </m:r>
                      </m:e>
                    </m:acc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𝑀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 com a mesma amplitude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enquanto ângulos orientados.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Rectângulo arredondad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47" y="1169432"/>
                <a:ext cx="7709873" cy="2419102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aixaDeTexto 13"/>
              <p:cNvSpPr txBox="1"/>
              <p:nvPr/>
            </p:nvSpPr>
            <p:spPr>
              <a:xfrm>
                <a:off x="4149054" y="4539406"/>
                <a:ext cx="1354858" cy="390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b="1" i="1" smtClean="0">
                              <a:solidFill>
                                <a:srgbClr val="0D677A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b="1" i="1" smtClean="0">
                              <a:solidFill>
                                <a:srgbClr val="0D677A"/>
                              </a:solidFill>
                              <a:latin typeface="Cambria Math"/>
                            </a:rPr>
                            <m:t>𝑶𝑴</m:t>
                          </m:r>
                        </m:e>
                      </m:acc>
                      <m:r>
                        <a:rPr lang="pt-PT" b="1" i="1" smtClean="0">
                          <a:solidFill>
                            <a:srgbClr val="0D677A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pt-PT" b="1" i="1" smtClean="0">
                              <a:solidFill>
                                <a:srgbClr val="0D677A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b="1" i="1" smtClean="0">
                              <a:solidFill>
                                <a:srgbClr val="0D677A"/>
                              </a:solidFill>
                              <a:latin typeface="Cambria Math"/>
                            </a:rPr>
                            <m:t>𝑶𝑴</m:t>
                          </m:r>
                          <m:r>
                            <a:rPr lang="pt-PT" b="1" i="1" smtClean="0">
                              <a:solidFill>
                                <a:srgbClr val="0D677A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</m:oMath>
                  </m:oMathPara>
                </a14:m>
                <a:endParaRPr lang="pt-PT" b="1" dirty="0">
                  <a:solidFill>
                    <a:srgbClr val="0D677A"/>
                  </a:solidFill>
                </a:endParaRPr>
              </a:p>
            </p:txBody>
          </p:sp>
        </mc:Choice>
        <mc:Fallback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054" y="4539406"/>
                <a:ext cx="1354858" cy="3909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exão recta 30"/>
          <p:cNvCxnSpPr/>
          <p:nvPr/>
        </p:nvCxnSpPr>
        <p:spPr>
          <a:xfrm flipV="1">
            <a:off x="2765620" y="6049508"/>
            <a:ext cx="1772361" cy="28248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xão recta 33"/>
          <p:cNvCxnSpPr/>
          <p:nvPr/>
        </p:nvCxnSpPr>
        <p:spPr>
          <a:xfrm flipV="1">
            <a:off x="2740694" y="4626251"/>
            <a:ext cx="537732" cy="16999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o 20"/>
          <p:cNvGrpSpPr/>
          <p:nvPr/>
        </p:nvGrpSpPr>
        <p:grpSpPr>
          <a:xfrm>
            <a:off x="2243263" y="5284515"/>
            <a:ext cx="1599465" cy="1520773"/>
            <a:chOff x="2917372" y="4942896"/>
            <a:chExt cx="1599465" cy="1520773"/>
          </a:xfrm>
        </p:grpSpPr>
        <p:sp>
          <p:nvSpPr>
            <p:cNvPr id="20" name="Arco 19"/>
            <p:cNvSpPr/>
            <p:nvPr/>
          </p:nvSpPr>
          <p:spPr>
            <a:xfrm>
              <a:off x="2917372" y="5138057"/>
              <a:ext cx="1353405" cy="1325612"/>
            </a:xfrm>
            <a:prstGeom prst="arc">
              <a:avLst>
                <a:gd name="adj1" fmla="val 16681089"/>
                <a:gd name="adj2" fmla="val 271563"/>
              </a:avLst>
            </a:prstGeom>
            <a:ln w="25400">
              <a:solidFill>
                <a:srgbClr val="FF0000"/>
              </a:solidFill>
              <a:head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/>
                <p:cNvSpPr txBox="1"/>
                <p:nvPr/>
              </p:nvSpPr>
              <p:spPr>
                <a:xfrm>
                  <a:off x="4024716" y="4942896"/>
                  <a:ext cx="49212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8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pt-PT" sz="28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aixaDe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4716" y="4942896"/>
                  <a:ext cx="492121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upo 27"/>
          <p:cNvGrpSpPr/>
          <p:nvPr/>
        </p:nvGrpSpPr>
        <p:grpSpPr>
          <a:xfrm>
            <a:off x="2738293" y="3516082"/>
            <a:ext cx="2589362" cy="2820699"/>
            <a:chOff x="3409225" y="3181671"/>
            <a:chExt cx="2589362" cy="2820699"/>
          </a:xfrm>
        </p:grpSpPr>
        <p:sp>
          <p:nvSpPr>
            <p:cNvPr id="9" name="TextBox 2"/>
            <p:cNvSpPr txBox="1"/>
            <p:nvPr/>
          </p:nvSpPr>
          <p:spPr>
            <a:xfrm>
              <a:off x="4238119" y="3181671"/>
              <a:ext cx="17604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Lado extremidade</a:t>
              </a:r>
              <a:endParaRPr lang="pt-P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" name="Conexão recta 18"/>
            <p:cNvCxnSpPr/>
            <p:nvPr/>
          </p:nvCxnSpPr>
          <p:spPr>
            <a:xfrm flipV="1">
              <a:off x="3409225" y="3429000"/>
              <a:ext cx="802735" cy="25733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upo 28"/>
          <p:cNvGrpSpPr/>
          <p:nvPr/>
        </p:nvGrpSpPr>
        <p:grpSpPr>
          <a:xfrm>
            <a:off x="2432058" y="5882393"/>
            <a:ext cx="4050054" cy="795952"/>
            <a:chOff x="3103958" y="5540829"/>
            <a:chExt cx="4050054" cy="7959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103958" y="5967449"/>
                  <a:ext cx="3986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𝑂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958" y="5967449"/>
                  <a:ext cx="398699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7" name="Grupo 26"/>
            <p:cNvGrpSpPr/>
            <p:nvPr/>
          </p:nvGrpSpPr>
          <p:grpSpPr>
            <a:xfrm>
              <a:off x="3409225" y="5540829"/>
              <a:ext cx="3744787" cy="461540"/>
              <a:chOff x="3409225" y="5540829"/>
              <a:chExt cx="3744787" cy="46154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686944" y="5611265"/>
                <a:ext cx="14670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Lado origem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7" name="Conexão recta 6"/>
              <p:cNvCxnSpPr/>
              <p:nvPr/>
            </p:nvCxnSpPr>
            <p:spPr>
              <a:xfrm flipV="1">
                <a:off x="3409225" y="5540829"/>
                <a:ext cx="2708546" cy="4615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upo 24"/>
          <p:cNvGrpSpPr/>
          <p:nvPr/>
        </p:nvGrpSpPr>
        <p:grpSpPr>
          <a:xfrm>
            <a:off x="4361932" y="5993103"/>
            <a:ext cx="440377" cy="403995"/>
            <a:chOff x="4887278" y="5685066"/>
            <a:chExt cx="440377" cy="4039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CaixaDeTexto 1"/>
                <p:cNvSpPr txBox="1"/>
                <p:nvPr/>
              </p:nvSpPr>
              <p:spPr>
                <a:xfrm>
                  <a:off x="4887278" y="5719729"/>
                  <a:ext cx="44037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𝑀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 xmlns="">
            <p:sp>
              <p:nvSpPr>
                <p:cNvPr id="2" name="CaixaDeTexto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7278" y="5719729"/>
                  <a:ext cx="440377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Oval 15"/>
            <p:cNvSpPr/>
            <p:nvPr/>
          </p:nvSpPr>
          <p:spPr>
            <a:xfrm>
              <a:off x="5029174" y="5685066"/>
              <a:ext cx="89179" cy="890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aixaDeTexto 12"/>
              <p:cNvSpPr txBox="1"/>
              <p:nvPr/>
            </p:nvSpPr>
            <p:spPr>
              <a:xfrm>
                <a:off x="2866957" y="4365545"/>
                <a:ext cx="4940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𝑀</m:t>
                      </m:r>
                      <m:r>
                        <a:rPr lang="pt-PT" b="0" i="1" smtClean="0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957" y="4365545"/>
                <a:ext cx="49404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/>
          <p:nvPr/>
        </p:nvSpPr>
        <p:spPr>
          <a:xfrm>
            <a:off x="3230660" y="4593163"/>
            <a:ext cx="89179" cy="8909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516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52 0.18472 L 0.11388 0.1081 C 0.11163 0.09166 0.10381 0.07268 0.09288 0.05717 C 0.08072 0.03796 0.06788 0.02662 0.05538 0.02199 L 4.72222E-6 -0.00047 " pathEditMode="relative" rAng="2879594" ptsTypes="FffFF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4" y="-1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22" grpId="0" animBg="1"/>
      <p:bldP spid="22" grpId="1" animBg="1"/>
      <p:bldP spid="22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123690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985705" y="811454"/>
                <a:ext cx="4979160" cy="30008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figura representa um botão de um brinquedo de criança. Esse botão est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á dividido em 9 partes iguais e pode rodar nos dois sentidos.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Indica a posição selecionada se, a partir da posição </a:t>
                </a:r>
                <a:r>
                  <a:rPr lang="pt-PT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o botão rodar: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160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pt-PT" b="0" dirty="0" smtClean="0"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				b)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−40°</m:t>
                    </m:r>
                  </m:oMath>
                </a14:m>
                <a:endParaRPr lang="pt-PT" b="0" dirty="0" smtClean="0"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240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	d)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−280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811454"/>
                <a:ext cx="4979160" cy="3000821"/>
              </a:xfrm>
              <a:prstGeom prst="rect">
                <a:avLst/>
              </a:prstGeom>
              <a:blipFill rotWithShape="1">
                <a:blip r:embed="rId4"/>
                <a:stretch>
                  <a:fillRect l="-1103" r="-858" b="-81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tângulo 1"/>
          <p:cNvSpPr/>
          <p:nvPr/>
        </p:nvSpPr>
        <p:spPr>
          <a:xfrm>
            <a:off x="982182" y="4014345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270" y="1169432"/>
            <a:ext cx="235267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aixaDeTexto 2"/>
              <p:cNvSpPr txBox="1"/>
              <p:nvPr/>
            </p:nvSpPr>
            <p:spPr>
              <a:xfrm>
                <a:off x="1041984" y="4625167"/>
                <a:ext cx="6681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984" y="4625167"/>
                <a:ext cx="668196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8182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aixaDeTexto 62"/>
              <p:cNvSpPr txBox="1"/>
              <p:nvPr/>
            </p:nvSpPr>
            <p:spPr>
              <a:xfrm>
                <a:off x="2874313" y="4607439"/>
                <a:ext cx="6765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3" name="CaixaDe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313" y="4607439"/>
                <a:ext cx="676595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8182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aixaDeTexto 63"/>
              <p:cNvSpPr txBox="1"/>
              <p:nvPr/>
            </p:nvSpPr>
            <p:spPr>
              <a:xfrm>
                <a:off x="4497736" y="4607449"/>
                <a:ext cx="6681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4" name="CaixaDe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736" y="4607449"/>
                <a:ext cx="668196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8257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CaixaDeTexto 64"/>
              <p:cNvSpPr txBox="1"/>
              <p:nvPr/>
            </p:nvSpPr>
            <p:spPr>
              <a:xfrm>
                <a:off x="6135218" y="4614534"/>
                <a:ext cx="6931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5" name="CaixaDe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5218" y="4614534"/>
                <a:ext cx="693138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7018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33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3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113057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Ângulos generalizados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arredondado 14"/>
              <p:cNvSpPr/>
              <p:nvPr/>
            </p:nvSpPr>
            <p:spPr>
              <a:xfrm>
                <a:off x="985705" y="1016000"/>
                <a:ext cx="7456546" cy="1481257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Chama-se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ângulo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generalizado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ou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ângulo trigonométrico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) ao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par ordenado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pt-PT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𝛼</m:t>
                    </m:r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, </m:t>
                    </m:r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𝑛</m:t>
                    </m:r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onde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um ângulo orientado ou um ângulo nulo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um número inteiro,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cujo sinal coincide com o da amplitude de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Rectângulo arredondad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1016000"/>
                <a:ext cx="7456546" cy="1481257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228" y="2883064"/>
            <a:ext cx="5329954" cy="324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2983498" y="5478289"/>
            <a:ext cx="2651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Lado extremidade</a:t>
            </a: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do ângulo generalizado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5486414" y="3646584"/>
            <a:ext cx="2651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Lado origem</a:t>
            </a:r>
          </a:p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do ângulo generalizado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3515852" y="3649028"/>
                <a:ext cx="382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00ADEE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pt-PT" dirty="0">
                  <a:solidFill>
                    <a:srgbClr val="00ADEE"/>
                  </a:solidFill>
                </a:endParaRPr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852" y="3649028"/>
                <a:ext cx="3824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/>
              <p:cNvSpPr txBox="1"/>
              <p:nvPr/>
            </p:nvSpPr>
            <p:spPr>
              <a:xfrm>
                <a:off x="1690419" y="2883064"/>
                <a:ext cx="15341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pt-PT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t-PT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pt-PT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×360°</m:t>
                      </m:r>
                    </m:oMath>
                  </m:oMathPara>
                </a14:m>
                <a:endParaRPr lang="pt-PT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419" y="2883064"/>
                <a:ext cx="153413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38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985705" y="811454"/>
                <a:ext cx="7374524" cy="13895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Escreve as amplitudes dos ângulos generalizados de amplitudes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865</m:t>
                    </m:r>
                    <m:r>
                      <a:rPr lang="pt-PT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48</m:t>
                    </m:r>
                    <m:r>
                      <a:rPr lang="pt-PT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forma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pt-PT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pt-PT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pt-PT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×360°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sendo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amplitude de um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ângulo orientado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um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número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inteiro como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mesmo sinal da amplitude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811454"/>
                <a:ext cx="7374524" cy="1389548"/>
              </a:xfrm>
              <a:prstGeom prst="rect">
                <a:avLst/>
              </a:prstGeom>
              <a:blipFill rotWithShape="1">
                <a:blip r:embed="rId4"/>
                <a:stretch>
                  <a:fillRect l="-744" r="-579" b="-26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418640" y="3073561"/>
                <a:ext cx="20890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145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×360°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8640" y="3073561"/>
                <a:ext cx="208903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12434" y="3073561"/>
                <a:ext cx="708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 smtClean="0"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65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434" y="3073561"/>
                <a:ext cx="70884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tângulo 1"/>
          <p:cNvSpPr/>
          <p:nvPr/>
        </p:nvSpPr>
        <p:spPr>
          <a:xfrm>
            <a:off x="971549" y="2376863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grpSp>
        <p:nvGrpSpPr>
          <p:cNvPr id="40" name="Grupo 39"/>
          <p:cNvGrpSpPr/>
          <p:nvPr/>
        </p:nvGrpSpPr>
        <p:grpSpPr>
          <a:xfrm>
            <a:off x="494682" y="3433720"/>
            <a:ext cx="3936947" cy="2632722"/>
            <a:chOff x="4218225" y="3073561"/>
            <a:chExt cx="3936947" cy="2632722"/>
          </a:xfrm>
        </p:grpSpPr>
        <p:cxnSp>
          <p:nvCxnSpPr>
            <p:cNvPr id="9" name="Conexão recta 8"/>
            <p:cNvCxnSpPr/>
            <p:nvPr/>
          </p:nvCxnSpPr>
          <p:spPr>
            <a:xfrm>
              <a:off x="5730948" y="4603898"/>
              <a:ext cx="24242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xão recta 15"/>
            <p:cNvCxnSpPr/>
            <p:nvPr/>
          </p:nvCxnSpPr>
          <p:spPr>
            <a:xfrm flipH="1" flipV="1">
              <a:off x="4218225" y="3561907"/>
              <a:ext cx="1523356" cy="10419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Arco 25"/>
            <p:cNvSpPr/>
            <p:nvPr/>
          </p:nvSpPr>
          <p:spPr>
            <a:xfrm rot="3174055">
              <a:off x="5487400" y="4178595"/>
              <a:ext cx="847126" cy="1217854"/>
            </a:xfrm>
            <a:prstGeom prst="arc">
              <a:avLst>
                <a:gd name="adj1" fmla="val 17398958"/>
                <a:gd name="adj2" fmla="val 21231448"/>
              </a:avLst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39" name="Grupo 38"/>
            <p:cNvGrpSpPr/>
            <p:nvPr/>
          </p:nvGrpSpPr>
          <p:grpSpPr>
            <a:xfrm>
              <a:off x="4880345" y="3442893"/>
              <a:ext cx="2118041" cy="2084436"/>
              <a:chOff x="4880345" y="3442893"/>
              <a:chExt cx="2118041" cy="2084436"/>
            </a:xfrm>
          </p:grpSpPr>
          <p:sp>
            <p:nvSpPr>
              <p:cNvPr id="19" name="Arco 18"/>
              <p:cNvSpPr/>
              <p:nvPr/>
            </p:nvSpPr>
            <p:spPr>
              <a:xfrm>
                <a:off x="5220072" y="4106156"/>
                <a:ext cx="957964" cy="979028"/>
              </a:xfrm>
              <a:prstGeom prst="arc">
                <a:avLst>
                  <a:gd name="adj1" fmla="val 10944883"/>
                  <a:gd name="adj2" fmla="val 0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0" name="Arco 19"/>
              <p:cNvSpPr/>
              <p:nvPr/>
            </p:nvSpPr>
            <p:spPr>
              <a:xfrm rot="11063690">
                <a:off x="5213163" y="4032262"/>
                <a:ext cx="1234634" cy="1179238"/>
              </a:xfrm>
              <a:prstGeom prst="arc">
                <a:avLst>
                  <a:gd name="adj1" fmla="val 14125757"/>
                  <a:gd name="adj2" fmla="val 20827919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2" name="Arco 21"/>
              <p:cNvSpPr/>
              <p:nvPr/>
            </p:nvSpPr>
            <p:spPr>
              <a:xfrm>
                <a:off x="4880345" y="3785191"/>
                <a:ext cx="1589554" cy="1464149"/>
              </a:xfrm>
              <a:prstGeom prst="arc">
                <a:avLst>
                  <a:gd name="adj1" fmla="val 15714246"/>
                  <a:gd name="adj2" fmla="val 21555355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29" name="Arco 28"/>
              <p:cNvSpPr/>
              <p:nvPr/>
            </p:nvSpPr>
            <p:spPr>
              <a:xfrm rot="15584351">
                <a:off x="4855691" y="3863595"/>
                <a:ext cx="1589554" cy="1464149"/>
              </a:xfrm>
              <a:prstGeom prst="arc">
                <a:avLst>
                  <a:gd name="adj1" fmla="val 15714246"/>
                  <a:gd name="adj2" fmla="val 21555355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30" name="Arco 29"/>
              <p:cNvSpPr/>
              <p:nvPr/>
            </p:nvSpPr>
            <p:spPr>
              <a:xfrm rot="10607277">
                <a:off x="4951094" y="3884455"/>
                <a:ext cx="2047292" cy="1642874"/>
              </a:xfrm>
              <a:prstGeom prst="arc">
                <a:avLst>
                  <a:gd name="adj1" fmla="val 16224856"/>
                  <a:gd name="adj2" fmla="val 21048229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31" name="Arco 30"/>
              <p:cNvSpPr/>
              <p:nvPr/>
            </p:nvSpPr>
            <p:spPr>
              <a:xfrm rot="5148868">
                <a:off x="5020542" y="3702586"/>
                <a:ext cx="1978131" cy="1654243"/>
              </a:xfrm>
              <a:prstGeom prst="arc">
                <a:avLst>
                  <a:gd name="adj1" fmla="val 16475691"/>
                  <a:gd name="adj2" fmla="val 38641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32" name="Arco 31"/>
              <p:cNvSpPr/>
              <p:nvPr/>
            </p:nvSpPr>
            <p:spPr>
              <a:xfrm>
                <a:off x="4999596" y="3442893"/>
                <a:ext cx="1822733" cy="1973273"/>
              </a:xfrm>
              <a:prstGeom prst="arc">
                <a:avLst>
                  <a:gd name="adj1" fmla="val 18729623"/>
                  <a:gd name="adj2" fmla="val 21555355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34" name="Arco 33"/>
            <p:cNvSpPr/>
            <p:nvPr/>
          </p:nvSpPr>
          <p:spPr>
            <a:xfrm rot="18595759">
              <a:off x="4602996" y="3345667"/>
              <a:ext cx="2314378" cy="2406854"/>
            </a:xfrm>
            <a:prstGeom prst="arc">
              <a:avLst>
                <a:gd name="adj1" fmla="val 15714246"/>
                <a:gd name="adj2" fmla="val 21555355"/>
              </a:avLst>
            </a:prstGeom>
            <a:ln w="25400">
              <a:solidFill>
                <a:srgbClr val="FF0000"/>
              </a:solidFill>
              <a:prstDash val="dash"/>
              <a:head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CaixaDeTexto 35"/>
                <p:cNvSpPr txBox="1"/>
                <p:nvPr/>
              </p:nvSpPr>
              <p:spPr>
                <a:xfrm>
                  <a:off x="5405761" y="4087698"/>
                  <a:ext cx="708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145</m:t>
                        </m:r>
                        <m:r>
                          <a:rPr lang="pt-PT" b="0" i="1" smtClean="0">
                            <a:solidFill>
                              <a:srgbClr val="00B0F0"/>
                            </a:solidFill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pt-PT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CaixaDeTexto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5761" y="4087698"/>
                  <a:ext cx="708848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Arco 36"/>
            <p:cNvSpPr/>
            <p:nvPr/>
          </p:nvSpPr>
          <p:spPr>
            <a:xfrm rot="866195">
              <a:off x="5450881" y="4372275"/>
              <a:ext cx="560133" cy="421627"/>
            </a:xfrm>
            <a:prstGeom prst="arc">
              <a:avLst>
                <a:gd name="adj1" fmla="val 11926696"/>
                <a:gd name="adj2" fmla="val 21085568"/>
              </a:avLst>
            </a:prstGeom>
            <a:noFill/>
            <a:ln w="25400">
              <a:solidFill>
                <a:srgbClr val="00B0F0"/>
              </a:solidFill>
              <a:prstDash val="solid"/>
              <a:headEnd type="triangle" w="lg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CaixaDeTexto 37"/>
                <p:cNvSpPr txBox="1"/>
                <p:nvPr/>
              </p:nvSpPr>
              <p:spPr>
                <a:xfrm>
                  <a:off x="5169795" y="3073561"/>
                  <a:ext cx="7088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865</m:t>
                        </m:r>
                        <m:r>
                          <a:rPr lang="pt-PT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pt-PT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CaixaDeTexto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795" y="3073561"/>
                  <a:ext cx="708848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6"/>
              <p:cNvSpPr/>
              <p:nvPr/>
            </p:nvSpPr>
            <p:spPr>
              <a:xfrm>
                <a:off x="5689814" y="3088489"/>
                <a:ext cx="22621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−120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−1</m:t>
                      </m:r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×360°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814" y="3088489"/>
                <a:ext cx="226215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12"/>
              <p:cNvSpPr/>
              <p:nvPr/>
            </p:nvSpPr>
            <p:spPr>
              <a:xfrm>
                <a:off x="4987911" y="3088489"/>
                <a:ext cx="8819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−4</m:t>
                      </m:r>
                      <m:r>
                        <a:rPr lang="pt-PT" i="1" dirty="0" smtClean="0"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0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0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911" y="3088489"/>
                <a:ext cx="88197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upo 59"/>
          <p:cNvGrpSpPr/>
          <p:nvPr/>
        </p:nvGrpSpPr>
        <p:grpSpPr>
          <a:xfrm>
            <a:off x="4971971" y="3324146"/>
            <a:ext cx="3535487" cy="2332350"/>
            <a:chOff x="4610449" y="3930227"/>
            <a:chExt cx="3535487" cy="2332350"/>
          </a:xfrm>
        </p:grpSpPr>
        <p:sp>
          <p:nvSpPr>
            <p:cNvPr id="56" name="Arco 55"/>
            <p:cNvSpPr/>
            <p:nvPr/>
          </p:nvSpPr>
          <p:spPr>
            <a:xfrm rot="11014278">
              <a:off x="4874562" y="4404398"/>
              <a:ext cx="2047292" cy="1642874"/>
            </a:xfrm>
            <a:prstGeom prst="arc">
              <a:avLst>
                <a:gd name="adj1" fmla="val 16224856"/>
                <a:gd name="adj2" fmla="val 18876511"/>
              </a:avLst>
            </a:prstGeom>
            <a:ln w="25400">
              <a:solidFill>
                <a:srgbClr val="FF0000"/>
              </a:solidFill>
              <a:prstDash val="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grpSp>
          <p:nvGrpSpPr>
            <p:cNvPr id="59" name="Grupo 58"/>
            <p:cNvGrpSpPr/>
            <p:nvPr/>
          </p:nvGrpSpPr>
          <p:grpSpPr>
            <a:xfrm>
              <a:off x="4610449" y="3930227"/>
              <a:ext cx="3535487" cy="2332350"/>
              <a:chOff x="4599816" y="3930227"/>
              <a:chExt cx="3535487" cy="2332350"/>
            </a:xfrm>
          </p:grpSpPr>
          <p:sp>
            <p:nvSpPr>
              <p:cNvPr id="51" name="Arco 50"/>
              <p:cNvSpPr/>
              <p:nvPr/>
            </p:nvSpPr>
            <p:spPr>
              <a:xfrm rot="3174055">
                <a:off x="5586371" y="4574087"/>
                <a:ext cx="847126" cy="1217854"/>
              </a:xfrm>
              <a:prstGeom prst="arc">
                <a:avLst>
                  <a:gd name="adj1" fmla="val 17398958"/>
                  <a:gd name="adj2" fmla="val 3327731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2" name="Arco 51"/>
              <p:cNvSpPr/>
              <p:nvPr/>
            </p:nvSpPr>
            <p:spPr>
              <a:xfrm rot="12668641">
                <a:off x="5185194" y="4489881"/>
                <a:ext cx="1234634" cy="1179238"/>
              </a:xfrm>
              <a:prstGeom prst="arc">
                <a:avLst>
                  <a:gd name="adj1" fmla="val 14125757"/>
                  <a:gd name="adj2" fmla="val 20827919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3" name="Arco 52"/>
              <p:cNvSpPr/>
              <p:nvPr/>
            </p:nvSpPr>
            <p:spPr>
              <a:xfrm rot="18239739">
                <a:off x="5115856" y="4313954"/>
                <a:ext cx="1663401" cy="1464149"/>
              </a:xfrm>
              <a:prstGeom prst="arc">
                <a:avLst>
                  <a:gd name="adj1" fmla="val 15714246"/>
                  <a:gd name="adj2" fmla="val 20829334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4" name="Arco 53"/>
              <p:cNvSpPr/>
              <p:nvPr/>
            </p:nvSpPr>
            <p:spPr>
              <a:xfrm rot="605555">
                <a:off x="4599816" y="4121777"/>
                <a:ext cx="2235689" cy="1344709"/>
              </a:xfrm>
              <a:prstGeom prst="arc">
                <a:avLst>
                  <a:gd name="adj1" fmla="val 18729623"/>
                  <a:gd name="adj2" fmla="val 21387110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sp>
            <p:nvSpPr>
              <p:cNvPr id="55" name="Arco 54"/>
              <p:cNvSpPr/>
              <p:nvPr/>
            </p:nvSpPr>
            <p:spPr>
              <a:xfrm rot="5653157">
                <a:off x="4906382" y="4131326"/>
                <a:ext cx="2128320" cy="1726121"/>
              </a:xfrm>
              <a:prstGeom prst="arc">
                <a:avLst>
                  <a:gd name="adj1" fmla="val 16094513"/>
                  <a:gd name="adj2" fmla="val 38641"/>
                </a:avLst>
              </a:prstGeom>
              <a:ln w="254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  <p:grpSp>
            <p:nvGrpSpPr>
              <p:cNvPr id="58" name="Grupo 57"/>
              <p:cNvGrpSpPr/>
              <p:nvPr/>
            </p:nvGrpSpPr>
            <p:grpSpPr>
              <a:xfrm>
                <a:off x="4979855" y="4814365"/>
                <a:ext cx="3155448" cy="1448212"/>
                <a:chOff x="4979855" y="4814365"/>
                <a:chExt cx="3155448" cy="1448212"/>
              </a:xfrm>
            </p:grpSpPr>
            <p:grpSp>
              <p:nvGrpSpPr>
                <p:cNvPr id="44" name="Grupo 43"/>
                <p:cNvGrpSpPr/>
                <p:nvPr/>
              </p:nvGrpSpPr>
              <p:grpSpPr>
                <a:xfrm>
                  <a:off x="4979855" y="5008356"/>
                  <a:ext cx="3155448" cy="1254221"/>
                  <a:chOff x="4979855" y="5008356"/>
                  <a:chExt cx="3155448" cy="1254221"/>
                </a:xfrm>
              </p:grpSpPr>
              <p:cxnSp>
                <p:nvCxnSpPr>
                  <p:cNvPr id="41" name="Conexão recta 40"/>
                  <p:cNvCxnSpPr/>
                  <p:nvPr/>
                </p:nvCxnSpPr>
                <p:spPr>
                  <a:xfrm>
                    <a:off x="5711079" y="5008356"/>
                    <a:ext cx="242422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Conexão recta 41"/>
                  <p:cNvCxnSpPr/>
                  <p:nvPr/>
                </p:nvCxnSpPr>
                <p:spPr>
                  <a:xfrm flipH="1">
                    <a:off x="4979855" y="5008357"/>
                    <a:ext cx="741858" cy="125422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5" name="Arco 44"/>
                <p:cNvSpPr/>
                <p:nvPr/>
              </p:nvSpPr>
              <p:spPr>
                <a:xfrm rot="20967505" flipV="1">
                  <a:off x="5585769" y="4814365"/>
                  <a:ext cx="560133" cy="472576"/>
                </a:xfrm>
                <a:prstGeom prst="arc">
                  <a:avLst>
                    <a:gd name="adj1" fmla="val 11926696"/>
                    <a:gd name="adj2" fmla="val 21085568"/>
                  </a:avLst>
                </a:prstGeom>
                <a:noFill/>
                <a:ln w="25400">
                  <a:solidFill>
                    <a:srgbClr val="00B0F0"/>
                  </a:solidFill>
                  <a:prstDash val="solid"/>
                  <a:headEnd type="triangle" w="lg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pt-PT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CaixaDeTexto 47"/>
                    <p:cNvSpPr txBox="1"/>
                    <p:nvPr/>
                  </p:nvSpPr>
                  <p:spPr>
                    <a:xfrm>
                      <a:off x="5657915" y="5171708"/>
                      <a:ext cx="88197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pt-PT" b="0" i="1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−120</m:t>
                            </m:r>
                            <m:r>
                              <a:rPr lang="pt-PT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oMath>
                        </m:oMathPara>
                      </a14:m>
                      <a:endParaRPr lang="pt-PT" dirty="0">
                        <a:solidFill>
                          <a:srgbClr val="00B0F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CaixaDeTexto 4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57915" y="5171708"/>
                      <a:ext cx="881973" cy="369332"/>
                    </a:xfrm>
                    <a:prstGeom prst="rect">
                      <a:avLst/>
                    </a:prstGeom>
                    <a:blipFill rotWithShape="1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pt-PT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7" name="CaixaDeTexto 56"/>
                    <p:cNvSpPr txBox="1"/>
                    <p:nvPr/>
                  </p:nvSpPr>
                  <p:spPr>
                    <a:xfrm>
                      <a:off x="6466469" y="5785111"/>
                      <a:ext cx="88197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pt-PT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−480</m:t>
                            </m:r>
                            <m:r>
                              <a:rPr lang="pt-PT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oMath>
                        </m:oMathPara>
                      </a14:m>
                      <a:endParaRPr lang="pt-PT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7" name="CaixaDeTexto 5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66469" y="5785111"/>
                      <a:ext cx="881972" cy="369332"/>
                    </a:xfrm>
                    <a:prstGeom prst="rect">
                      <a:avLst/>
                    </a:prstGeom>
                    <a:blipFill rotWithShape="1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pt-PT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aixaDeTexto 60"/>
              <p:cNvSpPr txBox="1"/>
              <p:nvPr/>
            </p:nvSpPr>
            <p:spPr>
              <a:xfrm>
                <a:off x="820227" y="6001603"/>
                <a:ext cx="30219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Ângulo generalizado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  <m:t>145</m:t>
                        </m:r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°,2</m:t>
                        </m:r>
                      </m:e>
                    </m:d>
                  </m:oMath>
                </a14:m>
                <a:endParaRPr lang="pt-PT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CaixaDeTexto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227" y="6001603"/>
                <a:ext cx="3021918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1818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aixaDeTexto 61"/>
              <p:cNvSpPr txBox="1"/>
              <p:nvPr/>
            </p:nvSpPr>
            <p:spPr>
              <a:xfrm>
                <a:off x="4811886" y="6000388"/>
                <a:ext cx="33681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Ângulo generalizado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  <m:t>−480</m:t>
                        </m:r>
                        <m:r>
                          <a:rPr lang="pt-PT" b="0" i="1" smtClean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°,−1</m:t>
                        </m:r>
                      </m:e>
                    </m:d>
                  </m:oMath>
                </a14:m>
                <a:endParaRPr lang="pt-PT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2" name="CaixaDeTexto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886" y="6000388"/>
                <a:ext cx="3368166" cy="369332"/>
              </a:xfrm>
              <a:prstGeom prst="rect">
                <a:avLst/>
              </a:prstGeom>
              <a:blipFill rotWithShape="1">
                <a:blip r:embed="rId14"/>
                <a:stretch>
                  <a:fillRect l="-1447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16"/>
          <p:cNvSpPr txBox="1"/>
          <p:nvPr/>
        </p:nvSpPr>
        <p:spPr>
          <a:xfrm>
            <a:off x="985705" y="123690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4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49" grpId="0"/>
      <p:bldP spid="50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985705" y="811454"/>
                <a:ext cx="7374524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Indica a amplitude, em graus, de cada um dos seguintes ângulos generalizados.</a:t>
                </a:r>
              </a:p>
              <a:p>
                <a:pPr>
                  <a:lnSpc>
                    <a:spcPct val="150000"/>
                  </a:lnSpc>
                </a:pP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64</m:t>
                        </m:r>
                        <m:r>
                          <a:rPr lang="pt-PT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°, 4</m:t>
                        </m:r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−15</m:t>
                        </m:r>
                        <m:r>
                          <a:rPr lang="pt-PT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°, </m:t>
                        </m:r>
                        <m:r>
                          <a:rPr lang="pt-PT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−251</m:t>
                        </m:r>
                        <m:r>
                          <a:rPr lang="pt-PT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°, </m:t>
                        </m:r>
                        <m:r>
                          <a:rPr lang="pt-PT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d)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96</m:t>
                        </m:r>
                        <m:r>
                          <a:rPr lang="pt-PT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°, </m:t>
                        </m:r>
                        <m:r>
                          <a:rPr lang="pt-PT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811454"/>
                <a:ext cx="7374524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744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714975" y="3573312"/>
                <a:ext cx="10743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504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975" y="3573312"/>
                <a:ext cx="107433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985705" y="3573312"/>
                <a:ext cx="1904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 smtClean="0"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+4</m:t>
                    </m:r>
                    <m:r>
                      <a:rPr lang="pt-PT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×360°</m:t>
                    </m:r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3573312"/>
                <a:ext cx="1904689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885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tângulo 1"/>
          <p:cNvSpPr/>
          <p:nvPr/>
        </p:nvSpPr>
        <p:spPr>
          <a:xfrm>
            <a:off x="971549" y="2929779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46" name="TextBox 16"/>
          <p:cNvSpPr txBox="1"/>
          <p:nvPr/>
        </p:nvSpPr>
        <p:spPr>
          <a:xfrm>
            <a:off x="985705" y="123690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3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6"/>
              <p:cNvSpPr/>
              <p:nvPr/>
            </p:nvSpPr>
            <p:spPr>
              <a:xfrm>
                <a:off x="2874470" y="4151032"/>
                <a:ext cx="12474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−1095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4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470" y="4151032"/>
                <a:ext cx="124745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12"/>
              <p:cNvSpPr/>
              <p:nvPr/>
            </p:nvSpPr>
            <p:spPr>
              <a:xfrm>
                <a:off x="985705" y="4151032"/>
                <a:ext cx="20890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 smtClean="0"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−15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−3</m:t>
                    </m:r>
                    <m:r>
                      <a:rPr lang="pt-PT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×360°</m:t>
                    </m:r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6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4151032"/>
                <a:ext cx="2089033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2632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Rectangle 6"/>
              <p:cNvSpPr/>
              <p:nvPr/>
            </p:nvSpPr>
            <p:spPr>
              <a:xfrm>
                <a:off x="2973709" y="4725209"/>
                <a:ext cx="11192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−611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6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3709" y="4725209"/>
                <a:ext cx="111921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Rectangle 12"/>
              <p:cNvSpPr/>
              <p:nvPr/>
            </p:nvSpPr>
            <p:spPr>
              <a:xfrm>
                <a:off x="978614" y="4725209"/>
                <a:ext cx="21932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 smtClean="0"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251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−1</m:t>
                    </m:r>
                    <m:r>
                      <a:rPr lang="pt-PT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×360°</m:t>
                    </m:r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65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614" y="4725209"/>
                <a:ext cx="2193229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2507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Rectangle 6"/>
              <p:cNvSpPr/>
              <p:nvPr/>
            </p:nvSpPr>
            <p:spPr>
              <a:xfrm>
                <a:off x="2709684" y="5311522"/>
                <a:ext cx="9460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816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66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684" y="5311522"/>
                <a:ext cx="94609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Rectangle 12"/>
              <p:cNvSpPr/>
              <p:nvPr/>
            </p:nvSpPr>
            <p:spPr>
              <a:xfrm>
                <a:off x="980414" y="5311522"/>
                <a:ext cx="19159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pt-PT" dirty="0" smtClean="0"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9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+2</m:t>
                    </m:r>
                    <m:r>
                      <a:rPr lang="pt-PT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×360°</m:t>
                    </m:r>
                  </m:oMath>
                </a14:m>
                <a:endParaRPr lang="pt-PT" dirty="0"/>
              </a:p>
            </p:txBody>
          </p:sp>
        </mc:Choice>
        <mc:Fallback>
          <p:sp>
            <p:nvSpPr>
              <p:cNvPr id="67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414" y="5311522"/>
                <a:ext cx="1915909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2866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691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47" grpId="0"/>
      <p:bldP spid="63" grpId="0"/>
      <p:bldP spid="64" grpId="0"/>
      <p:bldP spid="65" grpId="0"/>
      <p:bldP spid="66" grpId="0"/>
      <p:bldP spid="67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8024</TotalTime>
  <Words>448</Words>
  <Application>Microsoft Office PowerPoint</Application>
  <PresentationFormat>Apresentação no Ecrã (4:3)</PresentationFormat>
  <Paragraphs>69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Tema do Office</vt:lpstr>
      <vt:lpstr>Ângulos orientados, ângulos generalizados  e rotações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494</cp:revision>
  <dcterms:created xsi:type="dcterms:W3CDTF">2015-12-10T15:13:19Z</dcterms:created>
  <dcterms:modified xsi:type="dcterms:W3CDTF">2016-06-06T10:36:17Z</dcterms:modified>
</cp:coreProperties>
</file>