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9"/>
  </p:notesMasterIdLst>
  <p:sldIdLst>
    <p:sldId id="256" r:id="rId2"/>
    <p:sldId id="261" r:id="rId3"/>
    <p:sldId id="304" r:id="rId4"/>
    <p:sldId id="263" r:id="rId5"/>
    <p:sldId id="306" r:id="rId6"/>
    <p:sldId id="307" r:id="rId7"/>
    <p:sldId id="310" r:id="rId8"/>
    <p:sldId id="268" r:id="rId9"/>
    <p:sldId id="311" r:id="rId10"/>
    <p:sldId id="312" r:id="rId11"/>
    <p:sldId id="308" r:id="rId12"/>
    <p:sldId id="313" r:id="rId13"/>
    <p:sldId id="314" r:id="rId14"/>
    <p:sldId id="309" r:id="rId15"/>
    <p:sldId id="315" r:id="rId16"/>
    <p:sldId id="316" r:id="rId17"/>
    <p:sldId id="262" r:id="rId18"/>
    <p:sldId id="264" r:id="rId19"/>
    <p:sldId id="300" r:id="rId20"/>
    <p:sldId id="302" r:id="rId21"/>
    <p:sldId id="267" r:id="rId22"/>
    <p:sldId id="276" r:id="rId23"/>
    <p:sldId id="277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278" r:id="rId35"/>
    <p:sldId id="327" r:id="rId36"/>
    <p:sldId id="328" r:id="rId37"/>
    <p:sldId id="329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6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lipe carvalho" initials="fc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A342"/>
    <a:srgbClr val="0D677A"/>
    <a:srgbClr val="ED1C24"/>
    <a:srgbClr val="00ADEE"/>
    <a:srgbClr val="404040"/>
    <a:srgbClr val="225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6170" autoAdjust="0"/>
  </p:normalViewPr>
  <p:slideViewPr>
    <p:cSldViewPr snapToGrid="0" snapToObjects="1">
      <p:cViewPr varScale="1">
        <p:scale>
          <a:sx n="68" d="100"/>
          <a:sy n="68" d="100"/>
        </p:scale>
        <p:origin x="1470" y="96"/>
      </p:cViewPr>
      <p:guideLst>
        <p:guide orient="horz" pos="482"/>
        <p:guide pos="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1E7DC-E8FA-4492-8906-B5473182C9F0}" type="datetimeFigureOut">
              <a:rPr lang="pt-PT" smtClean="0"/>
              <a:t>03/09/2020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62B09-6E19-47D3-BE75-8DCE1D7D07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864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25882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1812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86369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86369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86369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0787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0787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0787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7833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No modo de apresentação,</a:t>
            </a:r>
            <a:r>
              <a:rPr lang="pt-PT" baseline="0" dirty="0"/>
              <a:t> c</a:t>
            </a:r>
            <a:r>
              <a:rPr lang="pt-PT" dirty="0"/>
              <a:t>lique na lupa</a:t>
            </a:r>
            <a:r>
              <a:rPr lang="pt-PT" baseline="0" dirty="0"/>
              <a:t> para ver a imagem respetiva num tamanho maior.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5349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No modo de apresentação,</a:t>
            </a:r>
            <a:r>
              <a:rPr lang="pt-PT" baseline="0" dirty="0"/>
              <a:t> c</a:t>
            </a:r>
            <a:r>
              <a:rPr lang="pt-PT" dirty="0"/>
              <a:t>lique na lupa</a:t>
            </a:r>
            <a:r>
              <a:rPr lang="pt-PT" baseline="0" dirty="0"/>
              <a:t> para ver a imagem respetiva num tamanho maior.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0938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No modo de apresentação,</a:t>
            </a:r>
            <a:r>
              <a:rPr lang="pt-PT" baseline="0" dirty="0"/>
              <a:t> c</a:t>
            </a:r>
            <a:r>
              <a:rPr lang="pt-PT" dirty="0"/>
              <a:t>lique na lupa</a:t>
            </a:r>
            <a:r>
              <a:rPr lang="pt-PT" baseline="0" dirty="0"/>
              <a:t> para ver a imagem num tamanho maior.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330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No modo de apresentação,</a:t>
            </a:r>
            <a:r>
              <a:rPr lang="pt-PT" baseline="0" dirty="0"/>
              <a:t> c</a:t>
            </a:r>
            <a:r>
              <a:rPr lang="pt-PT" dirty="0"/>
              <a:t>lique na lupa</a:t>
            </a:r>
            <a:r>
              <a:rPr lang="pt-PT" baseline="0" dirty="0"/>
              <a:t> para ver a imagem respetiva num tamanho maior.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97169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No modo de apresentação,</a:t>
            </a:r>
            <a:r>
              <a:rPr lang="pt-PT" baseline="0" dirty="0"/>
              <a:t> c</a:t>
            </a:r>
            <a:r>
              <a:rPr lang="pt-PT" dirty="0"/>
              <a:t>lique na lupa</a:t>
            </a:r>
            <a:r>
              <a:rPr lang="pt-PT" baseline="0" dirty="0"/>
              <a:t> para ver a imagem respetiva num tamanho maior.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01468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70665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73622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73622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73622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73622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73622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73622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7362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82362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73622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73622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73622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73622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002852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002852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002852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00285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No modo de apresentação,</a:t>
            </a:r>
            <a:r>
              <a:rPr lang="pt-PT" baseline="0" dirty="0"/>
              <a:t> c</a:t>
            </a:r>
            <a:r>
              <a:rPr lang="pt-PT" dirty="0"/>
              <a:t>lique na lupa</a:t>
            </a:r>
            <a:r>
              <a:rPr lang="pt-PT" baseline="0" dirty="0"/>
              <a:t> para ver a imagem respetiva num tamanho maior.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3358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5973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3909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3909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1812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181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8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0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2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5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8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6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B9475-9621-7F43-A36C-AF69A018FC9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5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jp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.jp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.jp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2.jp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2.jp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230.png"/><Relationship Id="rId12" Type="http://schemas.openxmlformats.org/officeDocument/2006/relationships/slide" Target="slide27.xml"/><Relationship Id="rId17" Type="http://schemas.openxmlformats.org/officeDocument/2006/relationships/slide" Target="slide28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0.png"/><Relationship Id="rId11" Type="http://schemas.openxmlformats.org/officeDocument/2006/relationships/image" Target="../media/image85.png"/><Relationship Id="rId5" Type="http://schemas.openxmlformats.org/officeDocument/2006/relationships/image" Target="../media/image210.png"/><Relationship Id="rId15" Type="http://schemas.openxmlformats.org/officeDocument/2006/relationships/slide" Target="slide29.xml"/><Relationship Id="rId10" Type="http://schemas.openxmlformats.org/officeDocument/2006/relationships/image" Target="../media/image260.png"/><Relationship Id="rId4" Type="http://schemas.openxmlformats.org/officeDocument/2006/relationships/image" Target="../media/image200.png"/><Relationship Id="rId9" Type="http://schemas.openxmlformats.org/officeDocument/2006/relationships/image" Target="../media/image250.png"/><Relationship Id="rId14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89.png"/><Relationship Id="rId3" Type="http://schemas.openxmlformats.org/officeDocument/2006/relationships/image" Target="../media/image2.jpg"/><Relationship Id="rId7" Type="http://schemas.openxmlformats.org/officeDocument/2006/relationships/image" Target="../media/image750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6" Type="http://schemas.openxmlformats.org/officeDocument/2006/relationships/slide" Target="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0.png"/><Relationship Id="rId11" Type="http://schemas.openxmlformats.org/officeDocument/2006/relationships/slide" Target="slide31.xml"/><Relationship Id="rId5" Type="http://schemas.openxmlformats.org/officeDocument/2006/relationships/image" Target="../media/image390.png"/><Relationship Id="rId15" Type="http://schemas.openxmlformats.org/officeDocument/2006/relationships/image" Target="../media/image90.png"/><Relationship Id="rId10" Type="http://schemas.openxmlformats.org/officeDocument/2006/relationships/image" Target="../media/image88.png"/><Relationship Id="rId4" Type="http://schemas.openxmlformats.org/officeDocument/2006/relationships/image" Target="../media/image380.png"/><Relationship Id="rId9" Type="http://schemas.openxmlformats.org/officeDocument/2006/relationships/image" Target="../media/image760.png"/><Relationship Id="rId14" Type="http://schemas.openxmlformats.org/officeDocument/2006/relationships/slide" Target="slide3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94.png"/><Relationship Id="rId12" Type="http://schemas.openxmlformats.org/officeDocument/2006/relationships/slide" Target="slide3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slide" Target="slide33.xml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9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37.xml"/><Relationship Id="rId3" Type="http://schemas.openxmlformats.org/officeDocument/2006/relationships/image" Target="../media/image2.jpg"/><Relationship Id="rId7" Type="http://schemas.openxmlformats.org/officeDocument/2006/relationships/image" Target="../media/image100.png"/><Relationship Id="rId12" Type="http://schemas.openxmlformats.org/officeDocument/2006/relationships/image" Target="../media/image10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0.png"/><Relationship Id="rId11" Type="http://schemas.openxmlformats.org/officeDocument/2006/relationships/slide" Target="slide36.xml"/><Relationship Id="rId5" Type="http://schemas.openxmlformats.org/officeDocument/2006/relationships/image" Target="../media/image840.png"/><Relationship Id="rId10" Type="http://schemas.openxmlformats.org/officeDocument/2006/relationships/image" Target="../media/image101.png"/><Relationship Id="rId4" Type="http://schemas.openxmlformats.org/officeDocument/2006/relationships/image" Target="../media/image720.png"/><Relationship Id="rId9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slide" Target="slid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slide" Target="slid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slide" Target="slid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slide" Target="slid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5.png"/><Relationship Id="rId4" Type="http://schemas.openxmlformats.org/officeDocument/2006/relationships/slide" Target="slide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7.png"/><Relationship Id="rId4" Type="http://schemas.openxmlformats.org/officeDocument/2006/relationships/slide" Target="slid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6.png"/><Relationship Id="rId4" Type="http://schemas.openxmlformats.org/officeDocument/2006/relationships/slide" Target="slide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9.png"/><Relationship Id="rId4" Type="http://schemas.openxmlformats.org/officeDocument/2006/relationships/slide" Target="slide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8.png"/><Relationship Id="rId4" Type="http://schemas.openxmlformats.org/officeDocument/2006/relationships/slide" Target="slide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0.png"/><Relationship Id="rId4" Type="http://schemas.openxmlformats.org/officeDocument/2006/relationships/slide" Target="slide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9.png"/><Relationship Id="rId4" Type="http://schemas.openxmlformats.org/officeDocument/2006/relationships/slide" Target="slide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8.png"/><Relationship Id="rId4" Type="http://schemas.openxmlformats.org/officeDocument/2006/relationships/slide" Target="slide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0.png"/><Relationship Id="rId4" Type="http://schemas.openxmlformats.org/officeDocument/2006/relationships/slide" Target="slide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1.png"/><Relationship Id="rId4" Type="http://schemas.openxmlformats.org/officeDocument/2006/relationships/slide" Target="slide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2.png"/><Relationship Id="rId4" Type="http://schemas.openxmlformats.org/officeDocument/2006/relationships/slide" Target="slide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2.jpg"/><Relationship Id="rId7" Type="http://schemas.openxmlformats.org/officeDocument/2006/relationships/image" Target="../media/image16.png"/><Relationship Id="rId12" Type="http://schemas.openxmlformats.org/officeDocument/2006/relationships/slide" Target="slide2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slide" Target="slide23.xml"/><Relationship Id="rId10" Type="http://schemas.openxmlformats.org/officeDocument/2006/relationships/slide" Target="slide25.xml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.jp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jp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jp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0" y="2569104"/>
            <a:ext cx="3898900" cy="2367490"/>
          </a:xfrm>
        </p:spPr>
        <p:txBody>
          <a:bodyPr>
            <a:noAutofit/>
          </a:bodyPr>
          <a:lstStyle/>
          <a:p>
            <a:r>
              <a:rPr lang="en-US" sz="5000" b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Equações</a:t>
            </a:r>
            <a:r>
              <a:rPr lang="en-US" sz="50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5000" b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planos</a:t>
            </a:r>
            <a:r>
              <a:rPr lang="en-US" sz="50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5000" b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espaço</a:t>
            </a:r>
            <a:endParaRPr lang="en-US" sz="50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53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24278" y="14066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2398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6"/>
          <p:cNvSpPr txBox="1"/>
          <p:nvPr/>
        </p:nvSpPr>
        <p:spPr>
          <a:xfrm>
            <a:off x="1080034" y="134480"/>
            <a:ext cx="7683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 3 (continuação)</a:t>
            </a:r>
            <a:endParaRPr lang="en-US" sz="2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8"/>
              <p:cNvSpPr txBox="1"/>
              <p:nvPr/>
            </p:nvSpPr>
            <p:spPr>
              <a:xfrm>
                <a:off x="845608" y="1169432"/>
                <a:ext cx="68049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Como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</a:rPr>
                          <m:t>2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pt-PT" b="0" i="1" smtClean="0">
                            <a:latin typeface="Cambria Math"/>
                          </a:rPr>
                          <m:t>3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pt-PT" b="0" i="1" smtClean="0">
                            <a:latin typeface="Cambria Math"/>
                          </a:rPr>
                          <m:t>4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um vetor normal ao plano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uma equação cartesiana do plano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do tipo </a:t>
                </a:r>
                <a14:m>
                  <m:oMath xmlns:m="http://schemas.openxmlformats.org/officeDocument/2006/math">
                    <m:r>
                      <a:rPr lang="pt-PT" b="0" i="0" smtClean="0">
                        <a:latin typeface="Cambria Math"/>
                      </a:rPr>
                      <m:t>2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</a:rPr>
                      <m:t>+3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PT" b="0" i="1" smtClean="0">
                        <a:latin typeface="Cambria Math"/>
                      </a:rPr>
                      <m:t>+4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08" y="1169432"/>
                <a:ext cx="6804912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80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19"/>
              <p:cNvSpPr/>
              <p:nvPr/>
            </p:nvSpPr>
            <p:spPr>
              <a:xfrm>
                <a:off x="853399" y="2535007"/>
                <a:ext cx="4857986" cy="435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PT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pt-PT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pt-PT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mo</m:t>
                    </m:r>
                    <m:r>
                      <m:rPr>
                        <m:nor/>
                      </m:rPr>
                      <a:rPr lang="pt-PT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PT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pt-PT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PT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ponto</m:t>
                    </m:r>
                    <m:r>
                      <m:rPr>
                        <m:nor/>
                      </m:rPr>
                      <a:rPr lang="pt-PT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</a:rPr>
                          <m:t>0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b="0" i="1" smtClean="0">
                            <a:latin typeface="Cambria Math"/>
                          </a:rPr>
                          <m:t> 0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b="0" i="1" smtClean="0">
                            <a:latin typeface="Cambria Math"/>
                          </a:rPr>
                          <m:t> 3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pertence ao plano:</a:t>
                </a:r>
              </a:p>
            </p:txBody>
          </p:sp>
        </mc:Choice>
        <mc:Fallback xmlns="">
          <p:sp>
            <p:nvSpPr>
              <p:cNvPr id="2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399" y="2535007"/>
                <a:ext cx="4857986" cy="435760"/>
              </a:xfrm>
              <a:prstGeom prst="rect">
                <a:avLst/>
              </a:prstGeom>
              <a:blipFill rotWithShape="1">
                <a:blip r:embed="rId5"/>
                <a:stretch>
                  <a:fillRect b="-2253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9"/>
              <p:cNvSpPr/>
              <p:nvPr/>
            </p:nvSpPr>
            <p:spPr>
              <a:xfrm>
                <a:off x="2168599" y="3045454"/>
                <a:ext cx="32184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cs typeface="Arial" panose="020B0604020202020204" pitchFamily="34" charset="0"/>
                        </a:rPr>
                        <m:t>2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pt-PT" b="0" i="1" smtClean="0">
                          <a:latin typeface="Cambria Math"/>
                        </a:rPr>
                        <m:t>+3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pt-PT" b="0" i="1" smtClean="0">
                          <a:latin typeface="Cambria Math"/>
                        </a:rPr>
                        <m:t>+4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599" y="3045454"/>
                <a:ext cx="3218445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7"/>
              <p:cNvSpPr txBox="1"/>
              <p:nvPr/>
            </p:nvSpPr>
            <p:spPr>
              <a:xfrm>
                <a:off x="834319" y="3943058"/>
                <a:ext cx="71435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Logo, uma equação do plano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do tipo </a:t>
                </a:r>
                <a14:m>
                  <m:oMath xmlns:m="http://schemas.openxmlformats.org/officeDocument/2006/math">
                    <m:r>
                      <a:rPr lang="pt-PT" b="1" i="0" smtClean="0">
                        <a:solidFill>
                          <a:srgbClr val="6AA342"/>
                        </a:solidFill>
                        <a:latin typeface="Cambria Math"/>
                      </a:rPr>
                      <m:t>𝟐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+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𝟑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+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𝟒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−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𝟏𝟐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9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19" y="3943058"/>
                <a:ext cx="7143536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768" t="-8333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11"/>
              <p:cNvSpPr/>
              <p:nvPr/>
            </p:nvSpPr>
            <p:spPr>
              <a:xfrm>
                <a:off x="5142682" y="3045454"/>
                <a:ext cx="1423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=−12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682" y="3045454"/>
                <a:ext cx="142308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93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24278" y="14066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93729" y="1123302"/>
                <a:ext cx="8118069" cy="2095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Considera as retas (estritamente) paralelas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definidas por: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(1, 2, 3)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(2, 4, 6)</m:t>
                    </m:r>
                    <m:r>
                      <m:rPr>
                        <m:nor/>
                      </m:rPr>
                      <a:rPr lang="pt-PT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Determina uma equação cartesiana do plano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definido pelas retas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sz="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pt-PT" b="1" dirty="0">
                    <a:solidFill>
                      <a:srgbClr val="0D677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Sugestão de resolução: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29" y="1123302"/>
                <a:ext cx="8118069" cy="2095958"/>
              </a:xfrm>
              <a:prstGeom prst="rect">
                <a:avLst/>
              </a:prstGeom>
              <a:blipFill rotWithShape="1">
                <a:blip r:embed="rId4"/>
                <a:stretch>
                  <a:fillRect l="-676" b="-174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080034" y="134480"/>
            <a:ext cx="7683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Exemplo 4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2398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Retângulo 1"/>
          <p:cNvSpPr/>
          <p:nvPr/>
        </p:nvSpPr>
        <p:spPr>
          <a:xfrm>
            <a:off x="874274" y="779050"/>
            <a:ext cx="7021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b="1" dirty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definido por duas retas (estritamente) paralelas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09324" y="3179733"/>
                <a:ext cx="7854210" cy="1445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Como</a:t>
                </a:r>
                <a:r>
                  <a:rPr lang="pt-PT" b="0" dirty="0">
                    <a:solidFill>
                      <a:schemeClr val="tx1"/>
                    </a:solidFill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Lucida Grande"/>
                      </a:rPr>
                      <m:t>𝐴</m:t>
                    </m:r>
                    <m:d>
                      <m:dPr>
                        <m:ctrlP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1,</m:t>
                        </m:r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Lucida Grande"/>
                          </a:rPr>
                          <m:t> </m:t>
                        </m:r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1,</m:t>
                        </m:r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Lucida Grande"/>
                          </a:rPr>
                          <m:t> </m:t>
                        </m:r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2</m:t>
                        </m:r>
                      </m:e>
                    </m:d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Lucida Grande"/>
                      </a:rPr>
                      <m:t>∈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Lucida Grande"/>
                      </a:rPr>
                      <m:t>𝑟</m:t>
                    </m:r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/>
                        <a:cs typeface="Lucida Grande"/>
                      </a:rPr>
                      <m:t>𝐵</m:t>
                    </m:r>
                    <m:r>
                      <a:rPr lang="pt-PT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/>
                        <a:cs typeface="Lucida Grande"/>
                      </a:rPr>
                      <m:t>1, 0, 0)</m:t>
                    </m:r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Lucida Grande"/>
                      </a:rPr>
                      <m:t>∈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Lucida Grande"/>
                      </a:rPr>
                      <m:t>𝑠</m:t>
                    </m:r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temos que</a:t>
                </a:r>
                <a14:m>
                  <m:oMath xmlns:m="http://schemas.openxmlformats.org/officeDocument/2006/math">
                    <m:r>
                      <a:rPr lang="pt-PT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Lucida Grande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accPr>
                      <m:e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𝑨𝑩</m:t>
                        </m:r>
                      </m:e>
                    </m:acc>
                    <m:d>
                      <m:dPr>
                        <m:ctrlP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𝟎</m:t>
                        </m:r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,</m:t>
                        </m:r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−</m:t>
                        </m:r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𝟏</m:t>
                        </m:r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,</m:t>
                        </m:r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−</m:t>
                        </m:r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𝟐</m:t>
                        </m:r>
                      </m:e>
                    </m:d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u="sng" dirty="0">
                    <a:solidFill>
                      <a:schemeClr val="tx1"/>
                    </a:solidFill>
                    <a:uFill>
                      <a:solidFill>
                        <a:srgbClr val="6AA342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é paralelo a </a:t>
                </a:r>
                <a14:m>
                  <m:oMath xmlns:m="http://schemas.openxmlformats.org/officeDocument/2006/math">
                    <m:r>
                      <a:rPr lang="pt-PT" i="1" u="sng">
                        <a:solidFill>
                          <a:schemeClr val="tx1"/>
                        </a:solidFill>
                        <a:uFill>
                          <a:solidFill>
                            <a:srgbClr val="6AA342"/>
                          </a:solidFill>
                        </a:u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u="sng" dirty="0">
                    <a:solidFill>
                      <a:schemeClr val="tx1"/>
                    </a:solidFill>
                    <a:uFill>
                      <a:solidFill>
                        <a:srgbClr val="6AA342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e não colinear com</a:t>
                </a:r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accPr>
                      <m:e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𝒓</m:t>
                        </m:r>
                      </m:e>
                    </m:acc>
                    <m:d>
                      <m:dPr>
                        <m:ctrlP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𝟏</m:t>
                        </m:r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, </m:t>
                        </m:r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𝟐</m:t>
                        </m:r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,</m:t>
                        </m:r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/>
                            <a:cs typeface="Lucida Grande"/>
                          </a:rPr>
                          <m:t> </m:t>
                        </m:r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𝟑</m:t>
                        </m:r>
                      </m:e>
                    </m:d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Assim, podemos determinar um vetor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accPr>
                      <m:e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𝑛</m:t>
                        </m:r>
                      </m:e>
                    </m:acc>
                    <m:d>
                      <m:dPr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𝑎</m:t>
                        </m:r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,</m:t>
                        </m:r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𝑏</m:t>
                        </m:r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,</m:t>
                        </m:r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𝑐</m:t>
                        </m:r>
                      </m:e>
                    </m:d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⊥</m:t>
                    </m:r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𝛽</m:t>
                    </m:r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através dos vetores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accPr>
                      <m:e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accPr>
                      <m:e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𝑟</m:t>
                        </m:r>
                      </m:e>
                    </m:acc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324" y="3179733"/>
                <a:ext cx="7854210" cy="1445267"/>
              </a:xfrm>
              <a:prstGeom prst="rect">
                <a:avLst/>
              </a:prstGeom>
              <a:blipFill rotWithShape="1">
                <a:blip r:embed="rId5"/>
                <a:stretch>
                  <a:fillRect l="-621" b="-168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ixaDeTexto 20"/>
          <p:cNvSpPr txBox="1"/>
          <p:nvPr/>
        </p:nvSpPr>
        <p:spPr>
          <a:xfrm>
            <a:off x="7019571" y="6268598"/>
            <a:ext cx="130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continua…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253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24278" y="14066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2398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64389" y="5157443"/>
                <a:ext cx="44639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Considerando</a:t>
                </a:r>
                <a:r>
                  <a:rPr lang="pt-PT" dirty="0"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Lucida Grande"/>
                      </a:rPr>
                      <m:t>𝒄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Lucida Grande"/>
                      </a:rPr>
                      <m:t>=</m:t>
                    </m:r>
                    <m:r>
                      <a:rPr lang="pt-PT" b="1" i="0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Lucida Grande"/>
                      </a:rPr>
                      <m:t>𝟏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obtemos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accPr>
                      <m:e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𝟏</m:t>
                        </m:r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,−</m:t>
                        </m:r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𝟐</m:t>
                        </m:r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, </m:t>
                        </m:r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𝟏</m:t>
                        </m:r>
                      </m:e>
                    </m:d>
                  </m:oMath>
                </a14:m>
                <a:r>
                  <a:rPr lang="pt-PT" dirty="0"/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89" y="5157443"/>
                <a:ext cx="4463979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230" t="-9836" r="-273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16"/>
          <p:cNvSpPr txBox="1"/>
          <p:nvPr/>
        </p:nvSpPr>
        <p:spPr>
          <a:xfrm>
            <a:off x="1080034" y="134480"/>
            <a:ext cx="7683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 4 (continuação)</a:t>
            </a:r>
            <a:endParaRPr lang="en-US" sz="2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7"/>
              <p:cNvSpPr/>
              <p:nvPr/>
            </p:nvSpPr>
            <p:spPr>
              <a:xfrm>
                <a:off x="713701" y="2226669"/>
                <a:ext cx="1625379" cy="626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PT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⃗"/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</m:ctrlPr>
                                </m:acc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𝑛</m:t>
                                  </m:r>
                                </m:e>
                              </m:acc>
                              <m:r>
                                <a:rPr lang="pt-PT" dirty="0">
                                  <a:latin typeface="Cambria Math" panose="02040503050406030204" pitchFamily="18" charset="0"/>
                                  <a:cs typeface="Lucida Grande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pt-PT" i="1" smtClean="0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</m:ctrlPr>
                                </m:accPr>
                                <m:e>
                                  <m:r>
                                    <a:rPr lang="pt-PT" b="0" i="1" smtClean="0">
                                      <a:latin typeface="Cambria Math"/>
                                      <a:cs typeface="Lucida Grande"/>
                                    </a:rPr>
                                    <m:t>𝐴𝐵</m:t>
                                  </m:r>
                                </m:e>
                              </m:acc>
                              <m:r>
                                <a:rPr lang="pt-PT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=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0</m:t>
                              </m:r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</m:ctrlPr>
                                </m:acc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𝑛</m:t>
                                  </m:r>
                                </m:e>
                              </m:acc>
                              <m:r>
                                <a:rPr lang="pt-PT" dirty="0">
                                  <a:latin typeface="Cambria Math" panose="02040503050406030204" pitchFamily="18" charset="0"/>
                                  <a:cs typeface="Lucida Grande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</m:ctrlPr>
                                </m:accPr>
                                <m:e>
                                  <m:r>
                                    <a:rPr lang="pt-PT" b="0" i="1" smtClean="0">
                                      <a:latin typeface="Cambria Math"/>
                                      <a:cs typeface="Lucida Grande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pt-PT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=0</m:t>
                              </m:r>
                              <m:r>
                                <a:rPr lang="pt-PT" b="0" i="1" smtClean="0">
                                  <a:latin typeface="Cambria Math"/>
                                  <a:cs typeface="Lucida Grande"/>
                                </a:rPr>
                                <m:t>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01" y="2226669"/>
                <a:ext cx="1625379" cy="6260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6"/>
              <p:cNvSpPr/>
              <p:nvPr/>
            </p:nvSpPr>
            <p:spPr>
              <a:xfrm>
                <a:off x="2000655" y="2220398"/>
                <a:ext cx="3108717" cy="6274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pt-PT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𝑎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,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𝑏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,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pt-PT" dirty="0">
                                  <a:latin typeface="Cambria Math" panose="02040503050406030204" pitchFamily="18" charset="0"/>
                                  <a:cs typeface="Lucida Grande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0,−1,−2</m:t>
                                  </m:r>
                                </m:e>
                              </m:d>
                              <m:r>
                                <a:rPr lang="pt-PT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=0</m:t>
                              </m:r>
                              <m:r>
                                <a:rPr lang="pt-PT" b="0" i="1" smtClean="0">
                                  <a:latin typeface="Cambria Math"/>
                                  <a:cs typeface="Lucida Grande"/>
                                </a:rPr>
                                <m:t>  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𝑎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,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𝑏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,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pt-PT" dirty="0">
                                  <a:latin typeface="Cambria Math" panose="02040503050406030204" pitchFamily="18" charset="0"/>
                                  <a:cs typeface="Lucida Grande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pt-PT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2,</m:t>
                                  </m:r>
                                  <m:r>
                                    <a:rPr lang="pt-PT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lang="pt-PT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=0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655" y="2220398"/>
                <a:ext cx="3108717" cy="6274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6"/>
              <p:cNvSpPr/>
              <p:nvPr/>
            </p:nvSpPr>
            <p:spPr>
              <a:xfrm>
                <a:off x="4792244" y="2220398"/>
                <a:ext cx="2481125" cy="71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pt-PT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=0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       </m:t>
                              </m:r>
                            </m:e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𝑎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+2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𝑏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+3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𝑐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244" y="2220398"/>
                <a:ext cx="2481125" cy="71019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6"/>
              <p:cNvSpPr/>
              <p:nvPr/>
            </p:nvSpPr>
            <p:spPr>
              <a:xfrm>
                <a:off x="886836" y="2991981"/>
                <a:ext cx="2738121" cy="71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pt-PT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=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−2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𝑐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                        </m:t>
                              </m:r>
                            </m:e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𝑎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pt-PT" b="0" i="1" smtClean="0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−2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+3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𝑐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836" y="2991981"/>
                <a:ext cx="2738121" cy="71019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6"/>
              <p:cNvSpPr/>
              <p:nvPr/>
            </p:nvSpPr>
            <p:spPr>
              <a:xfrm>
                <a:off x="3345076" y="2992056"/>
                <a:ext cx="1974964" cy="71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pt-PT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=−2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𝑎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=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𝑐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076" y="2992056"/>
                <a:ext cx="1974964" cy="71019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6"/>
              <p:cNvSpPr txBox="1"/>
              <p:nvPr/>
            </p:nvSpPr>
            <p:spPr>
              <a:xfrm>
                <a:off x="888959" y="1144373"/>
                <a:ext cx="7428130" cy="680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Podemos então determinar um vetor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accPr>
                      <m:e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𝑛</m:t>
                        </m:r>
                      </m:e>
                    </m:acc>
                    <m:d>
                      <m:dPr>
                        <m:ctrlP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𝑎</m:t>
                        </m:r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,</m:t>
                        </m:r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𝑏</m:t>
                        </m:r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,</m:t>
                        </m:r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𝑐</m:t>
                        </m:r>
                      </m:e>
                    </m:d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⊥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𝛽</m:t>
                    </m:r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através dos vetores</a:t>
                </a:r>
                <a14:m>
                  <m:oMath xmlns:m="http://schemas.openxmlformats.org/officeDocument/2006/math">
                    <m:r>
                      <a:rPr lang="pt-PT" b="0" i="0" smtClean="0">
                        <a:solidFill>
                          <a:srgbClr val="6AA342"/>
                        </a:solidFill>
                        <a:latin typeface="Cambria Math"/>
                        <a:cs typeface="Lucida Grande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accPr>
                      <m:e>
                        <m:r>
                          <a:rPr lang="pt-PT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𝐴𝐵</m:t>
                        </m:r>
                      </m:e>
                    </m:acc>
                    <m:d>
                      <m:dPr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0,−1,−2</m:t>
                        </m:r>
                      </m:e>
                    </m:d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accPr>
                      <m:e>
                        <m:r>
                          <a:rPr lang="pt-PT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𝑟</m:t>
                        </m:r>
                      </m:e>
                    </m:acc>
                    <m:d>
                      <m:dPr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1, 2,</m:t>
                        </m:r>
                        <m:r>
                          <a:rPr lang="pt-PT" b="0" i="1">
                            <a:solidFill>
                              <a:schemeClr val="tx1"/>
                            </a:solidFill>
                            <a:latin typeface="Cambria Math"/>
                            <a:cs typeface="Lucida Grande"/>
                          </a:rPr>
                          <m:t> </m:t>
                        </m:r>
                        <m:r>
                          <a:rPr lang="pt-PT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3</m:t>
                        </m:r>
                      </m:e>
                    </m:d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59" y="1144373"/>
                <a:ext cx="7428130" cy="680764"/>
              </a:xfrm>
              <a:prstGeom prst="rect">
                <a:avLst/>
              </a:prstGeom>
              <a:blipFill rotWithShape="1">
                <a:blip r:embed="rId10"/>
                <a:stretch>
                  <a:fillRect l="-739" t="-4505" b="-1441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25"/>
              <p:cNvSpPr/>
              <p:nvPr/>
            </p:nvSpPr>
            <p:spPr>
              <a:xfrm>
                <a:off x="3165376" y="4210876"/>
                <a:ext cx="2431193" cy="369332"/>
              </a:xfrm>
              <a:prstGeom prst="rect">
                <a:avLst/>
              </a:prstGeom>
              <a:ln>
                <a:solidFill>
                  <a:srgbClr val="6AA342"/>
                </a:solidFill>
                <a:bevel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Lucida Grande"/>
                          </a:rPr>
                          <m:t>𝑛</m:t>
                        </m:r>
                      </m:e>
                    </m:acc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Lucida Grande"/>
                          </a:rPr>
                          <m:t>𝑐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Lucida Grande"/>
                          </a:rPr>
                          <m:t>,−2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Lucida Grande"/>
                          </a:rPr>
                          <m:t>𝑐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Lucida Grande"/>
                          </a:rPr>
                          <m:t>,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Lucida Grande"/>
                          </a:rPr>
                          <m:t>𝑐</m:t>
                        </m:r>
                      </m:e>
                    </m:d>
                  </m:oMath>
                </a14:m>
                <a:r>
                  <a:rPr lang="pt-PT" dirty="0"/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</a:rPr>
                      <m:t>𝑐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31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376" y="4210876"/>
                <a:ext cx="2431193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3101"/>
                </a:stretch>
              </a:blipFill>
              <a:ln>
                <a:solidFill>
                  <a:srgbClr val="6AA342"/>
                </a:solidFill>
                <a:bevel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aixaDeTexto 31"/>
          <p:cNvSpPr txBox="1"/>
          <p:nvPr/>
        </p:nvSpPr>
        <p:spPr>
          <a:xfrm>
            <a:off x="7019571" y="6268598"/>
            <a:ext cx="130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continua…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5469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25" grpId="0"/>
      <p:bldP spid="26" grpId="0"/>
      <p:bldP spid="27" grpId="0"/>
      <p:bldP spid="28" grpId="0"/>
      <p:bldP spid="31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24278" y="14066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2398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TextBox 16"/>
          <p:cNvSpPr txBox="1"/>
          <p:nvPr/>
        </p:nvSpPr>
        <p:spPr>
          <a:xfrm>
            <a:off x="1080034" y="134480"/>
            <a:ext cx="7683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 4 (continuação)</a:t>
            </a:r>
            <a:endParaRPr lang="en-US" sz="2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8"/>
              <p:cNvSpPr txBox="1"/>
              <p:nvPr/>
            </p:nvSpPr>
            <p:spPr>
              <a:xfrm>
                <a:off x="845608" y="1169432"/>
                <a:ext cx="68049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Como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</a:rPr>
                          <m:t>1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pt-PT" b="0" i="1" smtClean="0">
                            <a:latin typeface="Cambria Math"/>
                          </a:rPr>
                          <m:t>−2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pt-PT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um vetor normal ao plano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𝛽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uma equação cartesiana do plano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𝛽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do tipo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</a:rPr>
                      <m:t>−2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PT" b="0" i="1" smtClean="0">
                        <a:latin typeface="Cambria Math"/>
                      </a:rPr>
                      <m:t>+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08" y="1169432"/>
                <a:ext cx="6804912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80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19"/>
              <p:cNvSpPr/>
              <p:nvPr/>
            </p:nvSpPr>
            <p:spPr>
              <a:xfrm>
                <a:off x="853399" y="2535007"/>
                <a:ext cx="4857986" cy="435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PT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pt-PT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pt-PT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mo</m:t>
                    </m:r>
                    <m:r>
                      <m:rPr>
                        <m:nor/>
                      </m:rPr>
                      <a:rPr lang="pt-PT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PT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pt-PT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PT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ponto</m:t>
                    </m:r>
                    <m:r>
                      <m:rPr>
                        <m:nor/>
                      </m:rPr>
                      <a:rPr lang="pt-PT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b="0" i="1" smtClean="0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</a:rPr>
                          <m:t>1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b="0" i="1" smtClean="0">
                            <a:latin typeface="Cambria Math"/>
                          </a:rPr>
                          <m:t> 0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b="0" i="1" smtClean="0">
                            <a:latin typeface="Cambria Math"/>
                          </a:rPr>
                          <m:t> 0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pertence ao plano:</a:t>
                </a:r>
              </a:p>
            </p:txBody>
          </p:sp>
        </mc:Choice>
        <mc:Fallback xmlns="">
          <p:sp>
            <p:nvSpPr>
              <p:cNvPr id="22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399" y="2535007"/>
                <a:ext cx="4857986" cy="435760"/>
              </a:xfrm>
              <a:prstGeom prst="rect">
                <a:avLst/>
              </a:prstGeom>
              <a:blipFill rotWithShape="1">
                <a:blip r:embed="rId5"/>
                <a:stretch>
                  <a:fillRect b="-2253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9"/>
              <p:cNvSpPr/>
              <p:nvPr/>
            </p:nvSpPr>
            <p:spPr>
              <a:xfrm>
                <a:off x="2278769" y="3045454"/>
                <a:ext cx="24265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cs typeface="Arial" panose="020B0604020202020204" pitchFamily="34" charset="0"/>
                        </a:rPr>
                        <m:t>1</m:t>
                      </m:r>
                      <m:r>
                        <a:rPr lang="pt-PT" b="0" i="1" dirty="0" smtClean="0">
                          <a:latin typeface="Cambria Math"/>
                          <a:cs typeface="Arial" panose="020B0604020202020204" pitchFamily="34" charset="0"/>
                        </a:rPr>
                        <m:t>−2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pt-PT" b="0" i="1" smtClean="0">
                          <a:latin typeface="Cambria Math"/>
                        </a:rPr>
                        <m:t>+0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769" y="3045454"/>
                <a:ext cx="242656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7"/>
              <p:cNvSpPr txBox="1"/>
              <p:nvPr/>
            </p:nvSpPr>
            <p:spPr>
              <a:xfrm>
                <a:off x="834319" y="3943058"/>
                <a:ext cx="71435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Logo, uma equação do plano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𝛽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do tipo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−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𝟐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+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−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𝟏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2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19" y="3943058"/>
                <a:ext cx="7143536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768" t="-8333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11"/>
              <p:cNvSpPr/>
              <p:nvPr/>
            </p:nvSpPr>
            <p:spPr>
              <a:xfrm>
                <a:off x="4569798" y="3045454"/>
                <a:ext cx="12948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798" y="3045454"/>
                <a:ext cx="129484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983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24278" y="14066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93730" y="1123302"/>
                <a:ext cx="8250270" cy="2114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Considera o ponto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1,−2,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exterior à reta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definida por 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=2∧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Determina uma equação cartesiana do plano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definido pelo ponto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pela reta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40000"/>
                  </a:lnSpc>
                </a:pPr>
                <a:endParaRPr lang="pt-PT" b="1" dirty="0">
                  <a:solidFill>
                    <a:srgbClr val="0D677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pt-PT" b="1" dirty="0">
                    <a:solidFill>
                      <a:srgbClr val="0D677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Sugestão de resolução: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30" y="1123302"/>
                <a:ext cx="8250270" cy="2114425"/>
              </a:xfrm>
              <a:prstGeom prst="rect">
                <a:avLst/>
              </a:prstGeom>
              <a:blipFill rotWithShape="1">
                <a:blip r:embed="rId4"/>
                <a:stretch>
                  <a:fillRect l="-665" b="-172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080034" y="134480"/>
            <a:ext cx="7683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Exemplo 5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2398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Retângulo 1"/>
          <p:cNvSpPr/>
          <p:nvPr/>
        </p:nvSpPr>
        <p:spPr>
          <a:xfrm>
            <a:off x="874274" y="779050"/>
            <a:ext cx="7077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b="1" dirty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definido por uma reta e um ponto exterior à reta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74274" y="3190463"/>
                <a:ext cx="7869804" cy="1354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Como, por exemplo,</a:t>
                </a:r>
                <a:r>
                  <a:rPr lang="pt-PT" dirty="0">
                    <a:solidFill>
                      <a:schemeClr val="tx1"/>
                    </a:solidFill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Lucida Grande"/>
                      </a:rPr>
                      <m:t>𝐵</m:t>
                    </m:r>
                    <m:d>
                      <m:dPr>
                        <m:ctrlP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2,</m:t>
                        </m:r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Lucida Grande"/>
                          </a:rPr>
                          <m:t> </m:t>
                        </m:r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0,</m:t>
                        </m:r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Lucida Grande"/>
                          </a:rPr>
                          <m:t> </m:t>
                        </m:r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3</m:t>
                        </m:r>
                      </m:e>
                    </m:d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Lucida Grande"/>
                      </a:rPr>
                      <m:t>∈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Lucida Grande"/>
                      </a:rPr>
                      <m:t>𝑟</m:t>
                    </m:r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temos que</a:t>
                </a:r>
                <a14:m>
                  <m:oMath xmlns:m="http://schemas.openxmlformats.org/officeDocument/2006/math">
                    <m:r>
                      <a:rPr lang="pt-PT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Lucida Grande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accPr>
                      <m:e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𝑨𝑩</m:t>
                        </m:r>
                      </m:e>
                    </m:acc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Lucida Grande"/>
                      </a:rPr>
                      <m:t>𝟏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Lucida Grande"/>
                      </a:rPr>
                      <m:t>, 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Lucida Grande"/>
                      </a:rPr>
                      <m:t>𝟐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Lucida Grande"/>
                      </a:rPr>
                      <m:t>, 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Lucida Grande"/>
                      </a:rPr>
                      <m:t>𝟎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Lucida Grande"/>
                      </a:rPr>
                      <m:t>)</m:t>
                    </m:r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u="sng" dirty="0">
                    <a:solidFill>
                      <a:schemeClr val="tx1"/>
                    </a:solidFill>
                    <a:uFill>
                      <a:solidFill>
                        <a:srgbClr val="6AA342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é paralelo a </a:t>
                </a:r>
                <a14:m>
                  <m:oMath xmlns:m="http://schemas.openxmlformats.org/officeDocument/2006/math">
                    <m:r>
                      <a:rPr lang="pt-PT" i="1" u="sng">
                        <a:solidFill>
                          <a:schemeClr val="tx1"/>
                        </a:solidFill>
                        <a:uFill>
                          <a:solidFill>
                            <a:srgbClr val="6AA342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𝛿</m:t>
                    </m:r>
                  </m:oMath>
                </a14:m>
                <a:r>
                  <a:rPr lang="pt-PT" u="sng" dirty="0">
                    <a:solidFill>
                      <a:schemeClr val="tx1"/>
                    </a:solidFill>
                    <a:uFill>
                      <a:solidFill>
                        <a:srgbClr val="6AA342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 e</a:t>
                </a:r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u="sng" dirty="0">
                    <a:uFill>
                      <a:solidFill>
                        <a:srgbClr val="6AA342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não colinear com</a:t>
                </a:r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accPr>
                      <m:e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𝒓</m:t>
                        </m:r>
                      </m:e>
                    </m:acc>
                    <m:d>
                      <m:dPr>
                        <m:ctrlP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𝟏</m:t>
                        </m:r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, </m:t>
                        </m:r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𝟎</m:t>
                        </m:r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,</m:t>
                        </m:r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/>
                            <a:cs typeface="Lucida Grande"/>
                          </a:rPr>
                          <m:t> </m:t>
                        </m:r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𝟏</m:t>
                        </m:r>
                      </m:e>
                    </m:d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Assim, podemos determinar um vetor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accPr>
                      <m:e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𝑛</m:t>
                        </m:r>
                      </m:e>
                    </m:acc>
                    <m:d>
                      <m:dPr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𝑎</m:t>
                        </m:r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,</m:t>
                        </m:r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𝑏</m:t>
                        </m:r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,</m:t>
                        </m:r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𝑐</m:t>
                        </m:r>
                      </m:e>
                    </m:d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⊥</m:t>
                    </m:r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𝛿</m:t>
                    </m:r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através dos vetores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accPr>
                      <m:e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accPr>
                      <m:e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𝑟</m:t>
                        </m:r>
                      </m:e>
                    </m:acc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274" y="3190463"/>
                <a:ext cx="7869804" cy="1354986"/>
              </a:xfrm>
              <a:prstGeom prst="rect">
                <a:avLst/>
              </a:prstGeom>
              <a:blipFill rotWithShape="1">
                <a:blip r:embed="rId5"/>
                <a:stretch>
                  <a:fillRect l="-620" b="-179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aixaDeTexto 23"/>
          <p:cNvSpPr txBox="1"/>
          <p:nvPr/>
        </p:nvSpPr>
        <p:spPr>
          <a:xfrm>
            <a:off x="7019571" y="6268598"/>
            <a:ext cx="130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continua…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400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24278" y="14066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2398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98843" y="2305354"/>
                <a:ext cx="1625379" cy="71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PT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⃗"/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</m:ctrlPr>
                                </m:acc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𝑛</m:t>
                                  </m:r>
                                </m:e>
                              </m:acc>
                              <m:r>
                                <a:rPr lang="pt-PT" dirty="0">
                                  <a:latin typeface="Cambria Math" panose="02040503050406030204" pitchFamily="18" charset="0"/>
                                  <a:cs typeface="Lucida Grande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pt-PT" i="1" smtClean="0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</m:ctrlPr>
                                </m:acc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𝐴𝐵</m:t>
                                  </m:r>
                                </m:e>
                              </m:acc>
                              <m:r>
                                <a:rPr lang="pt-PT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=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0</m:t>
                              </m:r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</m:ctrlPr>
                                </m:acc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𝑛</m:t>
                                  </m:r>
                                </m:e>
                              </m:acc>
                              <m:r>
                                <a:rPr lang="pt-PT" dirty="0">
                                  <a:latin typeface="Cambria Math" panose="02040503050406030204" pitchFamily="18" charset="0"/>
                                  <a:cs typeface="Lucida Grande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</m:ctrlPr>
                                </m:acc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pt-PT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=0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43" y="2305354"/>
                <a:ext cx="1625379" cy="71019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6"/>
              <p:cNvSpPr/>
              <p:nvPr/>
            </p:nvSpPr>
            <p:spPr>
              <a:xfrm>
                <a:off x="2070222" y="2299083"/>
                <a:ext cx="2770292" cy="6274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pt-PT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𝑎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,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𝑏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,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pt-PT" dirty="0">
                                  <a:latin typeface="Cambria Math" panose="02040503050406030204" pitchFamily="18" charset="0"/>
                                  <a:cs typeface="Lucida Grande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pt-PT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2,</m:t>
                                  </m:r>
                                  <m:r>
                                    <a:rPr lang="pt-PT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pt-PT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=0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𝑎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,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𝑏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,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pt-PT" dirty="0">
                                  <a:latin typeface="Cambria Math" panose="02040503050406030204" pitchFamily="18" charset="0"/>
                                  <a:cs typeface="Lucida Grande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PT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pt-PT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pt-PT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222" y="2299083"/>
                <a:ext cx="2770292" cy="6274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6"/>
              <p:cNvSpPr/>
              <p:nvPr/>
            </p:nvSpPr>
            <p:spPr>
              <a:xfrm>
                <a:off x="4777387" y="2299083"/>
                <a:ext cx="1837496" cy="71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pt-PT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𝑏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=0   </m:t>
                              </m:r>
                            </m:e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𝑎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+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𝑐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=0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387" y="2299083"/>
                <a:ext cx="1837496" cy="71019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6"/>
              <p:cNvSpPr/>
              <p:nvPr/>
            </p:nvSpPr>
            <p:spPr>
              <a:xfrm>
                <a:off x="6334241" y="2187769"/>
                <a:ext cx="1624302" cy="976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pt-PT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=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PT" b="0" i="1" smtClean="0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𝑐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=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𝑎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241" y="2187769"/>
                <a:ext cx="1624302" cy="97661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16"/>
          <p:cNvSpPr txBox="1"/>
          <p:nvPr/>
        </p:nvSpPr>
        <p:spPr>
          <a:xfrm>
            <a:off x="1080034" y="134480"/>
            <a:ext cx="7683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 5 (continuação)</a:t>
            </a:r>
            <a:endParaRPr lang="en-US" sz="2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6"/>
              <p:cNvSpPr txBox="1"/>
              <p:nvPr/>
            </p:nvSpPr>
            <p:spPr>
              <a:xfrm>
                <a:off x="888959" y="1144373"/>
                <a:ext cx="7428130" cy="680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Podemos então determinar um vetor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accPr>
                      <m:e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𝑛</m:t>
                        </m:r>
                      </m:e>
                    </m:acc>
                    <m:d>
                      <m:dPr>
                        <m:ctrlP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𝑎</m:t>
                        </m:r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,</m:t>
                        </m:r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𝑏</m:t>
                        </m:r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,</m:t>
                        </m:r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𝑐</m:t>
                        </m:r>
                      </m:e>
                    </m:d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⊥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𝛿</m:t>
                    </m:r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através dos vetores</a:t>
                </a:r>
                <a14:m>
                  <m:oMath xmlns:m="http://schemas.openxmlformats.org/officeDocument/2006/math">
                    <m:r>
                      <a:rPr lang="pt-PT" b="0" i="0" smtClean="0">
                        <a:solidFill>
                          <a:srgbClr val="6AA342"/>
                        </a:solidFill>
                        <a:latin typeface="Cambria Math"/>
                        <a:cs typeface="Lucida Grande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accPr>
                      <m:e>
                        <m:r>
                          <a:rPr lang="pt-PT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𝐴𝐵</m:t>
                        </m:r>
                      </m:e>
                    </m:acc>
                    <m:d>
                      <m:dPr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Lucida Grande"/>
                          </a:rPr>
                          <m:t>1</m:t>
                        </m:r>
                        <m:r>
                          <a:rPr lang="pt-PT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,</m:t>
                        </m:r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Lucida Grande"/>
                          </a:rPr>
                          <m:t> 2</m:t>
                        </m:r>
                        <m:r>
                          <a:rPr lang="pt-PT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,</m:t>
                        </m:r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Lucida Grande"/>
                          </a:rPr>
                          <m:t> 0</m:t>
                        </m:r>
                      </m:e>
                    </m:d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accPr>
                      <m:e>
                        <m:r>
                          <a:rPr lang="pt-PT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𝑟</m:t>
                        </m:r>
                      </m:e>
                    </m:acc>
                    <m:d>
                      <m:dPr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1, </m:t>
                        </m:r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Lucida Grande"/>
                          </a:rPr>
                          <m:t>0</m:t>
                        </m:r>
                        <m:r>
                          <a:rPr lang="pt-PT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,</m:t>
                        </m:r>
                        <m:r>
                          <a:rPr lang="pt-PT" b="0" i="1">
                            <a:solidFill>
                              <a:schemeClr val="tx1"/>
                            </a:solidFill>
                            <a:latin typeface="Cambria Math"/>
                            <a:cs typeface="Lucida Grande"/>
                          </a:rPr>
                          <m:t> </m:t>
                        </m:r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Lucida Grande"/>
                          </a:rPr>
                          <m:t>1</m:t>
                        </m:r>
                      </m:e>
                    </m:d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59" y="1144373"/>
                <a:ext cx="7428130" cy="680764"/>
              </a:xfrm>
              <a:prstGeom prst="rect">
                <a:avLst/>
              </a:prstGeom>
              <a:blipFill rotWithShape="1">
                <a:blip r:embed="rId8"/>
                <a:stretch>
                  <a:fillRect l="-739" t="-4505" b="-1441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121308" y="3637992"/>
                <a:ext cx="2772716" cy="506870"/>
              </a:xfrm>
              <a:prstGeom prst="rect">
                <a:avLst/>
              </a:prstGeom>
              <a:ln>
                <a:solidFill>
                  <a:srgbClr val="6AA342"/>
                </a:solidFill>
                <a:bevel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Lucida Grande"/>
                          </a:rPr>
                          <m:t>𝑛</m:t>
                        </m:r>
                      </m:e>
                    </m:acc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Lucida Grande"/>
                          </a:rPr>
                          <m:t>𝑎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Lucida Grande"/>
                          </a:rPr>
                          <m:t>,−</m:t>
                        </m:r>
                        <m:f>
                          <m:fPr>
                            <m:ctrlPr>
                              <a:rPr lang="pt-PT" i="1">
                                <a:latin typeface="Cambria Math" panose="02040503050406030204" pitchFamily="18" charset="0"/>
                                <a:cs typeface="Lucida Grande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 panose="02040503050406030204" pitchFamily="18" charset="0"/>
                                <a:cs typeface="Lucida Grande"/>
                              </a:rPr>
                              <m:t>1</m:t>
                            </m:r>
                          </m:num>
                          <m:den>
                            <m:r>
                              <a:rPr lang="pt-PT" i="1">
                                <a:latin typeface="Cambria Math" panose="02040503050406030204" pitchFamily="18" charset="0"/>
                                <a:cs typeface="Lucida Grande"/>
                              </a:rPr>
                              <m:t>2</m:t>
                            </m:r>
                          </m:den>
                        </m:f>
                        <m:r>
                          <a:rPr lang="pt-PT" i="1">
                            <a:latin typeface="Cambria Math" panose="02040503050406030204" pitchFamily="18" charset="0"/>
                            <a:cs typeface="Lucida Grande"/>
                          </a:rPr>
                          <m:t>𝑎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Lucida Grande"/>
                          </a:rPr>
                          <m:t>,−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Lucida Grande"/>
                          </a:rPr>
                          <m:t>𝑎</m:t>
                        </m:r>
                      </m:e>
                    </m:d>
                  </m:oMath>
                </a14:m>
                <a:r>
                  <a:rPr lang="pt-PT" dirty="0"/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308" y="3637992"/>
                <a:ext cx="2772716" cy="50687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rgbClr val="6AA342"/>
                </a:solidFill>
                <a:bevel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14"/>
              <p:cNvSpPr/>
              <p:nvPr/>
            </p:nvSpPr>
            <p:spPr>
              <a:xfrm>
                <a:off x="864389" y="4815916"/>
                <a:ext cx="46642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Considerando</a:t>
                </a:r>
                <a:r>
                  <a:rPr lang="pt-PT" dirty="0"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  <a:cs typeface="Lucida Grande"/>
                      </a:rPr>
                      <m:t>𝒂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Lucida Grande"/>
                      </a:rPr>
                      <m:t>=</m:t>
                    </m:r>
                    <m:r>
                      <a:rPr lang="pt-PT" b="1" i="0" smtClean="0">
                        <a:solidFill>
                          <a:srgbClr val="6AA342"/>
                        </a:solidFill>
                        <a:latin typeface="Cambria Math"/>
                        <a:cs typeface="Lucida Grande"/>
                      </a:rPr>
                      <m:t>𝟐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obtemos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accPr>
                      <m:e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/>
                            <a:cs typeface="Lucida Grande"/>
                          </a:rPr>
                          <m:t>𝟐</m:t>
                        </m:r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,−</m:t>
                        </m:r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/>
                            <a:cs typeface="Lucida Grande"/>
                          </a:rPr>
                          <m:t>𝟏</m:t>
                        </m:r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,</m:t>
                        </m:r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/>
                            <a:cs typeface="Lucida Grande"/>
                          </a:rPr>
                          <m:t> −</m:t>
                        </m:r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/>
                            <a:cs typeface="Lucida Grande"/>
                          </a:rPr>
                          <m:t>𝟐</m:t>
                        </m:r>
                      </m:e>
                    </m:d>
                  </m:oMath>
                </a14:m>
                <a:r>
                  <a:rPr lang="pt-PT" dirty="0"/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89" y="4815916"/>
                <a:ext cx="4664290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1176" t="-9836" r="-261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aixaDeTexto 27"/>
          <p:cNvSpPr txBox="1"/>
          <p:nvPr/>
        </p:nvSpPr>
        <p:spPr>
          <a:xfrm>
            <a:off x="7019571" y="6268598"/>
            <a:ext cx="130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continua…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659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6" grpId="0" animBg="1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24278" y="14066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2398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TextBox 16"/>
          <p:cNvSpPr txBox="1"/>
          <p:nvPr/>
        </p:nvSpPr>
        <p:spPr>
          <a:xfrm>
            <a:off x="1080034" y="134480"/>
            <a:ext cx="7683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 5 (continuação)</a:t>
            </a:r>
            <a:endParaRPr lang="en-US" sz="2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8"/>
              <p:cNvSpPr txBox="1"/>
              <p:nvPr/>
            </p:nvSpPr>
            <p:spPr>
              <a:xfrm>
                <a:off x="845608" y="1169432"/>
                <a:ext cx="68049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Como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</a:rPr>
                          <m:t>2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pt-PT" b="0" i="1" smtClean="0">
                            <a:latin typeface="Cambria Math"/>
                          </a:rPr>
                          <m:t>−1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pt-PT" b="0" i="1" smtClean="0">
                            <a:latin typeface="Cambria Math"/>
                          </a:rPr>
                          <m:t>−2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um vetor normal ao plano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𝛿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uma equação cartesiana do plano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𝛿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do tipo </a:t>
                </a:r>
                <a14:m>
                  <m:oMath xmlns:m="http://schemas.openxmlformats.org/officeDocument/2006/math">
                    <m:r>
                      <a:rPr lang="pt-PT" b="0" i="0" smtClean="0">
                        <a:latin typeface="Cambria Math"/>
                      </a:rPr>
                      <m:t>2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</a:rPr>
                      <m:t>−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PT" b="0" i="1" smtClean="0">
                        <a:latin typeface="Cambria Math"/>
                      </a:rPr>
                      <m:t>−2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08" y="1169432"/>
                <a:ext cx="6804912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80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19"/>
              <p:cNvSpPr/>
              <p:nvPr/>
            </p:nvSpPr>
            <p:spPr>
              <a:xfrm>
                <a:off x="853399" y="2535007"/>
                <a:ext cx="4857986" cy="435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PT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pt-PT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pt-PT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mo</m:t>
                    </m:r>
                    <m:r>
                      <m:rPr>
                        <m:nor/>
                      </m:rPr>
                      <a:rPr lang="pt-PT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PT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pt-PT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PT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ponto</m:t>
                    </m:r>
                    <m:r>
                      <m:rPr>
                        <m:nor/>
                      </m:rPr>
                      <a:rPr lang="pt-PT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b="0" i="1" smtClean="0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</a:rPr>
                          <m:t>2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b="0" i="1" smtClean="0">
                            <a:latin typeface="Cambria Math"/>
                          </a:rPr>
                          <m:t> 0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b="0" i="1" smtClean="0">
                            <a:latin typeface="Cambria Math"/>
                          </a:rPr>
                          <m:t> 3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pertence ao plano:</a:t>
                </a:r>
              </a:p>
            </p:txBody>
          </p:sp>
        </mc:Choice>
        <mc:Fallback xmlns="">
          <p:sp>
            <p:nvSpPr>
              <p:cNvPr id="21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399" y="2535007"/>
                <a:ext cx="4857986" cy="435760"/>
              </a:xfrm>
              <a:prstGeom prst="rect">
                <a:avLst/>
              </a:prstGeom>
              <a:blipFill rotWithShape="1">
                <a:blip r:embed="rId5"/>
                <a:stretch>
                  <a:fillRect b="-2253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9"/>
              <p:cNvSpPr/>
              <p:nvPr/>
            </p:nvSpPr>
            <p:spPr>
              <a:xfrm>
                <a:off x="2289786" y="3045454"/>
                <a:ext cx="28225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/>
                          <a:cs typeface="Arial" panose="020B0604020202020204" pitchFamily="34" charset="0"/>
                        </a:rPr>
                        <m:t>2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pt-PT" b="0" i="1" dirty="0" smtClean="0"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0−2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786" y="3045454"/>
                <a:ext cx="2822504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7"/>
              <p:cNvSpPr txBox="1"/>
              <p:nvPr/>
            </p:nvSpPr>
            <p:spPr>
              <a:xfrm>
                <a:off x="834319" y="3943058"/>
                <a:ext cx="71435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Logo, uma equação do plano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𝛿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do tipo </a:t>
                </a:r>
                <a14:m>
                  <m:oMath xmlns:m="http://schemas.openxmlformats.org/officeDocument/2006/math">
                    <m:r>
                      <a:rPr lang="pt-PT" b="1" i="0" smtClean="0">
                        <a:solidFill>
                          <a:srgbClr val="6AA342"/>
                        </a:solidFill>
                        <a:latin typeface="Cambria Math"/>
                      </a:rPr>
                      <m:t>𝟐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−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−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𝟐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+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𝟐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7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19" y="3943058"/>
                <a:ext cx="7143536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768" t="-8333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11"/>
              <p:cNvSpPr/>
              <p:nvPr/>
            </p:nvSpPr>
            <p:spPr>
              <a:xfrm>
                <a:off x="4900308" y="3045454"/>
                <a:ext cx="11217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308" y="3045454"/>
                <a:ext cx="1121717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917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275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61141" y="-1587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16013" y="137543"/>
            <a:ext cx="6946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Posição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relativa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dois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planos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92941" y="11112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5"/>
              <p:cNvSpPr txBox="1"/>
              <p:nvPr/>
            </p:nvSpPr>
            <p:spPr>
              <a:xfrm>
                <a:off x="913953" y="800100"/>
                <a:ext cx="7565029" cy="1255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Sejam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PT" dirty="0"/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′=0</m:t>
                    </m:r>
                  </m:oMath>
                </a14:m>
                <a:r>
                  <a:rPr lang="pt-PT" dirty="0"/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as equações dos planos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>
                        <a:solidFill>
                          <a:srgbClr val="40404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α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cujos vetores normais são</a:t>
                </a:r>
                <a14:m>
                  <m:oMath xmlns:m="http://schemas.openxmlformats.org/officeDocument/2006/math">
                    <m:r>
                      <a:rPr lang="pt-PT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pt-PT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PT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PT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pt-PT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PT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PT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respetivamente.</a:t>
                </a:r>
              </a:p>
            </p:txBody>
          </p:sp>
        </mc:Choice>
        <mc:Fallback xmlns="">
          <p:sp>
            <p:nvSpPr>
              <p:cNvPr id="8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53" y="800100"/>
                <a:ext cx="7565029" cy="1255728"/>
              </a:xfrm>
              <a:prstGeom prst="rect">
                <a:avLst/>
              </a:prstGeom>
              <a:blipFill rotWithShape="0">
                <a:blip r:embed="rId4"/>
                <a:stretch>
                  <a:fillRect l="-725" b="-339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1117688" y="3488549"/>
                <a:ext cx="7951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acc>
                        <m:accPr>
                          <m:chr m:val="⃗"/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88" y="3488549"/>
                <a:ext cx="795154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22951" r="-3206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503588" y="3857881"/>
                <a:ext cx="23684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\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acc>
                            <m:accPr>
                              <m:chr m:val="⃗"/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𝑘</m:t>
                          </m:r>
                          <m:acc>
                            <m:accPr>
                              <m:chr m:val="⃗"/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88" y="3857881"/>
                <a:ext cx="2368405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23333" r="-6443"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xão reta unidirecional 8"/>
          <p:cNvCxnSpPr/>
          <p:nvPr/>
        </p:nvCxnSpPr>
        <p:spPr>
          <a:xfrm flipV="1">
            <a:off x="2706498" y="2715755"/>
            <a:ext cx="1163781" cy="971580"/>
          </a:xfrm>
          <a:prstGeom prst="straightConnector1">
            <a:avLst/>
          </a:prstGeom>
          <a:ln w="25400">
            <a:solidFill>
              <a:srgbClr val="0D677A"/>
            </a:solidFill>
            <a:tailEnd type="triangle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3831834" y="2510942"/>
                <a:ext cx="9982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𝑘𝑑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834" y="2510942"/>
                <a:ext cx="99828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exão reta unidirecional 14"/>
          <p:cNvCxnSpPr>
            <a:stCxn id="13" idx="3"/>
          </p:cNvCxnSpPr>
          <p:nvPr/>
        </p:nvCxnSpPr>
        <p:spPr>
          <a:xfrm>
            <a:off x="4830120" y="2695608"/>
            <a:ext cx="691009" cy="0"/>
          </a:xfrm>
          <a:prstGeom prst="straightConnector1">
            <a:avLst/>
          </a:prstGeom>
          <a:ln w="25400">
            <a:solidFill>
              <a:srgbClr val="0D677A"/>
            </a:solidFill>
            <a:tailEnd type="triangle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5521129" y="2510942"/>
                <a:ext cx="2343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>
                        <a:solidFill>
                          <a:srgbClr val="40404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α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pt-PT" dirty="0"/>
                  <a:t> são </a:t>
                </a:r>
                <a:r>
                  <a:rPr lang="pt-PT" b="1" dirty="0"/>
                  <a:t>coincidentes</a:t>
                </a: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129" y="2510942"/>
                <a:ext cx="2343206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11667" r="-1823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exão reta unidirecional 19"/>
          <p:cNvCxnSpPr/>
          <p:nvPr/>
        </p:nvCxnSpPr>
        <p:spPr>
          <a:xfrm>
            <a:off x="2706498" y="3687334"/>
            <a:ext cx="1163781" cy="1079757"/>
          </a:xfrm>
          <a:prstGeom prst="straightConnector1">
            <a:avLst/>
          </a:prstGeom>
          <a:ln w="25400">
            <a:solidFill>
              <a:srgbClr val="0D677A"/>
            </a:solidFill>
            <a:tailEnd type="triangle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3831834" y="4559614"/>
                <a:ext cx="9982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834" y="4559614"/>
                <a:ext cx="998287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exão reta unidirecional 23"/>
          <p:cNvCxnSpPr>
            <a:stCxn id="22" idx="3"/>
          </p:cNvCxnSpPr>
          <p:nvPr/>
        </p:nvCxnSpPr>
        <p:spPr>
          <a:xfrm>
            <a:off x="4830121" y="4744280"/>
            <a:ext cx="691008" cy="0"/>
          </a:xfrm>
          <a:prstGeom prst="straightConnector1">
            <a:avLst/>
          </a:prstGeom>
          <a:ln w="25400">
            <a:solidFill>
              <a:srgbClr val="0D677A"/>
            </a:solidFill>
            <a:tailEnd type="triangle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5521129" y="4559614"/>
                <a:ext cx="358256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>
                        <a:solidFill>
                          <a:srgbClr val="40404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α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pt-PT" dirty="0"/>
                  <a:t> são </a:t>
                </a:r>
                <a:r>
                  <a:rPr lang="pt-PT" b="1" dirty="0"/>
                  <a:t>estritamente paralelos</a:t>
                </a:r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129" y="4559614"/>
                <a:ext cx="3582565" cy="369332"/>
              </a:xfrm>
              <a:prstGeom prst="rect">
                <a:avLst/>
              </a:prstGeom>
              <a:blipFill rotWithShape="0">
                <a:blip r:embed="rId10"/>
                <a:stretch>
                  <a:fillRect t="-11475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117688" y="4397759"/>
            <a:ext cx="1279380" cy="1464095"/>
            <a:chOff x="1117688" y="4397759"/>
            <a:chExt cx="1279380" cy="1464095"/>
          </a:xfrm>
        </p:grpSpPr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17688" y="4397759"/>
              <a:ext cx="1279380" cy="145146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2" name="Picture 4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166" y="5584590"/>
              <a:ext cx="263902" cy="277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5521129" y="5113612"/>
            <a:ext cx="2110908" cy="1227643"/>
            <a:chOff x="5521129" y="5113612"/>
            <a:chExt cx="2110908" cy="1227643"/>
          </a:xfrm>
        </p:grpSpPr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521129" y="5113612"/>
              <a:ext cx="2110908" cy="122764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noFill/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3" name="Picture 4">
              <a:hlinkClick r:id="rId1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8135" y="6063991"/>
              <a:ext cx="263902" cy="277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5396148" y="3004844"/>
            <a:ext cx="2235889" cy="890748"/>
            <a:chOff x="5396148" y="3004844"/>
            <a:chExt cx="2235889" cy="890748"/>
          </a:xfrm>
        </p:grpSpPr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396148" y="3004844"/>
              <a:ext cx="2235889" cy="86461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4" name="Picture 4">
              <a:hlinkClick r:id="rId1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8135" y="3618328"/>
              <a:ext cx="263902" cy="277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TextBox 16"/>
          <p:cNvSpPr txBox="1"/>
          <p:nvPr/>
        </p:nvSpPr>
        <p:spPr>
          <a:xfrm>
            <a:off x="864450" y="2014419"/>
            <a:ext cx="6946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Planos</a:t>
            </a:r>
            <a:r>
              <a:rPr lang="en-US" sz="2000" b="1" dirty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paralelos</a:t>
            </a:r>
            <a:endParaRPr lang="en-US" sz="2000" b="1" dirty="0">
              <a:solidFill>
                <a:srgbClr val="6AA3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5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8" grpId="0"/>
      <p:bldP spid="22" grpId="0"/>
      <p:bldP spid="25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61141" y="-1587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92941" y="11112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1027374" y="2251901"/>
                <a:ext cx="8127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∦</m:t>
                      </m:r>
                      <m:acc>
                        <m:accPr>
                          <m:chr m:val="⃗"/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374" y="2251901"/>
                <a:ext cx="812787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22951" r="-31579" b="-1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413274" y="2621233"/>
                <a:ext cx="23684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∄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\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acc>
                            <m:accPr>
                              <m:chr m:val="⃗"/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𝑘</m:t>
                          </m:r>
                          <m:acc>
                            <m:accPr>
                              <m:chr m:val="⃗"/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74" y="2621233"/>
                <a:ext cx="2368405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22951" r="-6701" b="-1147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xão reta unidirecional 8"/>
          <p:cNvCxnSpPr>
            <a:stCxn id="12" idx="3"/>
            <a:endCxn id="13" idx="1"/>
          </p:cNvCxnSpPr>
          <p:nvPr/>
        </p:nvCxnSpPr>
        <p:spPr>
          <a:xfrm flipV="1">
            <a:off x="2781679" y="1248017"/>
            <a:ext cx="772196" cy="1557882"/>
          </a:xfrm>
          <a:prstGeom prst="straightConnector1">
            <a:avLst/>
          </a:prstGeom>
          <a:ln w="25400">
            <a:solidFill>
              <a:srgbClr val="0D677A"/>
            </a:solidFill>
            <a:tailEnd type="triangle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3553875" y="1063351"/>
                <a:ext cx="9778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Lucida Grande"/>
                          </a:rPr>
                          <m:t>𝑢</m:t>
                        </m:r>
                      </m:e>
                    </m:acc>
                    <m:r>
                      <a:rPr lang="pt-PT" dirty="0">
                        <a:latin typeface="Cambria Math" panose="02040503050406030204" pitchFamily="18" charset="0"/>
                        <a:cs typeface="Lucida Grande"/>
                      </a:rPr>
                      <m:t>∙</m:t>
                    </m:r>
                    <m:acc>
                      <m:accPr>
                        <m:chr m:val="⃗"/>
                        <m:ctrlPr>
                          <a:rPr lang="pt-PT" i="1"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Lucida Grande"/>
                          </a:rPr>
                          <m:t>𝑣</m:t>
                        </m:r>
                      </m:e>
                    </m:acc>
                    <m:r>
                      <a:rPr lang="pt-PT">
                        <a:latin typeface="Cambria Math" panose="02040503050406030204" pitchFamily="18" charset="0"/>
                        <a:cs typeface="Lucida Grande"/>
                      </a:rPr>
                      <m:t>=</m:t>
                    </m:r>
                  </m:oMath>
                </a14:m>
                <a:r>
                  <a:rPr lang="pt-PT" dirty="0"/>
                  <a:t>0</a:t>
                </a: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875" y="1063351"/>
                <a:ext cx="977896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22951" r="-4375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exão reta unidirecional 14"/>
          <p:cNvCxnSpPr>
            <a:stCxn id="13" idx="3"/>
          </p:cNvCxnSpPr>
          <p:nvPr/>
        </p:nvCxnSpPr>
        <p:spPr>
          <a:xfrm>
            <a:off x="4531771" y="1248017"/>
            <a:ext cx="711399" cy="0"/>
          </a:xfrm>
          <a:prstGeom prst="straightConnector1">
            <a:avLst/>
          </a:prstGeom>
          <a:ln w="25400">
            <a:solidFill>
              <a:srgbClr val="0D677A"/>
            </a:solidFill>
            <a:tailEnd type="triangle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5243170" y="1063351"/>
                <a:ext cx="310035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>
                        <a:solidFill>
                          <a:srgbClr val="40404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α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pt-PT" dirty="0"/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são </a:t>
                </a:r>
                <a:r>
                  <a:rPr lang="pt-PT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secantes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perpendiculares</a:t>
                </a: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170" y="1063351"/>
                <a:ext cx="3100357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1572" t="-5660" b="-141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exão reta unidirecional 19"/>
          <p:cNvCxnSpPr>
            <a:stCxn id="12" idx="3"/>
            <a:endCxn id="22" idx="1"/>
          </p:cNvCxnSpPr>
          <p:nvPr/>
        </p:nvCxnSpPr>
        <p:spPr>
          <a:xfrm>
            <a:off x="2781679" y="2805899"/>
            <a:ext cx="772196" cy="1646797"/>
          </a:xfrm>
          <a:prstGeom prst="straightConnector1">
            <a:avLst/>
          </a:prstGeom>
          <a:ln w="25400">
            <a:solidFill>
              <a:srgbClr val="0D677A"/>
            </a:solidFill>
            <a:tailEnd type="triangle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3553875" y="4268030"/>
                <a:ext cx="10949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PT" i="1" smtClean="0">
                              <a:latin typeface="Cambria Math" panose="02040503050406030204" pitchFamily="18" charset="0"/>
                              <a:cs typeface="Lucida Grande"/>
                            </a:rPr>
                          </m:ctrlPr>
                        </m:acc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Lucida Grande"/>
                            </a:rPr>
                            <m:t>𝑢</m:t>
                          </m:r>
                        </m:e>
                      </m:acc>
                      <m:r>
                        <a:rPr lang="pt-PT" dirty="0">
                          <a:latin typeface="Cambria Math" panose="02040503050406030204" pitchFamily="18" charset="0"/>
                          <a:cs typeface="Lucida Grande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PT" i="1">
                              <a:latin typeface="Cambria Math" panose="02040503050406030204" pitchFamily="18" charset="0"/>
                              <a:cs typeface="Lucida Grande"/>
                            </a:rPr>
                          </m:ctrlPr>
                        </m:acc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Lucida Grande"/>
                            </a:rPr>
                            <m:t>𝑣</m:t>
                          </m:r>
                        </m:e>
                      </m:acc>
                      <m:r>
                        <a:rPr lang="pt-PT" b="0" i="1" smtClean="0">
                          <a:latin typeface="Cambria Math" panose="02040503050406030204" pitchFamily="18" charset="0"/>
                          <a:cs typeface="Lucida Grande"/>
                        </a:rPr>
                        <m:t>≠</m:t>
                      </m:r>
                      <m:r>
                        <m:rPr>
                          <m:nor/>
                        </m:rPr>
                        <a:rPr lang="pt-PT" dirty="0"/>
                        <m:t>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875" y="4268030"/>
                <a:ext cx="1094915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229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exão reta unidirecional 23"/>
          <p:cNvCxnSpPr>
            <a:stCxn id="22" idx="3"/>
          </p:cNvCxnSpPr>
          <p:nvPr/>
        </p:nvCxnSpPr>
        <p:spPr>
          <a:xfrm>
            <a:off x="4648790" y="4452696"/>
            <a:ext cx="594380" cy="0"/>
          </a:xfrm>
          <a:prstGeom prst="straightConnector1">
            <a:avLst/>
          </a:prstGeom>
          <a:ln w="25400">
            <a:solidFill>
              <a:srgbClr val="0D677A"/>
            </a:solidFill>
            <a:tailEnd type="triangle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5243170" y="4268030"/>
                <a:ext cx="358256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>
                        <a:solidFill>
                          <a:srgbClr val="40404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α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pt-PT" dirty="0"/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são </a:t>
                </a:r>
                <a:r>
                  <a:rPr lang="pt-PT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secantes oblíquos</a:t>
                </a:r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170" y="4268030"/>
                <a:ext cx="3582565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5117528" y="1867307"/>
            <a:ext cx="1942055" cy="1595278"/>
            <a:chOff x="5117528" y="1867307"/>
            <a:chExt cx="1942055" cy="1595278"/>
          </a:xfrm>
        </p:grpSpPr>
        <p:pic>
          <p:nvPicPr>
            <p:cNvPr id="27" name="Imagem 2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117528" y="1917803"/>
              <a:ext cx="1897948" cy="154478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4" name="Picture 4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5681" y="1867307"/>
              <a:ext cx="263902" cy="277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823639" y="3165062"/>
            <a:ext cx="1324492" cy="1711375"/>
            <a:chOff x="823639" y="3165062"/>
            <a:chExt cx="1324492" cy="1711375"/>
          </a:xfrm>
        </p:grpSpPr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23639" y="3226575"/>
              <a:ext cx="1264310" cy="164986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2" name="Picture 4">
              <a:hlinkClick r:id="rId1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4229" y="3165062"/>
              <a:ext cx="263902" cy="277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5714701" y="4665188"/>
            <a:ext cx="1399675" cy="1762920"/>
            <a:chOff x="5714701" y="4665188"/>
            <a:chExt cx="1399675" cy="1762920"/>
          </a:xfrm>
        </p:grpSpPr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714701" y="4712432"/>
              <a:ext cx="1319751" cy="171567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3" name="Picture 4">
              <a:hlinkClick r:id="rId1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0474" y="4665188"/>
              <a:ext cx="263902" cy="277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tângulo 20"/>
          <p:cNvSpPr/>
          <p:nvPr/>
        </p:nvSpPr>
        <p:spPr>
          <a:xfrm>
            <a:off x="1027374" y="656193"/>
            <a:ext cx="2534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Planos</a:t>
            </a:r>
            <a:r>
              <a:rPr lang="en-US" b="1" dirty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secantes</a:t>
            </a:r>
            <a:endParaRPr lang="en-US" b="1" dirty="0">
              <a:solidFill>
                <a:srgbClr val="6AA3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16"/>
          <p:cNvSpPr txBox="1"/>
          <p:nvPr/>
        </p:nvSpPr>
        <p:spPr>
          <a:xfrm>
            <a:off x="1116013" y="137543"/>
            <a:ext cx="6946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Posição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relativa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dois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planos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8" grpId="0"/>
      <p:bldP spid="22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70463" y="1016000"/>
                <a:ext cx="5401269" cy="867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Considera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P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P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um vetor normal ao plano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α</m:t>
                    </m:r>
                  </m:oMath>
                </a14:m>
                <a:r>
                  <a:rPr lang="pt-PT" b="1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pt-P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pt-P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b="1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um ponto conhecido do plano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α</m:t>
                    </m:r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463" y="1016000"/>
                <a:ext cx="5401269" cy="867930"/>
              </a:xfrm>
              <a:prstGeom prst="rect">
                <a:avLst/>
              </a:prstGeom>
              <a:blipFill rotWithShape="1">
                <a:blip r:embed="rId4"/>
                <a:stretch>
                  <a:fillRect l="-1016" t="-1408" r="-1580" b="-563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155700" y="128032"/>
            <a:ext cx="6946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Equação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cartesiana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plano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1316247" y="3927736"/>
                <a:ext cx="44875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pt-PT" b="1" i="1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pt-PT" b="1" i="1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b="1" i="1">
                                  <a:solidFill>
                                    <a:srgbClr val="6AA34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b="1" i="1">
                                  <a:solidFill>
                                    <a:srgbClr val="6AA34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PT" b="1" i="1">
                                  <a:solidFill>
                                    <a:srgbClr val="6AA342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pt-PT" b="1" i="1">
                                  <a:solidFill>
                                    <a:srgbClr val="6AA34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b="1" i="1">
                                  <a:solidFill>
                                    <a:srgbClr val="6AA342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pt-PT" b="1" i="1">
                                  <a:solidFill>
                                    <a:srgbClr val="6AA34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b="1" i="1">
                                  <a:solidFill>
                                    <a:srgbClr val="6AA34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b="1" i="1">
                                  <a:solidFill>
                                    <a:srgbClr val="6AA342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pt-PT" b="1" i="1">
                                  <a:solidFill>
                                    <a:srgbClr val="6AA342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pt-PT" b="1" i="1">
                                  <a:solidFill>
                                    <a:srgbClr val="6AA34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b="1" i="1">
                                  <a:solidFill>
                                    <a:srgbClr val="6AA342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pt-PT" b="1" i="1">
                                  <a:solidFill>
                                    <a:srgbClr val="6AA342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b="1" i="1">
                                  <a:solidFill>
                                    <a:srgbClr val="6AA34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b="1" i="1">
                                  <a:solidFill>
                                    <a:srgbClr val="6AA342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pt-PT" b="1" i="1">
                                  <a:solidFill>
                                    <a:srgbClr val="6AA342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b="1" dirty="0">
                  <a:solidFill>
                    <a:srgbClr val="6AA342"/>
                  </a:solidFill>
                </a:endParaRP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247" y="3927736"/>
                <a:ext cx="4487575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1086025" y="4739325"/>
                <a:ext cx="754285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pt-PT" b="1" dirty="0">
                    <a:solidFill>
                      <a:srgbClr val="6AA342"/>
                    </a:solidFill>
                  </a:rPr>
                  <a:t>, </a:t>
                </a:r>
                <a:r>
                  <a:rPr lang="pt-PT" dirty="0"/>
                  <a:t>sendo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sSub>
                      <m:sSubPr>
                        <m:ctrlP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pt-PT" b="1" dirty="0">
                  <a:solidFill>
                    <a:srgbClr val="6AA342"/>
                  </a:solidFill>
                </a:endParaRPr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025" y="4739325"/>
                <a:ext cx="7542859" cy="507831"/>
              </a:xfrm>
              <a:prstGeom prst="rect">
                <a:avLst/>
              </a:prstGeom>
              <a:blipFill rotWithShape="1">
                <a:blip r:embed="rId6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o 4"/>
          <p:cNvGrpSpPr/>
          <p:nvPr/>
        </p:nvGrpSpPr>
        <p:grpSpPr>
          <a:xfrm>
            <a:off x="6378331" y="1162251"/>
            <a:ext cx="2269412" cy="2213127"/>
            <a:chOff x="6271735" y="1162249"/>
            <a:chExt cx="2488169" cy="2495345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71735" y="1169430"/>
              <a:ext cx="2488169" cy="248816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4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5998" y="1162249"/>
              <a:ext cx="263902" cy="277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55700" y="2072585"/>
                <a:ext cx="4572000" cy="52719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PT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pt-P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pt-P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P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pt-PT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PT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700" y="2072585"/>
                <a:ext cx="4572000" cy="52719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08719" y="2944562"/>
                <a:ext cx="4549643" cy="435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Assim, a equação cartesiana do plano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α</m:t>
                    </m:r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é: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719" y="2944562"/>
                <a:ext cx="4549643" cy="435760"/>
              </a:xfrm>
              <a:prstGeom prst="rect">
                <a:avLst/>
              </a:prstGeom>
              <a:blipFill rotWithShape="1">
                <a:blip r:embed="rId11"/>
                <a:stretch>
                  <a:fillRect l="-1072" r="-536" b="-208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37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3" grpId="0"/>
      <p:bldP spid="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61141" y="-1587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92941" y="11112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1283604" y="2598536"/>
                <a:ext cx="7321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∥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pt-PT" dirty="0"/>
                  <a:t> </a:t>
                </a: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604" y="2598536"/>
                <a:ext cx="73212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xão reta unidirecional 8"/>
          <p:cNvCxnSpPr/>
          <p:nvPr/>
        </p:nvCxnSpPr>
        <p:spPr>
          <a:xfrm>
            <a:off x="1929503" y="2806105"/>
            <a:ext cx="633588" cy="0"/>
          </a:xfrm>
          <a:prstGeom prst="straightConnector1">
            <a:avLst/>
          </a:prstGeom>
          <a:ln w="25400">
            <a:solidFill>
              <a:srgbClr val="0D677A"/>
            </a:solidFill>
            <a:tailEnd type="triangle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2605757" y="2594352"/>
                <a:ext cx="8920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PT" i="1" smtClean="0">
                              <a:latin typeface="Cambria Math" panose="02040503050406030204" pitchFamily="18" charset="0"/>
                              <a:cs typeface="Lucida Grande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e>
                      </m:acc>
                      <m:r>
                        <a:rPr lang="pt-PT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pt-PT" i="1">
                              <a:latin typeface="Cambria Math" panose="02040503050406030204" pitchFamily="18" charset="0"/>
                              <a:cs typeface="Lucida Grande"/>
                            </a:rPr>
                          </m:ctrlPr>
                        </m:acc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Lucida Grande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757" y="2594352"/>
                <a:ext cx="892039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23333" r="-2925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exão reta unidirecional 14"/>
          <p:cNvCxnSpPr/>
          <p:nvPr/>
        </p:nvCxnSpPr>
        <p:spPr>
          <a:xfrm>
            <a:off x="3501537" y="2800284"/>
            <a:ext cx="712812" cy="0"/>
          </a:xfrm>
          <a:prstGeom prst="straightConnector1">
            <a:avLst/>
          </a:prstGeom>
          <a:ln w="25400">
            <a:solidFill>
              <a:srgbClr val="0D677A"/>
            </a:solidFill>
            <a:tailEnd type="triangle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913953" y="1774166"/>
            <a:ext cx="3634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</a:t>
            </a:r>
            <a:r>
              <a:rPr lang="en-US" sz="2000" b="1" dirty="0" err="1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paralelo</a:t>
            </a:r>
            <a:r>
              <a:rPr lang="en-US" sz="2000" b="1" dirty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b="1" dirty="0" err="1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sz="2000" b="1" dirty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</a:t>
            </a:r>
            <a:endParaRPr lang="en-US" sz="2000" b="1" dirty="0">
              <a:solidFill>
                <a:srgbClr val="6AA3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4281889" y="2594352"/>
                <a:ext cx="10811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acc>
                    <m:r>
                      <a:rPr lang="pt-PT" dirty="0">
                        <a:latin typeface="Cambria Math" panose="02040503050406030204" pitchFamily="18" charset="0"/>
                        <a:cs typeface="Lucida Grande"/>
                      </a:rPr>
                      <m:t>∙</m:t>
                    </m:r>
                    <m:acc>
                      <m:accPr>
                        <m:chr m:val="⃗"/>
                        <m:ctrlPr>
                          <a:rPr lang="pt-PT" i="1"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Lucida Grande"/>
                          </a:rPr>
                          <m:t>𝑟</m:t>
                        </m:r>
                      </m:e>
                    </m:acc>
                    <m:r>
                      <a:rPr lang="pt-PT">
                        <a:latin typeface="Cambria Math" panose="02040503050406030204" pitchFamily="18" charset="0"/>
                        <a:cs typeface="Lucida Grande"/>
                      </a:rPr>
                      <m:t>=</m:t>
                    </m:r>
                  </m:oMath>
                </a14:m>
                <a:r>
                  <a:rPr lang="pt-PT" dirty="0"/>
                  <a:t>0</a:t>
                </a: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889" y="2594352"/>
                <a:ext cx="1081193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23333" r="-2809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1294774" y="4891968"/>
                <a:ext cx="7770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pt-PT" dirty="0"/>
                  <a:t> </a:t>
                </a:r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774" y="4891968"/>
                <a:ext cx="777008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2702544" y="4891969"/>
                <a:ext cx="8471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PT" i="1" smtClean="0">
                              <a:latin typeface="Cambria Math" panose="02040503050406030204" pitchFamily="18" charset="0"/>
                              <a:cs typeface="Lucida Grande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e>
                      </m:acc>
                      <m:r>
                        <a:rPr lang="pt-PT" b="0" i="1" smtClean="0">
                          <a:latin typeface="Cambria Math" panose="02040503050406030204" pitchFamily="18" charset="0"/>
                          <a:cs typeface="Lucida Grande"/>
                        </a:rPr>
                        <m:t>∥</m:t>
                      </m:r>
                      <m:acc>
                        <m:accPr>
                          <m:chr m:val="⃗"/>
                          <m:ctrlPr>
                            <a:rPr lang="pt-PT" i="1">
                              <a:latin typeface="Cambria Math" panose="02040503050406030204" pitchFamily="18" charset="0"/>
                              <a:cs typeface="Lucida Grande"/>
                            </a:rPr>
                          </m:ctrlPr>
                        </m:acc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Lucida Grande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544" y="4891969"/>
                <a:ext cx="847155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22951" r="-3093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tângulo 35"/>
          <p:cNvSpPr/>
          <p:nvPr/>
        </p:nvSpPr>
        <p:spPr>
          <a:xfrm>
            <a:off x="925123" y="4067598"/>
            <a:ext cx="43476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perpendicular a </a:t>
            </a:r>
            <a:r>
              <a:rPr lang="en-US" sz="2000" b="1" dirty="0" err="1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sz="2000" b="1" dirty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</a:t>
            </a:r>
            <a:endParaRPr lang="en-US" sz="2000" b="1" dirty="0">
              <a:solidFill>
                <a:srgbClr val="6AA3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4093485" y="4886945"/>
                <a:ext cx="22978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⃗"/>
                          <m:ctrlPr>
                            <a:rPr lang="pt-PT" i="1">
                              <a:latin typeface="Cambria Math" panose="02040503050406030204" pitchFamily="18" charset="0"/>
                              <a:cs typeface="Lucida Grande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e>
                      </m:acc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𝑘</m:t>
                      </m:r>
                      <m:acc>
                        <m:accPr>
                          <m:chr m:val="⃗"/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485" y="4886945"/>
                <a:ext cx="2297809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23333" r="-10904"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16"/>
          <p:cNvSpPr txBox="1"/>
          <p:nvPr/>
        </p:nvSpPr>
        <p:spPr>
          <a:xfrm>
            <a:off x="1155700" y="128032"/>
            <a:ext cx="6946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Planos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retas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15"/>
              <p:cNvSpPr txBox="1"/>
              <p:nvPr/>
            </p:nvSpPr>
            <p:spPr>
              <a:xfrm>
                <a:off x="913953" y="733998"/>
                <a:ext cx="7565029" cy="867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Sejam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acc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um vetor normal ao plano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</a:t>
                </a:r>
                <a14:m>
                  <m:oMath xmlns:m="http://schemas.openxmlformats.org/officeDocument/2006/math">
                    <m:r>
                      <a:rPr lang="pt-PT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PT" i="1"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Lucida Grande"/>
                          </a:rPr>
                          <m:t>𝑟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Lucida Grande"/>
                          </a:rPr>
                          <m:t> </m:t>
                        </m:r>
                      </m:e>
                    </m:acc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um vetor diretor da reta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u="sng" dirty="0">
                    <a:solidFill>
                      <a:schemeClr val="tx1"/>
                    </a:solidFill>
                    <a:uFill>
                      <a:solidFill>
                        <a:srgbClr val="6AA342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não contida em </a:t>
                </a:r>
                <a14:m>
                  <m:oMath xmlns:m="http://schemas.openxmlformats.org/officeDocument/2006/math">
                    <m:r>
                      <a:rPr lang="pt-PT" i="1" u="sng">
                        <a:solidFill>
                          <a:schemeClr val="tx1"/>
                        </a:solidFill>
                        <a:uFill>
                          <a:solidFill>
                            <a:srgbClr val="6AA342"/>
                          </a:solidFill>
                        </a:u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53" y="733998"/>
                <a:ext cx="7565029" cy="867930"/>
              </a:xfrm>
              <a:prstGeom prst="rect">
                <a:avLst/>
              </a:prstGeom>
              <a:blipFill rotWithShape="1">
                <a:blip r:embed="rId10"/>
                <a:stretch>
                  <a:fillRect l="-725" r="-403" b="-489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exão reta unidirecional 41"/>
          <p:cNvCxnSpPr/>
          <p:nvPr/>
        </p:nvCxnSpPr>
        <p:spPr>
          <a:xfrm>
            <a:off x="2015727" y="5076635"/>
            <a:ext cx="633588" cy="0"/>
          </a:xfrm>
          <a:prstGeom prst="straightConnector1">
            <a:avLst/>
          </a:prstGeom>
          <a:ln w="25400">
            <a:solidFill>
              <a:srgbClr val="0D677A"/>
            </a:solidFill>
            <a:tailEnd type="triangle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unidirecional 44"/>
          <p:cNvCxnSpPr/>
          <p:nvPr/>
        </p:nvCxnSpPr>
        <p:spPr>
          <a:xfrm>
            <a:off x="3549699" y="5080820"/>
            <a:ext cx="633588" cy="0"/>
          </a:xfrm>
          <a:prstGeom prst="straightConnector1">
            <a:avLst/>
          </a:prstGeom>
          <a:ln w="25400">
            <a:solidFill>
              <a:srgbClr val="0D677A"/>
            </a:solidFill>
            <a:tailEnd type="triangle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6633469" y="4064618"/>
            <a:ext cx="2127856" cy="1698625"/>
            <a:chOff x="6633469" y="3877329"/>
            <a:chExt cx="2127856" cy="1698625"/>
          </a:xfrm>
        </p:grpSpPr>
        <p:pic>
          <p:nvPicPr>
            <p:cNvPr id="44" name="Imagem 4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33469" y="3952300"/>
              <a:ext cx="2056628" cy="162365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7" name="Picture 4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7423" y="3877329"/>
              <a:ext cx="263902" cy="277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6308385" y="1723538"/>
            <a:ext cx="2224778" cy="1800666"/>
            <a:chOff x="6308385" y="1536249"/>
            <a:chExt cx="2224778" cy="1800666"/>
          </a:xfrm>
        </p:grpSpPr>
        <p:pic>
          <p:nvPicPr>
            <p:cNvPr id="41" name="Imagem 4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308385" y="1623286"/>
              <a:ext cx="2170597" cy="171362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8" name="Picture 4">
              <a:hlinkClick r:id="rId1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9261" y="1536249"/>
              <a:ext cx="263902" cy="277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3409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21" grpId="0"/>
      <p:bldP spid="8" grpId="0"/>
      <p:bldP spid="28" grpId="0"/>
      <p:bldP spid="30" grpId="0"/>
      <p:bldP spid="36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59359" y="995229"/>
                <a:ext cx="5080657" cy="1713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sz="1900" b="1" dirty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Plano </a:t>
                </a:r>
                <a:r>
                  <a:rPr lang="en-US" sz="1900" b="1" dirty="0" err="1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mediador</a:t>
                </a:r>
                <a:r>
                  <a:rPr lang="en-US" sz="1900" b="1" dirty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do </a:t>
                </a:r>
                <a:r>
                  <a:rPr lang="en-US" sz="1900" b="1" dirty="0" err="1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segmento</a:t>
                </a:r>
                <a:r>
                  <a:rPr lang="en-US" sz="1900" b="1" dirty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:r>
                  <a:rPr lang="en-US" sz="1900" b="1" dirty="0" err="1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reta</a:t>
                </a:r>
                <a:r>
                  <a:rPr lang="en-US" sz="1900" b="1" dirty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sz="1900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sz="1900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𝑨𝑩</m:t>
                        </m:r>
                      </m:e>
                    </m:d>
                  </m:oMath>
                </a14:m>
                <a:r>
                  <a:rPr lang="pt-PT" sz="19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é o lugar geométrico dos pontos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𝑃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𝑥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,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𝑦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,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𝑧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)</m:t>
                    </m:r>
                  </m:oMath>
                </a14:m>
                <a:r>
                  <a:rPr lang="pt-PT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tais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𝑴𝑷</m:t>
                        </m:r>
                      </m:e>
                    </m:acc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pt-PT" b="0" dirty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sendo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o ponto médio de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i="1" dirty="0" smtClean="0"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  <a:cs typeface="Lucida Grande"/>
                          </a:rPr>
                          <m:t>𝐴𝐵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359" y="995229"/>
                <a:ext cx="5080657" cy="1713290"/>
              </a:xfrm>
              <a:prstGeom prst="rect">
                <a:avLst/>
              </a:prstGeom>
              <a:blipFill rotWithShape="1">
                <a:blip r:embed="rId4"/>
                <a:stretch>
                  <a:fillRect l="-1079" b="-249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155700" y="128032"/>
            <a:ext cx="64643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Lugares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geométricos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espaço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12"/>
              <p:cNvSpPr txBox="1"/>
              <p:nvPr/>
            </p:nvSpPr>
            <p:spPr>
              <a:xfrm>
                <a:off x="977921" y="2885389"/>
                <a:ext cx="5062095" cy="1325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sz="1900" b="1" dirty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Superfície</a:t>
                </a:r>
                <a:r>
                  <a:rPr lang="en-US" sz="1900" b="1" dirty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900" b="1" dirty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esférica</a:t>
                </a:r>
                <a:r>
                  <a:rPr lang="en-US" sz="1900" b="1" dirty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:r>
                  <a:rPr lang="pt-PT" sz="1900" b="1" dirty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diâmetro</a:t>
                </a:r>
                <a:r>
                  <a:rPr lang="en-US" sz="1900" b="1" dirty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sz="1900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sz="1900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𝑨𝑩</m:t>
                        </m:r>
                      </m:e>
                    </m:d>
                  </m:oMath>
                </a14:m>
                <a:r>
                  <a:rPr lang="pt-PT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é o lugar geométrico dos pontos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𝑃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𝑥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,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𝑦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,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𝑧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)</m:t>
                    </m:r>
                  </m:oMath>
                </a14:m>
                <a:r>
                  <a:rPr lang="pt-PT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tais que:  </a:t>
                </a:r>
                <a:endParaRPr lang="pt-PT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</a:rPr>
                            <m:t>𝑨𝑷</m:t>
                          </m:r>
                        </m:e>
                      </m:acc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PT" b="1" i="1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</a:rPr>
                            <m:t>𝑩𝑷</m:t>
                          </m:r>
                        </m:e>
                      </m:acc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21" y="2885389"/>
                <a:ext cx="5062095" cy="1325491"/>
              </a:xfrm>
              <a:prstGeom prst="rect">
                <a:avLst/>
              </a:prstGeom>
              <a:blipFill rotWithShape="0">
                <a:blip r:embed="rId5"/>
                <a:stretch>
                  <a:fillRect l="-1083" r="-108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17"/>
              <p:cNvSpPr txBox="1"/>
              <p:nvPr/>
            </p:nvSpPr>
            <p:spPr>
              <a:xfrm>
                <a:off x="977921" y="4507265"/>
                <a:ext cx="4870753" cy="1736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pt-PT" sz="1900" b="1" dirty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plano tangente à superfície esférica de centro </a:t>
                </a:r>
                <a14:m>
                  <m:oMath xmlns:m="http://schemas.openxmlformats.org/officeDocument/2006/math">
                    <m:r>
                      <a:rPr lang="pt-PT" sz="1900" b="1" i="1" dirty="0" smtClean="0">
                        <a:solidFill>
                          <a:srgbClr val="6AA342"/>
                        </a:solidFill>
                        <a:latin typeface="Cambria Math"/>
                        <a:cs typeface="Lucida Grande"/>
                      </a:rPr>
                      <m:t>𝑪</m:t>
                    </m:r>
                    <m:r>
                      <a:rPr lang="pt-PT" sz="1900" b="1" i="1" dirty="0" smtClean="0">
                        <a:solidFill>
                          <a:srgbClr val="6AA342"/>
                        </a:solidFill>
                        <a:latin typeface="Cambria Math"/>
                        <a:cs typeface="Lucida Grande"/>
                      </a:rPr>
                      <m:t>,</m:t>
                    </m:r>
                  </m:oMath>
                </a14:m>
                <a:r>
                  <a:rPr lang="pt-PT" sz="1900" b="1" dirty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no ponto </a:t>
                </a:r>
                <a14:m>
                  <m:oMath xmlns:m="http://schemas.openxmlformats.org/officeDocument/2006/math">
                    <m:r>
                      <a:rPr lang="pt-PT" sz="1900" b="1" i="1" dirty="0" smtClean="0">
                        <a:solidFill>
                          <a:srgbClr val="6AA342"/>
                        </a:solidFill>
                        <a:latin typeface="Cambria Math"/>
                        <a:cs typeface="Lucida Grande"/>
                      </a:rPr>
                      <m:t>𝑻</m:t>
                    </m:r>
                    <m:r>
                      <a:rPr lang="pt-PT" sz="1900" b="1" i="1" dirty="0" smtClean="0">
                        <a:solidFill>
                          <a:srgbClr val="6AA342"/>
                        </a:solidFill>
                        <a:latin typeface="Cambria Math"/>
                        <a:cs typeface="Lucida Grande"/>
                      </a:rPr>
                      <m:t>,</m:t>
                    </m:r>
                    <m:r>
                      <a:rPr lang="pt-PT" sz="1900" b="0" i="1" dirty="0" smtClean="0">
                        <a:latin typeface="Cambria Math"/>
                        <a:cs typeface="Lucida Grande"/>
                      </a:rPr>
                      <m:t> </m:t>
                    </m:r>
                  </m:oMath>
                </a14:m>
                <a:r>
                  <a:rPr lang="pt-PT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é o lugar geométrico dos pontos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𝑃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𝑥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,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𝑦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,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𝑧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)</m:t>
                    </m:r>
                  </m:oMath>
                </a14:m>
                <a:r>
                  <a:rPr lang="pt-PT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tais que:</a:t>
                </a:r>
              </a:p>
              <a:p>
                <a:pPr algn="ctr"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</a:rPr>
                            <m:t>𝑪𝑻</m:t>
                          </m:r>
                        </m:e>
                      </m:acc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PT" b="1" i="1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</a:rPr>
                            <m:t>𝑻𝑷</m:t>
                          </m:r>
                        </m:e>
                      </m:acc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21" y="4507265"/>
                <a:ext cx="4870753" cy="1736245"/>
              </a:xfrm>
              <a:prstGeom prst="rect">
                <a:avLst/>
              </a:prstGeom>
              <a:blipFill rotWithShape="1">
                <a:blip r:embed="rId6"/>
                <a:stretch>
                  <a:fillRect l="-112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415500" y="1030800"/>
            <a:ext cx="2374982" cy="1656174"/>
            <a:chOff x="6415500" y="1030800"/>
            <a:chExt cx="2374982" cy="1656174"/>
          </a:xfrm>
        </p:grpSpPr>
        <p:pic>
          <p:nvPicPr>
            <p:cNvPr id="37" name="Imagem 3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15500" y="1089792"/>
              <a:ext cx="2330582" cy="159718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3" name="Picture 4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6580" y="1030800"/>
              <a:ext cx="263902" cy="277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6415500" y="2879027"/>
            <a:ext cx="1668179" cy="1560141"/>
            <a:chOff x="6415500" y="2879027"/>
            <a:chExt cx="1668179" cy="1560141"/>
          </a:xfrm>
        </p:grpSpPr>
        <p:pic>
          <p:nvPicPr>
            <p:cNvPr id="50" name="Imagem 4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415500" y="2948149"/>
              <a:ext cx="1622029" cy="149101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5" name="Picture 4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9777" y="2879027"/>
              <a:ext cx="263902" cy="277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6040016" y="4883160"/>
            <a:ext cx="2450110" cy="1317261"/>
            <a:chOff x="6040016" y="4883160"/>
            <a:chExt cx="2450110" cy="1317261"/>
          </a:xfrm>
        </p:grpSpPr>
        <p:pic>
          <p:nvPicPr>
            <p:cNvPr id="52" name="Imagem 5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40016" y="4917721"/>
              <a:ext cx="2372995" cy="12827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6" name="Picture 4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224" y="4883160"/>
              <a:ext cx="263902" cy="277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353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9" grpId="0"/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7353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5"/>
          <p:cNvSpPr txBox="1"/>
          <p:nvPr/>
        </p:nvSpPr>
        <p:spPr>
          <a:xfrm>
            <a:off x="10147300" y="29009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CaixaDeTexto 23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312" y="436640"/>
            <a:ext cx="566737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6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7353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CaixaDeTexto 23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5513" y="1229913"/>
            <a:ext cx="7253061" cy="387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4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7353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CaixaDeTexto 23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00100"/>
            <a:ext cx="8971847" cy="532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5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7353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CaixaDeTexto 23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303" y="533916"/>
            <a:ext cx="8471836" cy="528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3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7353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CaixaDeTexto 23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50" y="809625"/>
            <a:ext cx="80391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9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7353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CaixaDeTexto 23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0581" y="550886"/>
            <a:ext cx="4438217" cy="503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0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7353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CaixaDeTexto 23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818" y="1795462"/>
            <a:ext cx="7826519" cy="302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0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7353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CaixaDeTexto 23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9225" y="1595437"/>
            <a:ext cx="630555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2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29923" y="7682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95367" y="964700"/>
                <a:ext cx="7306129" cy="1643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Determina uma equação na </a:t>
                </a:r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forma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PT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PT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PT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pt-PT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pt-PT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PT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PT" dirty="0">
                    <a:solidFill>
                      <a:schemeClr val="tx1"/>
                    </a:solidFill>
                  </a:rPr>
                  <a:t> </a:t>
                </a:r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do plano </a:t>
                </a: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perpendicular ao vetor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d>
                      <m:dPr>
                        <m:ctrlPr>
                          <a:rPr lang="pt-P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3, −2, 1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 que contém o ponto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pt-PT" b="0" i="1" smtClean="0">
                            <a:latin typeface="Cambria Math"/>
                          </a:rPr>
                          <m:t> 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pt-PT" b="0" i="1" smtClean="0">
                            <a:latin typeface="Cambria Math"/>
                          </a:rPr>
                          <m:t> 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40000"/>
                  </a:lnSpc>
                </a:pPr>
                <a:endParaRPr lang="pt-PT" b="1" dirty="0">
                  <a:solidFill>
                    <a:srgbClr val="0D677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pt-PT" b="1" dirty="0">
                    <a:solidFill>
                      <a:srgbClr val="0D677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Sugestão de resolução: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67" y="964700"/>
                <a:ext cx="7306129" cy="1643527"/>
              </a:xfrm>
              <a:prstGeom prst="rect">
                <a:avLst/>
              </a:prstGeom>
              <a:blipFill rotWithShape="1">
                <a:blip r:embed="rId4"/>
                <a:stretch>
                  <a:fillRect l="-751" b="-22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022368" y="146990"/>
            <a:ext cx="7683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Exemplo 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94434" y="15063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99802" y="2779928"/>
                <a:ext cx="68049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Como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3, −2, 1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um vetor normal ao plano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uma equação cartesiana do plano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é do tipo 3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802" y="2779928"/>
                <a:ext cx="6804912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80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07593" y="3892112"/>
                <a:ext cx="4857986" cy="435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PT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pt-PT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pt-PT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mo</m:t>
                    </m:r>
                    <m:r>
                      <m:rPr>
                        <m:nor/>
                      </m:rPr>
                      <a:rPr lang="pt-PT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PT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pt-PT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PT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ponto</m:t>
                    </m:r>
                    <m:r>
                      <m:rPr>
                        <m:nor/>
                      </m:rPr>
                      <a:rPr lang="pt-PT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pt-PT" b="0" i="1" smtClean="0">
                            <a:latin typeface="Cambria Math"/>
                          </a:rPr>
                          <m:t> 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b="0" i="1" smtClean="0">
                            <a:latin typeface="Cambria Math"/>
                          </a:rPr>
                          <m:t> 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pertence ao plano: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93" y="3892112"/>
                <a:ext cx="4857986" cy="435760"/>
              </a:xfrm>
              <a:prstGeom prst="rect">
                <a:avLst/>
              </a:prstGeom>
              <a:blipFill rotWithShape="1">
                <a:blip r:embed="rId6"/>
                <a:stretch>
                  <a:fillRect b="-208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9"/>
              <p:cNvSpPr/>
              <p:nvPr/>
            </p:nvSpPr>
            <p:spPr>
              <a:xfrm>
                <a:off x="1925334" y="4402559"/>
                <a:ext cx="28225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334" y="4402559"/>
                <a:ext cx="282250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11"/>
              <p:cNvSpPr/>
              <p:nvPr/>
            </p:nvSpPr>
            <p:spPr>
              <a:xfrm>
                <a:off x="4558798" y="4391924"/>
                <a:ext cx="12948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798" y="4391924"/>
                <a:ext cx="129484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7"/>
              <p:cNvSpPr txBox="1"/>
              <p:nvPr/>
            </p:nvSpPr>
            <p:spPr>
              <a:xfrm>
                <a:off x="888513" y="5035755"/>
                <a:ext cx="71435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Logo, uma equação do plano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é do tipo </a:t>
                </a:r>
                <a:r>
                  <a:rPr lang="pt-PT" b="1" dirty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−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5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13" y="5035755"/>
                <a:ext cx="7143536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768" t="-8197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73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7353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CaixaDeTexto 23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7575" y="290512"/>
            <a:ext cx="4509487" cy="588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9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7353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CaixaDeTexto 23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180" y="394854"/>
            <a:ext cx="711517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2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7353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CaixaDeTexto 23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4845" y="463148"/>
            <a:ext cx="4405812" cy="572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2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7353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CaixaDeTexto 23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952" y="279063"/>
            <a:ext cx="6905625" cy="545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7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7353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5"/>
          <p:cNvSpPr txBox="1"/>
          <p:nvPr/>
        </p:nvSpPr>
        <p:spPr>
          <a:xfrm>
            <a:off x="10147300" y="29009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CaixaDeTexto 23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862" y="459146"/>
            <a:ext cx="6848274" cy="540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9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7353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5"/>
          <p:cNvSpPr txBox="1"/>
          <p:nvPr/>
        </p:nvSpPr>
        <p:spPr>
          <a:xfrm>
            <a:off x="10147300" y="29009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CaixaDeTexto 23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108" y="973009"/>
            <a:ext cx="724123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0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7353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5"/>
          <p:cNvSpPr txBox="1"/>
          <p:nvPr/>
        </p:nvSpPr>
        <p:spPr>
          <a:xfrm>
            <a:off x="10147300" y="29009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CaixaDeTexto 23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8226" y="800100"/>
            <a:ext cx="49530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4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7353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5"/>
          <p:cNvSpPr txBox="1"/>
          <p:nvPr/>
        </p:nvSpPr>
        <p:spPr>
          <a:xfrm>
            <a:off x="10147300" y="29009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CaixaDeTexto 23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427" y="1169432"/>
            <a:ext cx="7711699" cy="416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1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71550" y="148507"/>
            <a:ext cx="64643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plano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pode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definido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tângulo 1"/>
          <p:cNvSpPr/>
          <p:nvPr/>
        </p:nvSpPr>
        <p:spPr>
          <a:xfrm>
            <a:off x="893668" y="1009491"/>
            <a:ext cx="3114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b="1" dirty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pontos não colineares</a:t>
            </a:r>
          </a:p>
        </p:txBody>
      </p:sp>
      <p:sp>
        <p:nvSpPr>
          <p:cNvPr id="7" name="Retângulo 6"/>
          <p:cNvSpPr/>
          <p:nvPr/>
        </p:nvSpPr>
        <p:spPr>
          <a:xfrm>
            <a:off x="893668" y="258551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b="1" dirty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duas retas concorrentes</a:t>
            </a:r>
          </a:p>
        </p:txBody>
      </p:sp>
      <p:sp>
        <p:nvSpPr>
          <p:cNvPr id="8" name="Retângulo 7"/>
          <p:cNvSpPr/>
          <p:nvPr/>
        </p:nvSpPr>
        <p:spPr>
          <a:xfrm>
            <a:off x="893668" y="413982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b="1" dirty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duas retas estritamente paralelas</a:t>
            </a:r>
          </a:p>
        </p:txBody>
      </p:sp>
      <p:sp>
        <p:nvSpPr>
          <p:cNvPr id="9" name="Retângulo 8"/>
          <p:cNvSpPr/>
          <p:nvPr/>
        </p:nvSpPr>
        <p:spPr>
          <a:xfrm>
            <a:off x="893668" y="5694133"/>
            <a:ext cx="4358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b="1" dirty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reta e um ponto exterior à reta</a:t>
            </a:r>
            <a:endParaRPr lang="pt-PT" dirty="0"/>
          </a:p>
        </p:txBody>
      </p:sp>
      <p:grpSp>
        <p:nvGrpSpPr>
          <p:cNvPr id="3" name="Group 2"/>
          <p:cNvGrpSpPr/>
          <p:nvPr/>
        </p:nvGrpSpPr>
        <p:grpSpPr>
          <a:xfrm>
            <a:off x="5252555" y="678504"/>
            <a:ext cx="2033646" cy="1122033"/>
            <a:chOff x="5252555" y="424504"/>
            <a:chExt cx="2033646" cy="1122033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2555" y="503549"/>
              <a:ext cx="1954530" cy="104298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7" name="Picture 4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299" y="424504"/>
              <a:ext cx="263902" cy="277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4414693" y="2171344"/>
            <a:ext cx="1815127" cy="1099918"/>
            <a:chOff x="4414693" y="1917344"/>
            <a:chExt cx="1815127" cy="1099918"/>
          </a:xfrm>
        </p:grpSpPr>
        <p:pic>
          <p:nvPicPr>
            <p:cNvPr id="23" name="Imagem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14693" y="1991419"/>
              <a:ext cx="1728788" cy="102584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8" name="Picture 4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5918" y="1917344"/>
              <a:ext cx="263902" cy="277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5349727" y="3632111"/>
            <a:ext cx="1911739" cy="1215603"/>
            <a:chOff x="5349727" y="3378111"/>
            <a:chExt cx="1911739" cy="1215603"/>
          </a:xfrm>
        </p:grpSpPr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49727" y="3462144"/>
              <a:ext cx="1814513" cy="113157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9" name="Picture 4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7564" y="3378111"/>
              <a:ext cx="263902" cy="277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5387893" y="5253684"/>
            <a:ext cx="1776347" cy="1173764"/>
            <a:chOff x="5387893" y="4999684"/>
            <a:chExt cx="1776347" cy="117376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387893" y="5076150"/>
              <a:ext cx="1683853" cy="109729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0" name="Picture 4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338" y="4999684"/>
              <a:ext cx="263902" cy="277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288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24278" y="14066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93730" y="1339202"/>
                <a:ext cx="7306129" cy="1698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Determina uma equação cartesiana do plano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sendo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(2, 1, 1)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(−1, 2, 2)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(3, 0,−1)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40000"/>
                  </a:lnSpc>
                </a:pPr>
                <a:endParaRPr lang="pt-PT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pt-PT" b="1" dirty="0">
                    <a:solidFill>
                      <a:srgbClr val="0D677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Sugestão de resolução: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30" y="1339202"/>
                <a:ext cx="7306129" cy="1698927"/>
              </a:xfrm>
              <a:prstGeom prst="rect">
                <a:avLst/>
              </a:prstGeom>
              <a:blipFill rotWithShape="1">
                <a:blip r:embed="rId4"/>
                <a:stretch>
                  <a:fillRect l="-751" b="-251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080034" y="134480"/>
            <a:ext cx="7683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Exemplo 2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2398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916688" y="3566439"/>
                <a:ext cx="2584887" cy="404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/>
                        </a:rPr>
                        <m:t>𝐵</m:t>
                      </m:r>
                      <m:r>
                        <a:rPr lang="pt-PT" b="0" i="1" smtClean="0">
                          <a:latin typeface="Cambria Math"/>
                        </a:rPr>
                        <m:t>−</m:t>
                      </m:r>
                      <m:r>
                        <a:rPr lang="pt-PT" b="0" i="1" smtClean="0">
                          <a:latin typeface="Cambria Math"/>
                        </a:rPr>
                        <m:t>𝐴</m:t>
                      </m:r>
                      <m:r>
                        <a:rPr lang="pt-PT" b="0" i="1" smtClean="0">
                          <a:latin typeface="Cambria Math"/>
                        </a:rPr>
                        <m:t>=(−3, 1, 1)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688" y="3566439"/>
                <a:ext cx="2584887" cy="404791"/>
              </a:xfrm>
              <a:prstGeom prst="rect">
                <a:avLst/>
              </a:prstGeom>
              <a:blipFill rotWithShape="1">
                <a:blip r:embed="rId5"/>
                <a:stretch>
                  <a:fillRect r="-943" b="-13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0"/>
              <p:cNvSpPr/>
              <p:nvPr/>
            </p:nvSpPr>
            <p:spPr>
              <a:xfrm>
                <a:off x="894891" y="4252300"/>
                <a:ext cx="2830455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/>
                        </a:rPr>
                        <m:t>𝐶</m:t>
                      </m:r>
                      <m:r>
                        <a:rPr lang="pt-PT" b="0" i="1" smtClean="0">
                          <a:latin typeface="Cambria Math"/>
                        </a:rPr>
                        <m:t>−</m:t>
                      </m:r>
                      <m:r>
                        <a:rPr lang="pt-PT" b="0" i="1" smtClean="0">
                          <a:latin typeface="Cambria Math"/>
                        </a:rPr>
                        <m:t>𝐵</m:t>
                      </m:r>
                      <m:r>
                        <a:rPr lang="pt-PT" b="0" i="1" smtClean="0">
                          <a:latin typeface="Cambria Math"/>
                        </a:rPr>
                        <m:t>=(4,−2,−3)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91" y="4252300"/>
                <a:ext cx="2830455" cy="404791"/>
              </a:xfrm>
              <a:prstGeom prst="rect">
                <a:avLst/>
              </a:prstGeom>
              <a:blipFill rotWithShape="1"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0"/>
              <p:cNvSpPr/>
              <p:nvPr/>
            </p:nvSpPr>
            <p:spPr>
              <a:xfrm>
                <a:off x="935070" y="4672492"/>
                <a:ext cx="7431014" cy="1043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Como</a:t>
                </a:r>
                <a:r>
                  <a:rPr lang="pt-PT" b="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</a:rPr>
                          <m:t>−3</m:t>
                        </m:r>
                      </m:den>
                    </m:f>
                    <m:r>
                      <a:rPr lang="pt-PT" b="0" i="1" smtClean="0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pt-P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então os vetores</a:t>
                </a:r>
                <a14:m>
                  <m:oMath xmlns:m="http://schemas.openxmlformats.org/officeDocument/2006/math">
                    <m:r>
                      <a:rPr lang="pt-PT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são não colineares, logo os pontos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são não colineares.</a:t>
                </a:r>
              </a:p>
            </p:txBody>
          </p:sp>
        </mc:Choice>
        <mc:Fallback xmlns="">
          <p:sp>
            <p:nvSpPr>
              <p:cNvPr id="15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70" y="4672492"/>
                <a:ext cx="7431014" cy="1043234"/>
              </a:xfrm>
              <a:prstGeom prst="rect">
                <a:avLst/>
              </a:prstGeom>
              <a:blipFill rotWithShape="1">
                <a:blip r:embed="rId7"/>
                <a:stretch>
                  <a:fillRect l="-656" b="-814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1"/>
          <p:cNvSpPr/>
          <p:nvPr/>
        </p:nvSpPr>
        <p:spPr>
          <a:xfrm>
            <a:off x="874274" y="779050"/>
            <a:ext cx="5729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b="1" dirty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definido por 3 pontos não colineares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905671" y="3106755"/>
            <a:ext cx="6353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Primeiro devemos verificar se os pontos são não colineares.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019571" y="6268598"/>
            <a:ext cx="130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continua…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68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14589" y="50171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2398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88959" y="5369935"/>
                <a:ext cx="58705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Considerando</a:t>
                </a:r>
                <a:r>
                  <a:rPr lang="pt-PT" dirty="0"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Lucida Grande"/>
                      </a:rPr>
                      <m:t>𝒂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Lucida Grande"/>
                      </a:rPr>
                      <m:t>=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Lucida Grande"/>
                      </a:rPr>
                      <m:t>𝟏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por exemplo, obtemos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accPr>
                      <m:e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𝟏</m:t>
                        </m:r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,</m:t>
                        </m:r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/>
                            <a:cs typeface="Lucida Grande"/>
                          </a:rPr>
                          <m:t> </m:t>
                        </m:r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/>
                            <a:cs typeface="Lucida Grande"/>
                          </a:rPr>
                          <m:t>𝟓</m:t>
                        </m:r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,</m:t>
                        </m:r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/>
                            <a:cs typeface="Lucida Grande"/>
                          </a:rPr>
                          <m:t>−</m:t>
                        </m:r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𝟐</m:t>
                        </m:r>
                      </m:e>
                    </m:d>
                  </m:oMath>
                </a14:m>
                <a:r>
                  <a:rPr lang="pt-PT" dirty="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59" y="5369935"/>
                <a:ext cx="5870581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935" t="-10000" r="-312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76889" y="2079937"/>
                <a:ext cx="1625379" cy="811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PT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⃗"/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</m:ctrlPr>
                                </m:acc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𝑛</m:t>
                                  </m:r>
                                </m:e>
                              </m:acc>
                              <m:r>
                                <a:rPr lang="pt-PT" dirty="0">
                                  <a:latin typeface="Cambria Math" panose="02040503050406030204" pitchFamily="18" charset="0"/>
                                  <a:cs typeface="Lucida Grande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</m:ctrlPr>
                                </m:acc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𝐴𝐵</m:t>
                                  </m:r>
                                </m:e>
                              </m:acc>
                              <m:r>
                                <a:rPr lang="pt-PT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=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0</m:t>
                              </m:r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</m:ctrlPr>
                                </m:acc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𝑛</m:t>
                                  </m:r>
                                </m:e>
                              </m:acc>
                              <m:r>
                                <a:rPr lang="pt-PT" dirty="0">
                                  <a:latin typeface="Cambria Math" panose="02040503050406030204" pitchFamily="18" charset="0"/>
                                  <a:cs typeface="Lucida Grande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</m:ctrlPr>
                                </m:acc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𝐵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pt-PT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89" y="2079937"/>
                <a:ext cx="1625379" cy="81176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6"/>
              <p:cNvSpPr/>
              <p:nvPr/>
            </p:nvSpPr>
            <p:spPr>
              <a:xfrm>
                <a:off x="2167727" y="2090125"/>
                <a:ext cx="2481125" cy="71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pt-PT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𝑎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,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𝑏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,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pt-PT" dirty="0">
                                  <a:latin typeface="Cambria Math" panose="02040503050406030204" pitchFamily="18" charset="0"/>
                                  <a:cs typeface="Lucida Grande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−3,1,1</m:t>
                                  </m:r>
                                </m:e>
                              </m:d>
                              <m:r>
                                <a:rPr lang="pt-PT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=0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     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𝑎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,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𝑏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,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pt-PT" dirty="0">
                                  <a:latin typeface="Cambria Math" panose="02040503050406030204" pitchFamily="18" charset="0"/>
                                  <a:cs typeface="Lucida Grande"/>
                                </a:rPr>
                                <m:t>∙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(4,−2,−3)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727" y="2090125"/>
                <a:ext cx="2481125" cy="710194"/>
              </a:xfrm>
              <a:prstGeom prst="rect">
                <a:avLst/>
              </a:prstGeom>
              <a:blipFill rotWithShape="1">
                <a:blip r:embed="rId6"/>
                <a:stretch>
                  <a:fillRect r="-1719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6"/>
              <p:cNvSpPr/>
              <p:nvPr/>
            </p:nvSpPr>
            <p:spPr>
              <a:xfrm>
                <a:off x="5119282" y="2109458"/>
                <a:ext cx="2481125" cy="71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pt-PT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=0</m:t>
                              </m:r>
                            </m:e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4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𝑎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−2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𝑏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−3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𝑐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282" y="2109458"/>
                <a:ext cx="2481125" cy="71019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6"/>
              <p:cNvSpPr/>
              <p:nvPr/>
            </p:nvSpPr>
            <p:spPr>
              <a:xfrm>
                <a:off x="870133" y="2983730"/>
                <a:ext cx="3326614" cy="71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pt-PT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=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𝑐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+3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𝑎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                        </m:t>
                              </m:r>
                            </m:e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4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𝑎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−2(−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𝑐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+3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𝑎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)−3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𝑐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33" y="2983730"/>
                <a:ext cx="3326614" cy="71019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6"/>
              <p:cNvSpPr/>
              <p:nvPr/>
            </p:nvSpPr>
            <p:spPr>
              <a:xfrm>
                <a:off x="3950125" y="2982981"/>
                <a:ext cx="1974964" cy="71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pt-PT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=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𝑐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+3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−2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𝑎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𝑐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125" y="2982981"/>
                <a:ext cx="1974964" cy="71019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6"/>
              <p:cNvSpPr/>
              <p:nvPr/>
            </p:nvSpPr>
            <p:spPr>
              <a:xfrm>
                <a:off x="5947297" y="2984424"/>
                <a:ext cx="2473689" cy="559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pt-PT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Lucida Grande"/>
                              </a:rPr>
                              <m:t>=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Lucida Grande"/>
                              </a:rPr>
                              <m:t>2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Lucida Grande"/>
                              </a:rPr>
                              <m:t>𝑎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Lucida Grande"/>
                              </a:rPr>
                              <m:t>+3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Lucida Grande"/>
                              </a:rPr>
                              <m:t>𝑎</m:t>
                            </m:r>
                          </m:e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Lucida Grande"/>
                              </a:rPr>
                              <m:t>𝑐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Lucida Grande"/>
                              </a:rPr>
                              <m:t>=</m:t>
                            </m:r>
                            <m:r>
                              <a:rPr lang="pt-PT" b="0" i="1" smtClean="0">
                                <a:latin typeface="Cambria Math"/>
                                <a:cs typeface="Lucida Grande"/>
                              </a:rPr>
                              <m:t>−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Lucida Grande"/>
                              </a:rPr>
                              <m:t>2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Lucida Grande"/>
                              </a:rPr>
                              <m:t>𝑎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Lucida Grande"/>
                              </a:rPr>
                              <m:t>          </m:t>
                            </m:r>
                          </m:e>
                        </m:eqArr>
                        <m:r>
                          <a:rPr lang="pt-PT" b="0" i="1" smtClean="0">
                            <a:latin typeface="Cambria Math" panose="02040503050406030204" pitchFamily="18" charset="0"/>
                            <a:cs typeface="Lucida Grande"/>
                          </a:rPr>
                          <m:t>  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</a:r>
              </a:p>
            </p:txBody>
          </p:sp>
        </mc:Choice>
        <mc:Fallback xmlns="">
          <p:sp>
            <p:nvSpPr>
              <p:cNvPr id="24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297" y="2984424"/>
                <a:ext cx="2473689" cy="55983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6"/>
              <p:cNvSpPr/>
              <p:nvPr/>
            </p:nvSpPr>
            <p:spPr>
              <a:xfrm>
                <a:off x="565854" y="3803417"/>
                <a:ext cx="1974964" cy="5598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pt-PT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=</m:t>
                              </m:r>
                              <m:r>
                                <a:rPr lang="pt-PT" b="0" i="1" smtClean="0">
                                  <a:latin typeface="Cambria Math"/>
                                  <a:cs typeface="Lucida Grande"/>
                                </a:rPr>
                                <m:t>5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𝑎</m:t>
                              </m:r>
                              <m:r>
                                <a:rPr lang="pt-PT" b="0" i="1" smtClean="0">
                                  <a:latin typeface="Cambria Math"/>
                                  <a:cs typeface="Lucida Grande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𝑐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=</m:t>
                              </m:r>
                              <m:r>
                                <a:rPr lang="pt-PT" b="0" i="1" smtClean="0">
                                  <a:latin typeface="Cambria Math"/>
                                  <a:cs typeface="Lucida Grande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2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54" y="3803417"/>
                <a:ext cx="1974964" cy="55989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426001" y="4600758"/>
                <a:ext cx="2630207" cy="369332"/>
              </a:xfrm>
              <a:prstGeom prst="rect">
                <a:avLst/>
              </a:prstGeom>
              <a:ln>
                <a:solidFill>
                  <a:srgbClr val="6AA342"/>
                </a:solidFill>
                <a:bevel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 smtClean="0"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Lucida Grande"/>
                          </a:rPr>
                          <m:t>𝑛</m:t>
                        </m:r>
                      </m:e>
                    </m:acc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Lucida Grande"/>
                          </a:rPr>
                          <m:t>𝑎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Lucida Grande"/>
                          </a:rPr>
                          <m:t>,5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Lucida Grande"/>
                          </a:rPr>
                          <m:t>𝑎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Lucida Grande"/>
                          </a:rPr>
                          <m:t>,</m:t>
                        </m:r>
                        <m:r>
                          <a:rPr lang="pt-PT" b="0" i="1" smtClean="0">
                            <a:latin typeface="Cambria Math"/>
                            <a:cs typeface="Lucida Grande"/>
                          </a:rPr>
                          <m:t>−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Lucida Grande"/>
                          </a:rPr>
                          <m:t>2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Lucida Grande"/>
                          </a:rPr>
                          <m:t>𝑎</m:t>
                        </m:r>
                      </m:e>
                    </m:d>
                  </m:oMath>
                </a14:m>
                <a:r>
                  <a:rPr lang="pt-PT" dirty="0"/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001" y="4600758"/>
                <a:ext cx="2630207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3101"/>
                </a:stretch>
              </a:blipFill>
              <a:ln>
                <a:solidFill>
                  <a:srgbClr val="6AA342"/>
                </a:solidFill>
                <a:bevel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88959" y="1012169"/>
                <a:ext cx="7428130" cy="681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Podemos então determinar um vetor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accPr>
                      <m:e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𝑛</m:t>
                        </m:r>
                      </m:e>
                    </m:acc>
                    <m:d>
                      <m:dPr>
                        <m:ctrlP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𝑎</m:t>
                        </m:r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,</m:t>
                        </m:r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𝑏</m:t>
                        </m:r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,</m:t>
                        </m:r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𝑐</m:t>
                        </m:r>
                      </m:e>
                    </m:d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⊥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𝐴𝐵𝐶</m:t>
                    </m:r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através dos vetores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accPr>
                      <m:e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accPr>
                      <m:e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59" y="1012169"/>
                <a:ext cx="7428130" cy="681790"/>
              </a:xfrm>
              <a:prstGeom prst="rect">
                <a:avLst/>
              </a:prstGeom>
              <a:blipFill rotWithShape="1">
                <a:blip r:embed="rId13"/>
                <a:stretch>
                  <a:fillRect l="-739" t="-4464" b="-1339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16"/>
          <p:cNvSpPr txBox="1"/>
          <p:nvPr/>
        </p:nvSpPr>
        <p:spPr>
          <a:xfrm>
            <a:off x="1080034" y="134480"/>
            <a:ext cx="7683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 2 (continuação)</a:t>
            </a:r>
            <a:endParaRPr lang="en-US" sz="2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7019571" y="6268598"/>
            <a:ext cx="130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continua…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9094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 animBg="1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14589" y="50171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2398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8" name="TextBox 16"/>
          <p:cNvSpPr txBox="1"/>
          <p:nvPr/>
        </p:nvSpPr>
        <p:spPr>
          <a:xfrm>
            <a:off x="1080034" y="134480"/>
            <a:ext cx="7683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 2 (continuação)</a:t>
            </a:r>
            <a:endParaRPr lang="en-US" sz="2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18"/>
              <p:cNvSpPr txBox="1"/>
              <p:nvPr/>
            </p:nvSpPr>
            <p:spPr>
              <a:xfrm>
                <a:off x="845608" y="1169432"/>
                <a:ext cx="68049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Como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</a:rPr>
                          <m:t>1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pt-PT" b="0" i="1" smtClean="0">
                            <a:latin typeface="Cambria Math"/>
                          </a:rPr>
                          <m:t>5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pt-PT" b="0" i="1" smtClean="0">
                            <a:latin typeface="Cambria Math"/>
                          </a:rPr>
                          <m:t>−2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um vetor normal ao plano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uma equação cartesiana do plano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</a:rPr>
                      <m:t>𝐴𝐵𝐶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é do tipo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</a:rPr>
                      <m:t>+5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PT" b="0" i="1" smtClean="0">
                        <a:latin typeface="Cambria Math"/>
                      </a:rPr>
                      <m:t>−2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08" y="1169432"/>
                <a:ext cx="6804912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806" r="-107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19"/>
              <p:cNvSpPr/>
              <p:nvPr/>
            </p:nvSpPr>
            <p:spPr>
              <a:xfrm>
                <a:off x="853399" y="2535007"/>
                <a:ext cx="4857986" cy="435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PT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pt-PT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pt-PT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mo</m:t>
                    </m:r>
                    <m:r>
                      <m:rPr>
                        <m:nor/>
                      </m:rPr>
                      <a:rPr lang="pt-PT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PT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pt-PT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PT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ponto</m:t>
                    </m:r>
                    <m:r>
                      <m:rPr>
                        <m:nor/>
                      </m:rPr>
                      <a:rPr lang="pt-PT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</a:rPr>
                          <m:t>2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b="0" i="1" smtClean="0">
                            <a:latin typeface="Cambria Math"/>
                          </a:rPr>
                          <m:t> 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b="0" i="1" smtClean="0">
                            <a:latin typeface="Cambria Math"/>
                          </a:rPr>
                          <m:t> 1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pertence ao plano:</a:t>
                </a:r>
              </a:p>
            </p:txBody>
          </p:sp>
        </mc:Choice>
        <mc:Fallback xmlns="">
          <p:sp>
            <p:nvSpPr>
              <p:cNvPr id="34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399" y="2535007"/>
                <a:ext cx="4857986" cy="435760"/>
              </a:xfrm>
              <a:prstGeom prst="rect">
                <a:avLst/>
              </a:prstGeom>
              <a:blipFill rotWithShape="1">
                <a:blip r:embed="rId5"/>
                <a:stretch>
                  <a:fillRect b="-2253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9"/>
              <p:cNvSpPr/>
              <p:nvPr/>
            </p:nvSpPr>
            <p:spPr>
              <a:xfrm>
                <a:off x="2477075" y="3045454"/>
                <a:ext cx="28225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cs typeface="Arial" panose="020B0604020202020204" pitchFamily="34" charset="0"/>
                        </a:rPr>
                        <m:t>2</m:t>
                      </m:r>
                      <m:r>
                        <a:rPr lang="pt-PT" b="0" i="1" smtClean="0">
                          <a:latin typeface="Cambria Math"/>
                        </a:rPr>
                        <m:t>+5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pt-PT" b="0" i="1" smtClean="0">
                          <a:latin typeface="Cambria Math"/>
                        </a:rPr>
                        <m:t>−2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×1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075" y="3045454"/>
                <a:ext cx="2822504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7"/>
              <p:cNvSpPr txBox="1"/>
              <p:nvPr/>
            </p:nvSpPr>
            <p:spPr>
              <a:xfrm>
                <a:off x="834319" y="3943058"/>
                <a:ext cx="71435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Logo, uma equação do plano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</a:rPr>
                      <m:t>𝐴𝐵𝐶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é do tipo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+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𝟓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−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𝟐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−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𝟓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6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19" y="3943058"/>
                <a:ext cx="7143536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768" t="-8333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11"/>
              <p:cNvSpPr/>
              <p:nvPr/>
            </p:nvSpPr>
            <p:spPr>
              <a:xfrm>
                <a:off x="5142682" y="3045454"/>
                <a:ext cx="12948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682" y="3045454"/>
                <a:ext cx="129484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040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94053" y="1299364"/>
                <a:ext cx="7869804" cy="2252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6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Considera as retas concorrentes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definidas por:</a:t>
                </a:r>
              </a:p>
              <a:p>
                <a:pPr>
                  <a:lnSpc>
                    <a:spcPts val="3600"/>
                  </a:lnSpc>
                </a:pP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(2, 0,−1)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b="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</a:p>
              <a:p>
                <a:pPr>
                  <a:lnSpc>
                    <a:spcPts val="36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Determina uma equação cartesiana do plano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definido pelas retas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40000"/>
                  </a:lnSpc>
                </a:pPr>
                <a:endParaRPr lang="pt-PT" b="1" dirty="0">
                  <a:solidFill>
                    <a:srgbClr val="0D677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pt-PT" b="1" dirty="0">
                    <a:solidFill>
                      <a:srgbClr val="0D677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Sugestão de resolução: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53" y="1299364"/>
                <a:ext cx="7869804" cy="2252924"/>
              </a:xfrm>
              <a:prstGeom prst="rect">
                <a:avLst/>
              </a:prstGeom>
              <a:blipFill rotWithShape="1">
                <a:blip r:embed="rId4"/>
                <a:stretch>
                  <a:fillRect l="-697" b="-13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5401075" y="1849846"/>
                <a:ext cx="2203373" cy="461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den>
                    </m:f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075" y="1849846"/>
                <a:ext cx="2203373" cy="461473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24278" y="14066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80034" y="134480"/>
            <a:ext cx="7683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Exemplo 3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2398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Retângulo 1"/>
          <p:cNvSpPr/>
          <p:nvPr/>
        </p:nvSpPr>
        <p:spPr>
          <a:xfrm>
            <a:off x="874274" y="779050"/>
            <a:ext cx="5772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b="1" dirty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definido por duas retas concorrentes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7019571" y="6268598"/>
            <a:ext cx="130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continua…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905069" y="3573129"/>
                <a:ext cx="784744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Como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são concorrentes, podemos determinar um vetor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</m:d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⊥</m:t>
                    </m:r>
                  </m:oMath>
                </a14:m>
                <a:r>
                  <a:rPr lang="pt-PT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através dos vetores diretores dessas retas.</a:t>
                </a: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069" y="3573129"/>
                <a:ext cx="7847448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621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942975" y="4648859"/>
                <a:ext cx="1392601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PT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  <m:t>𝑟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pt-PT" b="0" i="1" dirty="0" smtClean="0">
                          <a:latin typeface="Cambria Math"/>
                          <a:cs typeface="Arial" panose="020B0604020202020204" pitchFamily="34" charset="0"/>
                        </a:rPr>
                        <m:t>(2, 0,−1)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75" y="4648859"/>
                <a:ext cx="1392601" cy="5078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942975" y="5297018"/>
                <a:ext cx="1392601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PT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pt-PT" b="0" i="1" dirty="0" smtClean="0">
                          <a:latin typeface="Cambria Math"/>
                          <a:cs typeface="Arial" panose="020B0604020202020204" pitchFamily="34" charset="0"/>
                        </a:rPr>
                        <m:t>(1, −2, 1)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75" y="5297018"/>
                <a:ext cx="1392601" cy="5078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99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21" grpId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24278" y="14066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2398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6"/>
          <p:cNvSpPr txBox="1"/>
          <p:nvPr/>
        </p:nvSpPr>
        <p:spPr>
          <a:xfrm>
            <a:off x="1080034" y="134480"/>
            <a:ext cx="7683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 3 (continuação)</a:t>
            </a:r>
            <a:endParaRPr lang="en-US" sz="2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26"/>
              <p:cNvSpPr/>
              <p:nvPr/>
            </p:nvSpPr>
            <p:spPr>
              <a:xfrm>
                <a:off x="704371" y="2165126"/>
                <a:ext cx="1625379" cy="71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PT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⃗"/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</m:ctrlPr>
                                </m:acc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𝑛</m:t>
                                  </m:r>
                                </m:e>
                              </m:acc>
                              <m:r>
                                <a:rPr lang="pt-PT" dirty="0">
                                  <a:latin typeface="Cambria Math" panose="02040503050406030204" pitchFamily="18" charset="0"/>
                                  <a:cs typeface="Lucida Grande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pt-PT" i="1" smtClean="0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</m:ctrlPr>
                                </m:acc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pt-PT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=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0</m:t>
                              </m:r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</m:ctrlPr>
                                </m:acc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𝑛</m:t>
                                  </m:r>
                                </m:e>
                              </m:acc>
                              <m:r>
                                <a:rPr lang="pt-PT" dirty="0">
                                  <a:latin typeface="Cambria Math" panose="02040503050406030204" pitchFamily="18" charset="0"/>
                                  <a:cs typeface="Lucida Grande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</m:ctrlPr>
                                </m:accPr>
                                <m:e>
                                  <m:r>
                                    <a:rPr lang="pt-PT" i="1" smtClean="0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pt-PT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71" y="2165126"/>
                <a:ext cx="1625379" cy="71019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6"/>
              <p:cNvSpPr/>
              <p:nvPr/>
            </p:nvSpPr>
            <p:spPr>
              <a:xfrm>
                <a:off x="2052150" y="2145305"/>
                <a:ext cx="2889795" cy="6274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pt-PT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𝑎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,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𝑏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,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pt-PT" dirty="0">
                                  <a:latin typeface="Cambria Math" panose="02040503050406030204" pitchFamily="18" charset="0"/>
                                  <a:cs typeface="Lucida Grande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2,</m:t>
                                  </m:r>
                                  <m:r>
                                    <a:rPr lang="pt-PT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0,−1</m:t>
                                  </m:r>
                                </m:e>
                              </m:d>
                              <m:r>
                                <a:rPr lang="pt-PT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=0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     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𝑎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,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𝑏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,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pt-PT" dirty="0">
                                  <a:latin typeface="Cambria Math" panose="02040503050406030204" pitchFamily="18" charset="0"/>
                                  <a:cs typeface="Lucida Grande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1,−2,</m:t>
                                  </m:r>
                                  <m:r>
                                    <a:rPr lang="pt-PT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pt-PT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=0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150" y="2145305"/>
                <a:ext cx="2889795" cy="6274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6"/>
              <p:cNvSpPr/>
              <p:nvPr/>
            </p:nvSpPr>
            <p:spPr>
              <a:xfrm>
                <a:off x="4690941" y="2150813"/>
                <a:ext cx="2481125" cy="71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pt-PT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=0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         </m:t>
                              </m:r>
                            </m:e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𝑎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−2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𝑏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+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𝑐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941" y="2150813"/>
                <a:ext cx="2481125" cy="71019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6"/>
              <p:cNvSpPr/>
              <p:nvPr/>
            </p:nvSpPr>
            <p:spPr>
              <a:xfrm>
                <a:off x="547465" y="3023237"/>
                <a:ext cx="2347185" cy="71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pt-PT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=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2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𝑎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                  </m:t>
                              </m:r>
                            </m:e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𝑎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−2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𝑏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+2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𝑎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65" y="3023237"/>
                <a:ext cx="2347185" cy="71019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6"/>
              <p:cNvSpPr/>
              <p:nvPr/>
            </p:nvSpPr>
            <p:spPr>
              <a:xfrm>
                <a:off x="2529175" y="2889450"/>
                <a:ext cx="1974964" cy="976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pt-PT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𝑏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pt-PT" b="0" i="1" smtClean="0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Lucida Grande"/>
                                </a:rPr>
                                <m:t>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175" y="2889450"/>
                <a:ext cx="1974964" cy="97661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5"/>
              <p:cNvSpPr/>
              <p:nvPr/>
            </p:nvSpPr>
            <p:spPr>
              <a:xfrm>
                <a:off x="1080034" y="5186423"/>
                <a:ext cx="43116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Considerando</a:t>
                </a:r>
                <a:r>
                  <a:rPr lang="pt-PT" dirty="0"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Lucida Grande"/>
                      </a:rPr>
                      <m:t>𝒂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Lucida Grande"/>
                      </a:rPr>
                      <m:t>=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Lucida Grande"/>
                      </a:rPr>
                      <m:t>𝟐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obtemos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accPr>
                      <m:e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𝟐</m:t>
                        </m:r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,</m:t>
                        </m:r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/>
                            <a:cs typeface="Lucida Grande"/>
                          </a:rPr>
                          <m:t> </m:t>
                        </m:r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𝟑</m:t>
                        </m:r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,</m:t>
                        </m:r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/>
                            <a:cs typeface="Lucida Grande"/>
                          </a:rPr>
                          <m:t> </m:t>
                        </m:r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𝟒</m:t>
                        </m:r>
                      </m:e>
                    </m:d>
                  </m:oMath>
                </a14:m>
                <a:r>
                  <a:rPr lang="pt-PT" dirty="0"/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34" y="5186423"/>
                <a:ext cx="4311630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1132" t="-10000" r="-707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26"/>
              <p:cNvSpPr txBox="1"/>
              <p:nvPr/>
            </p:nvSpPr>
            <p:spPr>
              <a:xfrm>
                <a:off x="888959" y="1012169"/>
                <a:ext cx="74281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Podemos então determinar um vetor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accPr>
                      <m:e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𝑛</m:t>
                        </m:r>
                      </m:e>
                    </m:acc>
                    <m:d>
                      <m:dPr>
                        <m:ctrlP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𝑎</m:t>
                        </m:r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,</m:t>
                        </m:r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𝑏</m:t>
                        </m:r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,</m:t>
                        </m:r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𝑐</m:t>
                        </m:r>
                      </m:e>
                    </m:d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através dos vetores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  <m:t>𝑟</m:t>
                        </m:r>
                        <m:r>
                          <m:rPr>
                            <m:nor/>
                          </m:rPr>
                          <a: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(2, 0,−1)</m:t>
                    </m:r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  <m:t>𝑠</m:t>
                        </m:r>
                        <m:r>
                          <m:rPr>
                            <m:nor/>
                          </m:rPr>
                          <a: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(1, −2, 1)</m:t>
                    </m:r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59" y="1012169"/>
                <a:ext cx="7428130" cy="646331"/>
              </a:xfrm>
              <a:prstGeom prst="rect">
                <a:avLst/>
              </a:prstGeom>
              <a:blipFill rotWithShape="1">
                <a:blip r:embed="rId10"/>
                <a:stretch>
                  <a:fillRect l="-739" t="-4717" b="-141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aixaDeTexto 37"/>
          <p:cNvSpPr txBox="1"/>
          <p:nvPr/>
        </p:nvSpPr>
        <p:spPr>
          <a:xfrm>
            <a:off x="7019571" y="6268598"/>
            <a:ext cx="130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continua…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25"/>
              <p:cNvSpPr/>
              <p:nvPr/>
            </p:nvSpPr>
            <p:spPr>
              <a:xfrm>
                <a:off x="3198520" y="4237202"/>
                <a:ext cx="2541269" cy="506870"/>
              </a:xfrm>
              <a:prstGeom prst="rect">
                <a:avLst/>
              </a:prstGeom>
              <a:ln>
                <a:solidFill>
                  <a:srgbClr val="6AA342"/>
                </a:solidFill>
                <a:bevel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Lucida Grande"/>
                          </a:rPr>
                          <m:t>𝑛</m:t>
                        </m:r>
                      </m:e>
                    </m:acc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Lucida Grande"/>
                          </a:rPr>
                          <m:t>𝑎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Lucida Grande"/>
                          </a:rPr>
                          <m:t>,</m:t>
                        </m:r>
                        <m:f>
                          <m:fPr>
                            <m:ctrlPr>
                              <a:rPr lang="pt-PT" i="1">
                                <a:latin typeface="Cambria Math" panose="02040503050406030204" pitchFamily="18" charset="0"/>
                                <a:cs typeface="Lucida Grande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 panose="02040503050406030204" pitchFamily="18" charset="0"/>
                                <a:cs typeface="Lucida Grande"/>
                              </a:rPr>
                              <m:t>3</m:t>
                            </m:r>
                          </m:num>
                          <m:den>
                            <m:r>
                              <a:rPr lang="pt-PT" i="1">
                                <a:latin typeface="Cambria Math" panose="02040503050406030204" pitchFamily="18" charset="0"/>
                                <a:cs typeface="Lucida Grande"/>
                              </a:rPr>
                              <m:t>2</m:t>
                            </m:r>
                          </m:den>
                        </m:f>
                        <m:r>
                          <a:rPr lang="pt-PT" i="1">
                            <a:latin typeface="Cambria Math" panose="02040503050406030204" pitchFamily="18" charset="0"/>
                            <a:cs typeface="Lucida Grande"/>
                          </a:rPr>
                          <m:t>𝑎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Lucida Grande"/>
                          </a:rPr>
                          <m:t>,2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Lucida Grande"/>
                          </a:rPr>
                          <m:t>𝑎</m:t>
                        </m:r>
                      </m:e>
                    </m:d>
                  </m:oMath>
                </a14:m>
                <a:r>
                  <a:rPr lang="pt-PT" dirty="0"/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39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520" y="4237202"/>
                <a:ext cx="2541269" cy="50687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solidFill>
                  <a:srgbClr val="6AA342"/>
                </a:solidFill>
                <a:bevel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255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5" grpId="0"/>
      <p:bldP spid="26" grpId="0"/>
      <p:bldP spid="33" grpId="0"/>
      <p:bldP spid="38" grpId="0"/>
      <p:bldP spid="39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4058</TotalTime>
  <Words>1645</Words>
  <Application>Microsoft Office PowerPoint</Application>
  <PresentationFormat>Apresentação no Ecrã (4:3)</PresentationFormat>
  <Paragraphs>218</Paragraphs>
  <Slides>37</Slides>
  <Notes>37</Notes>
  <HiddenSlides>17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Cambria Math</vt:lpstr>
      <vt:lpstr>Wingdings</vt:lpstr>
      <vt:lpstr>Tema do Office</vt:lpstr>
      <vt:lpstr>Equações de planos no espaço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Marques</dc:creator>
  <cp:lastModifiedBy>NUNO BARROS</cp:lastModifiedBy>
  <cp:revision>298</cp:revision>
  <dcterms:created xsi:type="dcterms:W3CDTF">2015-12-10T15:13:19Z</dcterms:created>
  <dcterms:modified xsi:type="dcterms:W3CDTF">2020-09-03T15:29:49Z</dcterms:modified>
</cp:coreProperties>
</file>