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587" r:id="rId3"/>
    <p:sldId id="603" r:id="rId4"/>
    <p:sldId id="604" r:id="rId5"/>
    <p:sldId id="589" r:id="rId6"/>
    <p:sldId id="605" r:id="rId7"/>
    <p:sldId id="606" r:id="rId8"/>
    <p:sldId id="590" r:id="rId9"/>
    <p:sldId id="607" r:id="rId10"/>
    <p:sldId id="581" r:id="rId11"/>
    <p:sldId id="608" r:id="rId12"/>
    <p:sldId id="609" r:id="rId13"/>
    <p:sldId id="591" r:id="rId14"/>
    <p:sldId id="610" r:id="rId15"/>
    <p:sldId id="611" r:id="rId16"/>
    <p:sldId id="592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4" clrIdx="0"/>
  <p:cmAuthor id="1" name="Sofia Pereira Carvalhosa" initials="SP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6AA342"/>
    <a:srgbClr val="B7DEE8"/>
    <a:srgbClr val="00B6B5"/>
    <a:srgbClr val="BA051E"/>
    <a:srgbClr val="0D677A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9291" autoAdjust="0"/>
  </p:normalViewPr>
  <p:slideViewPr>
    <p:cSldViewPr snapToGrid="0" snapToObjects="1">
      <p:cViewPr>
        <p:scale>
          <a:sx n="70" d="100"/>
          <a:sy n="70" d="100"/>
        </p:scale>
        <p:origin x="-2130" y="-594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01-08-2017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9052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99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72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29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4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3830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208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3530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2233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395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12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501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1495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9781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0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616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896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601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68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70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75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675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22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49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58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19.png"/><Relationship Id="rId21" Type="http://schemas.openxmlformats.org/officeDocument/2006/relationships/image" Target="../media/image136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39.png"/><Relationship Id="rId5" Type="http://schemas.openxmlformats.org/officeDocument/2006/relationships/image" Target="../media/image121.png"/><Relationship Id="rId15" Type="http://schemas.openxmlformats.org/officeDocument/2006/relationships/image" Target="../media/image8.png"/><Relationship Id="rId23" Type="http://schemas.openxmlformats.org/officeDocument/2006/relationships/image" Target="../media/image138.png"/><Relationship Id="rId10" Type="http://schemas.openxmlformats.org/officeDocument/2006/relationships/image" Target="../media/image126.png"/><Relationship Id="rId19" Type="http://schemas.openxmlformats.org/officeDocument/2006/relationships/image" Target="../media/image134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0.png"/><Relationship Id="rId9" Type="http://schemas.openxmlformats.org/officeDocument/2006/relationships/image" Target="../media/image1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193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11" Type="http://schemas.openxmlformats.org/officeDocument/2006/relationships/image" Target="../media/image184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integral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945695"/>
                <a:ext cx="803827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não negativas tais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945695"/>
                <a:ext cx="8038278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"/>
          <p:cNvSpPr/>
          <p:nvPr/>
        </p:nvSpPr>
        <p:spPr>
          <a:xfrm>
            <a:off x="672352" y="1986632"/>
            <a:ext cx="80372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se possível, o valor dos seguintes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integrais: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72353" y="2499179"/>
            <a:ext cx="3809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7407" y="4594644"/>
            <a:ext cx="805031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545108" y="1354275"/>
                <a:ext cx="198580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08" y="1354275"/>
                <a:ext cx="1985800" cy="71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754907" y="1357529"/>
                <a:ext cx="199747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07" y="1357529"/>
                <a:ext cx="1997470" cy="71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4482342" y="15239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059149" y="2394851"/>
                <a:ext cx="2634567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9" y="2394851"/>
                <a:ext cx="2634567" cy="71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/>
          <p:nvPr/>
        </p:nvSpPr>
        <p:spPr>
          <a:xfrm>
            <a:off x="4530908" y="2499179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917704" y="2394851"/>
                <a:ext cx="2378087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04" y="2394851"/>
                <a:ext cx="2378087" cy="71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/>
          <p:cNvSpPr/>
          <p:nvPr/>
        </p:nvSpPr>
        <p:spPr>
          <a:xfrm>
            <a:off x="672353" y="3268136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059149" y="3163808"/>
                <a:ext cx="1452001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9" y="3163808"/>
                <a:ext cx="1452001" cy="713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4530908" y="3199652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917704" y="3163808"/>
                <a:ext cx="1843582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04" y="3163808"/>
                <a:ext cx="1843582" cy="7134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77407" y="4037093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064203" y="3932765"/>
                <a:ext cx="1637821" cy="715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03" y="3932765"/>
                <a:ext cx="1637821" cy="7151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4530908" y="4037093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6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917704" y="3932765"/>
                <a:ext cx="1378583" cy="711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04" y="3932765"/>
                <a:ext cx="1378583" cy="7117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2353" y="5112481"/>
            <a:ext cx="3809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059149" y="5008153"/>
                <a:ext cx="2634567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9" y="5008153"/>
                <a:ext cx="2634567" cy="7134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497667" y="5004819"/>
                <a:ext cx="3387787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67" y="5004819"/>
                <a:ext cx="3387787" cy="7134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059149" y="5721775"/>
                <a:ext cx="3604641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9" y="5721775"/>
                <a:ext cx="3604641" cy="7134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406353" y="5924737"/>
                <a:ext cx="2055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12+3×20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353" y="5924737"/>
                <a:ext cx="2055371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337170" y="5969495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70" y="5969495"/>
                <a:ext cx="546625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494" r="-1011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haveta à direita 2"/>
          <p:cNvSpPr/>
          <p:nvPr/>
        </p:nvSpPr>
        <p:spPr>
          <a:xfrm rot="5400000">
            <a:off x="2017927" y="5773728"/>
            <a:ext cx="215153" cy="129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haveta à direita 31"/>
          <p:cNvSpPr/>
          <p:nvPr/>
        </p:nvSpPr>
        <p:spPr>
          <a:xfrm rot="5400000">
            <a:off x="3629375" y="5773729"/>
            <a:ext cx="215153" cy="129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905374" y="6501130"/>
                <a:ext cx="4587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74" y="6501130"/>
                <a:ext cx="458779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538008" y="6501130"/>
                <a:ext cx="4587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08" y="6501130"/>
                <a:ext cx="458780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2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9" grpId="0"/>
      <p:bldP spid="2" grpId="0"/>
      <p:bldP spid="10" grpId="0"/>
      <p:bldP spid="11" grpId="0"/>
      <p:bldP spid="5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6" grpId="0"/>
      <p:bldP spid="3" grpId="0" animBg="1"/>
      <p:bldP spid="32" grpId="0" animBg="1"/>
      <p:bldP spid="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7407" y="1541856"/>
            <a:ext cx="80503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545108" y="870183"/>
                <a:ext cx="198580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08" y="870183"/>
                <a:ext cx="1985800" cy="71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754907" y="873437"/>
                <a:ext cx="199747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07" y="873437"/>
                <a:ext cx="1997470" cy="71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4482342" y="10399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PT" dirty="0"/>
          </a:p>
        </p:txBody>
      </p:sp>
      <p:sp>
        <p:nvSpPr>
          <p:cNvPr id="14" name="Rectangle 6"/>
          <p:cNvSpPr/>
          <p:nvPr/>
        </p:nvSpPr>
        <p:spPr>
          <a:xfrm>
            <a:off x="672352" y="2057555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059148" y="1953227"/>
                <a:ext cx="2378087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8" y="1953227"/>
                <a:ext cx="2378087" cy="71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/>
          <p:cNvSpPr/>
          <p:nvPr/>
        </p:nvSpPr>
        <p:spPr>
          <a:xfrm>
            <a:off x="672352" y="3839024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059148" y="3734696"/>
                <a:ext cx="1452001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8" y="3734696"/>
                <a:ext cx="1452001" cy="71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82318" y="4863225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069114" y="4827381"/>
                <a:ext cx="1843582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14" y="4827381"/>
                <a:ext cx="1843582" cy="71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257213" y="1953227"/>
                <a:ext cx="3316101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213" y="1953227"/>
                <a:ext cx="3316101" cy="713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064203" y="2642009"/>
                <a:ext cx="3142976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03" y="2642009"/>
                <a:ext cx="3142976" cy="7134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078207" y="2828111"/>
                <a:ext cx="1263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12−20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07" y="2828111"/>
                <a:ext cx="126348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05986" y="2874996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86" y="2874996"/>
                <a:ext cx="59150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093" r="-824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haveta à direita 2"/>
          <p:cNvSpPr/>
          <p:nvPr/>
        </p:nvSpPr>
        <p:spPr>
          <a:xfrm rot="5400000">
            <a:off x="1840154" y="2674467"/>
            <a:ext cx="215153" cy="129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haveta à direita 31"/>
          <p:cNvSpPr/>
          <p:nvPr/>
        </p:nvSpPr>
        <p:spPr>
          <a:xfrm rot="5400000">
            <a:off x="3324990" y="2674468"/>
            <a:ext cx="215153" cy="129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27601" y="3401869"/>
                <a:ext cx="4587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01" y="3401869"/>
                <a:ext cx="458779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233623" y="3401869"/>
                <a:ext cx="4587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23" y="3401869"/>
                <a:ext cx="45878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353657" y="3734696"/>
                <a:ext cx="1838324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57" y="3734696"/>
                <a:ext cx="1838324" cy="7134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984444" y="3734695"/>
                <a:ext cx="1876796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44" y="3734695"/>
                <a:ext cx="1876796" cy="7134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haveta à direita 35"/>
          <p:cNvSpPr/>
          <p:nvPr/>
        </p:nvSpPr>
        <p:spPr>
          <a:xfrm rot="5400000">
            <a:off x="5022765" y="3800095"/>
            <a:ext cx="215153" cy="129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4910212" y="4527497"/>
                <a:ext cx="4587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12" y="4527497"/>
                <a:ext cx="458779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779551" y="3964241"/>
                <a:ext cx="719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51" y="3964241"/>
                <a:ext cx="71974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542" r="-762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5506059"/>
                <a:ext cx="804540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51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obtém-se a partir 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segundo uma translação horizontal associada ao vetor de coordenadas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(–2,0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06059"/>
                <a:ext cx="8045403" cy="1338828"/>
              </a:xfrm>
              <a:prstGeom prst="rect">
                <a:avLst/>
              </a:prstGeom>
              <a:blipFill rotWithShape="0">
                <a:blip r:embed="rId18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715747" y="4822101"/>
                <a:ext cx="167686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47" y="4822101"/>
                <a:ext cx="1676869" cy="7134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275088" y="5050511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88" y="5050511"/>
                <a:ext cx="54662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3333" r="-100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8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9" grpId="0"/>
      <p:bldP spid="30" grpId="0"/>
      <p:bldP spid="31" grpId="0"/>
      <p:bldP spid="6" grpId="0"/>
      <p:bldP spid="3" grpId="0" animBg="1"/>
      <p:bldP spid="32" grpId="0" animBg="1"/>
      <p:bldP spid="7" grpId="0"/>
      <p:bldP spid="33" grpId="0"/>
      <p:bldP spid="34" grpId="0"/>
      <p:bldP spid="35" grpId="0"/>
      <p:bldP spid="36" grpId="0" animBg="1"/>
      <p:bldP spid="37" grpId="0"/>
      <p:bldP spid="38" grpId="0"/>
      <p:bldP spid="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7407" y="1541856"/>
            <a:ext cx="80503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545108" y="870183"/>
                <a:ext cx="198580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08" y="870183"/>
                <a:ext cx="1985800" cy="71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754907" y="873437"/>
                <a:ext cx="199747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07" y="873437"/>
                <a:ext cx="1997470" cy="71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4482342" y="10399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PT" dirty="0"/>
          </a:p>
        </p:txBody>
      </p:sp>
      <p:sp>
        <p:nvSpPr>
          <p:cNvPr id="22" name="Rectangle 6"/>
          <p:cNvSpPr/>
          <p:nvPr/>
        </p:nvSpPr>
        <p:spPr>
          <a:xfrm>
            <a:off x="672352" y="2055750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059148" y="1951422"/>
                <a:ext cx="1637821" cy="715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8" y="1951422"/>
                <a:ext cx="1637821" cy="7151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77407" y="3583162"/>
            <a:ext cx="38099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6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064203" y="3478834"/>
                <a:ext cx="1378583" cy="711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03" y="3478834"/>
                <a:ext cx="1378583" cy="7117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2621432"/>
                <a:ext cx="804540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51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obtém-se a partir 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segundo 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reflexão de eixo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21432"/>
                <a:ext cx="8045403" cy="923330"/>
              </a:xfrm>
              <a:prstGeom prst="rect">
                <a:avLst/>
              </a:prstGeom>
              <a:blipFill rotWithShape="0">
                <a:blip r:embed="rId7"/>
                <a:stretch>
                  <a:fillRect r="-530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2552814" y="1951422"/>
                <a:ext cx="166519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14" y="1951422"/>
                <a:ext cx="1665199" cy="713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46825" y="2135094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25" y="2135094"/>
                <a:ext cx="7312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7407" y="4144520"/>
            <a:ext cx="804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Não dispomos de informação suficiente para determinar o valor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deste integral.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8" grpId="0"/>
      <p:bldP spid="41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799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fundamental do cálculo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arredondado 12"/>
          <p:cNvSpPr/>
          <p:nvPr/>
        </p:nvSpPr>
        <p:spPr>
          <a:xfrm>
            <a:off x="533010" y="945693"/>
            <a:ext cx="8190098" cy="234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 fundamental do cálculo integral: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contínua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não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negativa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função definida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por:</a:t>
                </a: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r="-45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484459" y="2152903"/>
                <a:ext cx="2175083" cy="692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59" y="2152903"/>
                <a:ext cx="2175083" cy="692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672352" y="2763933"/>
                <a:ext cx="803827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a primitiva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763933"/>
                <a:ext cx="8038278" cy="507831"/>
              </a:xfrm>
              <a:prstGeom prst="rect">
                <a:avLst/>
              </a:prstGeom>
              <a:blipFill rotWithShape="1">
                <a:blip r:embed="rId5"/>
                <a:stretch>
                  <a:fillRect l="-60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672352" y="3296164"/>
            <a:ext cx="8050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teorema fundamental do cálculo enuncia, assim,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931168" y="3719236"/>
                <a:ext cx="2413673" cy="744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68" y="3719236"/>
                <a:ext cx="2413673" cy="7440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156454" y="3934731"/>
                <a:ext cx="930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54" y="3934731"/>
                <a:ext cx="93019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ângulo 14"/>
          <p:cNvSpPr/>
          <p:nvPr/>
        </p:nvSpPr>
        <p:spPr>
          <a:xfrm>
            <a:off x="666847" y="3837345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ângulo 14"/>
          <p:cNvSpPr/>
          <p:nvPr/>
        </p:nvSpPr>
        <p:spPr>
          <a:xfrm>
            <a:off x="677853" y="4560672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31168" y="4397637"/>
                <a:ext cx="3063339" cy="78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68" y="4397637"/>
                <a:ext cx="3063339" cy="7801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727444" y="4610399"/>
                <a:ext cx="185749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44" y="4610399"/>
                <a:ext cx="1857496" cy="404983"/>
              </a:xfrm>
              <a:prstGeom prst="rect">
                <a:avLst/>
              </a:prstGeom>
              <a:blipFill rotWithShape="0">
                <a:blip r:embed="rId9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854391" y="5032940"/>
            <a:ext cx="8050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936673" y="5543890"/>
                <a:ext cx="1492908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3" y="5543890"/>
                <a:ext cx="1492908" cy="7500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14"/>
          <p:cNvSpPr/>
          <p:nvPr/>
        </p:nvSpPr>
        <p:spPr>
          <a:xfrm>
            <a:off x="672352" y="5661999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280052" y="5731248"/>
                <a:ext cx="812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2" y="5731248"/>
                <a:ext cx="81221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785782" y="5487650"/>
                <a:ext cx="2213619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sen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82" y="5487650"/>
                <a:ext cx="2213619" cy="8440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14"/>
          <p:cNvSpPr/>
          <p:nvPr/>
        </p:nvSpPr>
        <p:spPr>
          <a:xfrm>
            <a:off x="3508639" y="5661999"/>
            <a:ext cx="395591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788011" y="5725022"/>
                <a:ext cx="2397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11" y="5725022"/>
                <a:ext cx="239745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5788011" y="6162083"/>
                <a:ext cx="16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11" y="6162083"/>
                <a:ext cx="166693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3" grpId="0"/>
      <p:bldP spid="6" grpId="0"/>
      <p:bldP spid="12" grpId="0"/>
      <p:bldP spid="10" grpId="0"/>
      <p:bldP spid="18" grpId="0"/>
      <p:bldP spid="19" grpId="0"/>
      <p:bldP spid="20" grpId="0"/>
      <p:bldP spid="11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fundamental do cálculo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arredondado 12"/>
          <p:cNvSpPr/>
          <p:nvPr/>
        </p:nvSpPr>
        <p:spPr>
          <a:xfrm>
            <a:off x="533010" y="945693"/>
            <a:ext cx="8190098" cy="2412000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6"/>
          <p:cNvSpPr/>
          <p:nvPr/>
        </p:nvSpPr>
        <p:spPr>
          <a:xfrm>
            <a:off x="672353" y="945693"/>
            <a:ext cx="8046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8447" y="1343906"/>
                <a:ext cx="8050756" cy="193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teorema fundamental do cálculo integral garante que a expressão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𝑑𝑡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fixo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variável) define uma primitiva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este facto que justifica a utilização da notação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 designar a família de primitivas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47" y="1343906"/>
                <a:ext cx="8050756" cy="1933158"/>
              </a:xfrm>
              <a:prstGeom prst="rect">
                <a:avLst/>
              </a:prstGeom>
              <a:blipFill rotWithShape="0">
                <a:blip r:embed="rId3"/>
                <a:stretch>
                  <a:fillRect l="-5152" b="-169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72351" y="3424435"/>
            <a:ext cx="804685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8445" y="3822648"/>
                <a:ext cx="8050756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função,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45" y="3822648"/>
                <a:ext cx="8050756" cy="456472"/>
              </a:xfrm>
              <a:prstGeom prst="rect">
                <a:avLst/>
              </a:prstGeom>
              <a:blipFill rotWithShape="0">
                <a:blip r:embed="rId4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68443" y="4279183"/>
                <a:ext cx="805075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função, de domínio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3,+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definida por                              .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43" y="4279183"/>
                <a:ext cx="8050756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724310" y="4221563"/>
                <a:ext cx="2042931" cy="692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10" y="4221563"/>
                <a:ext cx="2042931" cy="6923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2353" y="4730028"/>
                <a:ext cx="805075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Pretendemos definir a função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meio de uma expressão algébrica.</a:t>
                </a: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730028"/>
                <a:ext cx="8050756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72353" y="5173053"/>
                <a:ext cx="805075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acordo com o teorema fundamental do cálculo integral,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se anula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173053"/>
                <a:ext cx="8050756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4306" y="6001455"/>
                <a:ext cx="123238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6" y="6001455"/>
                <a:ext cx="1232389" cy="8188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784895" y="6001455"/>
                <a:ext cx="138589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895" y="6001455"/>
                <a:ext cx="1385892" cy="8188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018081" y="6001455"/>
                <a:ext cx="142436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81" y="6001455"/>
                <a:ext cx="1424364" cy="8188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266885" y="6019532"/>
                <a:ext cx="1502976" cy="64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85" y="6019532"/>
                <a:ext cx="1502976" cy="6451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/>
          <p:cNvCxnSpPr/>
          <p:nvPr/>
        </p:nvCxnSpPr>
        <p:spPr>
          <a:xfrm flipV="1">
            <a:off x="4587636" y="6274669"/>
            <a:ext cx="180000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 flipV="1">
            <a:off x="5026296" y="6427069"/>
            <a:ext cx="180000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608393" y="6195961"/>
                <a:ext cx="1750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93" y="6195961"/>
                <a:ext cx="175073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6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uiExpand="1" build="p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fundamental do cálculo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945693"/>
            <a:ext cx="80468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3122844"/>
                <a:ext cx="805075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Portanto,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22844"/>
                <a:ext cx="8050757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2352" y="1376648"/>
                <a:ext cx="805075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um certo valor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6648"/>
                <a:ext cx="8050756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72352" y="2255319"/>
                <a:ext cx="805075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anula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vem que:</a:t>
                </a: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55319"/>
                <a:ext cx="8050756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735471"/>
                <a:ext cx="1137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735471"/>
                <a:ext cx="11371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83517" y="2732441"/>
                <a:ext cx="1594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17" y="2732441"/>
                <a:ext cx="159453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980808" y="2738844"/>
                <a:ext cx="1615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808" y="2738844"/>
                <a:ext cx="161544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441825" y="2741659"/>
                <a:ext cx="1384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=−81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825" y="2741659"/>
                <a:ext cx="138461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9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p"/>
      <p:bldP spid="23" grpId="0"/>
      <p:bldP spid="2" grpId="0"/>
      <p:bldP spid="3" grpId="0"/>
      <p:bldP spid="28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12"/>
          <p:cNvSpPr/>
          <p:nvPr/>
        </p:nvSpPr>
        <p:spPr>
          <a:xfrm>
            <a:off x="533010" y="945695"/>
            <a:ext cx="8190098" cy="202850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de </a:t>
            </a:r>
            <a:r>
              <a:rPr lang="pt-PT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Barrow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Fórmula de </a:t>
                </a:r>
                <a:r>
                  <a:rPr lang="pt-PT" b="1" dirty="0" err="1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Barrow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 e não negativa num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r="-45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63687" y="3001642"/>
            <a:ext cx="8038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Usamos a seguinte notação: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66846" y="3927977"/>
            <a:ext cx="8038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135389" y="2206691"/>
                <a:ext cx="2873222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𝑑𝑡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389" y="2206691"/>
                <a:ext cx="2873222" cy="7206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314412" y="3513460"/>
                <a:ext cx="251517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</m:sSub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12" y="3513460"/>
                <a:ext cx="2515176" cy="3742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646986" y="4494633"/>
                <a:ext cx="3850028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𝒅𝒕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pt-PT" b="1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1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</m:sSubSup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86" y="4494633"/>
                <a:ext cx="3850028" cy="7206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arredondado 5"/>
          <p:cNvSpPr/>
          <p:nvPr/>
        </p:nvSpPr>
        <p:spPr>
          <a:xfrm>
            <a:off x="2473217" y="4435808"/>
            <a:ext cx="4197567" cy="828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/>
          <p:cNvSpPr/>
          <p:nvPr/>
        </p:nvSpPr>
        <p:spPr>
          <a:xfrm>
            <a:off x="666847" y="5277255"/>
            <a:ext cx="8038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936673" y="5719706"/>
                <a:ext cx="1713738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3" y="5719706"/>
                <a:ext cx="1713738" cy="713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ângulo 14"/>
          <p:cNvSpPr/>
          <p:nvPr/>
        </p:nvSpPr>
        <p:spPr>
          <a:xfrm>
            <a:off x="672352" y="5837815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58806" y="5726739"/>
                <a:ext cx="1224246" cy="715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06" y="5726739"/>
                <a:ext cx="1224246" cy="7157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698425" y="5785490"/>
                <a:ext cx="237456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425" y="5785490"/>
                <a:ext cx="2374561" cy="6279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053123" y="5807878"/>
                <a:ext cx="1053172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4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23" y="5807878"/>
                <a:ext cx="1053172" cy="519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121852" y="5816206"/>
                <a:ext cx="64921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32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852" y="5816206"/>
                <a:ext cx="649217" cy="520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0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" grpId="0"/>
      <p:bldP spid="9" grpId="0"/>
      <p:bldP spid="25" grpId="0"/>
      <p:bldP spid="5" grpId="0"/>
      <p:bldP spid="27" grpId="0"/>
      <p:bldP spid="6" grpId="0" animBg="1"/>
      <p:bldP spid="28" grpId="0"/>
      <p:bldP spid="29" grpId="0"/>
      <p:bldP spid="30" grpId="0"/>
      <p:bldP spid="8" grpId="0"/>
      <p:bldP spid="1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de </a:t>
            </a:r>
            <a:r>
              <a:rPr lang="pt-PT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Barrow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928008" y="2400901"/>
                <a:ext cx="1144929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08" y="2400901"/>
                <a:ext cx="1144929" cy="690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ângulo 14"/>
          <p:cNvSpPr/>
          <p:nvPr/>
        </p:nvSpPr>
        <p:spPr>
          <a:xfrm>
            <a:off x="663687" y="2519010"/>
            <a:ext cx="395591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32564" y="1561597"/>
                <a:ext cx="1498552" cy="342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64" y="1561597"/>
                <a:ext cx="1498552" cy="342338"/>
              </a:xfrm>
              <a:prstGeom prst="rect">
                <a:avLst/>
              </a:prstGeom>
              <a:blipFill rotWithShape="0">
                <a:blip r:embed="rId4"/>
                <a:stretch>
                  <a:fillRect l="-1220" b="-178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928008" y="1366712"/>
                <a:ext cx="1738168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08" y="1366712"/>
                <a:ext cx="1738168" cy="734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ângulo 14"/>
          <p:cNvSpPr/>
          <p:nvPr/>
        </p:nvSpPr>
        <p:spPr>
          <a:xfrm>
            <a:off x="663687" y="1484821"/>
            <a:ext cx="395591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480482" y="1360991"/>
                <a:ext cx="1822294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482" y="1360991"/>
                <a:ext cx="1822294" cy="7345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687817" y="1588085"/>
                <a:ext cx="1667123" cy="317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17" y="1588085"/>
                <a:ext cx="1667123" cy="317844"/>
              </a:xfrm>
              <a:prstGeom prst="rect">
                <a:avLst/>
              </a:prstGeom>
              <a:blipFill rotWithShape="0">
                <a:blip r:embed="rId7"/>
                <a:stretch>
                  <a:fillRect l="-730" b="-19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511186" y="2119157"/>
                <a:ext cx="1409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86" y="2119157"/>
                <a:ext cx="1409873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86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889853" y="2125880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53" y="2125880"/>
                <a:ext cx="418384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289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977219" y="2604693"/>
                <a:ext cx="1216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pt-PT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19" y="2604693"/>
                <a:ext cx="121655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00" r="-1500" b="-173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200896" y="2604693"/>
                <a:ext cx="1577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96" y="2604693"/>
                <a:ext cx="157767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15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4760954" y="261037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54" y="2610370"/>
                <a:ext cx="82234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963" r="-592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504709" y="2613145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09" y="2613145"/>
                <a:ext cx="418384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89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928008" y="3186139"/>
                <a:ext cx="172899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08" y="3186139"/>
                <a:ext cx="1728999" cy="7134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m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870" y="2232087"/>
            <a:ext cx="2651760" cy="3703320"/>
          </a:xfrm>
          <a:prstGeom prst="rect">
            <a:avLst/>
          </a:prstGeom>
        </p:spPr>
      </p:pic>
      <p:sp>
        <p:nvSpPr>
          <p:cNvPr id="39" name="Rectângulo 14"/>
          <p:cNvSpPr/>
          <p:nvPr/>
        </p:nvSpPr>
        <p:spPr>
          <a:xfrm>
            <a:off x="663686" y="3288924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53580" y="3186804"/>
                <a:ext cx="1620187" cy="715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580" y="3186804"/>
                <a:ext cx="1620187" cy="71577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41"/>
          <p:cNvCxnSpPr/>
          <p:nvPr/>
        </p:nvCxnSpPr>
        <p:spPr>
          <a:xfrm flipV="1">
            <a:off x="2888686" y="3467109"/>
            <a:ext cx="180000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/>
          <p:cNvCxnSpPr/>
          <p:nvPr/>
        </p:nvCxnSpPr>
        <p:spPr>
          <a:xfrm flipV="1">
            <a:off x="3327346" y="3619509"/>
            <a:ext cx="180000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105005" y="3412372"/>
                <a:ext cx="1208600" cy="28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05" y="3412372"/>
                <a:ext cx="1208600" cy="281552"/>
              </a:xfrm>
              <a:prstGeom prst="rect">
                <a:avLst/>
              </a:prstGeom>
              <a:blipFill rotWithShape="0">
                <a:blip r:embed="rId17"/>
                <a:stretch>
                  <a:fillRect l="-1508" t="-2174" r="-1508" b="-173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53580" y="3965510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580" y="3965510"/>
                <a:ext cx="2228110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822" t="-444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739382" y="3972142"/>
                <a:ext cx="950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12−2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382" y="3972142"/>
                <a:ext cx="950581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923" r="-576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676720" y="3971038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20" y="3971038"/>
                <a:ext cx="54662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3333" r="-100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63686" y="4247049"/>
                <a:ext cx="539518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área da região do plano delimitada pelas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</a:p>
              <a:p>
                <a:pPr marL="2682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 eixo das abcissas e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6" y="4247049"/>
                <a:ext cx="5395184" cy="1754326"/>
              </a:xfrm>
              <a:prstGeom prst="rect">
                <a:avLst/>
              </a:prstGeom>
              <a:blipFill rotWithShape="0">
                <a:blip r:embed="rId21"/>
                <a:stretch>
                  <a:fillRect r="-791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928008" y="5948469"/>
                <a:ext cx="1399935" cy="87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08" y="5948469"/>
                <a:ext cx="1399935" cy="8737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ângulo 14"/>
          <p:cNvSpPr/>
          <p:nvPr/>
        </p:nvSpPr>
        <p:spPr>
          <a:xfrm>
            <a:off x="663686" y="6131437"/>
            <a:ext cx="395591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5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231698" y="6094699"/>
                <a:ext cx="1278170" cy="611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98" y="6094699"/>
                <a:ext cx="1278170" cy="611065"/>
              </a:xfrm>
              <a:prstGeom prst="rect">
                <a:avLst/>
              </a:prstGeom>
              <a:blipFill rotWithShape="0">
                <a:blip r:embed="rId23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39567" y="6152273"/>
                <a:ext cx="2806346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67" y="6152273"/>
                <a:ext cx="2806346" cy="47243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323634" y="6055383"/>
                <a:ext cx="973921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34" y="6055383"/>
                <a:ext cx="973921" cy="58092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437" y="6046511"/>
                <a:ext cx="569964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37" y="6046511"/>
                <a:ext cx="569964" cy="58092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9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9" grpId="0"/>
      <p:bldP spid="41" grpId="0"/>
      <p:bldP spid="44" grpId="0"/>
      <p:bldP spid="3" grpId="0"/>
      <p:bldP spid="45" grpId="0"/>
      <p:bldP spid="46" grpId="0"/>
      <p:bldP spid="11" grpId="0"/>
      <p:bldP spid="47" grpId="0"/>
      <p:bldP spid="48" grpId="0"/>
      <p:bldP spid="49" grpId="0"/>
      <p:bldP spid="12" grpId="0"/>
      <p:bldP spid="13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de </a:t>
            </a:r>
            <a:r>
              <a:rPr lang="pt-PT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Barrow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 da definição da noção de integral a funções contínuas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alternam de sinal um número finito de vezes </a:t>
            </a:r>
            <a:endParaRPr lang="pt-PT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arredondado 12"/>
          <p:cNvSpPr/>
          <p:nvPr/>
        </p:nvSpPr>
        <p:spPr>
          <a:xfrm>
            <a:off x="533010" y="1954219"/>
            <a:ext cx="8190098" cy="246418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6"/>
              <p:cNvSpPr/>
              <p:nvPr/>
            </p:nvSpPr>
            <p:spPr>
              <a:xfrm>
                <a:off x="666847" y="1954220"/>
                <a:ext cx="8043783" cy="1817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a qual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…&lt;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não negativa ou não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cada um dos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intervalos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define-se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a soma: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954220"/>
                <a:ext cx="8043783" cy="1817421"/>
              </a:xfrm>
              <a:prstGeom prst="rect">
                <a:avLst/>
              </a:prstGeom>
              <a:blipFill rotWithShape="1">
                <a:blip r:embed="rId3"/>
                <a:stretch>
                  <a:fillRect l="-606" r="-1818" b="-16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2101805" y="3690959"/>
                <a:ext cx="4940391" cy="727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+…+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805" y="3690959"/>
                <a:ext cx="4940391" cy="727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6" y="4577912"/>
                <a:ext cx="80562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fórmula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integral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uma função que alterne de sinal,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nesse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intervalo, um número finito de vezes.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4577912"/>
                <a:ext cx="805626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 animBg="1"/>
      <p:bldP spid="51" grpId="0"/>
      <p:bldP spid="5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de </a:t>
            </a:r>
            <a:r>
              <a:rPr lang="pt-PT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Barrow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425" y="2900925"/>
            <a:ext cx="3711379" cy="24769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191" y="2900925"/>
            <a:ext cx="3671018" cy="2501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1391929"/>
                <a:ext cx="1382301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91929"/>
                <a:ext cx="1382301" cy="6908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4523074" y="4108952"/>
            <a:ext cx="534847" cy="376518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9315" y="1602835"/>
                <a:ext cx="1084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15" y="1602835"/>
                <a:ext cx="10842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085" b="-177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076625" y="1598434"/>
                <a:ext cx="1898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25" y="1598434"/>
                <a:ext cx="189814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9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933406" y="1596444"/>
                <a:ext cx="8223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=0−0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06" y="1596444"/>
                <a:ext cx="82234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926" r="-296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764353" y="1602835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353" y="1602835"/>
                <a:ext cx="41838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235" r="-735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72389" y="2078276"/>
            <a:ext cx="8038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 erro frequente consiste em interpretar o resultado deste integral como uma área.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89" y="2496443"/>
                <a:ext cx="803827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Observa o gráfico da função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9" y="2496443"/>
                <a:ext cx="8038278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672389" y="5370683"/>
            <a:ext cx="8056261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gráfico da função está abaixo do eixo das abcissas num intervalo, o valor do integral definido entre os extremos desse intervalo 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e apenas o seu simétrico poderá ser interpretado como valor de uma área.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  <p:bldP spid="7" grpId="0" animBg="1"/>
      <p:bldP spid="15" grpId="0"/>
      <p:bldP spid="19" grpId="0"/>
      <p:bldP spid="20" grpId="0"/>
      <p:bldP spid="21" grpId="0"/>
      <p:bldP spid="11" grpId="0"/>
      <p:bldP spid="3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12"/>
          <p:cNvSpPr/>
          <p:nvPr/>
        </p:nvSpPr>
        <p:spPr>
          <a:xfrm>
            <a:off x="535051" y="919086"/>
            <a:ext cx="8186589" cy="267127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Definição intuitiva da noção de integral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6" y="2841731"/>
                <a:ext cx="8043783" cy="636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representa-se por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841731"/>
                <a:ext cx="8043783" cy="636328"/>
              </a:xfrm>
              <a:prstGeom prst="rect">
                <a:avLst/>
              </a:prstGeom>
              <a:blipFill rotWithShape="0">
                <a:blip r:embed="rId3"/>
                <a:stretch>
                  <a:fillRect l="-606" t="-53333" b="-1209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66847" y="919086"/>
                <a:ext cx="8054794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Definição: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referencial cartesiano e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contínua e não negativa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), 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integral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𝒂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é a medida da área da região do plano delimitada pelas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pelo eixo das abcissas e pelo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2169825"/>
              </a:xfrm>
              <a:prstGeom prst="rect">
                <a:avLst/>
              </a:prstGeom>
              <a:blipFill rotWithShape="1">
                <a:blip r:embed="rId4"/>
                <a:stretch>
                  <a:fillRect l="-605" r="-76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3633067"/>
            <a:ext cx="784865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6" y="3930599"/>
                <a:ext cx="7848650" cy="60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área da figura a sombreado mede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930599"/>
                <a:ext cx="7848650" cy="609269"/>
              </a:xfrm>
              <a:prstGeom prst="rect">
                <a:avLst/>
              </a:prstGeom>
              <a:blipFill rotWithShape="0">
                <a:blip r:embed="rId5"/>
                <a:stretch>
                  <a:fillRect l="-621" t="-58000" b="-13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138" y="4580212"/>
            <a:ext cx="3435725" cy="21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7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 de </a:t>
            </a:r>
            <a:r>
              <a:rPr lang="pt-PT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Barrow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screen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47" y="1453526"/>
            <a:ext cx="3671018" cy="2501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4065913"/>
                <a:ext cx="1382301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65913"/>
                <a:ext cx="1382301" cy="690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868177" y="3975311"/>
                <a:ext cx="3039999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7" y="3975311"/>
                <a:ext cx="3039999" cy="8720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757500" y="4118310"/>
                <a:ext cx="2153988" cy="582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00" y="4118310"/>
                <a:ext cx="2153988" cy="5829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868177" y="6119562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7" y="6119562"/>
                <a:ext cx="418384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289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868177" y="4807004"/>
                <a:ext cx="4483728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pt-PT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7" y="4807004"/>
                <a:ext cx="4483728" cy="4706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868177" y="5379130"/>
                <a:ext cx="2013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0−1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7" y="5379130"/>
                <a:ext cx="2013436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60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868177" y="5749346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77" y="5749346"/>
                <a:ext cx="822341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14815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 para a direita 24"/>
          <p:cNvSpPr/>
          <p:nvPr/>
        </p:nvSpPr>
        <p:spPr>
          <a:xfrm>
            <a:off x="4448208" y="2663777"/>
            <a:ext cx="534847" cy="376518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5093398" y="1798174"/>
            <a:ext cx="3617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Interpretação geométrica:</a:t>
            </a:r>
          </a:p>
          <a:p>
            <a:pPr algn="ctr"/>
            <a:endParaRPr lang="pt-PT" sz="600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área da região onde a função é positiva é igual à área da região onde a função é negativa, pelo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996061" y="3272594"/>
                <a:ext cx="1811906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61" y="3272594"/>
                <a:ext cx="1811906" cy="6908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5093397" y="1717548"/>
            <a:ext cx="3617233" cy="224933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5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0" grpId="0"/>
      <p:bldP spid="22" grpId="0"/>
      <p:bldP spid="23" grpId="0"/>
      <p:bldP spid="24" grpId="0"/>
      <p:bldP spid="25" grpId="0" animBg="1"/>
      <p:bldP spid="11" grpId="0"/>
      <p:bldP spid="27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Cálculo de medidas de áreas de regiões do plano </a:t>
            </a:r>
          </a:p>
        </p:txBody>
      </p:sp>
      <p:sp>
        <p:nvSpPr>
          <p:cNvPr id="19" name="Rectangle 6"/>
          <p:cNvSpPr/>
          <p:nvPr/>
        </p:nvSpPr>
        <p:spPr>
          <a:xfrm>
            <a:off x="666847" y="945695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cálculo de medidas de áreas de regiões do plano, podes deparar-te com os seguintes casos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3" y="1843895"/>
                <a:ext cx="4923602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caso: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Região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limitada pelo gráfico de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 num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eixo das abcissas e as retas de 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843895"/>
                <a:ext cx="4923602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743" r="-743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m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955" y="1400220"/>
            <a:ext cx="3114675" cy="233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4" y="4205226"/>
                <a:ext cx="4923602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caso: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Região limitada pelo gráfico de uma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 num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eixo das abcissas e as retas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4205226"/>
                <a:ext cx="4923602" cy="2169825"/>
              </a:xfrm>
              <a:prstGeom prst="rect">
                <a:avLst/>
              </a:prstGeom>
              <a:blipFill rotWithShape="0">
                <a:blip r:embed="rId5"/>
                <a:stretch>
                  <a:fillRect l="-743" r="-743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76"/>
          <a:stretch/>
        </p:blipFill>
        <p:spPr>
          <a:xfrm>
            <a:off x="5595956" y="4192508"/>
            <a:ext cx="3166110" cy="2046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937854" y="3622872"/>
                <a:ext cx="1351972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854" y="3622872"/>
                <a:ext cx="1351972" cy="6283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5780166" y="3669045"/>
                <a:ext cx="149469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166" y="3669045"/>
                <a:ext cx="1494693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326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830278" y="6193263"/>
                <a:ext cx="1563570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78" y="6193263"/>
                <a:ext cx="1563570" cy="6283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5672590" y="6239436"/>
                <a:ext cx="149469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90" y="6239436"/>
                <a:ext cx="1494693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367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30" grpId="0" build="p"/>
      <p:bldP spid="21" grpId="0"/>
      <p:bldP spid="28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Cálculo de medidas de áreas de regiões do plano </a:t>
            </a:r>
          </a:p>
        </p:txBody>
      </p:sp>
      <p:sp>
        <p:nvSpPr>
          <p:cNvPr id="19" name="Rectangle 6"/>
          <p:cNvSpPr/>
          <p:nvPr/>
        </p:nvSpPr>
        <p:spPr>
          <a:xfrm>
            <a:off x="666847" y="945695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cálculo de medidas de áreas de regiões do plano, podes deparar-te com os seguintes casos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2" y="1843895"/>
                <a:ext cx="803827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caso: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Região limitada pelo gráfico de uma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 num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eixo das abcissas e as retas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alternando de sinal, um número finito de vezes.</a:t>
                </a: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43895"/>
                <a:ext cx="8038277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45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018596" y="4054756"/>
                <a:ext cx="1336776" cy="599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96" y="4054756"/>
                <a:ext cx="1336776" cy="599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1800029" y="4054756"/>
                <a:ext cx="137993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0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pt-PT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29" y="4054756"/>
                <a:ext cx="1379931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352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1800029" y="4810093"/>
                <a:ext cx="137993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0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pt-PT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29" y="4810093"/>
                <a:ext cx="1379931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352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18596" y="4810093"/>
                <a:ext cx="1562286" cy="647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96" y="4810093"/>
                <a:ext cx="1562286" cy="6470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792" y="3598221"/>
            <a:ext cx="3368040" cy="2358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3301" y="6039920"/>
                <a:ext cx="125492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01" y="6039920"/>
                <a:ext cx="1254921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38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1726728" y="6055943"/>
            <a:ext cx="2989021" cy="507832"/>
            <a:chOff x="1726728" y="6055943"/>
            <a:chExt cx="2989021" cy="507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6"/>
                <p:cNvSpPr/>
                <p:nvPr/>
              </p:nvSpPr>
              <p:spPr>
                <a:xfrm>
                  <a:off x="1726728" y="6055944"/>
                  <a:ext cx="1649216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Área de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0" baseline="-2500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a14:m>
                  <a:endParaRPr lang="pt-PT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728" y="6055944"/>
                  <a:ext cx="1649216" cy="5078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6"/>
                <p:cNvSpPr/>
                <p:nvPr/>
              </p:nvSpPr>
              <p:spPr>
                <a:xfrm>
                  <a:off x="3083218" y="6055943"/>
                  <a:ext cx="1632531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Área de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0" baseline="-2500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a14:m>
                  <a:endParaRPr lang="pt-PT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218" y="6055943"/>
                  <a:ext cx="1632531" cy="5078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555619" y="6009148"/>
                <a:ext cx="2674322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9" y="6009148"/>
                <a:ext cx="2674322" cy="6283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7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3" grpId="0"/>
      <p:bldP spid="14" grpId="0"/>
      <p:bldP spid="15" grpId="0"/>
      <p:bldP spid="16" grpId="0"/>
      <p:bldP spid="22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Cálculo de medidas de áreas de regiões do plano </a:t>
            </a:r>
          </a:p>
        </p:txBody>
      </p:sp>
      <p:sp>
        <p:nvSpPr>
          <p:cNvPr id="19" name="Rectangle 6"/>
          <p:cNvSpPr/>
          <p:nvPr/>
        </p:nvSpPr>
        <p:spPr>
          <a:xfrm>
            <a:off x="666847" y="945695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cálculo de medidas de áreas de regiões do plano, podes deparar-te com os seguintes casos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3" y="1843895"/>
                <a:ext cx="488359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caso: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Região limitada pelos gráficos de duas funções 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contínuas num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843895"/>
                <a:ext cx="4883597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749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485039" y="4204425"/>
                <a:ext cx="2256322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039" y="4204425"/>
                <a:ext cx="2256322" cy="6283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5327351" y="4250598"/>
                <a:ext cx="149469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51" y="4250598"/>
                <a:ext cx="1494693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3673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950" y="1843895"/>
            <a:ext cx="3154680" cy="23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Cálculo de medidas de áreas de regiões do plano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6847" y="945695"/>
                <a:ext cx="8043783" cy="1287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Vejamos como determinar a área da região do plano definida pela parábola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 reta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287468"/>
              </a:xfrm>
              <a:prstGeom prst="rect">
                <a:avLst/>
              </a:prstGeom>
              <a:blipFill rotWithShape="0">
                <a:blip r:embed="rId3"/>
                <a:stretch>
                  <a:fillRect l="-606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2" y="2328534"/>
            <a:ext cx="4251960" cy="38481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924312" y="2221413"/>
            <a:ext cx="37863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limites de integração são as abcissas dos pontos de interseção da parábola com a reta: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924312" y="3631219"/>
                <a:ext cx="13051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841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2" y="3631219"/>
                <a:ext cx="1305165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r="-747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213703" y="3570984"/>
                <a:ext cx="2057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03" y="3570984"/>
                <a:ext cx="20572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924312" y="3924509"/>
                <a:ext cx="369733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−4×1×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2" y="3924509"/>
                <a:ext cx="3697339" cy="7082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483756" y="5466669"/>
                <a:ext cx="2157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∨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756" y="5466669"/>
                <a:ext cx="215751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924311" y="4644466"/>
                <a:ext cx="3697339" cy="670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1+24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1" y="4644466"/>
                <a:ext cx="3697339" cy="6709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4924311" y="5315419"/>
                <a:ext cx="3697339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−1±5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1" y="5315419"/>
                <a:ext cx="3697339" cy="6165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66846" y="6239039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os limites de integração.</a:t>
                </a: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6239039"/>
                <a:ext cx="8043783" cy="456535"/>
              </a:xfrm>
              <a:prstGeom prst="rect">
                <a:avLst/>
              </a:prstGeom>
              <a:blipFill rotWithShape="0">
                <a:blip r:embed="rId11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xão reta 23"/>
          <p:cNvCxnSpPr/>
          <p:nvPr/>
        </p:nvCxnSpPr>
        <p:spPr>
          <a:xfrm>
            <a:off x="2869809" y="4389120"/>
            <a:ext cx="3045" cy="1534008"/>
          </a:xfrm>
          <a:prstGeom prst="line">
            <a:avLst/>
          </a:prstGeom>
          <a:ln w="12700">
            <a:solidFill>
              <a:srgbClr val="F479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>
            <a:off x="948519" y="2483893"/>
            <a:ext cx="68239" cy="3439235"/>
          </a:xfrm>
          <a:prstGeom prst="line">
            <a:avLst/>
          </a:prstGeom>
          <a:ln w="12700">
            <a:solidFill>
              <a:srgbClr val="F479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852839" y="5930413"/>
                <a:ext cx="3141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39" y="5930413"/>
                <a:ext cx="314189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922" r="-13725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85277" y="5939881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77" y="5939881"/>
                <a:ext cx="16030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0769" r="-26923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2831200" y="4350367"/>
            <a:ext cx="72000" cy="72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909140" y="2441948"/>
            <a:ext cx="72000" cy="72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1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5" grpId="0"/>
      <p:bldP spid="12" grpId="0"/>
      <p:bldP spid="14" grpId="0"/>
      <p:bldP spid="15" grpId="0"/>
      <p:bldP spid="16" grpId="0"/>
      <p:bldP spid="18" grpId="0"/>
      <p:bldP spid="22" grpId="0"/>
      <p:bldP spid="23" grpId="0"/>
      <p:bldP spid="30" grpId="0"/>
      <p:bldP spid="31" grpId="0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Cálculo de medidas de áreas de regiões do plano </a:t>
            </a:r>
          </a:p>
        </p:txBody>
      </p:sp>
      <p:sp>
        <p:nvSpPr>
          <p:cNvPr id="19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5" y="1364029"/>
                <a:ext cx="8043783" cy="87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função a integrar é a diferença entre as funções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↦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↦−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+6−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5" y="1364029"/>
                <a:ext cx="8043783" cy="871970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924312" y="2234182"/>
                <a:ext cx="2822862" cy="622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841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+6−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2" y="2234182"/>
                <a:ext cx="2822862" cy="6224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924312" y="2950657"/>
                <a:ext cx="2442272" cy="717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2" y="2950657"/>
                <a:ext cx="2442272" cy="717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962216" y="3761838"/>
                <a:ext cx="405143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−2+12−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8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9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−18+9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216" y="3761838"/>
                <a:ext cx="405143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967259" y="4478185"/>
                <a:ext cx="29421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10−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8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9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259" y="4478185"/>
                <a:ext cx="2942152" cy="622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967259" y="5193680"/>
                <a:ext cx="107882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259" y="5193680"/>
                <a:ext cx="1078821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051365" y="5192152"/>
                <a:ext cx="107882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365" y="5192152"/>
                <a:ext cx="1078821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7115968" y="5186478"/>
                <a:ext cx="67486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68" y="5186478"/>
                <a:ext cx="674865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3063585" y="188011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vem que:</a:t>
            </a:r>
            <a:endParaRPr lang="pt-PT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2" y="2328534"/>
            <a:ext cx="4251960" cy="3848100"/>
          </a:xfrm>
          <a:prstGeom prst="rect">
            <a:avLst/>
          </a:prstGeom>
        </p:spPr>
      </p:pic>
      <p:cxnSp>
        <p:nvCxnSpPr>
          <p:cNvPr id="30" name="Conexão reta 29"/>
          <p:cNvCxnSpPr/>
          <p:nvPr/>
        </p:nvCxnSpPr>
        <p:spPr>
          <a:xfrm>
            <a:off x="2869809" y="4389120"/>
            <a:ext cx="3045" cy="1534008"/>
          </a:xfrm>
          <a:prstGeom prst="line">
            <a:avLst/>
          </a:prstGeom>
          <a:ln w="12700">
            <a:solidFill>
              <a:srgbClr val="F479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/>
          <p:cNvCxnSpPr/>
          <p:nvPr/>
        </p:nvCxnSpPr>
        <p:spPr>
          <a:xfrm>
            <a:off x="948519" y="2483893"/>
            <a:ext cx="68239" cy="3439235"/>
          </a:xfrm>
          <a:prstGeom prst="line">
            <a:avLst/>
          </a:prstGeom>
          <a:ln w="12700">
            <a:solidFill>
              <a:srgbClr val="F479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852839" y="5930413"/>
                <a:ext cx="3141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39" y="5930413"/>
                <a:ext cx="314189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922" r="-13725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785277" y="5939881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77" y="5939881"/>
                <a:ext cx="16030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0769" r="-26923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31200" y="4350367"/>
            <a:ext cx="72000" cy="72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909140" y="2441948"/>
            <a:ext cx="72000" cy="72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7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Definição intuitiva da noção de integral </a:t>
            </a:r>
          </a:p>
        </p:txBody>
      </p:sp>
      <p:sp>
        <p:nvSpPr>
          <p:cNvPr id="26" name="Rectangle 6"/>
          <p:cNvSpPr/>
          <p:nvPr/>
        </p:nvSpPr>
        <p:spPr>
          <a:xfrm>
            <a:off x="677858" y="1345593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Vejamos como calcular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valor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do seguinte integral: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847" y="919086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029158" y="1742960"/>
                <a:ext cx="172899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158" y="1742960"/>
                <a:ext cx="1728999" cy="71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881" y="2456360"/>
            <a:ext cx="2651760" cy="3703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7858" y="2430814"/>
                <a:ext cx="5392023" cy="253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a função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contínua e não negativa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[1,3]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medida da área da região do plano delimitada pelas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abcissas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pelo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dada por: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430814"/>
                <a:ext cx="5392023" cy="2534027"/>
              </a:xfrm>
              <a:prstGeom prst="rect">
                <a:avLst/>
              </a:prstGeom>
              <a:blipFill rotWithShape="0">
                <a:blip r:embed="rId5"/>
                <a:stretch>
                  <a:fillRect l="-904" b="-31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509369" y="4790030"/>
                <a:ext cx="172899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369" y="4790030"/>
                <a:ext cx="1728999" cy="71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9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build="p"/>
      <p:bldP spid="6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Definição intuitiva da noção de integral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77858" y="2598986"/>
                <a:ext cx="172899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598986"/>
                <a:ext cx="1728999" cy="713400"/>
              </a:xfrm>
              <a:prstGeom prst="rect">
                <a:avLst/>
              </a:prstGeom>
              <a:blipFill rotWithShape="0">
                <a:blip r:embed="rId3"/>
                <a:stretch>
                  <a:fillRect r="-59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881" y="1366823"/>
            <a:ext cx="2651760" cy="37033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66847" y="3336402"/>
            <a:ext cx="53920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Poderíamos ter optado por decompor a figura num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retângulo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 num triângulo e calcular dessa forma a sua área: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7857" y="1349720"/>
            <a:ext cx="53920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Observando a figura, podemos então calcular a área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região do plano que verificamos ser um trapézio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retângulo.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486217" y="2637236"/>
                <a:ext cx="14029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7+3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17" y="2637236"/>
                <a:ext cx="1402948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683522" y="2790225"/>
                <a:ext cx="1190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522" y="2790225"/>
                <a:ext cx="11900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reta 2"/>
          <p:cNvCxnSpPr/>
          <p:nvPr/>
        </p:nvCxnSpPr>
        <p:spPr>
          <a:xfrm flipV="1">
            <a:off x="7288306" y="3536576"/>
            <a:ext cx="779929" cy="13448"/>
          </a:xfrm>
          <a:prstGeom prst="line">
            <a:avLst/>
          </a:prstGeom>
          <a:ln w="12700">
            <a:solidFill>
              <a:srgbClr val="F479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veta à direita 14"/>
          <p:cNvSpPr/>
          <p:nvPr/>
        </p:nvSpPr>
        <p:spPr>
          <a:xfrm>
            <a:off x="8122024" y="2019134"/>
            <a:ext cx="108000" cy="1517442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8270366" y="2650572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366" y="2650572"/>
                <a:ext cx="16030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0769" r="-26923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direita 19"/>
          <p:cNvSpPr/>
          <p:nvPr/>
        </p:nvSpPr>
        <p:spPr>
          <a:xfrm rot="5400000">
            <a:off x="7614106" y="4587591"/>
            <a:ext cx="108000" cy="7596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590983" y="5047835"/>
                <a:ext cx="1603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983" y="5047835"/>
                <a:ext cx="160300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5926" r="-25926" b="-7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7858" y="4583120"/>
                <a:ext cx="1728999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4583120"/>
                <a:ext cx="1728999" cy="713400"/>
              </a:xfrm>
              <a:prstGeom prst="rect">
                <a:avLst/>
              </a:prstGeom>
              <a:blipFill rotWithShape="0">
                <a:blip r:embed="rId9"/>
                <a:stretch>
                  <a:fillRect r="-59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486217" y="4621370"/>
                <a:ext cx="179889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×3+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×4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17" y="4621370"/>
                <a:ext cx="1798890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098752" y="4768601"/>
                <a:ext cx="1190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52" y="4768601"/>
                <a:ext cx="11900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6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 animBg="1"/>
      <p:bldP spid="16" grpId="0"/>
      <p:bldP spid="20" grpId="0" animBg="1"/>
      <p:bldP spid="21" grpId="0"/>
      <p:bldP spid="22" grpId="0"/>
      <p:bldP spid="2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12"/>
          <p:cNvSpPr/>
          <p:nvPr/>
        </p:nvSpPr>
        <p:spPr>
          <a:xfrm>
            <a:off x="531543" y="919086"/>
            <a:ext cx="8190098" cy="166936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do integral definido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6" y="137562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e não negativa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75621"/>
                <a:ext cx="8043783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(por convenção)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679325" y="2746840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096436" y="1757388"/>
                <a:ext cx="2951129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36" y="1757388"/>
                <a:ext cx="2951129" cy="7206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6" y="3064120"/>
                <a:ext cx="8031304" cy="986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Apesar de conseguirmos calcular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p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devemos ter o cuidado de não interpretar o seu valor como a área de uma região do plano.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064120"/>
                <a:ext cx="8031304" cy="986617"/>
              </a:xfrm>
              <a:prstGeom prst="rect">
                <a:avLst/>
              </a:prstGeom>
              <a:blipFill rotWithShape="0">
                <a:blip r:embed="rId5"/>
                <a:stretch>
                  <a:fillRect l="-607" t="-39130" b="-397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arredondado 12"/>
          <p:cNvSpPr/>
          <p:nvPr/>
        </p:nvSpPr>
        <p:spPr>
          <a:xfrm>
            <a:off x="531543" y="2719997"/>
            <a:ext cx="8190098" cy="1399782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angle 6"/>
          <p:cNvSpPr/>
          <p:nvPr/>
        </p:nvSpPr>
        <p:spPr>
          <a:xfrm>
            <a:off x="666847" y="4239066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66847" y="4667177"/>
                <a:ext cx="2755434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667177"/>
                <a:ext cx="2755434" cy="7148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7" grpId="0"/>
      <p:bldP spid="25" grpId="0"/>
      <p:bldP spid="35" grpId="0"/>
      <p:bldP spid="2" grpId="0"/>
      <p:bldP spid="36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12"/>
          <p:cNvSpPr/>
          <p:nvPr/>
        </p:nvSpPr>
        <p:spPr>
          <a:xfrm>
            <a:off x="531543" y="919086"/>
            <a:ext cx="8190098" cy="202106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do integral definido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6" y="1375621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e não negativa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75621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6847" y="919086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Propriedade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(Relação de </a:t>
            </a:r>
            <a:r>
              <a:rPr lang="pt-PT" dirty="0" err="1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Chasles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)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521824" y="2117711"/>
                <a:ext cx="4100353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24" y="2117711"/>
                <a:ext cx="4100353" cy="7206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/>
          <p:cNvSpPr/>
          <p:nvPr/>
        </p:nvSpPr>
        <p:spPr>
          <a:xfrm>
            <a:off x="672352" y="2940147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66846" y="4320012"/>
                <a:ext cx="3652090" cy="713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4320012"/>
                <a:ext cx="3652090" cy="71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1" y="3411197"/>
                <a:ext cx="80382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e não negativa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[1,10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que, 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exemplo: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411197"/>
                <a:ext cx="803827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7" grpId="0"/>
      <p:bldP spid="35" grpId="0"/>
      <p:bldP spid="37" grpId="0"/>
      <p:bldP spid="3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12"/>
          <p:cNvSpPr/>
          <p:nvPr/>
        </p:nvSpPr>
        <p:spPr>
          <a:xfrm>
            <a:off x="531543" y="919086"/>
            <a:ext cx="8190098" cy="227807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do integral definido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6" y="1375621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e não positiva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o valor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simétrico da medida da área da região do plano delimitada pelas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das abcissas e pelo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75621"/>
                <a:ext cx="804378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6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899085" y="4265598"/>
                <a:ext cx="1767472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85" y="4265598"/>
                <a:ext cx="1767472" cy="7206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/>
          <p:cNvSpPr/>
          <p:nvPr/>
        </p:nvSpPr>
        <p:spPr>
          <a:xfrm>
            <a:off x="677858" y="3424999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857" y="3853845"/>
                <a:ext cx="803827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3853845"/>
                <a:ext cx="8038277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3364" y="4403880"/>
            <a:ext cx="80382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94375" y="4958109"/>
                <a:ext cx="8038277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𝑟𝑒𝑎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5" y="4958109"/>
                <a:ext cx="8038277" cy="521233"/>
              </a:xfrm>
              <a:prstGeom prst="rect">
                <a:avLst/>
              </a:prstGeom>
              <a:blipFill rotWithShape="0">
                <a:blip r:embed="rId6"/>
                <a:stretch>
                  <a:fillRect l="-531" b="-34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498005" y="4883575"/>
                <a:ext cx="1786707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05" y="4883575"/>
                <a:ext cx="1786707" cy="7206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arredondado 12"/>
          <p:cNvSpPr/>
          <p:nvPr/>
        </p:nvSpPr>
        <p:spPr>
          <a:xfrm>
            <a:off x="531543" y="3411732"/>
            <a:ext cx="8190098" cy="2327885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66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7" grpId="0"/>
      <p:bldP spid="35" grpId="0"/>
      <p:bldP spid="37" grpId="0"/>
      <p:bldP spid="3" grpId="0"/>
      <p:bldP spid="12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12"/>
          <p:cNvSpPr/>
          <p:nvPr/>
        </p:nvSpPr>
        <p:spPr>
          <a:xfrm>
            <a:off x="533010" y="945694"/>
            <a:ext cx="8190098" cy="269051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Propriedades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(linearidade do integral definido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funções contínuas não negativas ou não positivas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). Tem-se 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647332" y="3646292"/>
                <a:ext cx="5063297" cy="3183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área da região do plano delimitada </a:t>
                </a:r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pelas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retas de equação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das </a:t>
                </a:r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abcissas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e pelo gráfico de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é igual à soma da área </a:t>
                </a:r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região do plano delimitada pelas retas de equação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das abcissas e pelo </a:t>
                </a:r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gráfico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a área da região do plano delimitada pelas retas de equação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das </a:t>
                </a:r>
                <a:r>
                  <a:rPr lang="pt-PT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abcissas </a:t>
                </a:r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e pelo gráfico de </a:t>
                </a:r>
                <a14:m>
                  <m:oMath xmlns:m="http://schemas.openxmlformats.org/officeDocument/2006/math">
                    <m:r>
                      <a:rPr lang="pt-PT" sz="17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32" y="3646292"/>
                <a:ext cx="5063297" cy="3183179"/>
              </a:xfrm>
              <a:prstGeom prst="rect">
                <a:avLst/>
              </a:prstGeom>
              <a:blipFill rotWithShape="0">
                <a:blip r:embed="rId4"/>
                <a:stretch>
                  <a:fillRect l="-722" r="-1444" b="-17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do integral definido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901520" y="2139456"/>
                <a:ext cx="5065682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0" y="2139456"/>
                <a:ext cx="5065682" cy="7206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72352" y="2277738"/>
            <a:ext cx="80382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896013" y="2845221"/>
                <a:ext cx="3960893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13" y="2845221"/>
                <a:ext cx="3960893" cy="7206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66845" y="2983503"/>
            <a:ext cx="80382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10" y="4031663"/>
            <a:ext cx="3114323" cy="24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3" grpId="0" build="p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12"/>
          <p:cNvSpPr/>
          <p:nvPr/>
        </p:nvSpPr>
        <p:spPr>
          <a:xfrm>
            <a:off x="533010" y="945694"/>
            <a:ext cx="8190098" cy="196819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Propriedades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(monotonia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integral definido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Dadas duas funções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contínuas e não negativas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então: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582773" y="2981126"/>
                <a:ext cx="5140336" cy="3780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facto, uma vez que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tem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podemos verificar que a região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definida pelas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abcissas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pelo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está contida na região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pelas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pelo eixo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abcissas e pelo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Desta forma, a medida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inferior ou igual à medida da área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73" y="2981126"/>
                <a:ext cx="5140336" cy="3780522"/>
              </a:xfrm>
              <a:prstGeom prst="rect">
                <a:avLst/>
              </a:prstGeom>
              <a:blipFill rotWithShape="0">
                <a:blip r:embed="rId4"/>
                <a:stretch>
                  <a:fillRect l="-1068" r="-2017" b="-17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do integral definido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190564" y="2193244"/>
                <a:ext cx="2762872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nary>
                        <m:nary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4" y="2193244"/>
                <a:ext cx="2762872" cy="7206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11" y="3556139"/>
            <a:ext cx="3049762" cy="20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3" grpId="0" uiExpand="1" build="p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20025</TotalTime>
  <Words>3693</Words>
  <Application>Microsoft Office PowerPoint</Application>
  <PresentationFormat>Apresentação no Ecrã (4:3)</PresentationFormat>
  <Paragraphs>324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Tema do Office</vt:lpstr>
      <vt:lpstr>Cálculo 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1712</cp:revision>
  <dcterms:created xsi:type="dcterms:W3CDTF">2015-12-10T15:13:19Z</dcterms:created>
  <dcterms:modified xsi:type="dcterms:W3CDTF">2017-08-01T09:29:25Z</dcterms:modified>
</cp:coreProperties>
</file>