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587" r:id="rId3"/>
    <p:sldId id="588" r:id="rId4"/>
    <p:sldId id="589" r:id="rId5"/>
    <p:sldId id="590" r:id="rId6"/>
    <p:sldId id="581" r:id="rId7"/>
    <p:sldId id="591" r:id="rId8"/>
    <p:sldId id="592" r:id="rId9"/>
    <p:sldId id="593" r:id="rId10"/>
    <p:sldId id="594" r:id="rId11"/>
    <p:sldId id="595" r:id="rId12"/>
    <p:sldId id="596" r:id="rId13"/>
    <p:sldId id="582" r:id="rId14"/>
    <p:sldId id="597" r:id="rId15"/>
    <p:sldId id="585" r:id="rId16"/>
    <p:sldId id="598" r:id="rId17"/>
    <p:sldId id="599" r:id="rId18"/>
    <p:sldId id="600" r:id="rId19"/>
    <p:sldId id="601" r:id="rId20"/>
    <p:sldId id="6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6AA342"/>
    <a:srgbClr val="B7DEE8"/>
    <a:srgbClr val="00B6B5"/>
    <a:srgbClr val="BA051E"/>
    <a:srgbClr val="0D677A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284" y="-366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01-08-2017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364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063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955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55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326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015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597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26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0661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96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12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453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70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22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905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29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208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166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6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" Type="http://schemas.openxmlformats.org/officeDocument/2006/relationships/image" Target="../media/image159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1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Noção de primitiva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(continuação)</a:t>
            </a:r>
            <a:endParaRPr lang="pt-PT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137766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um lado,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que, para 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7669"/>
                <a:ext cx="8049288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453639" y="1890414"/>
                <a:ext cx="1392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39" y="1890414"/>
                <a:ext cx="139230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636975" y="1896846"/>
                <a:ext cx="1795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975" y="1896846"/>
                <a:ext cx="17953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250615" y="1890561"/>
                <a:ext cx="1684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615" y="1890561"/>
                <a:ext cx="168417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216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72352" y="2212465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pelo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146017" y="2547977"/>
                <a:ext cx="218252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17" y="2547977"/>
                <a:ext cx="2182521" cy="818879"/>
              </a:xfrm>
              <a:prstGeom prst="rect">
                <a:avLst/>
              </a:prstGeom>
              <a:blipFill rotWithShape="0">
                <a:blip r:embed="rId7"/>
                <a:stretch>
                  <a:fillRect r="-44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457462" y="2779910"/>
                <a:ext cx="1904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462" y="2779910"/>
                <a:ext cx="190481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39" r="-639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344425" y="2779909"/>
                <a:ext cx="720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425" y="2779909"/>
                <a:ext cx="72064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0339" t="-28889" r="-10169" b="-5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72352" y="3163652"/>
            <a:ext cx="8038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outro lado,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3540092"/>
                <a:ext cx="3173591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540092"/>
                <a:ext cx="3173591" cy="8188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356065" y="3776529"/>
                <a:ext cx="2477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65" y="3776529"/>
                <a:ext cx="247708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217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817409" y="3776529"/>
                <a:ext cx="1103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409" y="3776529"/>
                <a:ext cx="110376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2707" t="-28889" r="-6630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56065" y="4177193"/>
                <a:ext cx="1999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65" y="4177193"/>
                <a:ext cx="199920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75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239188" y="4177193"/>
                <a:ext cx="747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188" y="4177193"/>
                <a:ext cx="74789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8699" t="-28261" r="-10569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6" y="4476621"/>
                <a:ext cx="8043783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Assim, as expressões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representam a mesma família de funções.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4476621"/>
                <a:ext cx="8043783" cy="1009315"/>
              </a:xfrm>
              <a:prstGeom prst="rect">
                <a:avLst/>
              </a:prstGeom>
              <a:blipFill rotWithShape="0">
                <a:blip r:embed="rId15"/>
                <a:stretch>
                  <a:fillRect t="-40361" b="-331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" grpId="0"/>
      <p:bldP spid="5" grpId="0"/>
      <p:bldP spid="7" grpId="0"/>
      <p:bldP spid="16" grpId="0"/>
      <p:bldP spid="18" grpId="0"/>
      <p:bldP spid="20" grpId="0"/>
      <p:bldP spid="21" grpId="0"/>
      <p:bldP spid="22" grpId="0"/>
      <p:bldP spid="2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(continuação)</a:t>
            </a:r>
            <a:endParaRPr lang="pt-PT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137766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um lado,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que, para todo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7669"/>
                <a:ext cx="8049288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33565" y="1836626"/>
                <a:ext cx="1112549" cy="440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65" y="1836626"/>
                <a:ext cx="1112549" cy="4403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147961" y="1896846"/>
                <a:ext cx="1123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61" y="1896846"/>
                <a:ext cx="112383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091248" y="1877901"/>
                <a:ext cx="10680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48" y="1877901"/>
                <a:ext cx="106804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4571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72352" y="2172124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pelo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812278" y="2547977"/>
                <a:ext cx="135902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78" y="2547977"/>
                <a:ext cx="1359025" cy="818879"/>
              </a:xfrm>
              <a:prstGeom prst="rect">
                <a:avLst/>
              </a:prstGeom>
              <a:blipFill rotWithShape="0">
                <a:blip r:embed="rId7"/>
                <a:stretch>
                  <a:fillRect r="-80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296098" y="2779910"/>
                <a:ext cx="1277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98" y="2779910"/>
                <a:ext cx="127772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14" r="-1914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564499" y="2779909"/>
                <a:ext cx="720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99" y="2779909"/>
                <a:ext cx="72064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0339" t="-28889" r="-10169" b="-5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72352" y="3163652"/>
            <a:ext cx="8038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outro lado,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3540092"/>
                <a:ext cx="3173591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540092"/>
                <a:ext cx="3173591" cy="8188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253411" y="3776529"/>
                <a:ext cx="1565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11" y="3776529"/>
                <a:ext cx="156510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516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773465" y="3776529"/>
                <a:ext cx="809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65" y="3776529"/>
                <a:ext cx="80970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293" t="-28889" r="-9774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259241" y="4530956"/>
                <a:ext cx="1304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𝑘𝐹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41" y="4530956"/>
                <a:ext cx="130497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206" r="-140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3510355" y="4530956"/>
                <a:ext cx="747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55" y="4530956"/>
                <a:ext cx="74789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9512" t="-28261" r="-9756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6" y="4812796"/>
                <a:ext cx="8043783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Assim, 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expressões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𝑘𝑓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representam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mesma família de funções.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4812796"/>
                <a:ext cx="8043783" cy="1009315"/>
              </a:xfrm>
              <a:prstGeom prst="rect">
                <a:avLst/>
              </a:prstGeom>
              <a:blipFill rotWithShape="0">
                <a:blip r:embed="rId15"/>
                <a:stretch>
                  <a:fillRect t="-42424" b="-315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53411" y="4158574"/>
                <a:ext cx="1500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11" y="4158574"/>
                <a:ext cx="1500154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659" b="-152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706230" y="4158574"/>
                <a:ext cx="809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230" y="4158574"/>
                <a:ext cx="80970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8045" t="-28261" r="-9023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8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" grpId="0"/>
      <p:bldP spid="5" grpId="0"/>
      <p:bldP spid="7" grpId="0"/>
      <p:bldP spid="16" grpId="0"/>
      <p:bldP spid="18" grpId="0"/>
      <p:bldP spid="20" grpId="0"/>
      <p:bldP spid="21" grpId="0"/>
      <p:bldP spid="22" grpId="0"/>
      <p:bldP spid="23" grpId="0"/>
      <p:bldP spid="19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Repara que podemos interpretar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propriedade anterior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seguinte modo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obtermos uma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basta somar uma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obtermos uma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basta multiplicar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uma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606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66846" y="300757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2352" y="3410242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sen</m:t>
                                </m:r>
                              </m:fNam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10242"/>
                <a:ext cx="8043783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3886252"/>
                <a:ext cx="226889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86252"/>
                <a:ext cx="2268891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723241" y="3883520"/>
                <a:ext cx="2918107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41" y="3883520"/>
                <a:ext cx="2918107" cy="818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723241" y="4670121"/>
                <a:ext cx="223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241" y="4670121"/>
                <a:ext cx="223285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763004" y="4718979"/>
                <a:ext cx="720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/>
                  <a:t>,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04" y="4718979"/>
                <a:ext cx="72064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328" t="-28261" r="-10084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8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7" grpId="0"/>
      <p:bldP spid="28" grpId="0"/>
      <p:bldP spid="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666847" y="945695"/>
            <a:ext cx="804378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Dado que o processo de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primitivar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é o inverso do de derivar, decorrem, naturalmente,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regras, já conhecidas, de derivação, as seguintes regras de primitivação: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34612"/>
              </p:ext>
            </p:extLst>
          </p:nvPr>
        </p:nvGraphicFramePr>
        <p:xfrm>
          <a:off x="672352" y="2233227"/>
          <a:ext cx="7812742" cy="445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466"/>
                <a:gridCol w="4574276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Derivadas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Primitivas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B0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0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4557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828796" y="2741508"/>
                <a:ext cx="873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6" y="2741508"/>
                <a:ext cx="873381" cy="276999"/>
              </a:xfrm>
              <a:prstGeom prst="rect">
                <a:avLst/>
              </a:prstGeom>
              <a:blipFill rotWithShape="0">
                <a:blip r:embed="rId3"/>
                <a:stretch>
                  <a:fillRect r="-559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59655" y="4250349"/>
                <a:ext cx="129208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" y="4250349"/>
                <a:ext cx="1292084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211422" y="3477961"/>
                <a:ext cx="2100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22" y="3477961"/>
                <a:ext cx="2100511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r="-87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294788" y="4254688"/>
                <a:ext cx="146520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88" y="4254688"/>
                <a:ext cx="1465209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828796" y="5027090"/>
                <a:ext cx="854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dirty="0" smtClean="0"/>
                  <a:t>’=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6" y="5027090"/>
                <a:ext cx="854593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28889" r="-3571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433206" y="5634412"/>
                <a:ext cx="1645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06" y="5634412"/>
                <a:ext cx="1645772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346644" y="6245276"/>
                <a:ext cx="1818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644" y="6245276"/>
                <a:ext cx="1818896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6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487269" y="2735345"/>
                <a:ext cx="1528816" cy="319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69" y="2735345"/>
                <a:ext cx="1528816" cy="319831"/>
              </a:xfrm>
              <a:prstGeom prst="rect">
                <a:avLst/>
              </a:prstGeom>
              <a:blipFill rotWithShape="0">
                <a:blip r:embed="rId10"/>
                <a:stretch>
                  <a:fillRect l="-32669" t="-188462" b="-26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105961" y="3229761"/>
                <a:ext cx="4291431" cy="319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−1</m:t>
                            </m:r>
                          </m:e>
                        </m:d>
                      </m:e>
                    </m:nary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61" y="3229761"/>
                <a:ext cx="4291431" cy="319831"/>
              </a:xfrm>
              <a:prstGeom prst="rect">
                <a:avLst/>
              </a:prstGeom>
              <a:blipFill rotWithShape="0">
                <a:blip r:embed="rId11"/>
                <a:stretch>
                  <a:fillRect l="-11790" t="-188462" b="-26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097111" y="5437774"/>
                <a:ext cx="231358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11" y="5437774"/>
                <a:ext cx="2313582" cy="7265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538635" y="3620502"/>
                <a:ext cx="3429529" cy="431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nary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−1</m:t>
                        </m:r>
                      </m:e>
                    </m:d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35" y="3620502"/>
                <a:ext cx="3429529" cy="43120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96547" y="4196732"/>
                <a:ext cx="211025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47" y="4196732"/>
                <a:ext cx="2110258" cy="72654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372685" y="4844520"/>
                <a:ext cx="175798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685" y="4844520"/>
                <a:ext cx="1757982" cy="72654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003545" y="6078829"/>
                <a:ext cx="249626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45" y="6078829"/>
                <a:ext cx="2496261" cy="72654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2040150" y="43696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26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13" grpId="0"/>
      <p:bldP spid="14" grpId="0"/>
      <p:bldP spid="9" grpId="0"/>
      <p:bldP spid="11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666847" y="945695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Deves, assim, conhecer de memória as seguintes primitivas de algumas funções ditas funções de referência para a primitivação: 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677853" y="2004482"/>
            <a:ext cx="800344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Primitivas de funções de referência</a:t>
            </a:r>
          </a:p>
        </p:txBody>
      </p:sp>
      <p:sp>
        <p:nvSpPr>
          <p:cNvPr id="26" name="Retângulo arredondado 25"/>
          <p:cNvSpPr/>
          <p:nvPr/>
        </p:nvSpPr>
        <p:spPr>
          <a:xfrm>
            <a:off x="535442" y="1876285"/>
            <a:ext cx="8175188" cy="347564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001679" y="2453944"/>
                <a:ext cx="227466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79" y="2453944"/>
                <a:ext cx="2274662" cy="7265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781689" y="3817351"/>
                <a:ext cx="306147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89" y="3817351"/>
                <a:ext cx="3061479" cy="7265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001679" y="4457988"/>
                <a:ext cx="432470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−1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79" y="4457988"/>
                <a:ext cx="4324709" cy="7265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001679" y="3135640"/>
                <a:ext cx="285815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79" y="3135640"/>
                <a:ext cx="2858155" cy="7265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781689" y="3135640"/>
                <a:ext cx="250587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89" y="3135640"/>
                <a:ext cx="2505879" cy="7265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001679" y="3817351"/>
                <a:ext cx="324415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79" y="3817351"/>
                <a:ext cx="3244158" cy="7265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ângulo 14"/>
          <p:cNvSpPr/>
          <p:nvPr/>
        </p:nvSpPr>
        <p:spPr>
          <a:xfrm>
            <a:off x="672352" y="2529181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ângulo 14"/>
          <p:cNvSpPr/>
          <p:nvPr/>
        </p:nvSpPr>
        <p:spPr>
          <a:xfrm>
            <a:off x="677853" y="3173266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ângulo 14"/>
          <p:cNvSpPr/>
          <p:nvPr/>
        </p:nvSpPr>
        <p:spPr>
          <a:xfrm>
            <a:off x="677853" y="3862115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ângulo 14"/>
          <p:cNvSpPr/>
          <p:nvPr/>
        </p:nvSpPr>
        <p:spPr>
          <a:xfrm>
            <a:off x="677853" y="4530063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ângulo 14"/>
          <p:cNvSpPr/>
          <p:nvPr/>
        </p:nvSpPr>
        <p:spPr>
          <a:xfrm>
            <a:off x="4457124" y="3173266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ângulo 14"/>
          <p:cNvSpPr/>
          <p:nvPr/>
        </p:nvSpPr>
        <p:spPr>
          <a:xfrm>
            <a:off x="4457124" y="3862115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66847" y="1406844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015408" y="1292906"/>
                <a:ext cx="156465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8" y="1292906"/>
                <a:ext cx="1564659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411332" y="1292906"/>
                <a:ext cx="217540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332" y="1292906"/>
                <a:ext cx="2175404" cy="8188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455276" y="1311048"/>
                <a:ext cx="2285113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b="0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76" y="1311048"/>
                <a:ext cx="2285113" cy="648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66847" y="207311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816454" y="1986029"/>
                <a:ext cx="267098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54" y="1986029"/>
                <a:ext cx="2670988" cy="818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015408" y="1986068"/>
                <a:ext cx="198124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8" y="1986068"/>
                <a:ext cx="1981248" cy="8188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281853" y="1996083"/>
                <a:ext cx="27018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b="0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53" y="1996083"/>
                <a:ext cx="2701893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6"/>
          <p:cNvSpPr/>
          <p:nvPr/>
        </p:nvSpPr>
        <p:spPr>
          <a:xfrm>
            <a:off x="666847" y="287085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015408" y="2783815"/>
                <a:ext cx="105888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8" y="2783815"/>
                <a:ext cx="1058880" cy="8188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918224" y="2773468"/>
                <a:ext cx="136665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224" y="2773468"/>
                <a:ext cx="1366656" cy="8188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097119" y="2790015"/>
                <a:ext cx="1568956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−2+1</m:t>
                              </m:r>
                            </m:sup>
                          </m:sSup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−2+1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19" y="2790015"/>
                <a:ext cx="1568956" cy="6527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470565" y="2788731"/>
                <a:ext cx="1228863" cy="645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65" y="2788731"/>
                <a:ext cx="1228863" cy="6457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5505984" y="2820608"/>
                <a:ext cx="195194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84" y="2820608"/>
                <a:ext cx="1951945" cy="612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/>
          <p:cNvSpPr/>
          <p:nvPr/>
        </p:nvSpPr>
        <p:spPr>
          <a:xfrm>
            <a:off x="666847" y="3685666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015408" y="3598622"/>
                <a:ext cx="112210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8" y="3598622"/>
                <a:ext cx="1122102" cy="81887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945118" y="3601722"/>
                <a:ext cx="1626343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2− 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18" y="3601722"/>
                <a:ext cx="1626343" cy="81887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412906" y="3604822"/>
                <a:ext cx="136986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6" y="3604822"/>
                <a:ext cx="1369862" cy="81887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576146" y="3471289"/>
                <a:ext cx="1498424" cy="1007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46" y="3471289"/>
                <a:ext cx="1498424" cy="10079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896878" y="3479562"/>
                <a:ext cx="1180772" cy="1003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den>
                          </m:f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78" y="3479562"/>
                <a:ext cx="1180772" cy="100399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884152" y="3574206"/>
                <a:ext cx="2055178" cy="685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ad>
                            <m:radPr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52" y="3574206"/>
                <a:ext cx="2055178" cy="68518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/>
          <p:cNvSpPr/>
          <p:nvPr/>
        </p:nvSpPr>
        <p:spPr>
          <a:xfrm>
            <a:off x="666847" y="4559768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015408" y="4472724"/>
                <a:ext cx="194655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8" y="4472724"/>
                <a:ext cx="1946559" cy="81887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805726" y="4475824"/>
                <a:ext cx="230422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726" y="4475824"/>
                <a:ext cx="2304221" cy="81887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986205" y="4478924"/>
                <a:ext cx="281942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05" y="4478924"/>
                <a:ext cx="2819426" cy="81887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2816454" y="5148064"/>
                <a:ext cx="2804870" cy="99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+ 1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2 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54" y="5148064"/>
                <a:ext cx="2804870" cy="99540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5454169" y="5143319"/>
                <a:ext cx="2169568" cy="1004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2 </m:t>
                              </m:r>
                            </m:den>
                          </m:f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69" y="5143319"/>
                <a:ext cx="2169568" cy="100489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2806971" y="6148160"/>
                <a:ext cx="2581732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71" y="6148160"/>
                <a:ext cx="2581732" cy="68717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187919" y="6155430"/>
                <a:ext cx="2829493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9" y="6155430"/>
                <a:ext cx="2829493" cy="68717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arredondado 12"/>
          <p:cNvSpPr/>
          <p:nvPr/>
        </p:nvSpPr>
        <p:spPr>
          <a:xfrm>
            <a:off x="533010" y="2260121"/>
            <a:ext cx="8190098" cy="118478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/>
              <p:nvPr/>
            </p:nvSpPr>
            <p:spPr>
              <a:xfrm>
                <a:off x="666847" y="945695"/>
                <a:ext cx="8043783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propriedade seguinte está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diretamente relacionada com a derivada da função composta,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))′=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permitindo determinar primitivas de outro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tipo de funções.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287532"/>
              </a:xfrm>
              <a:prstGeom prst="rect">
                <a:avLst/>
              </a:prstGeom>
              <a:blipFill rotWithShape="0">
                <a:blip r:embed="rId3"/>
                <a:stretch>
                  <a:fillRect l="-606" r="-303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66847" y="2626031"/>
                <a:ext cx="436324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626031"/>
                <a:ext cx="4363246" cy="8188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/>
              <p:nvPr/>
            </p:nvSpPr>
            <p:spPr>
              <a:xfrm>
                <a:off x="4743377" y="2714797"/>
                <a:ext cx="324637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377" y="2714797"/>
                <a:ext cx="3246378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1501" r="-938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6"/>
          <p:cNvSpPr/>
          <p:nvPr/>
        </p:nvSpPr>
        <p:spPr>
          <a:xfrm>
            <a:off x="666847" y="2260121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Propriedade:</a:t>
            </a:r>
          </a:p>
        </p:txBody>
      </p:sp>
      <p:sp>
        <p:nvSpPr>
          <p:cNvPr id="49" name="Rectangle 6"/>
          <p:cNvSpPr/>
          <p:nvPr/>
        </p:nvSpPr>
        <p:spPr>
          <a:xfrm>
            <a:off x="664809" y="390605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ectangle 6"/>
          <p:cNvSpPr/>
          <p:nvPr/>
        </p:nvSpPr>
        <p:spPr>
          <a:xfrm>
            <a:off x="664809" y="3444910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1013370" y="3792121"/>
                <a:ext cx="194162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70" y="3792121"/>
                <a:ext cx="1941622" cy="818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6"/>
          <p:cNvSpPr/>
          <p:nvPr/>
        </p:nvSpPr>
        <p:spPr>
          <a:xfrm>
            <a:off x="664809" y="5423550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1013370" y="5336506"/>
                <a:ext cx="167244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70" y="5336506"/>
                <a:ext cx="1672446" cy="8188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4492056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92056"/>
                <a:ext cx="228264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72352" y="4978784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78784"/>
                <a:ext cx="2282640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5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2789926" y="5075098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728294" y="4978783"/>
                <a:ext cx="2603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294" y="4978783"/>
                <a:ext cx="260359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737621" y="3971491"/>
                <a:ext cx="2282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621" y="3971491"/>
                <a:ext cx="228216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eta para a direita 57"/>
          <p:cNvSpPr/>
          <p:nvPr/>
        </p:nvSpPr>
        <p:spPr>
          <a:xfrm>
            <a:off x="2445186" y="4609451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31407" y="4494837"/>
                <a:ext cx="1311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07" y="4494837"/>
                <a:ext cx="131196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62043" y="5952739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43" y="5952739"/>
                <a:ext cx="2282640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662043" y="6439467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43" y="6439467"/>
                <a:ext cx="2282640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Seta para a direita 60"/>
          <p:cNvSpPr/>
          <p:nvPr/>
        </p:nvSpPr>
        <p:spPr>
          <a:xfrm>
            <a:off x="2443905" y="6537185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3331407" y="6431767"/>
                <a:ext cx="2288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07" y="6431767"/>
                <a:ext cx="228851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eta para a direita 62"/>
          <p:cNvSpPr/>
          <p:nvPr/>
        </p:nvSpPr>
        <p:spPr>
          <a:xfrm>
            <a:off x="2529006" y="6070134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455568" y="5955520"/>
                <a:ext cx="1440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568" y="5955520"/>
                <a:ext cx="144020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2493427" y="5332847"/>
                <a:ext cx="230723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27" y="5332847"/>
                <a:ext cx="2307235" cy="81887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4600213" y="5368886"/>
                <a:ext cx="220605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213" y="5368886"/>
                <a:ext cx="2206053" cy="6127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9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2" grpId="0"/>
      <p:bldP spid="57" grpId="0"/>
      <p:bldP spid="5" grpId="0" animBg="1"/>
      <p:bldP spid="7" grpId="0"/>
      <p:bldP spid="8" grpId="0"/>
      <p:bldP spid="58" grpId="0" animBg="1"/>
      <p:bldP spid="9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7676" y="100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659304" y="1500724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007865" y="1386786"/>
                <a:ext cx="153978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65" y="1386786"/>
                <a:ext cx="1539780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66847" y="2140509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140509"/>
                <a:ext cx="228264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66847" y="2627237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627237"/>
                <a:ext cx="228264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4918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366060" y="1388506"/>
                <a:ext cx="2618153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60" y="1388506"/>
                <a:ext cx="2618153" cy="818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686849" y="2477956"/>
                <a:ext cx="7056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49" y="2477956"/>
                <a:ext cx="705642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eta para a direita 35"/>
          <p:cNvSpPr/>
          <p:nvPr/>
        </p:nvSpPr>
        <p:spPr>
          <a:xfrm>
            <a:off x="2447170" y="2724955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354190" y="2599656"/>
                <a:ext cx="2783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90" y="2599656"/>
                <a:ext cx="278358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eta para a direita 37"/>
          <p:cNvSpPr/>
          <p:nvPr/>
        </p:nvSpPr>
        <p:spPr>
          <a:xfrm>
            <a:off x="2849964" y="2259322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3736185" y="2132991"/>
                <a:ext cx="1844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85" y="2132991"/>
                <a:ext cx="184428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853352" y="1575340"/>
                <a:ext cx="2731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m:rPr>
                                      <m:nor/>
                                    </m:rPr>
                                    <a:rPr lang="pt-PT" dirty="0">
                                      <a:solidFill>
                                        <a:srgbClr val="F47929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52" y="1575340"/>
                <a:ext cx="273119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"/>
          <p:cNvSpPr/>
          <p:nvPr/>
        </p:nvSpPr>
        <p:spPr>
          <a:xfrm>
            <a:off x="659304" y="322678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/>
              <p:cNvSpPr/>
              <p:nvPr/>
            </p:nvSpPr>
            <p:spPr>
              <a:xfrm>
                <a:off x="1007865" y="3112851"/>
                <a:ext cx="115538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8" name="Retâ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65" y="3112851"/>
                <a:ext cx="1155381" cy="8188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/>
              <p:cNvSpPr/>
              <p:nvPr/>
            </p:nvSpPr>
            <p:spPr>
              <a:xfrm>
                <a:off x="2035624" y="3114571"/>
                <a:ext cx="131856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9" name="Retâ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24" y="3114571"/>
                <a:ext cx="1318566" cy="8188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3192898" y="3112851"/>
                <a:ext cx="1754583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898" y="3112851"/>
                <a:ext cx="1754583" cy="81887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659304" y="3944901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04" y="3944901"/>
                <a:ext cx="2282640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Seta para a direita 71"/>
          <p:cNvSpPr/>
          <p:nvPr/>
        </p:nvSpPr>
        <p:spPr>
          <a:xfrm>
            <a:off x="2506246" y="4063714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/>
              <p:cNvSpPr/>
              <p:nvPr/>
            </p:nvSpPr>
            <p:spPr>
              <a:xfrm>
                <a:off x="3411551" y="3824099"/>
                <a:ext cx="129952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3" name="Retâ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51" y="3824099"/>
                <a:ext cx="1299522" cy="6109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969834" y="3839600"/>
                <a:ext cx="470577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34" y="3839600"/>
                <a:ext cx="470577" cy="5648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/>
              <p:cNvSpPr/>
              <p:nvPr/>
            </p:nvSpPr>
            <p:spPr>
              <a:xfrm>
                <a:off x="673760" y="4444497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74" name="Re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0" y="4444497"/>
                <a:ext cx="228264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 para a direita 74"/>
          <p:cNvSpPr/>
          <p:nvPr/>
        </p:nvSpPr>
        <p:spPr>
          <a:xfrm>
            <a:off x="2506246" y="4553848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/>
              <p:cNvSpPr/>
              <p:nvPr/>
            </p:nvSpPr>
            <p:spPr>
              <a:xfrm>
                <a:off x="3393748" y="4448430"/>
                <a:ext cx="2288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6" name="Retângulo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48" y="4448430"/>
                <a:ext cx="228851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/>
              <p:cNvSpPr/>
              <p:nvPr/>
            </p:nvSpPr>
            <p:spPr>
              <a:xfrm>
                <a:off x="4746981" y="3190593"/>
                <a:ext cx="1932901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7" name="Re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981" y="3190593"/>
                <a:ext cx="1932901" cy="47128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6"/>
          <p:cNvSpPr/>
          <p:nvPr/>
        </p:nvSpPr>
        <p:spPr>
          <a:xfrm>
            <a:off x="659304" y="504398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/>
              <p:cNvSpPr/>
              <p:nvPr/>
            </p:nvSpPr>
            <p:spPr>
              <a:xfrm>
                <a:off x="1007865" y="4930044"/>
                <a:ext cx="145905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</m:den>
                          </m:f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9" name="Retângulo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65" y="4930044"/>
                <a:ext cx="1459054" cy="81887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/>
              <p:cNvSpPr/>
              <p:nvPr/>
            </p:nvSpPr>
            <p:spPr>
              <a:xfrm>
                <a:off x="667846" y="5756659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80" name="Retângulo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6" y="5756659"/>
                <a:ext cx="2282640" cy="369332"/>
              </a:xfrm>
              <a:prstGeom prst="rect">
                <a:avLst/>
              </a:prstGeom>
              <a:blipFill rotWithShape="0">
                <a:blip r:embed="rId21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/>
              <p:cNvSpPr/>
              <p:nvPr/>
            </p:nvSpPr>
            <p:spPr>
              <a:xfrm>
                <a:off x="667846" y="6243387"/>
                <a:ext cx="2282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81" name="Retângulo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6" y="6243387"/>
                <a:ext cx="2282640" cy="369332"/>
              </a:xfrm>
              <a:prstGeom prst="rect">
                <a:avLst/>
              </a:prstGeom>
              <a:blipFill rotWithShape="0">
                <a:blip r:embed="rId22"/>
                <a:stretch>
                  <a:fillRect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Seta para a direita 81"/>
          <p:cNvSpPr/>
          <p:nvPr/>
        </p:nvSpPr>
        <p:spPr>
          <a:xfrm>
            <a:off x="2448169" y="6341105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/>
              <p:cNvSpPr/>
              <p:nvPr/>
            </p:nvSpPr>
            <p:spPr>
              <a:xfrm>
                <a:off x="3355189" y="6215806"/>
                <a:ext cx="2783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3" name="Retâ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89" y="6215806"/>
                <a:ext cx="2783583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eta para a direita 83"/>
          <p:cNvSpPr/>
          <p:nvPr/>
        </p:nvSpPr>
        <p:spPr>
          <a:xfrm>
            <a:off x="2850963" y="5875472"/>
            <a:ext cx="809130" cy="176703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/>
              <p:cNvSpPr/>
              <p:nvPr/>
            </p:nvSpPr>
            <p:spPr>
              <a:xfrm>
                <a:off x="3737184" y="5749141"/>
                <a:ext cx="13136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5" name="Retângulo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84" y="5749141"/>
                <a:ext cx="131362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/>
              <p:cNvSpPr/>
              <p:nvPr/>
            </p:nvSpPr>
            <p:spPr>
              <a:xfrm>
                <a:off x="2304878" y="4930044"/>
                <a:ext cx="198067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6" name="Retângulo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878" y="4930044"/>
                <a:ext cx="1980670" cy="81887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/>
              <p:cNvSpPr/>
              <p:nvPr/>
            </p:nvSpPr>
            <p:spPr>
              <a:xfrm>
                <a:off x="1677088" y="6094106"/>
                <a:ext cx="7056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7" name="Retângul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088" y="6094106"/>
                <a:ext cx="705642" cy="6127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4036711" y="5124610"/>
                <a:ext cx="2093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pt-PT" dirty="0"/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11" y="5124610"/>
                <a:ext cx="2093843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/>
              <p:cNvSpPr/>
              <p:nvPr/>
            </p:nvSpPr>
            <p:spPr>
              <a:xfrm>
                <a:off x="5925875" y="5120921"/>
                <a:ext cx="2538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89" name="Retângu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875" y="5120921"/>
                <a:ext cx="2538580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3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" grpId="0"/>
      <p:bldP spid="36" grpId="0" animBg="1"/>
      <p:bldP spid="37" grpId="0"/>
      <p:bldP spid="38" grpId="0" animBg="1"/>
      <p:bldP spid="39" grpId="0"/>
      <p:bldP spid="10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13" grpId="0"/>
      <p:bldP spid="74" grpId="0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/>
      <p:bldP spid="88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7676" y="100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51" y="945695"/>
            <a:ext cx="80307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 propriedade anterior resulta uma nova lista de primitivas: </a:t>
            </a:r>
          </a:p>
        </p:txBody>
      </p:sp>
      <p:sp>
        <p:nvSpPr>
          <p:cNvPr id="43" name="Retângulo arredondado 42"/>
          <p:cNvSpPr/>
          <p:nvPr/>
        </p:nvSpPr>
        <p:spPr>
          <a:xfrm>
            <a:off x="527898" y="1513558"/>
            <a:ext cx="8175188" cy="3533023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14"/>
          <p:cNvSpPr/>
          <p:nvPr/>
        </p:nvSpPr>
        <p:spPr>
          <a:xfrm>
            <a:off x="672352" y="1705488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ângulo 14"/>
          <p:cNvSpPr/>
          <p:nvPr/>
        </p:nvSpPr>
        <p:spPr>
          <a:xfrm>
            <a:off x="672352" y="2342698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ângulo 14"/>
          <p:cNvSpPr/>
          <p:nvPr/>
        </p:nvSpPr>
        <p:spPr>
          <a:xfrm>
            <a:off x="672352" y="3038421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ângulo 14"/>
          <p:cNvSpPr/>
          <p:nvPr/>
        </p:nvSpPr>
        <p:spPr>
          <a:xfrm>
            <a:off x="672352" y="3706370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962817" y="1596130"/>
                <a:ext cx="651845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 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−1</m:t>
                          </m:r>
                        </m:e>
                      </m:d>
                      <m:r>
                        <m:rPr>
                          <m:nor/>
                        </m:rPr>
                        <a:rPr lang="pt-PT" dirty="0"/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7" y="1596130"/>
                <a:ext cx="6518451" cy="7265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962817" y="2233340"/>
                <a:ext cx="359098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7" y="2233340"/>
                <a:ext cx="3590983" cy="7265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962817" y="2882897"/>
                <a:ext cx="3778983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7" y="2882897"/>
                <a:ext cx="3778983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962817" y="3593489"/>
                <a:ext cx="470205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7" y="3593489"/>
                <a:ext cx="4702056" cy="726546"/>
              </a:xfrm>
              <a:prstGeom prst="rect">
                <a:avLst/>
              </a:prstGeom>
              <a:blipFill rotWithShape="0">
                <a:blip r:embed="rId6"/>
                <a:stretch>
                  <a:fillRect r="-1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962817" y="4320035"/>
                <a:ext cx="452893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7" y="4320035"/>
                <a:ext cx="4528932" cy="726546"/>
              </a:xfrm>
              <a:prstGeom prst="rect">
                <a:avLst/>
              </a:prstGeom>
              <a:blipFill rotWithShape="0">
                <a:blip r:embed="rId7"/>
                <a:stretch>
                  <a:fillRect r="-1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ângulo 14"/>
          <p:cNvSpPr/>
          <p:nvPr/>
        </p:nvSpPr>
        <p:spPr>
          <a:xfrm>
            <a:off x="672352" y="4429393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 animBg="1"/>
      <p:bldP spid="44" grpId="0"/>
      <p:bldP spid="54" grpId="0"/>
      <p:bldP spid="55" grpId="0"/>
      <p:bldP spid="56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7676" y="100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51" y="945695"/>
            <a:ext cx="803073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672352" y="151188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020913" y="1397944"/>
                <a:ext cx="205274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ra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1397944"/>
                <a:ext cx="2052741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879750" y="1397943"/>
                <a:ext cx="315644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750" y="1397943"/>
                <a:ext cx="3156442" cy="8188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845827" y="1391736"/>
                <a:ext cx="2890535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27" y="1391736"/>
                <a:ext cx="2890535" cy="8336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1917951"/>
                <a:ext cx="8030734" cy="642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função que pretendemos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917951"/>
                <a:ext cx="8030734" cy="642035"/>
              </a:xfrm>
              <a:prstGeom prst="rect">
                <a:avLst/>
              </a:prstGeom>
              <a:blipFill rotWithShape="0">
                <a:blip r:embed="rId6"/>
                <a:stretch>
                  <a:fillRect t="-57143" b="-1171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020913" y="2492751"/>
                <a:ext cx="2653290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2492751"/>
                <a:ext cx="2653290" cy="8336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472760" y="2555656"/>
                <a:ext cx="3578031" cy="83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760" y="2555656"/>
                <a:ext cx="3578031" cy="834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472760" y="3386407"/>
                <a:ext cx="2903808" cy="83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760" y="3386407"/>
                <a:ext cx="2903808" cy="834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472760" y="4180105"/>
                <a:ext cx="238219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760" y="4180105"/>
                <a:ext cx="2382191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5664621" y="4095082"/>
                <a:ext cx="2625078" cy="69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solidFill>
                                                <a:srgbClr val="F47929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solidFill>
                                                <a:srgbClr val="F47929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solidFill>
                                                <a:srgbClr val="F47929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21" y="4095082"/>
                <a:ext cx="2625078" cy="69775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72352" y="497201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020913" y="4858077"/>
                <a:ext cx="1945917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4858077"/>
                <a:ext cx="1945917" cy="8188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756031" y="4868399"/>
                <a:ext cx="294651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031" y="4868399"/>
                <a:ext cx="2946512" cy="81887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496458" y="4868398"/>
                <a:ext cx="245246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458" y="4868398"/>
                <a:ext cx="2452466" cy="81887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72352" y="5382887"/>
                <a:ext cx="8030733" cy="782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Neste caso, a função que pretendemos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do tipo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382887"/>
                <a:ext cx="8030733" cy="7827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72352" y="6020593"/>
                <a:ext cx="2528048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020593"/>
                <a:ext cx="2528048" cy="81887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3059502" y="6065772"/>
                <a:ext cx="348678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+2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02" y="6065772"/>
                <a:ext cx="3486788" cy="61093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3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12"/>
          <p:cNvSpPr/>
          <p:nvPr/>
        </p:nvSpPr>
        <p:spPr>
          <a:xfrm>
            <a:off x="526038" y="4329609"/>
            <a:ext cx="7985950" cy="216982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de primitiva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666846" y="2976201"/>
            <a:ext cx="804378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exemplo, na Física,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dada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aceleração de um móvel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possível determinar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sua velocidade ou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conhecida a sua velocidade, podemos calcular 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espaço percorrido por esse móvel em função do tempo.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847" y="919086"/>
            <a:ext cx="8054794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Nos últimos dois anos de estudo aprendeste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conceitos e desenvolveste técnicas de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trabalho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relacionadas com o cálculo diferencial (derivadas). </a:t>
            </a:r>
            <a:endParaRPr lang="pt-PT" dirty="0" smtClean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Este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trabalho será agora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complementado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com algumas noções de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cálculo integral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uma vez que, em algumas situações, conhecemos a derivada de uma função e pretendemos determinar a própria função.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4329609"/>
                <a:ext cx="784865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definida num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primitiva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diferenciável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tal que para todo 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329609"/>
                <a:ext cx="7848651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21" r="-932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5991886"/>
                <a:ext cx="784865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Neste caso, diz-se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primitivável em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91886"/>
                <a:ext cx="784865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2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0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7" grpId="0" build="p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7676" y="100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51" y="945695"/>
            <a:ext cx="803073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672352" y="1511882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020913" y="1397944"/>
                <a:ext cx="100380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1397944"/>
                <a:ext cx="1003801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876903" y="1397943"/>
                <a:ext cx="149111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03" y="1397943"/>
                <a:ext cx="1491114" cy="8188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1891057"/>
                <a:ext cx="8030734" cy="601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pretendemos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tipo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891057"/>
                <a:ext cx="8030734" cy="601640"/>
              </a:xfrm>
              <a:prstGeom prst="rect">
                <a:avLst/>
              </a:prstGeom>
              <a:blipFill rotWithShape="0">
                <a:blip r:embed="rId5"/>
                <a:stretch>
                  <a:fillRect t="-66667" b="-1242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020913" y="2331387"/>
                <a:ext cx="208153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2331387"/>
                <a:ext cx="2081532" cy="818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939936" y="2516056"/>
                <a:ext cx="2170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36" y="2516056"/>
                <a:ext cx="217014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72352" y="305286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020913" y="2938927"/>
                <a:ext cx="214699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2938927"/>
                <a:ext cx="2146998" cy="8188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358798" y="4045154"/>
                <a:ext cx="331917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798" y="4045154"/>
                <a:ext cx="3319178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72351" y="3509400"/>
                <a:ext cx="8030733" cy="593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que pretendemos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forma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</a:rPr>
                          <m:t>sen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509400"/>
                <a:ext cx="8030733" cy="593817"/>
              </a:xfrm>
              <a:prstGeom prst="rect">
                <a:avLst/>
              </a:prstGeom>
              <a:blipFill rotWithShape="0">
                <a:blip r:embed="rId10"/>
                <a:stretch>
                  <a:fillRect t="-69072" b="-1278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229266" y="1391736"/>
                <a:ext cx="231877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66" y="1391736"/>
                <a:ext cx="2318776" cy="8188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967840" y="2933094"/>
                <a:ext cx="3794437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40" y="2933094"/>
                <a:ext cx="3794437" cy="8188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1" y="4003085"/>
                <a:ext cx="403411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003085"/>
                <a:ext cx="4034119" cy="81887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358798" y="4641521"/>
                <a:ext cx="314182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798" y="4641521"/>
                <a:ext cx="3141822" cy="612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2352" y="524771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020913" y="5133781"/>
                <a:ext cx="234557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5133781"/>
                <a:ext cx="2345579" cy="81887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179759" y="5133781"/>
                <a:ext cx="281205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59" y="5133781"/>
                <a:ext cx="2812052" cy="81887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44766" y="5637019"/>
                <a:ext cx="8030733" cy="55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que pretendemos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forma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6" y="5637019"/>
                <a:ext cx="8030733" cy="552074"/>
              </a:xfrm>
              <a:prstGeom prst="rect">
                <a:avLst/>
              </a:prstGeom>
              <a:blipFill rotWithShape="0">
                <a:blip r:embed="rId17"/>
                <a:stretch>
                  <a:fillRect t="-74444" b="-14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020913" y="6077416"/>
                <a:ext cx="2574807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13" y="6077416"/>
                <a:ext cx="2574807" cy="81887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382254" y="6257336"/>
                <a:ext cx="2686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254" y="6257336"/>
                <a:ext cx="268612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7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" grpId="0"/>
      <p:bldP spid="22" grpId="0"/>
      <p:bldP spid="23" grpId="0"/>
      <p:bldP spid="33" grpId="0"/>
      <p:bldP spid="34" grpId="0"/>
      <p:bldP spid="36" grpId="0"/>
      <p:bldP spid="37" grpId="0"/>
      <p:bldP spid="24" grpId="0"/>
      <p:bldP spid="25" grpId="0"/>
      <p:bldP spid="26" grpId="0"/>
      <p:bldP spid="27" grpId="0"/>
      <p:bldP spid="28" grpId="0"/>
      <p:bldP spid="29" grpId="0"/>
      <p:bldP spid="40" grpId="0"/>
      <p:bldP spid="41" grpId="0"/>
      <p:bldP spid="4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de primitiva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6" y="1375621"/>
                <a:ext cx="8043783" cy="89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primitiva da função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)=3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75621"/>
                <a:ext cx="8043783" cy="898516"/>
              </a:xfrm>
              <a:prstGeom prst="rect">
                <a:avLst/>
              </a:prstGeom>
              <a:blipFill rotWithShape="0">
                <a:blip r:embed="rId3"/>
                <a:stretch>
                  <a:fillRect l="-455" b="-74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6847" y="919086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4329609"/>
                <a:ext cx="784865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329609"/>
                <a:ext cx="7848651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2307552"/>
                <a:ext cx="14791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307552"/>
                <a:ext cx="14791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645987" y="2307552"/>
                <a:ext cx="1907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+4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+7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87" y="2307552"/>
                <a:ext cx="190744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3242089" y="2315834"/>
                <a:ext cx="14877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</m:oMath>
                  </m:oMathPara>
                </a14:m>
                <a:endParaRPr lang="pt-PT" b="0" dirty="0" smtClean="0">
                  <a:cs typeface="Arial" panose="020B0604020202020204" pitchFamily="34" charset="0"/>
                </a:endParaRPr>
              </a:p>
              <a:p>
                <a:pPr/>
                <a:endParaRPr lang="pt-PT" dirty="0"/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089" y="2315834"/>
                <a:ext cx="148778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"/>
              <p:cNvSpPr/>
              <p:nvPr/>
            </p:nvSpPr>
            <p:spPr>
              <a:xfrm>
                <a:off x="672351" y="2673291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função,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func>
                      <m:func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funções,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definidas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5+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exemplos de primitivas da função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facto, para qualquer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673291"/>
                <a:ext cx="8043783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455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659434" y="4424457"/>
                <a:ext cx="1234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34" y="4424457"/>
                <a:ext cx="123444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703995" y="4420431"/>
                <a:ext cx="965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995" y="4420431"/>
                <a:ext cx="96590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2" y="4789763"/>
                <a:ext cx="784865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89763"/>
                <a:ext cx="7848651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659435" y="4884611"/>
                <a:ext cx="1638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5+</m:t>
                          </m:r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35" y="4884611"/>
                <a:ext cx="163839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147747" y="4880585"/>
                <a:ext cx="965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47" y="4880585"/>
                <a:ext cx="96590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6" y="5249917"/>
                <a:ext cx="784865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5249917"/>
                <a:ext cx="7848651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653929" y="5344765"/>
                <a:ext cx="1651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29" y="5344765"/>
                <a:ext cx="165134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155688" y="5340739"/>
                <a:ext cx="965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688" y="5340739"/>
                <a:ext cx="96590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7"/>
              <p:cNvSpPr/>
              <p:nvPr/>
            </p:nvSpPr>
            <p:spPr>
              <a:xfrm>
                <a:off x="4371048" y="2315833"/>
                <a:ext cx="930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2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48" y="2315833"/>
                <a:ext cx="930960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5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2" grpId="0"/>
      <p:bldP spid="3" grpId="0"/>
      <p:bldP spid="5" grpId="0"/>
      <p:bldP spid="8" grpId="0"/>
      <p:bldP spid="12" grpId="0" uiExpand="1" build="p"/>
      <p:bldP spid="10" grpId="0"/>
      <p:bldP spid="11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arredondado 12"/>
          <p:cNvSpPr/>
          <p:nvPr/>
        </p:nvSpPr>
        <p:spPr>
          <a:xfrm>
            <a:off x="533010" y="3155610"/>
            <a:ext cx="8190098" cy="133882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6" y="1375621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funções definidas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primitivas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função definida por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1375621"/>
                <a:ext cx="8043783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45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2307552"/>
                <a:ext cx="14791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307552"/>
                <a:ext cx="147917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699775" y="2307552"/>
                <a:ext cx="970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75" y="2307552"/>
                <a:ext cx="9706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431873" y="2303959"/>
                <a:ext cx="719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873" y="2303959"/>
                <a:ext cx="7197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905898" y="2194763"/>
                <a:ext cx="79195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98" y="2194763"/>
                <a:ext cx="791950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148882" y="2299439"/>
                <a:ext cx="147917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882" y="2299439"/>
                <a:ext cx="147917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4203199" y="2299439"/>
                <a:ext cx="1374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99" y="2299439"/>
                <a:ext cx="137460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338707" y="2295846"/>
                <a:ext cx="719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07" y="2295846"/>
                <a:ext cx="71974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54425" y="2673081"/>
                <a:ext cx="803827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função constante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5" y="2673081"/>
                <a:ext cx="8038277" cy="456535"/>
              </a:xfrm>
              <a:prstGeom prst="rect">
                <a:avLst/>
              </a:prstGeom>
              <a:blipFill rotWithShape="0">
                <a:blip r:embed="rId11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7858" y="3155611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1: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dadas duas primitivas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nesse intervalo, tem-se que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constante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3155611"/>
                <a:ext cx="8043783" cy="1338828"/>
              </a:xfrm>
              <a:prstGeom prst="rect">
                <a:avLst/>
              </a:prstGeom>
              <a:blipFill rotWithShape="0">
                <a:blip r:embed="rId12"/>
                <a:stretch>
                  <a:fillRect l="-606" r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54425" y="4518247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48919" y="4884304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qualquer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19" y="4884304"/>
                <a:ext cx="8043783" cy="456535"/>
              </a:xfrm>
              <a:prstGeom prst="rect">
                <a:avLst/>
              </a:prstGeom>
              <a:blipFill rotWithShape="0">
                <a:blip r:embed="rId1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181877" y="5368761"/>
                <a:ext cx="1782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77" y="5368761"/>
                <a:ext cx="178295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392887" y="5368761"/>
                <a:ext cx="1782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887" y="5368761"/>
                <a:ext cx="178295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5019974" y="5378688"/>
                <a:ext cx="1782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74" y="5378688"/>
                <a:ext cx="1782954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460282" y="5372281"/>
                <a:ext cx="1782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282" y="5372281"/>
                <a:ext cx="178295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79325" y="5775346"/>
                <a:ext cx="80437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para qualquer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/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25" y="5775346"/>
                <a:ext cx="8043783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606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9324" y="6105365"/>
                <a:ext cx="801337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constante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24" y="6105365"/>
                <a:ext cx="8013377" cy="507831"/>
              </a:xfrm>
              <a:prstGeom prst="rect">
                <a:avLst/>
              </a:prstGeom>
              <a:blipFill rotWithShape="0">
                <a:blip r:embed="rId19"/>
                <a:stretch>
                  <a:fillRect l="-60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3" grpId="0"/>
      <p:bldP spid="5" grpId="0"/>
      <p:bldP spid="8" grpId="0"/>
      <p:bldP spid="15" grpId="0"/>
      <p:bldP spid="22" grpId="0"/>
      <p:bldP spid="23" grpId="0"/>
      <p:bldP spid="24" grpId="0"/>
      <p:bldP spid="9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12"/>
          <p:cNvSpPr/>
          <p:nvPr/>
        </p:nvSpPr>
        <p:spPr>
          <a:xfrm>
            <a:off x="533010" y="945694"/>
            <a:ext cx="8190098" cy="260109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2: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as primitivas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nesse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intervalo são funções definidas pelas expressões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qualquer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"/>
          <p:cNvSpPr/>
          <p:nvPr/>
        </p:nvSpPr>
        <p:spPr>
          <a:xfrm>
            <a:off x="666846" y="358163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3989332"/>
                <a:ext cx="803827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qualquer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989332"/>
                <a:ext cx="803827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6" y="4404899"/>
                <a:ext cx="80382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outra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constante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algum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4404899"/>
                <a:ext cx="8038278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7" r="-136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5253113"/>
                <a:ext cx="806176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sua vez,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qualquer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253113"/>
                <a:ext cx="8061768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239008" y="5755815"/>
                <a:ext cx="15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d>
                          <m:d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pt-PT" dirty="0" smtClean="0"/>
                  <a:t>’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08" y="5755815"/>
                <a:ext cx="152734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2789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583708" y="5762247"/>
                <a:ext cx="1688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08" y="5762247"/>
                <a:ext cx="168821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035984" y="5755962"/>
                <a:ext cx="941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984" y="5755962"/>
                <a:ext cx="941412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6845" y="2582886"/>
                <a:ext cx="8038279" cy="9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Esta expressão representa-se por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por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pt-PT" b="1" i="1" dirty="0" err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as constantes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designam-se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constantes de primitivação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5" y="2582886"/>
                <a:ext cx="8038279" cy="939103"/>
              </a:xfrm>
              <a:prstGeom prst="rect">
                <a:avLst/>
              </a:prstGeom>
              <a:blipFill rotWithShape="0">
                <a:blip r:embed="rId10"/>
                <a:stretch>
                  <a:fillRect l="-607" b="-45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1" grpId="0"/>
      <p:bldP spid="2" grpId="0"/>
      <p:bldP spid="9" grpId="0"/>
      <p:bldP spid="3" grpId="0"/>
      <p:bldP spid="5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conclusão, podemos afirmar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 primitivas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as funções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expressões da forma 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66846" y="2284523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Nota: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)+ 2019+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uma qualquer outra expressão que considere uma outra primitiva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independentemente da constante considerada, representam a família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284523"/>
                <a:ext cx="804378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06" b="-24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arredondado 12"/>
          <p:cNvSpPr/>
          <p:nvPr/>
        </p:nvSpPr>
        <p:spPr>
          <a:xfrm>
            <a:off x="526038" y="2284522"/>
            <a:ext cx="8190098" cy="185717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/>
              <p:nvPr/>
            </p:nvSpPr>
            <p:spPr>
              <a:xfrm>
                <a:off x="665822" y="4155140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ambas primitivas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2" y="4155140"/>
                <a:ext cx="8043783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5822" y="4555830"/>
                <a:ext cx="805031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também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declive da reta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declive da reta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22" y="4555830"/>
                <a:ext cx="8050314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06" r="-908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5760188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os declives são iguais, já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temos que as retas tangentes são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paralelas.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760188"/>
                <a:ext cx="804378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2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1" grpId="0"/>
      <p:bldP spid="8" grpId="0" animBg="1"/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tal, é verdade que, para qualquer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toda a curva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paralela à curva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isto é,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4217150" y="2314369"/>
            <a:ext cx="4504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o gráfico de uma primitiva de uma dada função pode ser obtido a partir do gráfico de uma outra primitiva dessa função através de uma translação vertical.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2380" t="31250" r="48760" b="17096"/>
          <a:stretch/>
        </p:blipFill>
        <p:spPr>
          <a:xfrm>
            <a:off x="672352" y="1869025"/>
            <a:ext cx="3539293" cy="26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12"/>
          <p:cNvSpPr/>
          <p:nvPr/>
        </p:nvSpPr>
        <p:spPr>
          <a:xfrm>
            <a:off x="533010" y="945695"/>
            <a:ext cx="8190098" cy="136689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3: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um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nesse intervalo, existe uma única primitiva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"/>
          <p:cNvSpPr/>
          <p:nvPr/>
        </p:nvSpPr>
        <p:spPr>
          <a:xfrm>
            <a:off x="666846" y="230976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72352" y="3512704"/>
            <a:ext cx="8038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6" y="3927977"/>
                <a:ext cx="80382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Portanto, existe uma única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primitiva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é a função definida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927977"/>
                <a:ext cx="803827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7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0" y="2717716"/>
                <a:ext cx="80617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 as primitivas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nesse intervalo, são as funções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definidas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0" y="2717716"/>
                <a:ext cx="8061768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715069" y="3611300"/>
                <a:ext cx="11565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69" y="3611300"/>
                <a:ext cx="115654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613012" y="3607579"/>
                <a:ext cx="18422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12" y="3607579"/>
                <a:ext cx="184229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303106" y="3601143"/>
                <a:ext cx="1843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106" y="3601143"/>
                <a:ext cx="1843069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2649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72352" y="4761385"/>
            <a:ext cx="80437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3689" y="5114132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primitivas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forma: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9" y="5114132"/>
                <a:ext cx="8043783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63688" y="5851302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pretendermos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8" y="5851302"/>
                <a:ext cx="8043783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4795632" y="5938505"/>
                <a:ext cx="1868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32" y="5938505"/>
                <a:ext cx="186865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460187" y="5912573"/>
                <a:ext cx="12563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87" y="5912573"/>
                <a:ext cx="125637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r="-4369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3687" y="6264033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Existe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única primitiva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7" y="6264033"/>
                <a:ext cx="8043784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483594" y="5466677"/>
                <a:ext cx="21768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 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94" y="5466677"/>
                <a:ext cx="2176813" cy="507831"/>
              </a:xfrm>
              <a:prstGeom prst="rect">
                <a:avLst/>
              </a:prstGeom>
              <a:blipFill rotWithShape="0">
                <a:blip r:embed="rId14"/>
                <a:stretch>
                  <a:fillRect r="-167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0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1" grpId="0"/>
      <p:bldP spid="2" grpId="0"/>
      <p:bldP spid="9" grpId="0"/>
      <p:bldP spid="3" grpId="0"/>
      <p:bldP spid="11" grpId="0"/>
      <p:bldP spid="12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2"/>
          <p:cNvSpPr/>
          <p:nvPr/>
        </p:nvSpPr>
        <p:spPr>
          <a:xfrm>
            <a:off x="520532" y="2233227"/>
            <a:ext cx="8190098" cy="227900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das primitivas</a:t>
            </a:r>
          </a:p>
        </p:txBody>
      </p:sp>
      <p:sp>
        <p:nvSpPr>
          <p:cNvPr id="26" name="Rectangle 6"/>
          <p:cNvSpPr/>
          <p:nvPr/>
        </p:nvSpPr>
        <p:spPr>
          <a:xfrm>
            <a:off x="666847" y="945695"/>
            <a:ext cx="804378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Das propriedades da derivada da soma e da derivada do produto de uma constante por uma função resultam as propriedades análogas para o cálculo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primitivas.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/>
              <p:nvPr/>
            </p:nvSpPr>
            <p:spPr>
              <a:xfrm>
                <a:off x="672352" y="2233227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4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(linearidade da primitivação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funções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primitiváveis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primitiváveis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33227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r="-15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3438671"/>
                <a:ext cx="5632825" cy="1073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e>
                    </m:nary>
                  </m:oMath>
                </a14:m>
                <a:endParaRPr lang="pt-PT" dirty="0" smtClean="0"/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𝑘𝑓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PT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38671"/>
                <a:ext cx="5632825" cy="1073564"/>
              </a:xfrm>
              <a:prstGeom prst="rect">
                <a:avLst/>
              </a:prstGeom>
              <a:blipFill rotWithShape="0">
                <a:blip r:embed="rId4"/>
                <a:stretch>
                  <a:fillRect l="-2165" t="-38068" b="-698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4541070"/>
                <a:ext cx="804928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Demonstração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justificarmos estas propriedades, vamos utilizar as propriedades de linearidade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diferenciação.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duas primitivas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541070"/>
                <a:ext cx="8049288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60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8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8" grpId="0"/>
      <p:bldP spid="9" grpId="0" uiExpand="1" build="p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19583</TotalTime>
  <Words>3840</Words>
  <Application>Microsoft Office PowerPoint</Application>
  <PresentationFormat>Apresentação no Ecrã (4:3)</PresentationFormat>
  <Paragraphs>332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Noção de primitiva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1664</cp:revision>
  <dcterms:created xsi:type="dcterms:W3CDTF">2015-12-10T15:13:19Z</dcterms:created>
  <dcterms:modified xsi:type="dcterms:W3CDTF">2017-08-01T09:21:02Z</dcterms:modified>
</cp:coreProperties>
</file>