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0"/>
  </p:notesMasterIdLst>
  <p:sldIdLst>
    <p:sldId id="256" r:id="rId2"/>
    <p:sldId id="261" r:id="rId3"/>
    <p:sldId id="406" r:id="rId4"/>
    <p:sldId id="409" r:id="rId5"/>
    <p:sldId id="408" r:id="rId6"/>
    <p:sldId id="422" r:id="rId7"/>
    <p:sldId id="421" r:id="rId8"/>
    <p:sldId id="41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2" userDrawn="1">
          <p15:clr>
            <a:srgbClr val="A4A3A4"/>
          </p15:clr>
        </p15:guide>
        <p15:guide id="2" pos="612" userDrawn="1">
          <p15:clr>
            <a:srgbClr val="A4A3A4"/>
          </p15:clr>
        </p15:guide>
        <p15:guide id="3" orient="horz" pos="3133">
          <p15:clr>
            <a:srgbClr val="A4A3A4"/>
          </p15:clr>
        </p15:guide>
        <p15:guide id="4" pos="6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A342"/>
    <a:srgbClr val="0D677A"/>
    <a:srgbClr val="4F81BD"/>
    <a:srgbClr val="ED1C24"/>
    <a:srgbClr val="00ADEE"/>
    <a:srgbClr val="404040"/>
    <a:srgbClr val="225C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24" autoAdjust="0"/>
    <p:restoredTop sz="96128" autoAdjust="0"/>
  </p:normalViewPr>
  <p:slideViewPr>
    <p:cSldViewPr snapToGrid="0" snapToObjects="1">
      <p:cViewPr varScale="1">
        <p:scale>
          <a:sx n="82" d="100"/>
          <a:sy n="82" d="100"/>
        </p:scale>
        <p:origin x="1723" y="62"/>
      </p:cViewPr>
      <p:guideLst>
        <p:guide orient="horz" pos="482"/>
        <p:guide pos="612"/>
        <p:guide orient="horz" pos="3133"/>
        <p:guide pos="61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1E7DC-E8FA-4492-8906-B5473182C9F0}" type="datetimeFigureOut">
              <a:rPr lang="pt-PT" smtClean="0"/>
              <a:t>31/08/2020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62B09-6E19-47D3-BE75-8DCE1D7D077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58640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913816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82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985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40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92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05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782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36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57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98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987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69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B9475-9621-7F43-A36C-AF69A018FC9C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6F422-8B24-1C4D-A3BF-43C622D01CB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156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2.jp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0.png"/><Relationship Id="rId4" Type="http://schemas.openxmlformats.org/officeDocument/2006/relationships/image" Target="../media/image15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png"/><Relationship Id="rId4" Type="http://schemas.openxmlformats.org/officeDocument/2006/relationships/image" Target="../media/image17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.jp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0.png"/><Relationship Id="rId9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5.png"/><Relationship Id="rId18" Type="http://schemas.openxmlformats.org/officeDocument/2006/relationships/image" Target="../media/image40.png"/><Relationship Id="rId3" Type="http://schemas.openxmlformats.org/officeDocument/2006/relationships/image" Target="../media/image2.jpg"/><Relationship Id="rId21" Type="http://schemas.openxmlformats.org/officeDocument/2006/relationships/image" Target="../media/image410.png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17" Type="http://schemas.openxmlformats.org/officeDocument/2006/relationships/image" Target="../media/image39.png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3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5" Type="http://schemas.openxmlformats.org/officeDocument/2006/relationships/image" Target="../media/image37.png"/><Relationship Id="rId10" Type="http://schemas.openxmlformats.org/officeDocument/2006/relationships/image" Target="../media/image32.png"/><Relationship Id="rId19" Type="http://schemas.openxmlformats.org/officeDocument/2006/relationships/image" Target="../media/image41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Relationship Id="rId14" Type="http://schemas.openxmlformats.org/officeDocument/2006/relationships/image" Target="../media/image3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69410" y="2156204"/>
            <a:ext cx="4760074" cy="4012371"/>
          </a:xfrm>
        </p:spPr>
        <p:txBody>
          <a:bodyPr>
            <a:noAutofit/>
          </a:bodyPr>
          <a:lstStyle/>
          <a:p>
            <a:r>
              <a:rPr lang="pt-PT" sz="4800" b="1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Assíntotas ao gráfico de uma função</a:t>
            </a:r>
            <a:endParaRPr lang="en-US" sz="4800" b="1" dirty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353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155700" y="128032"/>
            <a:ext cx="77406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Assíntotas verticais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79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6"/>
              <p:cNvSpPr/>
              <p:nvPr/>
            </p:nvSpPr>
            <p:spPr>
              <a:xfrm>
                <a:off x="1050664" y="1048266"/>
                <a:ext cx="7195560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Dados um referencial cartesiano, uma função real de variável real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 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e um ponto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𝑎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∈</m:t>
                    </m:r>
                    <m:r>
                      <a:rPr lang="pt-PT" b="0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ℝ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a reta de equação 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𝒙</m:t>
                    </m:r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 = </m:t>
                    </m:r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𝒂</m:t>
                    </m:r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 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designa-se por </a:t>
                </a:r>
                <a:r>
                  <a:rPr lang="pt-PT" b="1" dirty="0">
                    <a:solidFill>
                      <a:srgbClr val="6AA342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assíntota  vertical ao gráfico de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𝒇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quando pelo menos um dos limites laterais de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no ponto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𝑎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for infinito.</a:t>
                </a:r>
              </a:p>
            </p:txBody>
          </p:sp>
        </mc:Choice>
        <mc:Fallback xmlns="">
          <p:sp>
            <p:nvSpPr>
              <p:cNvPr id="1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0664" y="1048266"/>
                <a:ext cx="7195560" cy="1754326"/>
              </a:xfrm>
              <a:prstGeom prst="rect">
                <a:avLst/>
              </a:prstGeom>
              <a:blipFill rotWithShape="1">
                <a:blip r:embed="rId4"/>
                <a:stretch>
                  <a:fillRect l="-677" b="-173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8"/>
          <p:cNvSpPr txBox="1"/>
          <p:nvPr/>
        </p:nvSpPr>
        <p:spPr>
          <a:xfrm>
            <a:off x="958850" y="935694"/>
            <a:ext cx="7536757" cy="1940957"/>
          </a:xfrm>
          <a:prstGeom prst="round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ângulo 12"/>
              <p:cNvSpPr/>
              <p:nvPr/>
            </p:nvSpPr>
            <p:spPr>
              <a:xfrm>
                <a:off x="950912" y="3625996"/>
                <a:ext cx="7732627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b="1" dirty="0">
                    <a:solidFill>
                      <a:srgbClr val="0D677A"/>
                    </a:solidFill>
                    <a:latin typeface="Arial" pitchFamily="34" charset="0"/>
                    <a:cs typeface="Arial" pitchFamily="34" charset="0"/>
                  </a:rPr>
                  <a:t>Nota:</a:t>
                </a:r>
              </a:p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ea typeface="Abyssinica SIL" pitchFamily="2" charset="0"/>
                    <a:cs typeface="Arial" pitchFamily="34" charset="0"/>
                  </a:rPr>
                  <a:t>Se uma função é contínua e se o seu domínio é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ℝ</m:t>
                    </m:r>
                  </m:oMath>
                </a14:m>
                <a:r>
                  <a:rPr lang="pt-PT" dirty="0">
                    <a:latin typeface="Arial" pitchFamily="34" charset="0"/>
                    <a:ea typeface="Abyssinica SIL" pitchFamily="2" charset="0"/>
                    <a:cs typeface="Arial" pitchFamily="34" charset="0"/>
                  </a:rPr>
                  <a:t>  ou um intervalo fechado, o seu gráfico não admite qualquer assíntota vertical.</a:t>
                </a:r>
                <a:endParaRPr lang="pt-PT" b="1" dirty="0">
                  <a:latin typeface="Arial" pitchFamily="34" charset="0"/>
                  <a:ea typeface="Abyssinica SIL" pitchFamily="2" charset="0"/>
                  <a:cs typeface="Arial" pitchFamily="34" charset="0"/>
                </a:endParaRPr>
              </a:p>
              <a:p>
                <a:pPr>
                  <a:lnSpc>
                    <a:spcPct val="150000"/>
                  </a:lnSpc>
                </a:pPr>
                <a:endParaRPr lang="pt-PT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Rec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912" y="3625996"/>
                <a:ext cx="7732627" cy="1754326"/>
              </a:xfrm>
              <a:prstGeom prst="rect">
                <a:avLst/>
              </a:prstGeom>
              <a:blipFill rotWithShape="1">
                <a:blip r:embed="rId5"/>
                <a:stretch>
                  <a:fillRect l="-71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2375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6"/>
          <p:cNvSpPr txBox="1"/>
          <p:nvPr/>
        </p:nvSpPr>
        <p:spPr>
          <a:xfrm>
            <a:off x="976312" y="84829"/>
            <a:ext cx="846586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6AA342"/>
              </a:buClr>
            </a:pPr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Método para determinar assíntotas verticais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ângulo 1"/>
              <p:cNvSpPr/>
              <p:nvPr/>
            </p:nvSpPr>
            <p:spPr>
              <a:xfrm>
                <a:off x="973138" y="860541"/>
                <a:ext cx="7564806" cy="49150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073150" indent="-1073150">
                  <a:lnSpc>
                    <a:spcPct val="150000"/>
                  </a:lnSpc>
                </a:pPr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1.º passo: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Determinar os pontos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𝑎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tais que a reta de equação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𝑎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candidata a assíntota vertical ao gráfico de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:pPr marL="1358900" indent="-285750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𝑎</m:t>
                    </m:r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∈</m:t>
                    </m:r>
                    <m:sSub>
                      <m:sSubPr>
                        <m:ctrlPr>
                          <a:rPr lang="pt-PT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𝐷</m:t>
                        </m:r>
                      </m:e>
                      <m:sub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mas é um ponto de descontinuidade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; </a:t>
                </a:r>
              </a:p>
              <a:p>
                <a:pPr marL="1358900" indent="-285750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𝑎</m:t>
                    </m:r>
                    <m:r>
                      <a:rPr lang="pt-PT" i="1" dirty="0" smtClean="0">
                        <a:latin typeface="Cambria Math"/>
                        <a:ea typeface="Cambria Math"/>
                        <a:cs typeface="Arial" pitchFamily="34" charset="0"/>
                      </a:rPr>
                      <m:t>∉</m:t>
                    </m:r>
                    <m:sSub>
                      <m:sSub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𝐷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mas é um ponto aderente do domínio</a:t>
                </a:r>
              </a:p>
              <a:p>
                <a:pPr marL="1339850">
                  <a:lnSpc>
                    <a:spcPct val="150000"/>
                  </a:lnSpc>
                  <a:buClr>
                    <a:srgbClr val="6AA342"/>
                  </a:buClr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(por exemplo: </a:t>
                </a:r>
                <a14:m>
                  <m:oMath xmlns:m="http://schemas.openxmlformats.org/officeDocument/2006/math"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ℝ</m:t>
                    </m:r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\</m:t>
                    </m:r>
                    <m:d>
                      <m:dPr>
                        <m:begChr m:val="{"/>
                        <m:endChr m:val="}"/>
                        <m:ctrlPr>
                          <a:rPr lang="pt-PT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]–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∞, 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𝑎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[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]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𝑎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, +∞[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]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𝑎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, …[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]…, 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𝑎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[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).</a:t>
                </a:r>
              </a:p>
              <a:p>
                <a:pPr marL="1073150">
                  <a:lnSpc>
                    <a:spcPct val="150000"/>
                  </a:lnSpc>
                </a:pPr>
                <a:endParaRPr lang="pt-PT" dirty="0">
                  <a:latin typeface="Arial" pitchFamily="34" charset="0"/>
                  <a:cs typeface="Arial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2.º passo</a:t>
                </a:r>
                <a:r>
                  <a:rPr lang="pt-PT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: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Calcular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PT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→</m:t>
                            </m:r>
                            <m:r>
                              <a:rPr lang="pt-PT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𝑎</m:t>
                            </m:r>
                            <m:r>
                              <a:rPr lang="pt-PT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⁺</m:t>
                            </m:r>
                          </m:lim>
                        </m:limLow>
                      </m:fName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e/ou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→</m:t>
                            </m:r>
                            <m:sSup>
                              <m:sSupPr>
                                <m:ctrlPr>
                                  <a:rPr lang="pt-PT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pt-PT" i="1">
                                    <a:latin typeface="Cambria Math"/>
                                    <a:cs typeface="Arial" panose="020B0604020202020204" pitchFamily="34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pt-PT" b="0" i="1" smtClean="0">
                                    <a:latin typeface="Cambria Math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</m:sup>
                            </m:sSup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r>
                  <a:rPr lang="pt-PT" dirty="0">
                    <a:latin typeface="Arial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pt-PT" dirty="0">
                  <a:latin typeface="Arial" pitchFamily="34" charset="0"/>
                  <a:cs typeface="Arial" pitchFamily="34" charset="0"/>
                </a:endParaRPr>
              </a:p>
              <a:p>
                <a:pPr marL="1073150" indent="-1073150">
                  <a:lnSpc>
                    <a:spcPct val="150000"/>
                  </a:lnSpc>
                </a:pPr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3.º passo</a:t>
                </a:r>
                <a:r>
                  <a:rPr lang="pt-PT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: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Se algum dos limites calculados anteriormente é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+∞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ou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−</m:t>
                    </m:r>
                    <m:r>
                      <a:rPr lang="pt-PT" i="1">
                        <a:latin typeface="Cambria Math"/>
                        <a:cs typeface="Arial" pitchFamily="34" charset="0"/>
                      </a:rPr>
                      <m:t>∞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concluir que a reta de equação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𝑎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uma assíntota vertical ao gráfico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138" y="860541"/>
                <a:ext cx="7564806" cy="4915000"/>
              </a:xfrm>
              <a:prstGeom prst="rect">
                <a:avLst/>
              </a:prstGeom>
              <a:blipFill rotWithShape="1">
                <a:blip r:embed="rId4"/>
                <a:stretch>
                  <a:fillRect l="-725" r="-564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7907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155700" y="128032"/>
            <a:ext cx="77406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Exemplo 1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ângulo 4"/>
              <p:cNvSpPr/>
              <p:nvPr/>
            </p:nvSpPr>
            <p:spPr>
              <a:xfrm>
                <a:off x="950997" y="814944"/>
                <a:ext cx="7777367" cy="11447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Determina, caso existam, as assíntotas verticais ao gráfico da função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definida por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pt-PT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t-P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PT" b="0" i="1" smtClean="0">
                            <a:latin typeface="Cambria Math"/>
                          </a:rPr>
                          <m:t>𝑥</m:t>
                        </m:r>
                        <m:r>
                          <a:rPr lang="pt-PT" b="0" i="1" smtClean="0">
                            <a:latin typeface="Cambria Math"/>
                          </a:rPr>
                          <m:t>²+3</m:t>
                        </m:r>
                      </m:num>
                      <m:den>
                        <m:r>
                          <a:rPr lang="pt-PT" b="0" i="1" smtClean="0">
                            <a:latin typeface="Cambria Math"/>
                          </a:rPr>
                          <m:t>𝑥</m:t>
                        </m:r>
                        <m:r>
                          <a:rPr lang="pt-PT" b="0" i="1" smtClean="0">
                            <a:latin typeface="Cambria Math"/>
                          </a:rPr>
                          <m:t>−2</m:t>
                        </m:r>
                      </m:den>
                    </m:f>
                  </m:oMath>
                </a14:m>
                <a:r>
                  <a:rPr lang="pt-PT" dirty="0"/>
                  <a:t>.</a:t>
                </a:r>
              </a:p>
            </p:txBody>
          </p:sp>
        </mc:Choice>
        <mc:Fallback xmlns="">
          <p:sp>
            <p:nvSpPr>
              <p:cNvPr id="5" name="Rec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997" y="814944"/>
                <a:ext cx="7777367" cy="1144737"/>
              </a:xfrm>
              <a:prstGeom prst="rect">
                <a:avLst/>
              </a:prstGeom>
              <a:blipFill rotWithShape="1">
                <a:blip r:embed="rId4"/>
                <a:stretch>
                  <a:fillRect l="-62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tângulo 1"/>
          <p:cNvSpPr/>
          <p:nvPr/>
        </p:nvSpPr>
        <p:spPr>
          <a:xfrm>
            <a:off x="946510" y="2057528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ângulo 18"/>
              <p:cNvSpPr/>
              <p:nvPr/>
            </p:nvSpPr>
            <p:spPr>
              <a:xfrm>
                <a:off x="961322" y="2581166"/>
                <a:ext cx="1379159" cy="3915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pt-PT" b="0" i="1" dirty="0" smtClean="0">
                              <a:latin typeface="Cambria Math"/>
                              <a:cs typeface="Arial" pitchFamily="34" charset="0"/>
                            </a:rPr>
                            <m:t>𝐷</m:t>
                          </m:r>
                        </m:e>
                        <m:sub>
                          <m:r>
                            <a:rPr lang="pt-PT" b="0" i="1" dirty="0" smtClean="0">
                              <a:latin typeface="Cambria Math"/>
                              <a:cs typeface="Arial" pitchFamily="34" charset="0"/>
                            </a:rPr>
                            <m:t>𝑓</m:t>
                          </m:r>
                        </m:sub>
                      </m:sSub>
                      <m:r>
                        <a:rPr lang="pt-PT" b="0" i="1" dirty="0" smtClean="0"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pt-PT" i="1" dirty="0">
                          <a:latin typeface="Cambria Math"/>
                          <a:cs typeface="Arial" pitchFamily="34" charset="0"/>
                        </a:rPr>
                        <m:t>ℝ</m:t>
                      </m:r>
                      <m:r>
                        <a:rPr lang="pt-PT" i="1" dirty="0">
                          <a:latin typeface="Cambria Math"/>
                          <a:cs typeface="Arial" pitchFamily="34" charset="0"/>
                        </a:rPr>
                        <m:t>\</m:t>
                      </m:r>
                      <m:d>
                        <m:dPr>
                          <m:begChr m:val="{"/>
                          <m:endChr m:val="}"/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dPr>
                        <m:e>
                          <m:r>
                            <a:rPr lang="pt-PT" b="0" i="1" dirty="0" smtClean="0"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9" name="Rectângulo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322" y="2581166"/>
                <a:ext cx="1379159" cy="391582"/>
              </a:xfrm>
              <a:prstGeom prst="rect">
                <a:avLst/>
              </a:prstGeom>
              <a:blipFill rotWithShape="1">
                <a:blip r:embed="rId5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Rectângulo 19"/>
              <p:cNvSpPr/>
              <p:nvPr/>
            </p:nvSpPr>
            <p:spPr>
              <a:xfrm>
                <a:off x="973138" y="3736705"/>
                <a:ext cx="1380314" cy="4529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b="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2⁻</m:t>
                              </m:r>
                            </m:lim>
                          </m:limLow>
                        </m:fName>
                        <m:e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20" name="Rectângulo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138" y="3736705"/>
                <a:ext cx="1380314" cy="452945"/>
              </a:xfrm>
              <a:prstGeom prst="rect">
                <a:avLst/>
              </a:prstGeom>
              <a:blipFill>
                <a:blip r:embed="rId6"/>
                <a:stretch>
                  <a:fillRect b="-270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ângulo 20"/>
              <p:cNvSpPr/>
              <p:nvPr/>
            </p:nvSpPr>
            <p:spPr>
              <a:xfrm>
                <a:off x="2149307" y="3558757"/>
                <a:ext cx="1546898" cy="6460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b="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2⁻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²+3</m:t>
                              </m:r>
                            </m:num>
                            <m:den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−2</m:t>
                              </m:r>
                            </m:den>
                          </m:f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1" name="Rec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9307" y="3558757"/>
                <a:ext cx="1546898" cy="64607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ângulo 28"/>
              <p:cNvSpPr/>
              <p:nvPr/>
            </p:nvSpPr>
            <p:spPr>
              <a:xfrm>
                <a:off x="3578186" y="3585088"/>
                <a:ext cx="697627" cy="610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b="0" i="1" smtClean="0">
                              <a:latin typeface="Cambria Math"/>
                            </a:rPr>
                            <m:t>7</m:t>
                          </m:r>
                        </m:num>
                        <m:den>
                          <m:r>
                            <a:rPr lang="pt-PT" b="0" i="1" smtClean="0">
                              <a:latin typeface="Cambria Math"/>
                            </a:rPr>
                            <m:t>0⁻</m:t>
                          </m:r>
                        </m:den>
                      </m:f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9" name="Rectângulo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8186" y="3585088"/>
                <a:ext cx="697627" cy="61087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ângulo 29"/>
              <p:cNvSpPr/>
              <p:nvPr/>
            </p:nvSpPr>
            <p:spPr>
              <a:xfrm>
                <a:off x="4157985" y="3742463"/>
                <a:ext cx="6062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−∞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0" name="Rectângulo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7985" y="3742463"/>
                <a:ext cx="606256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ângulo 30"/>
              <p:cNvSpPr/>
              <p:nvPr/>
            </p:nvSpPr>
            <p:spPr>
              <a:xfrm>
                <a:off x="973139" y="5197762"/>
                <a:ext cx="7622222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Como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𝑓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é contínua em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ℝ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\</m:t>
                    </m:r>
                    <m:d>
                      <m:dPr>
                        <m:begChr m:val="{"/>
                        <m:endChr m:val="}"/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e>
                    </m:d>
                  </m:oMath>
                </a14:m>
                <a:r>
                  <a:rPr lang="pt-PT" dirty="0"/>
                  <a:t>,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pois é uma função racional, então o seu gráfico não admite mais assíntotas verticais.</a:t>
                </a:r>
              </a:p>
            </p:txBody>
          </p:sp>
        </mc:Choice>
        <mc:Fallback xmlns="">
          <p:sp>
            <p:nvSpPr>
              <p:cNvPr id="31" name="Rectângulo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139" y="5197762"/>
                <a:ext cx="7622222" cy="1200329"/>
              </a:xfrm>
              <a:prstGeom prst="rect">
                <a:avLst/>
              </a:prstGeom>
              <a:blipFill rotWithShape="1">
                <a:blip r:embed="rId10"/>
                <a:stretch>
                  <a:fillRect l="-720" b="-508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ângulo 2"/>
              <p:cNvSpPr/>
              <p:nvPr/>
            </p:nvSpPr>
            <p:spPr>
              <a:xfrm>
                <a:off x="973139" y="3014318"/>
                <a:ext cx="7794249" cy="5078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073150" indent="-1073150"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A reta de equação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=2 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candidata a assíntota vertical ao gráfico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3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139" y="3014318"/>
                <a:ext cx="7794249" cy="507831"/>
              </a:xfrm>
              <a:prstGeom prst="rect">
                <a:avLst/>
              </a:prstGeom>
              <a:blipFill>
                <a:blip r:embed="rId11"/>
                <a:stretch>
                  <a:fillRect l="-704" b="-833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ângulo 35"/>
              <p:cNvSpPr/>
              <p:nvPr/>
            </p:nvSpPr>
            <p:spPr>
              <a:xfrm>
                <a:off x="961322" y="4521685"/>
                <a:ext cx="7794249" cy="5078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073150" indent="-1073150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∴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A reta de equação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=2 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assíntota vertical ao gráfico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6" name="Rectângulo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322" y="4521685"/>
                <a:ext cx="7794249" cy="507831"/>
              </a:xfrm>
              <a:prstGeom prst="rect">
                <a:avLst/>
              </a:prstGeom>
              <a:blipFill rotWithShape="1">
                <a:blip r:embed="rId12"/>
                <a:stretch>
                  <a:fillRect b="-963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Rectângulo 19">
                <a:extLst>
                  <a:ext uri="{FF2B5EF4-FFF2-40B4-BE49-F238E27FC236}">
                    <a16:creationId xmlns:a16="http://schemas.microsoft.com/office/drawing/2014/main" id="{C77D50E0-9F10-4957-84B4-73D65B16CF72}"/>
                  </a:ext>
                </a:extLst>
              </p:cNvPr>
              <p:cNvSpPr/>
              <p:nvPr/>
            </p:nvSpPr>
            <p:spPr>
              <a:xfrm>
                <a:off x="4920939" y="3676250"/>
                <a:ext cx="1380314" cy="4603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sSup>
                                <m:sSupPr>
                                  <m:ctrlPr>
                                    <a:rPr lang="pt-PT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pt-PT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r>
                            <a:rPr lang="pt-PT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18" name="Rectângulo 19">
                <a:extLst>
                  <a:ext uri="{FF2B5EF4-FFF2-40B4-BE49-F238E27FC236}">
                    <a16:creationId xmlns:a16="http://schemas.microsoft.com/office/drawing/2014/main" id="{C77D50E0-9F10-4957-84B4-73D65B16CF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0939" y="3676250"/>
                <a:ext cx="1380314" cy="46031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Rectângulo 20">
                <a:extLst>
                  <a:ext uri="{FF2B5EF4-FFF2-40B4-BE49-F238E27FC236}">
                    <a16:creationId xmlns:a16="http://schemas.microsoft.com/office/drawing/2014/main" id="{A6571C8C-B325-4982-BD9B-AB2ADD3B631D}"/>
                  </a:ext>
                </a:extLst>
              </p:cNvPr>
              <p:cNvSpPr/>
              <p:nvPr/>
            </p:nvSpPr>
            <p:spPr>
              <a:xfrm>
                <a:off x="6172930" y="3457546"/>
                <a:ext cx="1589153" cy="6460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sSup>
                                <m:sSup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²+3</m:t>
                              </m:r>
                            </m:num>
                            <m:den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−2</m:t>
                              </m:r>
                            </m:den>
                          </m:f>
                          <m:r>
                            <a:rPr lang="pt-PT" b="0" i="1" smtClean="0">
                              <a:latin typeface="Cambria Math"/>
                              <a:cs typeface="Arial" panose="020B0604020202020204" pitchFamily="34" charset="0"/>
                            </a:rPr>
                            <m:t>=</m:t>
                          </m:r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22" name="Rectângulo 20">
                <a:extLst>
                  <a:ext uri="{FF2B5EF4-FFF2-40B4-BE49-F238E27FC236}">
                    <a16:creationId xmlns:a16="http://schemas.microsoft.com/office/drawing/2014/main" id="{A6571C8C-B325-4982-BD9B-AB2ADD3B63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930" y="3457546"/>
                <a:ext cx="1589153" cy="64607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Rectângulo 28">
                <a:extLst>
                  <a:ext uri="{FF2B5EF4-FFF2-40B4-BE49-F238E27FC236}">
                    <a16:creationId xmlns:a16="http://schemas.microsoft.com/office/drawing/2014/main" id="{3A3E615A-E267-4015-9284-F8540822CCD0}"/>
                  </a:ext>
                </a:extLst>
              </p:cNvPr>
              <p:cNvSpPr/>
              <p:nvPr/>
            </p:nvSpPr>
            <p:spPr>
              <a:xfrm>
                <a:off x="7574501" y="3492874"/>
                <a:ext cx="734432" cy="610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b="0" i="1" smtClean="0">
                              <a:latin typeface="Cambria Math"/>
                            </a:rPr>
                            <m:t>7</m:t>
                          </m:r>
                        </m:num>
                        <m:den>
                          <m:sSup>
                            <m:sSupPr>
                              <m:ctrlPr>
                                <a:rPr lang="pt-PT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sup>
                              <m:r>
                                <a:rPr lang="pt-PT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sup>
                          </m:sSup>
                        </m:den>
                      </m:f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23" name="Rectângulo 28">
                <a:extLst>
                  <a:ext uri="{FF2B5EF4-FFF2-40B4-BE49-F238E27FC236}">
                    <a16:creationId xmlns:a16="http://schemas.microsoft.com/office/drawing/2014/main" id="{3A3E615A-E267-4015-9284-F8540822CC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4501" y="3492874"/>
                <a:ext cx="734432" cy="61087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Rectângulo 29">
                <a:extLst>
                  <a:ext uri="{FF2B5EF4-FFF2-40B4-BE49-F238E27FC236}">
                    <a16:creationId xmlns:a16="http://schemas.microsoft.com/office/drawing/2014/main" id="{EC2146AE-1A37-4B1F-ACF9-568D9538EAB6}"/>
                  </a:ext>
                </a:extLst>
              </p:cNvPr>
              <p:cNvSpPr/>
              <p:nvPr/>
            </p:nvSpPr>
            <p:spPr>
              <a:xfrm>
                <a:off x="8122108" y="3613645"/>
                <a:ext cx="60625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pt-PT" b="0" i="1" smtClean="0">
                          <a:latin typeface="Cambria Math"/>
                        </a:rPr>
                        <m:t>∞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24" name="Rectângulo 29">
                <a:extLst>
                  <a:ext uri="{FF2B5EF4-FFF2-40B4-BE49-F238E27FC236}">
                    <a16:creationId xmlns:a16="http://schemas.microsoft.com/office/drawing/2014/main" id="{EC2146AE-1A37-4B1F-ACF9-568D9538EAB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2108" y="3613645"/>
                <a:ext cx="606256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9907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9" grpId="0"/>
      <p:bldP spid="30" grpId="0"/>
      <p:bldP spid="31" grpId="0"/>
      <p:bldP spid="3" grpId="0"/>
      <p:bldP spid="36" grpId="0"/>
      <p:bldP spid="18" grpId="0"/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958850" y="819319"/>
            <a:ext cx="7781738" cy="2860358"/>
          </a:xfrm>
          <a:prstGeom prst="round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ângulo 14"/>
              <p:cNvSpPr/>
              <p:nvPr/>
            </p:nvSpPr>
            <p:spPr>
              <a:xfrm>
                <a:off x="976314" y="953789"/>
                <a:ext cx="7764274" cy="24799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Dada uma função real de variável real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e dado um referencial cartesiano, a reta de equação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𝑦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𝑚𝑥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+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𝑏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com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𝑚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, 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𝑏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∈</m:t>
                    </m:r>
                    <m:r>
                      <a:rPr lang="pt-PT" b="0" i="1" dirty="0" smtClean="0">
                        <a:latin typeface="Cambria Math"/>
                        <a:cs typeface="Arial" pitchFamily="34" charset="0"/>
                      </a:rPr>
                      <m:t>ℝ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designa-se por:</a:t>
                </a:r>
              </a:p>
              <a:p>
                <a:pPr marL="285750" indent="-285750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assíntota ao gráfico de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𝒇</m:t>
                    </m:r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em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+∞</m:t>
                    </m:r>
                  </m:oMath>
                </a14:m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se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→+∞</m:t>
                            </m:r>
                          </m:lim>
                        </m:limLow>
                      </m:fName>
                      <m:e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pt-PT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pt-PT" i="1">
                                    <a:latin typeface="Cambria Math"/>
                                    <a:cs typeface="Arial" panose="020B0604020202020204" pitchFamily="34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pt-PT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−</m:t>
                            </m:r>
                            <m:d>
                              <m:dPr>
                                <m:ctrlPr>
                                  <a:rPr lang="pt-PT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pt-PT" b="0" i="1" smtClean="0">
                                    <a:latin typeface="Cambria Math"/>
                                    <a:cs typeface="Arial" panose="020B0604020202020204" pitchFamily="34" charset="0"/>
                                  </a:rPr>
                                  <m:t>𝑚𝑥</m:t>
                                </m:r>
                                <m:r>
                                  <a:rPr lang="pt-PT" b="0" i="1" smtClean="0">
                                    <a:latin typeface="Cambria Math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r>
                                  <a:rPr lang="pt-PT" b="0" i="1" smtClean="0">
                                    <a:latin typeface="Cambria Math"/>
                                    <a:cs typeface="Arial" panose="020B0604020202020204" pitchFamily="34" charset="0"/>
                                  </a:rPr>
                                  <m:t>𝑏</m:t>
                                </m:r>
                              </m:e>
                            </m:d>
                          </m:e>
                        </m:d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=0</m:t>
                        </m:r>
                      </m:e>
                    </m:func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;</a:t>
                </a:r>
              </a:p>
              <a:p>
                <a:pPr marL="285750" indent="-285750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assíntota ao gráfico de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𝒇</m:t>
                    </m:r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em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−</m:t>
                    </m:r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∞</m:t>
                    </m:r>
                  </m:oMath>
                </a14:m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se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→−∞</m:t>
                            </m:r>
                          </m:lim>
                        </m:limLow>
                      </m:fName>
                      <m:e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pt-PT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pt-PT" i="1">
                                    <a:latin typeface="Cambria Math"/>
                                    <a:cs typeface="Arial" panose="020B0604020202020204" pitchFamily="34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−</m:t>
                            </m:r>
                            <m:d>
                              <m:dPr>
                                <m:ctrlPr>
                                  <a:rPr lang="pt-PT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pt-PT" i="1">
                                    <a:latin typeface="Cambria Math"/>
                                    <a:cs typeface="Arial" panose="020B0604020202020204" pitchFamily="34" charset="0"/>
                                  </a:rPr>
                                  <m:t>𝑚𝑥</m:t>
                                </m:r>
                                <m:r>
                                  <a:rPr lang="pt-PT" i="1">
                                    <a:latin typeface="Cambria Math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r>
                                  <a:rPr lang="pt-PT" i="1">
                                    <a:latin typeface="Cambria Math"/>
                                    <a:cs typeface="Arial" panose="020B0604020202020204" pitchFamily="34" charset="0"/>
                                  </a:rPr>
                                  <m:t>𝑏</m:t>
                                </m:r>
                              </m:e>
                            </m:d>
                          </m:e>
                        </m:d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=0</m:t>
                        </m:r>
                      </m:e>
                    </m:func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Quando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𝑚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=0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designa-se por </a:t>
                </a:r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assíntota horizontal ao gráfico de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𝒇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.</a:t>
                </a:r>
                <a:endParaRPr lang="pt-PT" b="1" dirty="0">
                  <a:solidFill>
                    <a:srgbClr val="6AA342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5" name="Rectângulo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314" y="953789"/>
                <a:ext cx="7764274" cy="2479910"/>
              </a:xfrm>
              <a:prstGeom prst="rect">
                <a:avLst/>
              </a:prstGeom>
              <a:blipFill rotWithShape="1">
                <a:blip r:embed="rId4"/>
                <a:stretch>
                  <a:fillRect l="-628" r="-628" b="-98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6"/>
          <p:cNvSpPr txBox="1"/>
          <p:nvPr/>
        </p:nvSpPr>
        <p:spPr>
          <a:xfrm>
            <a:off x="976313" y="165511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6AA342"/>
              </a:buClr>
            </a:pPr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Assíntotas não verticais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ângulo 6"/>
              <p:cNvSpPr/>
              <p:nvPr/>
            </p:nvSpPr>
            <p:spPr>
              <a:xfrm>
                <a:off x="992138" y="4013812"/>
                <a:ext cx="7337216" cy="27337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b="1" dirty="0">
                    <a:solidFill>
                      <a:srgbClr val="0D677A"/>
                    </a:solidFill>
                    <a:latin typeface="Arial" pitchFamily="34" charset="0"/>
                    <a:cs typeface="Arial" pitchFamily="34" charset="0"/>
                  </a:rPr>
                  <a:t>Notas:</a:t>
                </a:r>
              </a:p>
              <a:p>
                <a:pPr marL="285750" indent="-285750">
                  <a:lnSpc>
                    <a:spcPct val="150000"/>
                  </a:lnSpc>
                  <a:buFont typeface="Arial" pitchFamily="34" charset="0"/>
                  <a:buChar char="•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A reta de equação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𝑦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𝑏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é uma </a:t>
                </a:r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assíntota horizontal ao gráfico de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𝒇</m:t>
                    </m:r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em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±</m:t>
                    </m:r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∞</m:t>
                    </m:r>
                  </m:oMath>
                </a14:m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se e só se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→±∞</m:t>
                            </m:r>
                          </m:lim>
                        </m:limLow>
                      </m:fName>
                      <m:e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pt-PT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pt-PT" i="1">
                                    <a:latin typeface="Cambria Math"/>
                                    <a:cs typeface="Arial" panose="020B0604020202020204" pitchFamily="34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pt-PT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𝑏</m:t>
                            </m:r>
                          </m:e>
                        </m:d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=0</m:t>
                        </m:r>
                      </m:e>
                    </m:func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isto é,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→±∞</m:t>
                            </m:r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=</m:t>
                        </m:r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𝑏</m:t>
                        </m:r>
                      </m:e>
                    </m:func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.</a:t>
                </a:r>
              </a:p>
              <a:p>
                <a:pPr marL="285750" indent="-285750">
                  <a:lnSpc>
                    <a:spcPct val="150000"/>
                  </a:lnSpc>
                  <a:buFont typeface="Arial" pitchFamily="34" charset="0"/>
                  <a:buChar char="•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Quando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→±∞ 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apenas pode ocorrer uma de três situações: o gráfico tem uma assíntota horizontal ou tem uma assíntota oblíqua ou não tem assíntota.</a:t>
                </a:r>
              </a:p>
            </p:txBody>
          </p:sp>
        </mc:Choice>
        <mc:Fallback xmlns="">
          <p:sp>
            <p:nvSpPr>
              <p:cNvPr id="7" name="Rectângu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2138" y="4013812"/>
                <a:ext cx="7337216" cy="2733762"/>
              </a:xfrm>
              <a:prstGeom prst="rect">
                <a:avLst/>
              </a:prstGeom>
              <a:blipFill rotWithShape="1">
                <a:blip r:embed="rId5"/>
                <a:stretch>
                  <a:fillRect l="-748" r="-83" b="-668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2874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958850" y="819319"/>
            <a:ext cx="7781738" cy="2400657"/>
          </a:xfrm>
          <a:prstGeom prst="round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6AA342"/>
              </a:buClr>
            </a:pPr>
            <a:r>
              <a:rPr lang="pt-PT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Clr>
                <a:srgbClr val="6AA342"/>
              </a:buClr>
            </a:pPr>
            <a:endParaRPr lang="pt-PT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ângulo 14"/>
              <p:cNvSpPr/>
              <p:nvPr/>
            </p:nvSpPr>
            <p:spPr>
              <a:xfrm>
                <a:off x="976314" y="953789"/>
                <a:ext cx="7764274" cy="199323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Propriedade:</a:t>
                </a:r>
              </a:p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Dada uma função real de variável real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se a reta de equação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𝑦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𝑚𝑥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+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𝑏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uma assíntota ao gráfico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quando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→+∞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(respetivamente,</a:t>
                </a:r>
                <a:r>
                  <a:rPr lang="pt-PT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→−∞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), então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→+∞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pt-PT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pt-PT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pt-PT" i="1">
                                    <a:latin typeface="Cambria Math"/>
                                    <a:cs typeface="Arial" panose="020B0604020202020204" pitchFamily="34" charset="0"/>
                                  </a:rPr>
                                  <m:t>𝑥</m:t>
                                </m:r>
                              </m:e>
                            </m:d>
                          </m:num>
                          <m:den>
                            <m:r>
                              <a:rPr lang="pt-PT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den>
                        </m:f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=</m:t>
                        </m:r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𝑚</m:t>
                        </m:r>
                      </m:e>
                    </m:func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(respetivamente,</a:t>
                </a:r>
                <a:r>
                  <a:rPr lang="pt-PT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→−∞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pt-PT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pt-PT" i="1">
                                    <a:latin typeface="Cambria Math"/>
                                    <a:cs typeface="Arial" panose="020B0604020202020204" pitchFamily="34" charset="0"/>
                                  </a:rPr>
                                  <m:t>𝑥</m:t>
                                </m:r>
                              </m:e>
                            </m:d>
                          </m:num>
                          <m:den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den>
                        </m:f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=</m:t>
                        </m:r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𝑚</m:t>
                        </m:r>
                      </m:e>
                    </m:func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).</a:t>
                </a:r>
              </a:p>
            </p:txBody>
          </p:sp>
        </mc:Choice>
        <mc:Fallback xmlns="">
          <p:sp>
            <p:nvSpPr>
              <p:cNvPr id="15" name="Rectângulo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314" y="953789"/>
                <a:ext cx="7764274" cy="1993238"/>
              </a:xfrm>
              <a:prstGeom prst="rect">
                <a:avLst/>
              </a:prstGeom>
              <a:blipFill rotWithShape="1">
                <a:blip r:embed="rId4"/>
                <a:stretch>
                  <a:fillRect l="-628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6"/>
          <p:cNvSpPr txBox="1"/>
          <p:nvPr/>
        </p:nvSpPr>
        <p:spPr>
          <a:xfrm>
            <a:off x="976313" y="165511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6AA342"/>
              </a:buClr>
            </a:pPr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Assíntotas não verticais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ângulo 6"/>
              <p:cNvSpPr/>
              <p:nvPr/>
            </p:nvSpPr>
            <p:spPr>
              <a:xfrm>
                <a:off x="958850" y="3598176"/>
                <a:ext cx="7503506" cy="19419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Consideremos a reta de equação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𝑦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𝑚𝑥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+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𝑏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uma assíntota ao gráfico da função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de domínio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PT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pt-PT" b="0" i="1" dirty="0">
                            <a:latin typeface="Cambria Math"/>
                            <a:cs typeface="Arial" pitchFamily="34" charset="0"/>
                          </a:rPr>
                          <m:t>ℝ</m:t>
                        </m:r>
                      </m:e>
                      <m:sup>
                        <m:r>
                          <a:rPr lang="pt-PT" b="0" i="1" dirty="0" smtClean="0">
                            <a:latin typeface="Cambria Math"/>
                            <a:cs typeface="Arial" pitchFamily="34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então: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 b="0" i="0">
                                <a:latin typeface="Cambria Math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b="0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b="0" i="1">
                                <a:latin typeface="Cambria Math"/>
                                <a:cs typeface="Arial" panose="020B0604020202020204" pitchFamily="34" charset="0"/>
                              </a:rPr>
                              <m:t>→+∞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pt-PT" b="0" i="1">
                                <a:latin typeface="Cambria Math"/>
                                <a:cs typeface="Arial" panose="020B0604020202020204" pitchFamily="34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pt-PT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pt-PT" b="0" i="1">
                                    <a:latin typeface="Cambria Math"/>
                                    <a:cs typeface="Arial" panose="020B0604020202020204" pitchFamily="34" charset="0"/>
                                  </a:rPr>
                                  <m:t>𝑥</m:t>
                                </m:r>
                              </m:e>
                            </m:d>
                          </m:num>
                          <m:den>
                            <m:r>
                              <a:rPr lang="pt-PT" b="0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den>
                        </m:f>
                        <m:r>
                          <a:rPr lang="pt-PT" b="0" i="1">
                            <a:latin typeface="Cambria Math"/>
                            <a:cs typeface="Arial" panose="020B0604020202020204" pitchFamily="34" charset="0"/>
                          </a:rPr>
                          <m:t>=</m:t>
                        </m:r>
                        <m:r>
                          <a:rPr lang="pt-PT" b="0" i="1">
                            <a:latin typeface="Cambria Math"/>
                            <a:cs typeface="Arial" panose="020B0604020202020204" pitchFamily="34" charset="0"/>
                          </a:rPr>
                          <m:t>𝑚</m:t>
                        </m:r>
                      </m:e>
                    </m:func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	e	</a:t>
                </a:r>
                <a:r>
                  <a:rPr lang="pt-PT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PT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 b="0" i="0">
                                <a:latin typeface="Cambria Math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b="0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b="0" i="1">
                                <a:latin typeface="Cambria Math"/>
                                <a:cs typeface="Arial" panose="020B0604020202020204" pitchFamily="34" charset="0"/>
                              </a:rPr>
                              <m:t>→+∞</m:t>
                            </m:r>
                          </m:lim>
                        </m:limLow>
                      </m:fName>
                      <m:e>
                        <m:d>
                          <m:dPr>
                            <m:ctrlPr>
                              <a:rPr lang="pt-PT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pt-PT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pt-PT" b="0" i="1" smtClean="0">
                                    <a:latin typeface="Cambria Math"/>
                                    <a:cs typeface="Arial" panose="020B0604020202020204" pitchFamily="34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pt-PT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pt-PT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𝑚𝑥</m:t>
                            </m:r>
                          </m:e>
                        </m:d>
                        <m:r>
                          <a:rPr lang="pt-PT" b="0" i="1">
                            <a:latin typeface="Cambria Math"/>
                            <a:cs typeface="Arial" panose="020B0604020202020204" pitchFamily="34" charset="0"/>
                          </a:rPr>
                          <m:t>=</m:t>
                        </m:r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𝑏</m:t>
                        </m:r>
                      </m:e>
                    </m:func>
                  </m:oMath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  <a:p>
                <a:pPr>
                  <a:lnSpc>
                    <a:spcPct val="150000"/>
                  </a:lnSpc>
                </a:pPr>
                <a:endParaRPr lang="pt-PT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7" name="Rectângu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8850" y="3598176"/>
                <a:ext cx="7503506" cy="1941942"/>
              </a:xfrm>
              <a:prstGeom prst="rect">
                <a:avLst/>
              </a:prstGeom>
              <a:blipFill>
                <a:blip r:embed="rId5"/>
                <a:stretch>
                  <a:fillRect l="-65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4021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5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6"/>
          <p:cNvSpPr txBox="1"/>
          <p:nvPr/>
        </p:nvSpPr>
        <p:spPr>
          <a:xfrm>
            <a:off x="976312" y="84829"/>
            <a:ext cx="846586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6AA342"/>
              </a:buClr>
            </a:pPr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Método para determinar assíntotas não verticais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ângulo 1"/>
              <p:cNvSpPr/>
              <p:nvPr/>
            </p:nvSpPr>
            <p:spPr>
              <a:xfrm>
                <a:off x="973138" y="677666"/>
                <a:ext cx="7938106" cy="18276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138238" indent="-1138238">
                  <a:lnSpc>
                    <a:spcPct val="150000"/>
                  </a:lnSpc>
                </a:pPr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1.º passo:</a:t>
                </a:r>
                <a:r>
                  <a:rPr lang="pt-PT" b="1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Observa se o domínio contém pelo menos um intervalo do tipo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]–∞, 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𝑎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[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ou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]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𝑎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, +∞[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ou seja, se o domínio não é majorado ou não é minorado. </a:t>
                </a:r>
              </a:p>
              <a:p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2.º passo</a:t>
                </a:r>
                <a:r>
                  <a:rPr lang="pt-PT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: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Se fizer sentido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→+∞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calcula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𝑚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 i="0">
                                <a:latin typeface="Cambria Math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→+∞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pt-PT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pt-PT" i="1">
                                    <a:latin typeface="Cambria Math"/>
                                    <a:cs typeface="Arial" panose="020B0604020202020204" pitchFamily="34" charset="0"/>
                                  </a:rPr>
                                  <m:t>𝑥</m:t>
                                </m:r>
                              </m:e>
                            </m:d>
                          </m:num>
                          <m:den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den>
                        </m:f>
                      </m:e>
                    </m:func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:</m:t>
                    </m:r>
                  </m:oMath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138" y="677666"/>
                <a:ext cx="7938106" cy="1827616"/>
              </a:xfrm>
              <a:prstGeom prst="rect">
                <a:avLst/>
              </a:prstGeom>
              <a:blipFill rotWithShape="1">
                <a:blip r:embed="rId4"/>
                <a:stretch>
                  <a:fillRect l="-691" r="-768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ângulo arredondado 4"/>
              <p:cNvSpPr/>
              <p:nvPr/>
            </p:nvSpPr>
            <p:spPr>
              <a:xfrm>
                <a:off x="358114" y="3182226"/>
                <a:ext cx="1637110" cy="630882"/>
              </a:xfrm>
              <a:prstGeom prst="round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1600" i="1">
                          <a:latin typeface="Cambria Math"/>
                          <a:cs typeface="Arial" panose="020B0604020202020204" pitchFamily="34" charset="0"/>
                        </a:rPr>
                        <m:t>𝑚</m:t>
                      </m:r>
                      <m:r>
                        <a:rPr lang="pt-PT" sz="1600" i="1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pt-PT" sz="1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sz="16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 sz="1600" i="0">
                                  <a:latin typeface="Cambria Math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sz="1600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sz="1600" i="1">
                                  <a:latin typeface="Cambria Math"/>
                                  <a:cs typeface="Arial" panose="020B0604020202020204" pitchFamily="34" charset="0"/>
                                </a:rPr>
                                <m:t>→+∞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sz="16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pt-PT" sz="1600" i="1">
                                  <a:latin typeface="Cambria Math"/>
                                  <a:cs typeface="Arial" panose="020B0604020202020204" pitchFamily="34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pt-PT" sz="16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sz="1600" i="1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</m:d>
                            </m:num>
                            <m:den>
                              <m:r>
                                <a:rPr lang="pt-PT" sz="1600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pt-PT" sz="1600" dirty="0"/>
              </a:p>
            </p:txBody>
          </p:sp>
        </mc:Choice>
        <mc:Fallback xmlns="">
          <p:sp>
            <p:nvSpPr>
              <p:cNvPr id="5" name="Rectângulo arredondad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14" y="3182226"/>
                <a:ext cx="1637110" cy="630882"/>
              </a:xfrm>
              <a:prstGeom prst="round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Conexão recta 8"/>
          <p:cNvCxnSpPr/>
          <p:nvPr/>
        </p:nvCxnSpPr>
        <p:spPr>
          <a:xfrm>
            <a:off x="2171797" y="3506850"/>
            <a:ext cx="3163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xão recta 11"/>
          <p:cNvCxnSpPr/>
          <p:nvPr/>
        </p:nvCxnSpPr>
        <p:spPr>
          <a:xfrm>
            <a:off x="2488138" y="2957680"/>
            <a:ext cx="0" cy="11042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xão recta unidireccional 13"/>
          <p:cNvCxnSpPr/>
          <p:nvPr/>
        </p:nvCxnSpPr>
        <p:spPr>
          <a:xfrm>
            <a:off x="2488138" y="2957680"/>
            <a:ext cx="51538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xão recta unidireccional 15"/>
          <p:cNvCxnSpPr/>
          <p:nvPr/>
        </p:nvCxnSpPr>
        <p:spPr>
          <a:xfrm>
            <a:off x="2488138" y="4061959"/>
            <a:ext cx="51538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ângulo arredondado 17"/>
              <p:cNvSpPr/>
              <p:nvPr/>
            </p:nvSpPr>
            <p:spPr>
              <a:xfrm>
                <a:off x="3010637" y="3829209"/>
                <a:ext cx="5335920" cy="458565"/>
              </a:xfrm>
              <a:prstGeom prst="round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pt-PT" sz="1600" dirty="0">
                    <a:latin typeface="Arial" pitchFamily="34" charset="0"/>
                    <a:cs typeface="Arial" pitchFamily="34" charset="0"/>
                  </a:rPr>
                  <a:t>Se </a:t>
                </a:r>
                <a14:m>
                  <m:oMath xmlns:m="http://schemas.openxmlformats.org/officeDocument/2006/math">
                    <m:r>
                      <a:rPr lang="pt-PT" sz="1600" i="1" smtClean="0">
                        <a:latin typeface="Cambria Math"/>
                        <a:cs typeface="Arial" panose="020B0604020202020204" pitchFamily="34" charset="0"/>
                      </a:rPr>
                      <m:t>𝑚</m:t>
                    </m:r>
                    <m:r>
                      <a:rPr lang="pt-PT" sz="1600" b="0" i="1" smtClean="0">
                        <a:latin typeface="Cambria Math"/>
                        <a:cs typeface="Arial" panose="020B0604020202020204" pitchFamily="34" charset="0"/>
                      </a:rPr>
                      <m:t>∈</m:t>
                    </m:r>
                    <m:r>
                      <a:rPr lang="pt-PT" sz="1600" b="0" i="1" smtClean="0">
                        <a:latin typeface="Cambria Math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pt-PT" sz="1600" dirty="0">
                    <a:latin typeface="Arial" pitchFamily="34" charset="0"/>
                    <a:cs typeface="Arial" pitchFamily="34" charset="0"/>
                  </a:rPr>
                  <a:t>, calcula </a:t>
                </a:r>
                <a14:m>
                  <m:oMath xmlns:m="http://schemas.openxmlformats.org/officeDocument/2006/math">
                    <m:r>
                      <a:rPr lang="pt-PT" sz="1600" b="0" i="1" smtClean="0">
                        <a:latin typeface="Cambria Math"/>
                        <a:cs typeface="Arial" panose="020B0604020202020204" pitchFamily="34" charset="0"/>
                      </a:rPr>
                      <m:t>𝑏</m:t>
                    </m:r>
                    <m:r>
                      <a:rPr lang="pt-PT" sz="1600" b="0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func>
                      <m:funcPr>
                        <m:ctrlPr>
                          <a:rPr lang="pt-PT" sz="1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sz="1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 sz="1600" i="0">
                                <a:latin typeface="Cambria Math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sz="1600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sz="1600" i="1">
                                <a:latin typeface="Cambria Math"/>
                                <a:cs typeface="Arial" panose="020B0604020202020204" pitchFamily="34" charset="0"/>
                              </a:rPr>
                              <m:t>→+∞</m:t>
                            </m:r>
                          </m:lim>
                        </m:limLow>
                      </m:fName>
                      <m:e>
                        <m:d>
                          <m:dPr>
                            <m:ctrlPr>
                              <a:rPr lang="pt-PT" sz="1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sz="1600" i="1">
                                <a:latin typeface="Cambria Math"/>
                                <a:cs typeface="Arial" panose="020B0604020202020204" pitchFamily="34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pt-PT" sz="1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pt-PT" sz="1600" i="1">
                                    <a:latin typeface="Cambria Math"/>
                                    <a:cs typeface="Arial" panose="020B0604020202020204" pitchFamily="34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pt-PT" sz="1600" i="1">
                                <a:latin typeface="Cambria Math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pt-PT" sz="1600" i="1">
                                <a:latin typeface="Cambria Math"/>
                                <a:cs typeface="Arial" panose="020B0604020202020204" pitchFamily="34" charset="0"/>
                              </a:rPr>
                              <m:t>𝑚𝑥</m:t>
                            </m:r>
                          </m:e>
                        </m:d>
                      </m:e>
                    </m:func>
                  </m:oMath>
                </a14:m>
                <a:r>
                  <a:rPr lang="pt-PT" sz="1600" dirty="0"/>
                  <a:t>.</a:t>
                </a:r>
              </a:p>
            </p:txBody>
          </p:sp>
        </mc:Choice>
        <mc:Fallback xmlns="">
          <p:sp>
            <p:nvSpPr>
              <p:cNvPr id="18" name="Rectângulo arredondado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0637" y="3829209"/>
                <a:ext cx="5335920" cy="458565"/>
              </a:xfrm>
              <a:prstGeom prst="round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ângulo arredondado 18"/>
              <p:cNvSpPr/>
              <p:nvPr/>
            </p:nvSpPr>
            <p:spPr>
              <a:xfrm>
                <a:off x="3010638" y="2650012"/>
                <a:ext cx="5335919" cy="646986"/>
              </a:xfrm>
              <a:prstGeom prst="round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pt-PT" sz="1600" dirty="0">
                    <a:latin typeface="Arial" pitchFamily="34" charset="0"/>
                    <a:cs typeface="Arial" pitchFamily="34" charset="0"/>
                  </a:rPr>
                  <a:t>Se </a:t>
                </a:r>
                <a14:m>
                  <m:oMath xmlns:m="http://schemas.openxmlformats.org/officeDocument/2006/math">
                    <m:r>
                      <a:rPr lang="pt-PT" sz="1600" i="1" smtClean="0">
                        <a:latin typeface="Cambria Math"/>
                        <a:cs typeface="Arial" panose="020B0604020202020204" pitchFamily="34" charset="0"/>
                      </a:rPr>
                      <m:t>𝑚</m:t>
                    </m:r>
                    <m:r>
                      <a:rPr lang="pt-PT" sz="1600" b="0" i="1" smtClean="0">
                        <a:latin typeface="Cambria Math"/>
                        <a:cs typeface="Arial" panose="020B0604020202020204" pitchFamily="34" charset="0"/>
                      </a:rPr>
                      <m:t>∉</m:t>
                    </m:r>
                    <m:r>
                      <a:rPr lang="pt-PT" sz="1600" b="0" i="1" smtClean="0">
                        <a:latin typeface="Cambria Math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pt-PT" sz="1600" dirty="0">
                    <a:latin typeface="Arial" pitchFamily="34" charset="0"/>
                    <a:cs typeface="Arial" pitchFamily="34" charset="0"/>
                  </a:rPr>
                  <a:t>, ou </a:t>
                </a:r>
                <a:r>
                  <a:rPr lang="pt-PT" sz="16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este limite não existe</a:t>
                </a:r>
                <a:r>
                  <a:rPr lang="pt-PT" sz="1600" dirty="0">
                    <a:latin typeface="Arial" pitchFamily="34" charset="0"/>
                    <a:cs typeface="Arial" pitchFamily="34" charset="0"/>
                  </a:rPr>
                  <a:t>, então o gráfico de </a:t>
                </a:r>
                <a14:m>
                  <m:oMath xmlns:m="http://schemas.openxmlformats.org/officeDocument/2006/math">
                    <m:r>
                      <a:rPr lang="pt-PT" sz="1600" b="0" i="1" smtClean="0">
                        <a:latin typeface="Cambria Math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pt-PT" sz="1600" dirty="0"/>
                  <a:t> </a:t>
                </a:r>
                <a:r>
                  <a:rPr lang="pt-PT" sz="1600" dirty="0">
                    <a:latin typeface="Arial" pitchFamily="34" charset="0"/>
                    <a:cs typeface="Arial" pitchFamily="34" charset="0"/>
                  </a:rPr>
                  <a:t>não admite assíntota não vertical quando </a:t>
                </a:r>
                <a14:m>
                  <m:oMath xmlns:m="http://schemas.openxmlformats.org/officeDocument/2006/math">
                    <m:r>
                      <a:rPr lang="pt-PT" sz="1600" i="1"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  <m:r>
                      <a:rPr lang="pt-PT" sz="1600" i="1">
                        <a:latin typeface="Cambria Math"/>
                        <a:cs typeface="Arial" panose="020B0604020202020204" pitchFamily="34" charset="0"/>
                      </a:rPr>
                      <m:t>→+∞</m:t>
                    </m:r>
                  </m:oMath>
                </a14:m>
                <a:r>
                  <a:rPr lang="pt-PT" sz="1600" dirty="0"/>
                  <a:t>.</a:t>
                </a:r>
              </a:p>
            </p:txBody>
          </p:sp>
        </mc:Choice>
        <mc:Fallback xmlns="">
          <p:sp>
            <p:nvSpPr>
              <p:cNvPr id="19" name="Rectângulo arredondado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0638" y="2650012"/>
                <a:ext cx="5335919" cy="646986"/>
              </a:xfrm>
              <a:prstGeom prst="roundRect">
                <a:avLst/>
              </a:prstGeom>
              <a:blipFill rotWithShape="1">
                <a:blip r:embed="rId7"/>
                <a:stretch>
                  <a:fillRect b="-4545"/>
                </a:stretch>
              </a:blipFill>
              <a:ln/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Conexão recta 21"/>
          <p:cNvCxnSpPr/>
          <p:nvPr/>
        </p:nvCxnSpPr>
        <p:spPr>
          <a:xfrm rot="5400000">
            <a:off x="5059252" y="4512801"/>
            <a:ext cx="3163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xão recta 22"/>
          <p:cNvCxnSpPr/>
          <p:nvPr/>
        </p:nvCxnSpPr>
        <p:spPr>
          <a:xfrm flipH="1">
            <a:off x="2488138" y="4670971"/>
            <a:ext cx="4242199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xão recta unidireccional 23"/>
          <p:cNvCxnSpPr/>
          <p:nvPr/>
        </p:nvCxnSpPr>
        <p:spPr>
          <a:xfrm rot="5400000">
            <a:off x="6472643" y="4928666"/>
            <a:ext cx="51538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xão recta unidireccional 24"/>
          <p:cNvCxnSpPr/>
          <p:nvPr/>
        </p:nvCxnSpPr>
        <p:spPr>
          <a:xfrm rot="5400000">
            <a:off x="2216828" y="4928666"/>
            <a:ext cx="51538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ângulo arredondado 25"/>
              <p:cNvSpPr/>
              <p:nvPr/>
            </p:nvSpPr>
            <p:spPr>
              <a:xfrm>
                <a:off x="712376" y="5186360"/>
                <a:ext cx="3370507" cy="919401"/>
              </a:xfrm>
              <a:prstGeom prst="round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pt-PT" sz="1600" dirty="0">
                    <a:latin typeface="Arial" pitchFamily="34" charset="0"/>
                    <a:cs typeface="Arial" pitchFamily="34" charset="0"/>
                  </a:rPr>
                  <a:t>Se </a:t>
                </a:r>
                <a14:m>
                  <m:oMath xmlns:m="http://schemas.openxmlformats.org/officeDocument/2006/math">
                    <m:r>
                      <a:rPr lang="pt-PT" sz="1600" b="0" i="1" smtClean="0">
                        <a:latin typeface="Cambria Math"/>
                        <a:cs typeface="Arial" panose="020B0604020202020204" pitchFamily="34" charset="0"/>
                      </a:rPr>
                      <m:t>𝑏</m:t>
                    </m:r>
                    <m:r>
                      <a:rPr lang="pt-PT" sz="1600" b="0" i="1" smtClean="0">
                        <a:latin typeface="Cambria Math"/>
                        <a:cs typeface="Arial" panose="020B0604020202020204" pitchFamily="34" charset="0"/>
                      </a:rPr>
                      <m:t>∈</m:t>
                    </m:r>
                    <m:r>
                      <a:rPr lang="pt-PT" sz="1600" b="0" i="1" smtClean="0">
                        <a:latin typeface="Cambria Math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pt-PT" sz="1600" dirty="0">
                    <a:latin typeface="Arial" pitchFamily="34" charset="0"/>
                    <a:cs typeface="Arial" pitchFamily="34" charset="0"/>
                  </a:rPr>
                  <a:t>, então </a:t>
                </a:r>
                <a14:m>
                  <m:oMath xmlns:m="http://schemas.openxmlformats.org/officeDocument/2006/math">
                    <m:r>
                      <a:rPr lang="pt-PT" sz="1600" i="1" dirty="0">
                        <a:latin typeface="Cambria Math"/>
                        <a:cs typeface="Arial" pitchFamily="34" charset="0"/>
                      </a:rPr>
                      <m:t>𝑦</m:t>
                    </m:r>
                    <m:r>
                      <a:rPr lang="pt-PT" sz="1600" i="1" dirty="0"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pt-PT" sz="1600" i="1" dirty="0">
                        <a:latin typeface="Cambria Math"/>
                        <a:cs typeface="Arial" pitchFamily="34" charset="0"/>
                      </a:rPr>
                      <m:t>𝑚𝑥</m:t>
                    </m:r>
                    <m:r>
                      <a:rPr lang="pt-PT" sz="1600" i="1" dirty="0">
                        <a:latin typeface="Cambria Math"/>
                        <a:cs typeface="Arial" pitchFamily="34" charset="0"/>
                      </a:rPr>
                      <m:t>+</m:t>
                    </m:r>
                    <m:r>
                      <a:rPr lang="pt-PT" sz="1600" i="1" dirty="0">
                        <a:latin typeface="Cambria Math"/>
                        <a:cs typeface="Arial" pitchFamily="34" charset="0"/>
                      </a:rPr>
                      <m:t>𝑏</m:t>
                    </m:r>
                  </m:oMath>
                </a14:m>
                <a:r>
                  <a:rPr lang="pt-PT" sz="1600" dirty="0">
                    <a:latin typeface="Arial" pitchFamily="34" charset="0"/>
                    <a:cs typeface="Arial" pitchFamily="34" charset="0"/>
                  </a:rPr>
                  <a:t> é uma assíntota não vertical ao gráfico de </a:t>
                </a:r>
                <a14:m>
                  <m:oMath xmlns:m="http://schemas.openxmlformats.org/officeDocument/2006/math">
                    <m:r>
                      <a:rPr lang="pt-PT" sz="1600" i="1">
                        <a:latin typeface="Cambria Math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pt-PT" sz="1600" dirty="0"/>
                  <a:t>.</a:t>
                </a:r>
              </a:p>
            </p:txBody>
          </p:sp>
        </mc:Choice>
        <mc:Fallback xmlns="">
          <p:sp>
            <p:nvSpPr>
              <p:cNvPr id="26" name="Rectângulo arredondado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376" y="5186360"/>
                <a:ext cx="3370507" cy="919401"/>
              </a:xfrm>
              <a:prstGeom prst="roundRect">
                <a:avLst/>
              </a:prstGeom>
              <a:blipFill rotWithShape="1">
                <a:blip r:embed="rId8"/>
                <a:stretch>
                  <a:fillRect b="-1290"/>
                </a:stretch>
              </a:blipFill>
              <a:ln/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ângulo arredondado 26"/>
              <p:cNvSpPr/>
              <p:nvPr/>
            </p:nvSpPr>
            <p:spPr>
              <a:xfrm>
                <a:off x="4492273" y="5202389"/>
                <a:ext cx="4302008" cy="919401"/>
              </a:xfrm>
              <a:prstGeom prst="round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pt-PT" sz="1600" dirty="0">
                    <a:latin typeface="Arial" pitchFamily="34" charset="0"/>
                    <a:cs typeface="Arial" pitchFamily="34" charset="0"/>
                  </a:rPr>
                  <a:t>Se </a:t>
                </a:r>
                <a14:m>
                  <m:oMath xmlns:m="http://schemas.openxmlformats.org/officeDocument/2006/math">
                    <m:r>
                      <a:rPr lang="pt-PT" sz="1600" b="0" i="1" smtClean="0">
                        <a:latin typeface="Cambria Math"/>
                        <a:cs typeface="Arial" panose="020B0604020202020204" pitchFamily="34" charset="0"/>
                      </a:rPr>
                      <m:t>𝑏</m:t>
                    </m:r>
                    <m:r>
                      <a:rPr lang="pt-PT" sz="1600" b="0" i="1" smtClean="0">
                        <a:latin typeface="Cambria Math"/>
                        <a:cs typeface="Arial" panose="020B0604020202020204" pitchFamily="34" charset="0"/>
                      </a:rPr>
                      <m:t>∉</m:t>
                    </m:r>
                    <m:r>
                      <a:rPr lang="pt-PT" sz="1600" b="0" i="1" smtClean="0">
                        <a:latin typeface="Cambria Math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pt-PT" sz="1600" dirty="0"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pt-PT" sz="16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ou este limite não existe</a:t>
                </a:r>
                <a:r>
                  <a:rPr lang="pt-PT" sz="1600" dirty="0">
                    <a:latin typeface="Arial" pitchFamily="34" charset="0"/>
                    <a:cs typeface="Arial" pitchFamily="34" charset="0"/>
                  </a:rPr>
                  <a:t>, então o gráfico de </a:t>
                </a:r>
                <a14:m>
                  <m:oMath xmlns:m="http://schemas.openxmlformats.org/officeDocument/2006/math">
                    <m:r>
                      <a:rPr lang="pt-PT" sz="1600" b="0" i="1" smtClean="0">
                        <a:latin typeface="Cambria Math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pt-PT" sz="1600" dirty="0"/>
                  <a:t> </a:t>
                </a:r>
                <a:r>
                  <a:rPr lang="pt-PT" sz="1600" dirty="0">
                    <a:latin typeface="Arial" pitchFamily="34" charset="0"/>
                    <a:cs typeface="Arial" pitchFamily="34" charset="0"/>
                  </a:rPr>
                  <a:t>não admite assíntota não vertical quando </a:t>
                </a:r>
                <a14:m>
                  <m:oMath xmlns:m="http://schemas.openxmlformats.org/officeDocument/2006/math">
                    <m:r>
                      <a:rPr lang="pt-PT" sz="1600" i="1"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  <m:r>
                      <a:rPr lang="pt-PT" sz="1600" i="1">
                        <a:latin typeface="Cambria Math"/>
                        <a:cs typeface="Arial" panose="020B0604020202020204" pitchFamily="34" charset="0"/>
                      </a:rPr>
                      <m:t>→+∞</m:t>
                    </m:r>
                  </m:oMath>
                </a14:m>
                <a:r>
                  <a:rPr lang="pt-PT" sz="1600" dirty="0">
                    <a:latin typeface="Arial" pitchFamily="34" charset="0"/>
                    <a:cs typeface="Arial" pitchFamily="34" charset="0"/>
                  </a:rPr>
                  <a:t>.</a:t>
                </a:r>
                <a:endParaRPr lang="pt-PT" sz="1600" dirty="0"/>
              </a:p>
            </p:txBody>
          </p:sp>
        </mc:Choice>
        <mc:Fallback xmlns="">
          <p:sp>
            <p:nvSpPr>
              <p:cNvPr id="27" name="Rectângulo arredondado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2273" y="5202389"/>
                <a:ext cx="4302008" cy="919401"/>
              </a:xfrm>
              <a:prstGeom prst="roundRect">
                <a:avLst/>
              </a:prstGeom>
              <a:blipFill rotWithShape="1">
                <a:blip r:embed="rId9"/>
                <a:stretch>
                  <a:fillRect b="-1290"/>
                </a:stretch>
              </a:blipFill>
              <a:ln/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ângulo 28"/>
              <p:cNvSpPr/>
              <p:nvPr/>
            </p:nvSpPr>
            <p:spPr>
              <a:xfrm>
                <a:off x="989318" y="6143732"/>
                <a:ext cx="7239837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116013" indent="-1116013"/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3.º passo</a:t>
                </a:r>
                <a:r>
                  <a:rPr lang="pt-PT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: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Aplicar o raciocínio do passo anterior para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→−∞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se fizer sentido.</a:t>
                </a:r>
              </a:p>
            </p:txBody>
          </p:sp>
        </mc:Choice>
        <mc:Fallback xmlns="">
          <p:sp>
            <p:nvSpPr>
              <p:cNvPr id="29" name="Rectângulo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318" y="6143732"/>
                <a:ext cx="7239837" cy="646331"/>
              </a:xfrm>
              <a:prstGeom prst="rect">
                <a:avLst/>
              </a:prstGeom>
              <a:blipFill rotWithShape="1">
                <a:blip r:embed="rId10"/>
                <a:stretch>
                  <a:fillRect l="-673" t="-4717" b="-1415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722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8" grpId="0" animBg="1"/>
      <p:bldP spid="19" grpId="0" animBg="1"/>
      <p:bldP spid="26" grpId="0" animBg="1"/>
      <p:bldP spid="27" grpId="0" animBg="1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185369" y="115332"/>
            <a:ext cx="77406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Exemplo 2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ângulo 4"/>
              <p:cNvSpPr/>
              <p:nvPr/>
            </p:nvSpPr>
            <p:spPr>
              <a:xfrm>
                <a:off x="950997" y="748444"/>
                <a:ext cx="7760741" cy="11447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Determina, caso existam, as assíntotas não verticais ao gráfico da função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definida por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pt-PT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t-PT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PT" b="0" i="1" smtClean="0">
                            <a:latin typeface="Cambria Math"/>
                          </a:rPr>
                          <m:t>3</m:t>
                        </m:r>
                        <m:r>
                          <a:rPr lang="pt-PT" b="0" i="1" smtClean="0">
                            <a:latin typeface="Cambria Math"/>
                          </a:rPr>
                          <m:t>𝑥</m:t>
                        </m:r>
                        <m:r>
                          <a:rPr lang="pt-PT" b="0" i="1" smtClean="0">
                            <a:latin typeface="Cambria Math"/>
                          </a:rPr>
                          <m:t>²+2</m:t>
                        </m:r>
                      </m:num>
                      <m:den>
                        <m:r>
                          <a:rPr lang="pt-PT" b="0" i="1" smtClean="0">
                            <a:latin typeface="Cambria Math"/>
                          </a:rPr>
                          <m:t>𝑥</m:t>
                        </m:r>
                        <m:r>
                          <a:rPr lang="pt-PT" b="0" i="1" smtClean="0">
                            <a:latin typeface="Cambria Math"/>
                          </a:rPr>
                          <m:t>+2</m:t>
                        </m:r>
                      </m:den>
                    </m:f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Rec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997" y="748444"/>
                <a:ext cx="7760741" cy="1144737"/>
              </a:xfrm>
              <a:prstGeom prst="rect">
                <a:avLst/>
              </a:prstGeom>
              <a:blipFill rotWithShape="1">
                <a:blip r:embed="rId4"/>
                <a:stretch>
                  <a:fillRect l="-628" r="-7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tângulo 1"/>
          <p:cNvSpPr/>
          <p:nvPr/>
        </p:nvSpPr>
        <p:spPr>
          <a:xfrm>
            <a:off x="958850" y="2012844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ângulo 11"/>
              <p:cNvSpPr/>
              <p:nvPr/>
            </p:nvSpPr>
            <p:spPr>
              <a:xfrm>
                <a:off x="973138" y="2476350"/>
                <a:ext cx="7952881" cy="9455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PT" dirty="0">
                    <a:latin typeface="Arial" pitchFamily="34" charset="0"/>
                    <a:cs typeface="Arial" pitchFamily="34" charset="0"/>
                  </a:rPr>
                  <a:t>Como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PT" b="0" i="1" smtClean="0">
                            <a:latin typeface="Cambria Math"/>
                          </a:rPr>
                          <m:t>𝐷</m:t>
                        </m:r>
                      </m:e>
                      <m:sub>
                        <m:r>
                          <a:rPr lang="pt-PT" b="0" i="1" smtClean="0">
                            <a:latin typeface="Cambria Math"/>
                          </a:rPr>
                          <m:t>𝑓</m:t>
                        </m:r>
                      </m:sub>
                    </m:sSub>
                    <m:r>
                      <a:rPr lang="pt-PT" i="1">
                        <a:latin typeface="Cambria Math"/>
                      </a:rPr>
                      <m:t>=</m:t>
                    </m:r>
                    <m:r>
                      <a:rPr lang="pt-PT" b="0" i="1" smtClean="0">
                        <a:latin typeface="Cambria Math"/>
                      </a:rPr>
                      <m:t>ℝ</m:t>
                    </m:r>
                    <m:r>
                      <a:rPr lang="pt-PT" b="0" i="1" smtClean="0">
                        <a:latin typeface="Cambria Math"/>
                      </a:rPr>
                      <m:t>\</m:t>
                    </m:r>
                    <m:d>
                      <m:dPr>
                        <m:begChr m:val="{"/>
                        <m:endChr m:val="}"/>
                        <m:ctrlPr>
                          <a:rPr lang="pt-PT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b="0" i="1" smtClean="0">
                            <a:latin typeface="Cambria Math"/>
                          </a:rPr>
                          <m:t>−2</m:t>
                        </m:r>
                      </m:e>
                    </m:d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vamos procurar uma assíntota não vertical para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→+∞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e para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→−∞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endParaRPr lang="pt-PT" dirty="0"/>
              </a:p>
            </p:txBody>
          </p:sp>
        </mc:Choice>
        <mc:Fallback xmlns="">
          <p:sp>
            <p:nvSpPr>
              <p:cNvPr id="12" name="Rectâ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138" y="2476350"/>
                <a:ext cx="7952881" cy="945580"/>
              </a:xfrm>
              <a:prstGeom prst="rect">
                <a:avLst/>
              </a:prstGeom>
              <a:blipFill rotWithShape="1">
                <a:blip r:embed="rId5"/>
                <a:stretch>
                  <a:fillRect l="-690" t="-322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ângulo 20"/>
              <p:cNvSpPr/>
              <p:nvPr/>
            </p:nvSpPr>
            <p:spPr>
              <a:xfrm>
                <a:off x="626793" y="3178421"/>
                <a:ext cx="1983685" cy="6564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𝑚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func>
                      <m:funcPr>
                        <m:ctrlPr>
                          <a:rPr lang="pt-PT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 i="0">
                                <a:latin typeface="Cambria Math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→+∞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f>
                              <m:fPr>
                                <m:ctrlPr>
                                  <a:rPr lang="pt-PT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pt-PT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²+2</m:t>
                                </m:r>
                              </m:num>
                              <m:den>
                                <m:r>
                                  <a:rPr lang="pt-PT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+2</m:t>
                                </m:r>
                              </m:den>
                            </m:f>
                            <m:r>
                              <a:rPr lang="pt-PT" b="0" i="1" smtClean="0">
                                <a:latin typeface="Cambria Math"/>
                              </a:rPr>
                              <m:t> </m:t>
                            </m:r>
                          </m:num>
                          <m:den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den>
                        </m:f>
                      </m:e>
                    </m:func>
                    <m:r>
                      <a:rPr lang="pt-PT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pt-PT" dirty="0"/>
                  <a:t> </a:t>
                </a:r>
              </a:p>
            </p:txBody>
          </p:sp>
        </mc:Choice>
        <mc:Fallback xmlns="">
          <p:sp>
            <p:nvSpPr>
              <p:cNvPr id="21" name="Rec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793" y="3178421"/>
                <a:ext cx="1983685" cy="65646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ângulo 21"/>
              <p:cNvSpPr/>
              <p:nvPr/>
            </p:nvSpPr>
            <p:spPr>
              <a:xfrm>
                <a:off x="2343924" y="3294470"/>
                <a:ext cx="1521250" cy="5423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pt-PT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 i="0">
                                <a:latin typeface="Cambria Math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→+∞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pt-PT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i="1">
                                <a:latin typeface="Cambria Math"/>
                              </a:rPr>
                              <m:t>3</m:t>
                            </m:r>
                            <m:r>
                              <a:rPr lang="pt-PT" i="1">
                                <a:latin typeface="Cambria Math"/>
                              </a:rPr>
                              <m:t>𝑥</m:t>
                            </m:r>
                            <m:r>
                              <a:rPr lang="pt-PT" i="1">
                                <a:latin typeface="Cambria Math"/>
                              </a:rPr>
                              <m:t>²+2</m:t>
                            </m:r>
                          </m:num>
                          <m:den>
                            <m:r>
                              <a:rPr lang="pt-PT" i="1">
                                <a:latin typeface="Cambria Math"/>
                              </a:rPr>
                              <m:t>𝑥</m:t>
                            </m:r>
                            <m:r>
                              <a:rPr lang="pt-PT" b="0" i="1" smtClean="0">
                                <a:latin typeface="Cambria Math"/>
                              </a:rPr>
                              <m:t>²</m:t>
                            </m:r>
                            <m:r>
                              <a:rPr lang="pt-PT" i="1">
                                <a:latin typeface="Cambria Math"/>
                              </a:rPr>
                              <m:t>+2</m:t>
                            </m:r>
                            <m:r>
                              <a:rPr lang="pt-PT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</m:e>
                    </m:func>
                    <m:r>
                      <a:rPr lang="pt-PT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pt-PT" dirty="0"/>
                  <a:t> </a:t>
                </a:r>
              </a:p>
            </p:txBody>
          </p:sp>
        </mc:Choice>
        <mc:Fallback xmlns="">
          <p:sp>
            <p:nvSpPr>
              <p:cNvPr id="22" name="Rectângulo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3924" y="3294470"/>
                <a:ext cx="1521250" cy="54239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ângulo 22"/>
              <p:cNvSpPr/>
              <p:nvPr/>
            </p:nvSpPr>
            <p:spPr>
              <a:xfrm>
                <a:off x="3676732" y="3197263"/>
                <a:ext cx="1940018" cy="7270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pt-PT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 i="0">
                                <a:latin typeface="Cambria Math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→+∞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pt-PT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i="1">
                                <a:latin typeface="Cambria Math"/>
                              </a:rPr>
                              <m:t>3</m:t>
                            </m:r>
                            <m:sSup>
                              <m:sSupPr>
                                <m:ctrlPr>
                                  <a:rPr lang="pt-PT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pt-PT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pt-PT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pt-PT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pt-PT" b="0" i="1" smtClean="0">
                                    <a:latin typeface="Cambria Math"/>
                                  </a:rPr>
                                  <m:t>1+</m:t>
                                </m:r>
                                <m:f>
                                  <m:fPr>
                                    <m:ctrlPr>
                                      <a:rPr lang="pt-PT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PT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pt-PT" b="0" i="1" smtClean="0">
                                        <a:latin typeface="Cambria Math"/>
                                      </a:rPr>
                                      <m:t>3</m:t>
                                    </m:r>
                                    <m:r>
                                      <a:rPr lang="pt-PT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pt-PT" b="0" i="1" smtClean="0">
                                        <a:latin typeface="Cambria Math"/>
                                      </a:rPr>
                                      <m:t>²</m:t>
                                    </m:r>
                                  </m:den>
                                </m:f>
                              </m:e>
                            </m:d>
                          </m:num>
                          <m:den>
                            <m:sSup>
                              <m:sSupPr>
                                <m:ctrlPr>
                                  <a:rPr lang="pt-PT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pt-PT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pt-PT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pt-PT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pt-PT" b="0" i="1" smtClean="0">
                                    <a:latin typeface="Cambria Math"/>
                                  </a:rPr>
                                  <m:t>1+</m:t>
                                </m:r>
                                <m:f>
                                  <m:fPr>
                                    <m:ctrlPr>
                                      <a:rPr lang="pt-PT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PT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pt-PT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den>
                                </m:f>
                              </m:e>
                            </m:d>
                          </m:den>
                        </m:f>
                      </m:e>
                    </m:func>
                    <m:r>
                      <a:rPr lang="pt-PT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pt-PT" dirty="0"/>
                  <a:t> </a:t>
                </a:r>
              </a:p>
            </p:txBody>
          </p:sp>
        </mc:Choice>
        <mc:Fallback xmlns="">
          <p:sp>
            <p:nvSpPr>
              <p:cNvPr id="23" name="Rectângulo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6732" y="3197263"/>
                <a:ext cx="1940018" cy="72705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ângulo 23"/>
              <p:cNvSpPr/>
              <p:nvPr/>
            </p:nvSpPr>
            <p:spPr>
              <a:xfrm>
                <a:off x="5382712" y="3204811"/>
                <a:ext cx="2603277" cy="7073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pt-PT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 i="0">
                                <a:latin typeface="Cambria Math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→+∞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pt-PT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i="1">
                                <a:latin typeface="Cambria Math"/>
                              </a:rPr>
                              <m:t>3</m:t>
                            </m:r>
                            <m:sSup>
                              <m:sSupPr>
                                <m:ctrlPr>
                                  <a:rPr lang="pt-PT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pt-PT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pt-PT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pt-PT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pt-PT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pt-PT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func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×</m:t>
                    </m:r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 i="0">
                                <a:latin typeface="Cambria Math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→+∞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pt-PT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i="1">
                                <a:latin typeface="Cambria Math"/>
                              </a:rPr>
                              <m:t>1+</m:t>
                            </m:r>
                            <m:f>
                              <m:fPr>
                                <m:ctrlPr>
                                  <a:rPr lang="pt-PT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pt-PT" i="1">
                                    <a:latin typeface="Cambria Math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pt-PT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²</m:t>
                                </m:r>
                              </m:den>
                            </m:f>
                          </m:num>
                          <m:den>
                            <m:r>
                              <a:rPr lang="pt-PT" i="1">
                                <a:latin typeface="Cambria Math"/>
                              </a:rPr>
                              <m:t>1+</m:t>
                            </m:r>
                            <m:f>
                              <m:fPr>
                                <m:ctrlPr>
                                  <a:rPr lang="pt-PT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pt-PT" i="1">
                                    <a:latin typeface="Cambria Math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pt-PT" i="1">
                                    <a:latin typeface="Cambria Math"/>
                                  </a:rPr>
                                  <m:t>𝑥</m:t>
                                </m:r>
                              </m:den>
                            </m:f>
                          </m:den>
                        </m:f>
                      </m:e>
                    </m:func>
                    <m:r>
                      <a:rPr lang="pt-PT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pt-PT" dirty="0"/>
                  <a:t> </a:t>
                </a:r>
              </a:p>
            </p:txBody>
          </p:sp>
        </mc:Choice>
        <mc:Fallback xmlns="">
          <p:sp>
            <p:nvSpPr>
              <p:cNvPr id="24" name="Rectângulo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2712" y="3204811"/>
                <a:ext cx="2603277" cy="70731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ângulo 25"/>
              <p:cNvSpPr/>
              <p:nvPr/>
            </p:nvSpPr>
            <p:spPr>
              <a:xfrm>
                <a:off x="7772679" y="3327366"/>
                <a:ext cx="968535" cy="4834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i="1" smtClean="0">
                        <a:latin typeface="Cambria Math"/>
                        <a:cs typeface="Arial" panose="020B0604020202020204" pitchFamily="34" charset="0"/>
                      </a:rPr>
                      <m:t>3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×</m:t>
                    </m:r>
                    <m:f>
                      <m:fPr>
                        <m:ctrlPr>
                          <a:rPr lang="pt-PT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den>
                    </m:f>
                    <m:r>
                      <a:rPr lang="pt-PT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pt-PT" dirty="0"/>
                  <a:t> </a:t>
                </a:r>
              </a:p>
            </p:txBody>
          </p:sp>
        </mc:Choice>
        <mc:Fallback xmlns="">
          <p:sp>
            <p:nvSpPr>
              <p:cNvPr id="26" name="Rectângulo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679" y="3327366"/>
                <a:ext cx="968535" cy="483466"/>
              </a:xfrm>
              <a:prstGeom prst="rect">
                <a:avLst/>
              </a:prstGeom>
              <a:blipFill rotWithShape="1">
                <a:blip r:embed="rId10"/>
                <a:stretch>
                  <a:fillRect b="-253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ângulo 26"/>
              <p:cNvSpPr/>
              <p:nvPr/>
            </p:nvSpPr>
            <p:spPr>
              <a:xfrm>
                <a:off x="8533562" y="3378441"/>
                <a:ext cx="36580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smtClean="0">
                          <a:latin typeface="Cambria Math"/>
                          <a:cs typeface="Arial" panose="020B0604020202020204" pitchFamily="34" charset="0"/>
                        </a:rPr>
                        <m:t>3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7" name="Rectângulo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3562" y="3378441"/>
                <a:ext cx="365805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ângulo 28"/>
              <p:cNvSpPr/>
              <p:nvPr/>
            </p:nvSpPr>
            <p:spPr>
              <a:xfrm>
                <a:off x="649425" y="3951421"/>
                <a:ext cx="2713435" cy="5423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𝑏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func>
                      <m:funcPr>
                        <m:ctrlPr>
                          <a:rPr lang="pt-PT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 i="0">
                                <a:latin typeface="Cambria Math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→+∞</m:t>
                            </m:r>
                          </m:lim>
                        </m:limLow>
                      </m:fName>
                      <m:e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pt-PT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pt-PT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²+2</m:t>
                                </m:r>
                              </m:num>
                              <m:den>
                                <m:r>
                                  <a:rPr lang="pt-PT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+2</m:t>
                                </m:r>
                              </m:den>
                            </m:f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pt-PT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3</m:t>
                            </m:r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pt-PT" dirty="0"/>
                  <a:t> </a:t>
                </a:r>
              </a:p>
            </p:txBody>
          </p:sp>
        </mc:Choice>
        <mc:Fallback xmlns="">
          <p:sp>
            <p:nvSpPr>
              <p:cNvPr id="29" name="Rectângulo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425" y="3951421"/>
                <a:ext cx="2713435" cy="542393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ângulo 29"/>
              <p:cNvSpPr/>
              <p:nvPr/>
            </p:nvSpPr>
            <p:spPr>
              <a:xfrm>
                <a:off x="3131165" y="3924322"/>
                <a:ext cx="2260234" cy="5496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pt-PT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 i="0">
                                <a:latin typeface="Cambria Math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→+∞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pt-PT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i="1">
                                <a:latin typeface="Cambria Math"/>
                              </a:rPr>
                              <m:t>3</m:t>
                            </m:r>
                            <m:r>
                              <a:rPr lang="pt-PT" i="1">
                                <a:latin typeface="Cambria Math"/>
                              </a:rPr>
                              <m:t>𝑥</m:t>
                            </m:r>
                            <m:r>
                              <a:rPr lang="pt-PT" i="1">
                                <a:latin typeface="Cambria Math"/>
                              </a:rPr>
                              <m:t>²+2−3</m:t>
                            </m:r>
                            <m:sSup>
                              <m:sSupPr>
                                <m:ctrlPr>
                                  <a:rPr lang="pt-PT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pt-PT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pt-PT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pt-PT" i="1">
                                <a:latin typeface="Cambria Math"/>
                              </a:rPr>
                              <m:t>−6</m:t>
                            </m:r>
                            <m:r>
                              <a:rPr lang="pt-PT" i="1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pt-PT" i="1">
                                <a:latin typeface="Cambria Math"/>
                              </a:rPr>
                              <m:t>𝑥</m:t>
                            </m:r>
                            <m:r>
                              <a:rPr lang="pt-PT" i="1">
                                <a:latin typeface="Cambria Math"/>
                              </a:rPr>
                              <m:t>+2</m:t>
                            </m:r>
                          </m:den>
                        </m:f>
                      </m:e>
                    </m:func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pt-PT" dirty="0"/>
                  <a:t> </a:t>
                </a:r>
              </a:p>
            </p:txBody>
          </p:sp>
        </mc:Choice>
        <mc:Fallback xmlns="">
          <p:sp>
            <p:nvSpPr>
              <p:cNvPr id="30" name="Rectângulo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165" y="3924322"/>
                <a:ext cx="2260234" cy="549638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ângulo 30"/>
              <p:cNvSpPr/>
              <p:nvPr/>
            </p:nvSpPr>
            <p:spPr>
              <a:xfrm>
                <a:off x="5232749" y="3956272"/>
                <a:ext cx="1456809" cy="5109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pt-PT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 i="0">
                                <a:latin typeface="Cambria Math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→+∞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pt-PT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i="1" smtClean="0">
                                <a:latin typeface="Cambria Math"/>
                              </a:rPr>
                              <m:t>2−6</m:t>
                            </m:r>
                            <m:r>
                              <a:rPr lang="pt-PT" i="1" smtClean="0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pt-PT" i="1">
                                <a:latin typeface="Cambria Math"/>
                              </a:rPr>
                              <m:t>𝑥</m:t>
                            </m:r>
                            <m:r>
                              <a:rPr lang="pt-PT" i="1">
                                <a:latin typeface="Cambria Math"/>
                              </a:rPr>
                              <m:t>+2</m:t>
                            </m:r>
                          </m:den>
                        </m:f>
                      </m:e>
                    </m:func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pt-PT" dirty="0"/>
                  <a:t> </a:t>
                </a:r>
              </a:p>
            </p:txBody>
          </p:sp>
        </mc:Choice>
        <mc:Fallback xmlns="">
          <p:sp>
            <p:nvSpPr>
              <p:cNvPr id="31" name="Rectângulo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2749" y="3956272"/>
                <a:ext cx="1456809" cy="510974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ângulo 31"/>
              <p:cNvSpPr/>
              <p:nvPr/>
            </p:nvSpPr>
            <p:spPr>
              <a:xfrm>
                <a:off x="6490240" y="3815704"/>
                <a:ext cx="1828770" cy="7270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pt-PT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 i="0">
                                <a:latin typeface="Cambria Math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→+∞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pt-PT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b="0" i="1" smtClean="0">
                                <a:latin typeface="Cambria Math"/>
                              </a:rPr>
                              <m:t>6</m:t>
                            </m:r>
                            <m:r>
                              <a:rPr lang="pt-PT" b="0" i="1" smtClean="0">
                                <a:latin typeface="Cambria Math"/>
                              </a:rPr>
                              <m:t>𝑥</m:t>
                            </m:r>
                            <m:d>
                              <m:dPr>
                                <m:ctrlPr>
                                  <a:rPr lang="pt-PT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pt-PT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PT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pt-PT" b="0" i="1" smtClean="0">
                                        <a:latin typeface="Cambria Math"/>
                                      </a:rPr>
                                      <m:t>3</m:t>
                                    </m:r>
                                    <m:r>
                                      <a:rPr lang="pt-PT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den>
                                </m:f>
                                <m:r>
                                  <a:rPr lang="pt-PT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</m:d>
                            <m:r>
                              <a:rPr lang="pt-PT" b="0" i="1" smtClean="0">
                                <a:latin typeface="Cambria Math"/>
                              </a:rPr>
                              <m:t> </m:t>
                            </m:r>
                          </m:num>
                          <m:den>
                            <m:r>
                              <a:rPr lang="pt-PT" b="0" i="1" smtClean="0">
                                <a:latin typeface="Cambria Math"/>
                              </a:rPr>
                              <m:t>𝑥</m:t>
                            </m:r>
                            <m:d>
                              <m:dPr>
                                <m:ctrlPr>
                                  <a:rPr lang="pt-PT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pt-PT" b="0" i="1" smtClean="0">
                                    <a:latin typeface="Cambria Math"/>
                                  </a:rPr>
                                  <m:t>1+</m:t>
                                </m:r>
                                <m:f>
                                  <m:fPr>
                                    <m:ctrlPr>
                                      <a:rPr lang="pt-PT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PT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pt-PT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den>
                                </m:f>
                              </m:e>
                            </m:d>
                          </m:den>
                        </m:f>
                      </m:e>
                    </m:func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pt-PT" dirty="0"/>
                  <a:t> </a:t>
                </a:r>
              </a:p>
            </p:txBody>
          </p:sp>
        </mc:Choice>
        <mc:Fallback xmlns="">
          <p:sp>
            <p:nvSpPr>
              <p:cNvPr id="32" name="Rectângulo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0240" y="3815704"/>
                <a:ext cx="1828770" cy="727059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ângulo 32"/>
              <p:cNvSpPr/>
              <p:nvPr/>
            </p:nvSpPr>
            <p:spPr>
              <a:xfrm>
                <a:off x="849761" y="4474150"/>
                <a:ext cx="2857577" cy="7270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func>
                      <m:funcPr>
                        <m:ctrlPr>
                          <a:rPr lang="pt-PT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 i="0">
                                <a:latin typeface="Cambria Math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→+∞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pt-PT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b="0" i="1" smtClean="0">
                                <a:latin typeface="Cambria Math"/>
                              </a:rPr>
                              <m:t>6</m:t>
                            </m:r>
                            <m:r>
                              <a:rPr lang="pt-PT" b="0" i="1" smtClean="0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pt-PT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</m:e>
                    </m:func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×</m:t>
                    </m:r>
                    <m:func>
                      <m:funcPr>
                        <m:ctrlPr>
                          <a:rPr lang="pt-PT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 i="0">
                                <a:latin typeface="Cambria Math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→+∞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pt-PT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pt-PT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pt-PT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PT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pt-PT" b="0" i="1" smtClean="0">
                                        <a:latin typeface="Cambria Math"/>
                                      </a:rPr>
                                      <m:t>3</m:t>
                                    </m:r>
                                    <m:r>
                                      <a:rPr lang="pt-PT" i="1">
                                        <a:latin typeface="Cambria Math"/>
                                      </a:rPr>
                                      <m:t>𝑥</m:t>
                                    </m:r>
                                  </m:den>
                                </m:f>
                                <m:r>
                                  <a:rPr lang="pt-PT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pt-PT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d>
                          </m:num>
                          <m:den>
                            <m:d>
                              <m:dPr>
                                <m:ctrlPr>
                                  <a:rPr lang="pt-PT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pt-PT" b="0" i="1" smtClean="0">
                                    <a:latin typeface="Cambria Math"/>
                                  </a:rPr>
                                  <m:t>1+</m:t>
                                </m:r>
                                <m:f>
                                  <m:fPr>
                                    <m:ctrlPr>
                                      <a:rPr lang="pt-PT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PT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pt-PT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den>
                                </m:f>
                              </m:e>
                            </m:d>
                          </m:den>
                        </m:f>
                      </m:e>
                    </m:func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pt-PT" dirty="0"/>
                  <a:t> </a:t>
                </a:r>
              </a:p>
            </p:txBody>
          </p:sp>
        </mc:Choice>
        <mc:Fallback xmlns="">
          <p:sp>
            <p:nvSpPr>
              <p:cNvPr id="33" name="Rectângulo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761" y="4474150"/>
                <a:ext cx="2857577" cy="72705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ângulo 33"/>
              <p:cNvSpPr/>
              <p:nvPr/>
            </p:nvSpPr>
            <p:spPr>
              <a:xfrm>
                <a:off x="3482201" y="4603158"/>
                <a:ext cx="1406475" cy="5068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i="1" smtClean="0">
                        <a:latin typeface="Cambria Math"/>
                        <a:cs typeface="Arial" panose="020B0604020202020204" pitchFamily="34" charset="0"/>
                      </a:rPr>
                      <m:t>6</m:t>
                    </m:r>
                    <m:r>
                      <a:rPr lang="pt-PT" b="0" i="1" smtClean="0">
                        <a:latin typeface="Cambria Math"/>
                        <a:cs typeface="Arial" panose="020B0604020202020204" pitchFamily="34" charset="0"/>
                      </a:rPr>
                      <m:t>×</m:t>
                    </m:r>
                    <m:d>
                      <m:dPr>
                        <m:ctrlPr>
                          <a:rPr lang="pt-PT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−</m:t>
                        </m:r>
                        <m:f>
                          <m:fPr>
                            <m:ctrlPr>
                              <a:rPr lang="pt-PT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pt-PT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pt-PT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pt-PT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pt-PT" dirty="0"/>
                  <a:t> </a:t>
                </a:r>
              </a:p>
            </p:txBody>
          </p:sp>
        </mc:Choice>
        <mc:Fallback xmlns="">
          <p:sp>
            <p:nvSpPr>
              <p:cNvPr id="34" name="Rectângulo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2201" y="4603158"/>
                <a:ext cx="1406475" cy="506870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ângulo 34"/>
              <p:cNvSpPr/>
              <p:nvPr/>
            </p:nvSpPr>
            <p:spPr>
              <a:xfrm>
                <a:off x="4673874" y="4675499"/>
                <a:ext cx="5389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−6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5" name="Rectângulo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3874" y="4675499"/>
                <a:ext cx="538930" cy="36933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ângulo 37"/>
              <p:cNvSpPr/>
              <p:nvPr/>
            </p:nvSpPr>
            <p:spPr>
              <a:xfrm>
                <a:off x="987326" y="5318566"/>
                <a:ext cx="7375286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PT" dirty="0">
                    <a:latin typeface="Arial" pitchFamily="34" charset="0"/>
                    <a:cs typeface="Arial" pitchFamily="34" charset="0"/>
                  </a:rPr>
                  <a:t>Assim, a reta de equação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𝑦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 =3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 −6 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é uma assíntota oblíqua ao gráfico de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quando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→+∞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8" name="Rectângulo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326" y="5318566"/>
                <a:ext cx="7375286" cy="646331"/>
              </a:xfrm>
              <a:prstGeom prst="rect">
                <a:avLst/>
              </a:prstGeom>
              <a:blipFill rotWithShape="1">
                <a:blip r:embed="rId19"/>
                <a:stretch>
                  <a:fillRect l="-744" t="-4717" b="-1415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ângulo 38"/>
              <p:cNvSpPr/>
              <p:nvPr/>
            </p:nvSpPr>
            <p:spPr>
              <a:xfrm>
                <a:off x="958850" y="6075567"/>
                <a:ext cx="7389474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PT" dirty="0">
                    <a:latin typeface="Arial" pitchFamily="34" charset="0"/>
                    <a:cs typeface="Arial" pitchFamily="34" charset="0"/>
                  </a:rPr>
                  <a:t>Quando</a:t>
                </a:r>
                <a:r>
                  <a:rPr lang="pt-PT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→−∞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os cálculos são idênticos e, portanto, também se obtém a mesma reta.</a:t>
                </a:r>
              </a:p>
            </p:txBody>
          </p:sp>
        </mc:Choice>
        <mc:Fallback xmlns="">
          <p:sp>
            <p:nvSpPr>
              <p:cNvPr id="39" name="Rectângulo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8850" y="6075567"/>
                <a:ext cx="7389474" cy="646331"/>
              </a:xfrm>
              <a:prstGeom prst="rect">
                <a:avLst/>
              </a:prstGeom>
              <a:blipFill rotWithShape="1">
                <a:blip r:embed="rId21"/>
                <a:stretch>
                  <a:fillRect l="-660" t="-5660" b="-1415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619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1" grpId="0"/>
      <p:bldP spid="22" grpId="0"/>
      <p:bldP spid="23" grpId="0"/>
      <p:bldP spid="24" grpId="0"/>
      <p:bldP spid="26" grpId="0"/>
      <p:bldP spid="27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8" grpId="0"/>
      <p:bldP spid="39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14124</TotalTime>
  <Words>844</Words>
  <Application>Microsoft Office PowerPoint</Application>
  <PresentationFormat>Apresentação no Ecrã (4:3)</PresentationFormat>
  <Paragraphs>87</Paragraphs>
  <Slides>8</Slides>
  <Notes>8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 Math</vt:lpstr>
      <vt:lpstr>Wingdings</vt:lpstr>
      <vt:lpstr>Tema do Office</vt:lpstr>
      <vt:lpstr>Assíntotas ao gráfico de uma função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Leya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Luis Marques</dc:creator>
  <cp:lastModifiedBy>SUSANA LUZIA MACHADO G. MOREIRA GOMES</cp:lastModifiedBy>
  <cp:revision>597</cp:revision>
  <dcterms:created xsi:type="dcterms:W3CDTF">2015-12-10T15:13:19Z</dcterms:created>
  <dcterms:modified xsi:type="dcterms:W3CDTF">2020-08-31T16:54:20Z</dcterms:modified>
</cp:coreProperties>
</file>