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61" r:id="rId3"/>
    <p:sldId id="313" r:id="rId4"/>
    <p:sldId id="314" r:id="rId5"/>
    <p:sldId id="312" r:id="rId6"/>
    <p:sldId id="31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ipe carvalho" initials="fc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77A"/>
    <a:srgbClr val="6AA342"/>
    <a:srgbClr val="4F81BD"/>
    <a:srgbClr val="ED1C24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83" autoAdjust="0"/>
    <p:restoredTop sz="99007" autoAdjust="0"/>
  </p:normalViewPr>
  <p:slideViewPr>
    <p:cSldViewPr snapToGrid="0" snapToObjects="1">
      <p:cViewPr>
        <p:scale>
          <a:sx n="90" d="100"/>
          <a:sy n="90" d="100"/>
        </p:scale>
        <p:origin x="-1704" y="-96"/>
      </p:cViewPr>
      <p:guideLst>
        <p:guide orient="horz" pos="482"/>
        <p:guide pos="6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t>08-06-2016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7269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jp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.jp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.jp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19134" y="2271861"/>
            <a:ext cx="4402318" cy="3252246"/>
          </a:xfrm>
        </p:spPr>
        <p:txBody>
          <a:bodyPr>
            <a:noAutofit/>
          </a:bodyPr>
          <a:lstStyle/>
          <a:p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Princípio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indução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matemática</a:t>
            </a:r>
            <a:endParaRPr lang="en-US" sz="50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Princípio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indução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matemática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6"/>
              <p:cNvSpPr/>
              <p:nvPr/>
            </p:nvSpPr>
            <p:spPr>
              <a:xfrm>
                <a:off x="985704" y="712492"/>
                <a:ext cx="7517273" cy="33650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uma condição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a proposição que se pretende provar ser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verdadeira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 </a:t>
                </a:r>
                <a:endParaRPr lang="pt-PT" dirty="0" smtClean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 marL="6286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(1)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verdadeira </a:t>
                </a:r>
                <a:endParaRPr lang="pt-PT" dirty="0" smtClean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e se</a:t>
                </a:r>
              </a:p>
              <a:p>
                <a:pPr marL="6286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 ⇒ 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+ 1)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:endParaRPr lang="pt-PT" dirty="0" smtClean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então</a:t>
                </a:r>
              </a:p>
              <a:p>
                <a:pPr marL="628650"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proposição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,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é verdadeira.</a:t>
                </a:r>
                <a:endParaRPr lang="pt-PT" dirty="0">
                  <a:solidFill>
                    <a:schemeClr val="tx1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2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712492"/>
                <a:ext cx="7517273" cy="3365024"/>
              </a:xfrm>
              <a:prstGeom prst="rect">
                <a:avLst/>
              </a:prstGeom>
              <a:blipFill rotWithShape="1">
                <a:blip r:embed="rId6"/>
                <a:stretch>
                  <a:fillRect l="-730" b="-199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985704" y="4253984"/>
                <a:ext cx="7737382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 smtClean="0">
                    <a:solidFill>
                      <a:srgbClr val="0D677A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Nota: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proposição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,  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d>
                      <m:d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e>
                    </m:d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⇒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d>
                      <m:dPr>
                        <m:ctrlP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 dirty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+1</m:t>
                        </m:r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designa-se por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hereditariedade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da propriedade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ao antecedente da implicação,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chama-se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hipótese de indução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4253984"/>
                <a:ext cx="7737382" cy="1754326"/>
              </a:xfrm>
              <a:prstGeom prst="rect">
                <a:avLst/>
              </a:prstGeom>
              <a:blipFill rotWithShape="1">
                <a:blip r:embed="rId7"/>
                <a:stretch>
                  <a:fillRect l="-709" b="-1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6"/>
              <p:cNvSpPr/>
              <p:nvPr/>
            </p:nvSpPr>
            <p:spPr>
              <a:xfrm>
                <a:off x="985704" y="712492"/>
                <a:ext cx="7517273" cy="10025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Prova, usando o método de indução matemática, que, para qualquer número natural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4+7+10+…+</m:t>
                    </m:r>
                    <m:d>
                      <m:dPr>
                        <m:ctrlP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+3</m:t>
                        </m:r>
                      </m:e>
                    </m:d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²+7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2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712492"/>
                <a:ext cx="7517273" cy="1002519"/>
              </a:xfrm>
              <a:prstGeom prst="rect">
                <a:avLst/>
              </a:prstGeom>
              <a:blipFill rotWithShape="1">
                <a:blip r:embed="rId4"/>
                <a:stretch>
                  <a:fillRect l="-73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tângulo 1"/>
          <p:cNvSpPr/>
          <p:nvPr/>
        </p:nvSpPr>
        <p:spPr>
          <a:xfrm>
            <a:off x="957036" y="1738006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57036" y="2087511"/>
                <a:ext cx="6216977" cy="7270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d>
                      <m:dPr>
                        <m:ctrlP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e>
                    </m:d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:4</m:t>
                    </m:r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+7+10+…+</m:t>
                    </m:r>
                    <m:d>
                      <m:d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+3</m:t>
                        </m:r>
                      </m:e>
                    </m:d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²+7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 smtClean="0"/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036" y="2087511"/>
                <a:ext cx="6216977" cy="727059"/>
              </a:xfrm>
              <a:prstGeom prst="rect">
                <a:avLst/>
              </a:prstGeom>
              <a:blipFill rotWithShape="1">
                <a:blip r:embed="rId5"/>
                <a:stretch>
                  <a:fillRect l="-88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957036" y="2944492"/>
                <a:ext cx="1022268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b="1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𝑷</m:t>
                    </m:r>
                    <m:d>
                      <m:dPr>
                        <m:ctrlPr>
                          <a:rPr lang="pt-PT" b="1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1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𝟏</m:t>
                        </m:r>
                      </m:e>
                    </m:d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: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036" y="2944492"/>
                <a:ext cx="1022268" cy="507831"/>
              </a:xfrm>
              <a:prstGeom prst="rect">
                <a:avLst/>
              </a:prstGeom>
              <a:blipFill rotWithShape="1">
                <a:blip r:embed="rId6"/>
                <a:stretch>
                  <a:fillRect l="-4167" b="-602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1831348" y="2949461"/>
                <a:ext cx="2230098" cy="5154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4=</m:t>
                    </m:r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1²+7×1</m:t>
                        </m:r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  <m:r>
                      <a:rPr lang="pt-PT" i="1">
                        <a:latin typeface="Cambria Math"/>
                        <a:ea typeface="Cambria Math"/>
                        <a:cs typeface="Lucida Grande"/>
                      </a:rPr>
                      <m:t>⟺4=4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1348" y="2949461"/>
                <a:ext cx="2230098" cy="515462"/>
              </a:xfrm>
              <a:prstGeom prst="rect">
                <a:avLst/>
              </a:prstGeom>
              <a:blipFill rotWithShape="1">
                <a:blip r:embed="rId7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13"/>
              <p:cNvSpPr/>
              <p:nvPr/>
            </p:nvSpPr>
            <p:spPr>
              <a:xfrm>
                <a:off x="4729826" y="2935829"/>
                <a:ext cx="2431691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ea typeface="Cambria Math" panose="02040503050406030204" pitchFamily="18" charset="0"/>
                    <a:cs typeface="Lucida Grande"/>
                  </a:rPr>
                  <a:t>Logo,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d>
                      <m:d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1</m:t>
                        </m:r>
                      </m:e>
                    </m:d>
                  </m:oMath>
                </a14:m>
                <a:r>
                  <a:rPr lang="pt-PT" dirty="0" smtClean="0"/>
                  <a:t> é verdadeira</a:t>
                </a:r>
                <a:endParaRPr lang="pt-PT" dirty="0"/>
              </a:p>
            </p:txBody>
          </p:sp>
        </mc:Choice>
        <mc:Fallback xmlns=""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9826" y="2935829"/>
                <a:ext cx="2431691" cy="507831"/>
              </a:xfrm>
              <a:prstGeom prst="rect">
                <a:avLst/>
              </a:prstGeom>
              <a:blipFill rotWithShape="1">
                <a:blip r:embed="rId8"/>
                <a:stretch>
                  <a:fillRect l="-2256" r="-1253" b="-1084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ângulo 14"/>
          <p:cNvSpPr/>
          <p:nvPr/>
        </p:nvSpPr>
        <p:spPr>
          <a:xfrm>
            <a:off x="952504" y="3625088"/>
            <a:ext cx="2294218" cy="456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Hereditariedade:</a:t>
            </a:r>
            <a:endParaRPr lang="pt-PT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7"/>
              <p:cNvSpPr/>
              <p:nvPr/>
            </p:nvSpPr>
            <p:spPr>
              <a:xfrm>
                <a:off x="922498" y="4041864"/>
                <a:ext cx="6434775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63538" indent="-363538">
                  <a:lnSpc>
                    <a:spcPct val="150000"/>
                  </a:lnSpc>
                </a:pPr>
                <a:r>
                  <a:rPr lang="pt-PT" b="1" dirty="0" smtClean="0">
                    <a:latin typeface="Arial" pitchFamily="34" charset="0"/>
                    <a:cs typeface="Arial" pitchFamily="34" charset="0"/>
                  </a:rPr>
                  <a:t>	- Hipótese de indução: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4+7+10+…+</m:t>
                    </m:r>
                    <m:d>
                      <m:d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+3</m:t>
                        </m:r>
                      </m:e>
                    </m:d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²+7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498" y="4041864"/>
                <a:ext cx="6434775" cy="72705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18"/>
              <p:cNvSpPr/>
              <p:nvPr/>
            </p:nvSpPr>
            <p:spPr>
              <a:xfrm>
                <a:off x="933182" y="4955507"/>
                <a:ext cx="7460056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63538" indent="-363538">
                  <a:lnSpc>
                    <a:spcPct val="150000"/>
                  </a:lnSpc>
                </a:pPr>
                <a:r>
                  <a:rPr lang="pt-PT" b="1" dirty="0" smtClean="0">
                    <a:latin typeface="Arial" pitchFamily="34" charset="0"/>
                    <a:cs typeface="Arial" pitchFamily="34" charset="0"/>
                  </a:rPr>
                  <a:t>	- Tese de indução: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4+7+10+…</m:t>
                    </m:r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+(</m:t>
                    </m:r>
                    <m:d>
                      <m:dPr>
                        <m:ctrlP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+1</m:t>
                        </m:r>
                      </m:e>
                    </m:d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+3)</m:t>
                    </m:r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²+7</m:t>
                        </m:r>
                        <m:d>
                          <m:dPr>
                            <m:ctrlP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𝑛</m:t>
                            </m:r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+1</m:t>
                            </m:r>
                          </m:e>
                        </m:d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19" name="Rec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182" y="4955507"/>
                <a:ext cx="7460056" cy="72705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aixaDeTexto 15"/>
          <p:cNvSpPr txBox="1"/>
          <p:nvPr/>
        </p:nvSpPr>
        <p:spPr>
          <a:xfrm>
            <a:off x="7019571" y="6268598"/>
            <a:ext cx="1301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PT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continua…</a:t>
            </a:r>
            <a:r>
              <a:rPr lang="pt-PT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PT" sz="16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6"/>
          <p:cNvSpPr txBox="1"/>
          <p:nvPr/>
        </p:nvSpPr>
        <p:spPr>
          <a:xfrm>
            <a:off x="1080034" y="13448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22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8" grpId="0"/>
      <p:bldP spid="2" grpId="0"/>
      <p:bldP spid="3" grpId="0"/>
      <p:bldP spid="9" grpId="0"/>
      <p:bldP spid="14" grpId="0"/>
      <p:bldP spid="15" grpId="0"/>
      <p:bldP spid="18" grpId="0"/>
      <p:bldP spid="19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7"/>
              <p:cNvSpPr/>
              <p:nvPr/>
            </p:nvSpPr>
            <p:spPr>
              <a:xfrm>
                <a:off x="922498" y="642527"/>
                <a:ext cx="5216493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63538" indent="-363538">
                  <a:lnSpc>
                    <a:spcPct val="150000"/>
                  </a:lnSpc>
                </a:pPr>
                <a:r>
                  <a:rPr lang="pt-PT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	- Hipótese: </a:t>
                </a:r>
                <a14:m>
                  <m:oMath xmlns:m="http://schemas.openxmlformats.org/officeDocument/2006/math">
                    <m:r>
                      <a:rPr lang="pt-PT" i="1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4+7+10+…+</m:t>
                    </m:r>
                    <m:d>
                      <m:dPr>
                        <m:ctrlP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+3</m:t>
                        </m:r>
                      </m:e>
                    </m:d>
                    <m:r>
                      <a:rPr lang="pt-PT" i="1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²+7</m:t>
                        </m:r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endParaRPr lang="pt-PT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498" y="642527"/>
                <a:ext cx="5216493" cy="72705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18"/>
              <p:cNvSpPr/>
              <p:nvPr/>
            </p:nvSpPr>
            <p:spPr>
              <a:xfrm>
                <a:off x="920130" y="1207834"/>
                <a:ext cx="6177653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63538" indent="-363538">
                  <a:lnSpc>
                    <a:spcPct val="150000"/>
                  </a:lnSpc>
                </a:pPr>
                <a:r>
                  <a:rPr lang="pt-PT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	- Tese: </a:t>
                </a:r>
                <a14:m>
                  <m:oMath xmlns:m="http://schemas.openxmlformats.org/officeDocument/2006/math">
                    <m:r>
                      <a:rPr lang="pt-PT" i="1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4+7+10+…</m:t>
                    </m:r>
                    <m:r>
                      <a:rPr lang="pt-PT" b="0" i="1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+(</m:t>
                    </m:r>
                    <m:d>
                      <m:dPr>
                        <m:ctrlPr>
                          <a:rPr lang="pt-PT" b="0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0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b="0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+1</m:t>
                        </m:r>
                      </m:e>
                    </m:d>
                    <m:r>
                      <a:rPr lang="pt-PT" b="0" i="1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+3)</m:t>
                    </m:r>
                    <m:r>
                      <a:rPr lang="pt-PT" i="1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b="0" i="1" smtClean="0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b="0" i="1" smtClean="0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b="0" i="1" smtClean="0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²+7</m:t>
                        </m:r>
                        <m:d>
                          <m:dPr>
                            <m:ctrlPr>
                              <a:rPr lang="pt-PT" b="0" i="1" smtClean="0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b="0" i="1" smtClean="0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𝑛</m:t>
                            </m:r>
                            <m:r>
                              <a:rPr lang="pt-PT" b="0" i="1" smtClean="0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+1</m:t>
                            </m:r>
                          </m:e>
                        </m:d>
                      </m:num>
                      <m:den>
                        <m:r>
                          <a:rPr lang="pt-PT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endParaRPr lang="pt-PT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Rec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130" y="1207834"/>
                <a:ext cx="6177653" cy="72705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ângulo 19"/>
          <p:cNvSpPr/>
          <p:nvPr/>
        </p:nvSpPr>
        <p:spPr>
          <a:xfrm>
            <a:off x="922498" y="2021977"/>
            <a:ext cx="1864613" cy="456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3538" indent="-363538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Demonstração: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9"/>
              <p:cNvSpPr/>
              <p:nvPr/>
            </p:nvSpPr>
            <p:spPr>
              <a:xfrm>
                <a:off x="1179472" y="2547172"/>
                <a:ext cx="5264871" cy="5613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63538" indent="-363538">
                  <a:lnSpc>
                    <a:spcPct val="150000"/>
                  </a:lnSpc>
                </a:pPr>
                <a:r>
                  <a:rPr lang="pt-PT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4+7+10+…+</m:t>
                    </m:r>
                    <m:d>
                      <m:d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+3</m:t>
                        </m:r>
                      </m:e>
                    </m:d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</m:t>
                    </m:r>
                    <m:d>
                      <m:d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𝑛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+1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+3</m:t>
                        </m:r>
                      </m:e>
                    </m:d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</m:oMath>
                </a14:m>
                <a:r>
                  <a:rPr lang="pt-PT" i="1" dirty="0" smtClean="0">
                    <a:latin typeface="Cambria Math"/>
                    <a:ea typeface="Cambria Math" panose="02040503050406030204" pitchFamily="18" charset="0"/>
                    <a:cs typeface="Lucida Grande"/>
                  </a:rPr>
                  <a:t> </a:t>
                </a:r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472" y="2547172"/>
                <a:ext cx="5264871" cy="56130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992616" y="3262283"/>
                <a:ext cx="4503862" cy="522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𝑛</m:t>
                            </m:r>
                          </m:e>
                          <m:sup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2</m:t>
                            </m:r>
                          </m:sup>
                        </m:sSup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+7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</m:t>
                    </m:r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+4</m:t>
                    </m:r>
                  </m:oMath>
                </a14:m>
                <a:r>
                  <a:rPr lang="pt-PT" dirty="0" smtClean="0"/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(por hipótese de indução) 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616" y="3262283"/>
                <a:ext cx="4503862" cy="522707"/>
              </a:xfrm>
              <a:prstGeom prst="rect">
                <a:avLst/>
              </a:prstGeom>
              <a:blipFill rotWithShape="1">
                <a:blip r:embed="rId7"/>
                <a:stretch>
                  <a:fillRect r="-135" b="-581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978221" y="3891406"/>
                <a:ext cx="1794494" cy="5227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𝑛</m:t>
                            </m:r>
                          </m:e>
                          <m:sup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2</m:t>
                            </m:r>
                          </m:sup>
                        </m:sSup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+7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+2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+8</m:t>
                        </m:r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221" y="3891406"/>
                <a:ext cx="1794494" cy="52270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971460" y="4450372"/>
                <a:ext cx="1777666" cy="522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𝑛</m:t>
                            </m:r>
                          </m:e>
                          <m:sup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2</m:t>
                            </m:r>
                          </m:sup>
                        </m:sSup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+2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+1+7+7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60" y="4450372"/>
                <a:ext cx="1777666" cy="52270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21"/>
              <p:cNvSpPr/>
              <p:nvPr/>
            </p:nvSpPr>
            <p:spPr>
              <a:xfrm>
                <a:off x="978445" y="5020892"/>
                <a:ext cx="1727139" cy="522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𝑛</m:t>
                                </m:r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2</m:t>
                            </m:r>
                          </m:sup>
                        </m:sSup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+7(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+1)</m:t>
                        </m:r>
                      </m:num>
                      <m:den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2" name="Rec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445" y="5020892"/>
                <a:ext cx="1727139" cy="52270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6"/>
              <p:cNvSpPr/>
              <p:nvPr/>
            </p:nvSpPr>
            <p:spPr>
              <a:xfrm>
                <a:off x="978354" y="5645197"/>
                <a:ext cx="7517273" cy="10025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Como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d>
                      <m:dPr>
                        <m:ctrlP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1</m:t>
                        </m:r>
                      </m:e>
                    </m:d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verdadeira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,  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) ⇒ 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𝑃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+ 1)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então provamos que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4+7+10+…+</m:t>
                    </m:r>
                    <m:d>
                      <m:dPr>
                        <m:ctrlP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+3</m:t>
                        </m:r>
                      </m:e>
                    </m:d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²+7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𝑛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2</m:t>
                        </m:r>
                      </m:den>
                    </m:f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𝑛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</m:oMath>
                </a14:m>
                <a:r>
                  <a:rPr lang="pt-PT" dirty="0">
                    <a:ea typeface="Cambria Math" panose="02040503050406030204" pitchFamily="18" charset="0"/>
                    <a:cs typeface="Lucida Grande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ℕ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28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354" y="5645197"/>
                <a:ext cx="7517273" cy="1002519"/>
              </a:xfrm>
              <a:prstGeom prst="rect">
                <a:avLst/>
              </a:prstGeom>
              <a:blipFill rotWithShape="1">
                <a:blip r:embed="rId11"/>
                <a:stretch>
                  <a:fillRect l="-648" r="-24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6"/>
          <p:cNvSpPr txBox="1"/>
          <p:nvPr/>
        </p:nvSpPr>
        <p:spPr>
          <a:xfrm>
            <a:off x="1080034" y="13448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1 (continuação)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tângulo arredondado 10"/>
          <p:cNvSpPr/>
          <p:nvPr/>
        </p:nvSpPr>
        <p:spPr>
          <a:xfrm>
            <a:off x="1228169" y="2682974"/>
            <a:ext cx="2642880" cy="356035"/>
          </a:xfrm>
          <a:prstGeom prst="roundRect">
            <a:avLst/>
          </a:prstGeom>
          <a:noFill/>
          <a:ln>
            <a:solidFill>
              <a:srgbClr val="6AA34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7" name="Retângulo arredondado 10"/>
          <p:cNvSpPr/>
          <p:nvPr/>
        </p:nvSpPr>
        <p:spPr>
          <a:xfrm>
            <a:off x="1270802" y="3301878"/>
            <a:ext cx="637324" cy="483309"/>
          </a:xfrm>
          <a:prstGeom prst="roundRect">
            <a:avLst/>
          </a:prstGeom>
          <a:noFill/>
          <a:ln>
            <a:solidFill>
              <a:srgbClr val="6AA34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389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0" grpId="0"/>
      <p:bldP spid="11" grpId="0"/>
      <p:bldP spid="12" grpId="0"/>
      <p:bldP spid="21" grpId="0"/>
      <p:bldP spid="22" grpId="0"/>
      <p:bldP spid="28" grpId="0"/>
      <p:bldP spid="24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71550" y="148507"/>
            <a:ext cx="6464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Sucessões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definidas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recorrência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3"/>
              <p:cNvSpPr txBox="1"/>
              <p:nvPr/>
            </p:nvSpPr>
            <p:spPr>
              <a:xfrm>
                <a:off x="3255567" y="1382362"/>
                <a:ext cx="3095625" cy="871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t-PT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3  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                        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    </m:t>
                              </m:r>
                            </m:e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                       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pt-PT" i="1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pt-PT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pt-PT" b="0" i="1" smtClean="0">
                                  <a:latin typeface="Cambria Math"/>
                                </a:rPr>
                                <m:t>×5, ∀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≥1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pt-PT" b="0" i="1" dirty="0" smtClean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12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567" y="1382362"/>
                <a:ext cx="3095625" cy="8717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ângulo 1"/>
              <p:cNvSpPr/>
              <p:nvPr/>
            </p:nvSpPr>
            <p:spPr>
              <a:xfrm>
                <a:off x="982183" y="2362003"/>
                <a:ext cx="7578724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pt-PT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é uma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sucessão definida por recorrência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uma vez que conhecemos o seu primeiro termo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processo que permite obter cada termo à custa do anterior.</a:t>
                </a:r>
              </a:p>
            </p:txBody>
          </p:sp>
        </mc:Choice>
        <mc:Fallback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183" y="2362003"/>
                <a:ext cx="7578724" cy="1338828"/>
              </a:xfrm>
              <a:prstGeom prst="rect">
                <a:avLst/>
              </a:prstGeom>
              <a:blipFill rotWithShape="1">
                <a:blip r:embed="rId5"/>
                <a:stretch>
                  <a:fillRect l="-644" r="-724" b="-27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ângulo 17"/>
              <p:cNvSpPr/>
              <p:nvPr/>
            </p:nvSpPr>
            <p:spPr>
              <a:xfrm>
                <a:off x="991401" y="3876178"/>
                <a:ext cx="4723234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Os três primeiros termos de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PT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são:</a:t>
                </a:r>
              </a:p>
            </p:txBody>
          </p:sp>
        </mc:Choice>
        <mc:Fallback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01" y="3876178"/>
                <a:ext cx="4723234" cy="507831"/>
              </a:xfrm>
              <a:prstGeom prst="rect">
                <a:avLst/>
              </a:prstGeom>
              <a:blipFill rotWithShape="1">
                <a:blip r:embed="rId6"/>
                <a:stretch>
                  <a:fillRect l="-1163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ângulo 2"/>
              <p:cNvSpPr/>
              <p:nvPr/>
            </p:nvSpPr>
            <p:spPr>
              <a:xfrm>
                <a:off x="1214690" y="4571969"/>
                <a:ext cx="8974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690" y="4571969"/>
                <a:ext cx="89742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ângulo 4"/>
              <p:cNvSpPr/>
              <p:nvPr/>
            </p:nvSpPr>
            <p:spPr>
              <a:xfrm>
                <a:off x="1193424" y="5131484"/>
                <a:ext cx="27840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</a:rPr>
                        <m:t>×5=3×5=15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424" y="5131484"/>
                <a:ext cx="278409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ângulo 19"/>
              <p:cNvSpPr/>
              <p:nvPr/>
            </p:nvSpPr>
            <p:spPr>
              <a:xfrm>
                <a:off x="1214690" y="5719704"/>
                <a:ext cx="29176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</a:rPr>
                        <m:t>×5=15×5=75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690" y="5719704"/>
                <a:ext cx="291765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ângulo 20"/>
              <p:cNvSpPr/>
              <p:nvPr/>
            </p:nvSpPr>
            <p:spPr>
              <a:xfrm>
                <a:off x="1036149" y="800100"/>
                <a:ext cx="7578724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uma sucessão acerca da qual se sabe que: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149" y="800100"/>
                <a:ext cx="7578724" cy="456535"/>
              </a:xfrm>
              <a:prstGeom prst="rect">
                <a:avLst/>
              </a:prstGeom>
              <a:blipFill rotWithShape="1">
                <a:blip r:embed="rId10"/>
                <a:stretch>
                  <a:fillRect l="-724" b="-21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2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18" grpId="0"/>
      <p:bldP spid="3" grpId="0"/>
      <p:bldP spid="5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71550" y="148507"/>
            <a:ext cx="6464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Sucessões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definidas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recorrência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ângulo 1"/>
              <p:cNvSpPr/>
              <p:nvPr/>
            </p:nvSpPr>
            <p:spPr>
              <a:xfrm>
                <a:off x="866774" y="1185040"/>
                <a:ext cx="7578724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Pode-se definir uma sucessão por recorrência a partir de uma ordem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𝑝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𝑝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74" y="1185040"/>
                <a:ext cx="7578724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644" r="-724" b="-39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3"/>
              <p:cNvSpPr txBox="1"/>
              <p:nvPr/>
            </p:nvSpPr>
            <p:spPr>
              <a:xfrm>
                <a:off x="981077" y="4645976"/>
                <a:ext cx="2133601" cy="976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pt-PT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3                       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pt-PT" i="1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pt-PT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pt-PT" b="0" i="1" smtClean="0">
                                  <a:latin typeface="Cambria Math"/>
                                </a:rPr>
                                <m:t>, ∀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≥3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pt-PT" b="0" i="1" dirty="0" smtClean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15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77" y="4645976"/>
                <a:ext cx="2133601" cy="9766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ângulo 15"/>
              <p:cNvSpPr/>
              <p:nvPr/>
            </p:nvSpPr>
            <p:spPr>
              <a:xfrm>
                <a:off x="3649241" y="4764940"/>
                <a:ext cx="4723234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pt-PT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pt-PT" dirty="0" smtClean="0"/>
                  <a:t> é uma sucessão indiciada 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</a:rPr>
                          <m:t>ℕ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endParaRPr lang="pt-PT" dirty="0" smtClean="0"/>
              </a:p>
            </p:txBody>
          </p:sp>
        </mc:Choice>
        <mc:Fallback>
          <p:sp>
            <p:nvSpPr>
              <p:cNvPr id="16" name="Rec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241" y="4764940"/>
                <a:ext cx="4723234" cy="507831"/>
              </a:xfrm>
              <a:prstGeom prst="rect">
                <a:avLst/>
              </a:prstGeom>
              <a:blipFill rotWithShape="1">
                <a:blip r:embed="rId6"/>
                <a:stretch>
                  <a:fillRect l="-388" b="-1084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ângulo 17"/>
              <p:cNvSpPr/>
              <p:nvPr/>
            </p:nvSpPr>
            <p:spPr>
              <a:xfrm>
                <a:off x="962023" y="3176814"/>
                <a:ext cx="7097456" cy="5399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Diz-se, neste caso, que é uma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sucessão indiciada 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ℕ</m:t>
                        </m:r>
                      </m:e>
                      <m:sub>
                        <m:r>
                          <a:rPr lang="pt-PT" b="1" i="1" smtClean="0">
                            <a:solidFill>
                              <a:srgbClr val="6AA342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023" y="3176814"/>
                <a:ext cx="7097456" cy="539956"/>
              </a:xfrm>
              <a:prstGeom prst="rect">
                <a:avLst/>
              </a:prstGeom>
              <a:blipFill rotWithShape="1">
                <a:blip r:embed="rId7"/>
                <a:stretch>
                  <a:fillRect l="-773" b="-561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6"/>
          <p:cNvSpPr txBox="1"/>
          <p:nvPr/>
        </p:nvSpPr>
        <p:spPr>
          <a:xfrm>
            <a:off x="971550" y="4052918"/>
            <a:ext cx="768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  <a:endParaRPr lang="pt-PT" b="1" dirty="0" smtClean="0">
              <a:solidFill>
                <a:srgbClr val="0D67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13"/>
              <p:cNvSpPr txBox="1"/>
              <p:nvPr/>
            </p:nvSpPr>
            <p:spPr>
              <a:xfrm>
                <a:off x="3223975" y="2191644"/>
                <a:ext cx="2390332" cy="825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pt-PT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        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    </m:t>
                              </m:r>
                            </m:e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                       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pt-PT" i="1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𝑓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pt-PT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pt-PT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pt-PT" b="0" i="1" dirty="0" smtClean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3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975" y="2191644"/>
                <a:ext cx="2390332" cy="8256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142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8" grpId="0"/>
      <p:bldP spid="19" grpId="0"/>
      <p:bldP spid="23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4033</TotalTime>
  <Words>540</Words>
  <Application>Microsoft Office PowerPoint</Application>
  <PresentationFormat>Apresentação no Ecrã (4:3)</PresentationFormat>
  <Paragraphs>53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Princípio de indução matemática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314</cp:revision>
  <dcterms:created xsi:type="dcterms:W3CDTF">2015-12-10T15:13:19Z</dcterms:created>
  <dcterms:modified xsi:type="dcterms:W3CDTF">2016-06-08T14:08:53Z</dcterms:modified>
</cp:coreProperties>
</file>