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77" r:id="rId2"/>
    <p:sldId id="258" r:id="rId3"/>
    <p:sldId id="289" r:id="rId4"/>
    <p:sldId id="288" r:id="rId5"/>
    <p:sldId id="300" r:id="rId6"/>
    <p:sldId id="284" r:id="rId7"/>
    <p:sldId id="262" r:id="rId8"/>
    <p:sldId id="299" r:id="rId9"/>
    <p:sldId id="293" r:id="rId10"/>
    <p:sldId id="278" r:id="rId11"/>
    <p:sldId id="295" r:id="rId12"/>
    <p:sldId id="298" r:id="rId1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79"/>
    <a:srgbClr val="F94628"/>
    <a:srgbClr val="17B4C8"/>
    <a:srgbClr val="636CBB"/>
    <a:srgbClr val="4C3099"/>
    <a:srgbClr val="A1A818"/>
    <a:srgbClr val="C8D01E"/>
    <a:srgbClr val="D8DF2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3617" autoAdjust="0"/>
  </p:normalViewPr>
  <p:slideViewPr>
    <p:cSldViewPr>
      <p:cViewPr>
        <p:scale>
          <a:sx n="90" d="100"/>
          <a:sy n="90" d="100"/>
        </p:scale>
        <p:origin x="-1308" y="-72"/>
      </p:cViewPr>
      <p:guideLst>
        <p:guide orient="horz" pos="3158"/>
        <p:guide orient="horz" pos="1026"/>
        <p:guide pos="38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14-10-2015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14-10-2015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1588" y="1191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ângulo 6"/>
            <p:cNvSpPr/>
            <p:nvPr userDrawn="1"/>
          </p:nvSpPr>
          <p:spPr>
            <a:xfrm>
              <a:off x="5796136" y="6165304"/>
              <a:ext cx="2808312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14-10-2015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/>
          <p:cNvSpPr/>
          <p:nvPr userDrawn="1"/>
        </p:nvSpPr>
        <p:spPr>
          <a:xfrm>
            <a:off x="3526202" y="86294"/>
            <a:ext cx="4903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1.2.3 Espetro do átomo de hidrogénio</a:t>
            </a:r>
            <a:endParaRPr lang="pt-PT" sz="2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14"/>
          <p:cNvCxnSpPr/>
          <p:nvPr userDrawn="1"/>
        </p:nvCxnSpPr>
        <p:spPr>
          <a:xfrm flipH="1">
            <a:off x="3491879" y="547959"/>
            <a:ext cx="565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14-10-2015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3325341"/>
            <a:ext cx="38884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3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1.2.3 Espetro do átomo de hidrogénio</a:t>
            </a:r>
            <a:endParaRPr lang="pt-PT" sz="33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 txBox="1">
            <a:spLocks/>
          </p:cNvSpPr>
          <p:nvPr/>
        </p:nvSpPr>
        <p:spPr>
          <a:xfrm>
            <a:off x="467544" y="1726352"/>
            <a:ext cx="4464496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10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220072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>
          <a:xfrm>
            <a:off x="510076" y="1205136"/>
            <a:ext cx="7878348" cy="1143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riscas que aparecem no espetro atómico do hidrogénio agrupam-se nas chamadas séries </a:t>
            </a:r>
            <a:r>
              <a:rPr lang="pt-PT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espetrais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57193"/>
              </p:ext>
            </p:extLst>
          </p:nvPr>
        </p:nvGraphicFramePr>
        <p:xfrm>
          <a:off x="683568" y="2492896"/>
          <a:ext cx="7488831" cy="27937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342811"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Nome</a:t>
                      </a:r>
                      <a:endParaRPr lang="pt-PT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A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6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Transição</a:t>
                      </a:r>
                      <a:endParaRPr lang="pt-PT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A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6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Luz emitida</a:t>
                      </a:r>
                      <a:endParaRPr lang="pt-PT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1A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679"/>
                    </a:solidFill>
                  </a:tcPr>
                </a:tc>
              </a:tr>
              <a:tr h="809317">
                <a:tc>
                  <a:txBody>
                    <a:bodyPr/>
                    <a:lstStyle/>
                    <a:p>
                      <a:pPr algn="ctr"/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Série de </a:t>
                      </a:r>
                      <a:r>
                        <a:rPr lang="pt-PT" sz="1800" i="0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Lyman</a:t>
                      </a:r>
                      <a:endParaRPr lang="pt-PT" sz="1800" i="0" kern="1200" baseline="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A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 </a:t>
                      </a:r>
                      <a:r>
                        <a:rPr lang="pt-PT" sz="1800" i="1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= 1		</a:t>
                      </a:r>
                      <a:endParaRPr lang="pt-PT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A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Ultravioleta</a:t>
                      </a:r>
                      <a:endParaRPr lang="pt-PT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1A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9317">
                <a:tc>
                  <a:txBody>
                    <a:bodyPr/>
                    <a:lstStyle/>
                    <a:p>
                      <a:pPr algn="ctr"/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Série de </a:t>
                      </a:r>
                      <a:r>
                        <a:rPr lang="pt-PT" sz="1800" i="0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Balmer</a:t>
                      </a:r>
                      <a:endParaRPr lang="pt-PT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</a:t>
                      </a:r>
                      <a:r>
                        <a:rPr lang="pt-PT" sz="1800" i="1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≥ 3 para </a:t>
                      </a:r>
                      <a:r>
                        <a:rPr lang="pt-PT" sz="1800" i="1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= 2</a:t>
                      </a:r>
                      <a:endParaRPr lang="pt-PT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Visível</a:t>
                      </a:r>
                      <a:endParaRPr lang="pt-PT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9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Série de </a:t>
                      </a:r>
                      <a:r>
                        <a:rPr lang="pt-PT" sz="1800" i="0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Paschen</a:t>
                      </a:r>
                      <a:endParaRPr lang="pt-PT" sz="1800" i="0" kern="1200" baseline="0" dirty="0" smtClean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t-PT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</a:t>
                      </a:r>
                      <a:r>
                        <a:rPr lang="pt-PT" sz="1800" i="1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≥ 4 para </a:t>
                      </a:r>
                      <a:r>
                        <a:rPr lang="pt-PT" sz="1800" i="1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= 3</a:t>
                      </a:r>
                      <a:endParaRPr lang="pt-PT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i="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Infravermelha</a:t>
                      </a:r>
                      <a:endParaRPr lang="pt-PT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C6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 txBox="1">
            <a:spLocks/>
          </p:cNvSpPr>
          <p:nvPr/>
        </p:nvSpPr>
        <p:spPr>
          <a:xfrm>
            <a:off x="467544" y="1726352"/>
            <a:ext cx="4464496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11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220072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>
          <a:xfrm>
            <a:off x="488810" y="1404566"/>
            <a:ext cx="8186878" cy="193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transições da série de </a:t>
            </a:r>
            <a:r>
              <a:rPr lang="pt-PT" sz="1800" b="1" dirty="0" err="1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Lyman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envolvem maior energia (emitindo por isso luz ultravioleta) do que as transições da série de </a:t>
            </a:r>
            <a:r>
              <a:rPr lang="pt-PT" sz="1800" b="1" dirty="0" err="1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Balmer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pelo que o espetro atómico do hidrogénio inclui também riscas na zona do ultravioleta.</a:t>
            </a:r>
          </a:p>
        </p:txBody>
      </p:sp>
      <p:sp>
        <p:nvSpPr>
          <p:cNvPr id="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13606" y="4836654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Infravermelho</a:t>
            </a:r>
            <a:endParaRPr lang="pt-PT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148579" y="4836654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Ultravioleta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537453" y="483665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isível</a:t>
            </a:r>
            <a:endParaRPr lang="pt-PT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38819"/>
          <a:stretch/>
        </p:blipFill>
        <p:spPr bwMode="auto">
          <a:xfrm>
            <a:off x="244021" y="4221088"/>
            <a:ext cx="8676456" cy="6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exão recta unidireccional 3"/>
          <p:cNvCxnSpPr/>
          <p:nvPr/>
        </p:nvCxnSpPr>
        <p:spPr>
          <a:xfrm>
            <a:off x="313606" y="5445224"/>
            <a:ext cx="8362082" cy="0"/>
          </a:xfrm>
          <a:prstGeom prst="straightConnector1">
            <a:avLst/>
          </a:prstGeom>
          <a:ln w="28575">
            <a:solidFill>
              <a:srgbClr val="8DC6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172400" y="5457198"/>
            <a:ext cx="50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pt-PT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 txBox="1">
            <a:spLocks/>
          </p:cNvSpPr>
          <p:nvPr/>
        </p:nvSpPr>
        <p:spPr>
          <a:xfrm>
            <a:off x="467544" y="1726352"/>
            <a:ext cx="4464496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12</a:t>
            </a:fld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220072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 txBox="1">
            <a:spLocks/>
          </p:cNvSpPr>
          <p:nvPr/>
        </p:nvSpPr>
        <p:spPr>
          <a:xfrm>
            <a:off x="499442" y="1399894"/>
            <a:ext cx="7888981" cy="193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transições da série de </a:t>
            </a:r>
            <a:r>
              <a:rPr lang="pt-PT" sz="1800" b="1" dirty="0" err="1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Paschen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envolvem menor energia (luz infravermelha) do que as da série de </a:t>
            </a:r>
            <a:r>
              <a:rPr lang="pt-PT" sz="1800" b="1" dirty="0" err="1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Balmer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pelo que o espetro atómico do hidrogénio inclui também riscas na zona do infravermelho.</a:t>
            </a:r>
          </a:p>
        </p:txBody>
      </p:sp>
      <p:sp>
        <p:nvSpPr>
          <p:cNvPr id="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13606" y="4836654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Infravermelho</a:t>
            </a:r>
            <a:endParaRPr lang="pt-PT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148579" y="4836654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Ultravioleta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537453" y="483665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isível</a:t>
            </a:r>
            <a:endParaRPr lang="pt-PT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38819"/>
          <a:stretch/>
        </p:blipFill>
        <p:spPr bwMode="auto">
          <a:xfrm>
            <a:off x="244021" y="4221088"/>
            <a:ext cx="8676456" cy="6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exão recta unidireccional 18"/>
          <p:cNvCxnSpPr/>
          <p:nvPr/>
        </p:nvCxnSpPr>
        <p:spPr>
          <a:xfrm>
            <a:off x="313606" y="5445224"/>
            <a:ext cx="8362082" cy="0"/>
          </a:xfrm>
          <a:prstGeom prst="straightConnector1">
            <a:avLst/>
          </a:prstGeom>
          <a:ln w="28575">
            <a:solidFill>
              <a:srgbClr val="8DC67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8172400" y="5507940"/>
            <a:ext cx="50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lang="pt-PT" i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 txBox="1">
            <a:spLocks/>
          </p:cNvSpPr>
          <p:nvPr/>
        </p:nvSpPr>
        <p:spPr>
          <a:xfrm>
            <a:off x="467544" y="1726352"/>
            <a:ext cx="4464496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220072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25011" y="1556792"/>
            <a:ext cx="8424937" cy="1664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espetro atómico do hidrogénio pode ser interpretado com base no modelo atómico de Bohr.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cxnSp>
        <p:nvCxnSpPr>
          <p:cNvPr id="16" name="Elbow Connector 11"/>
          <p:cNvCxnSpPr/>
          <p:nvPr/>
        </p:nvCxnSpPr>
        <p:spPr>
          <a:xfrm>
            <a:off x="532790" y="4515649"/>
            <a:ext cx="6487482" cy="396043"/>
          </a:xfrm>
          <a:prstGeom prst="bentConnector3">
            <a:avLst>
              <a:gd name="adj1" fmla="val 142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487835" y="4508948"/>
            <a:ext cx="735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do hidrogénio na zona do visível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435533"/>
            <a:ext cx="8352928" cy="109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vguedes\Google Drive\10 ano\10Q\ppt\imagens\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52" y="1802620"/>
            <a:ext cx="4176136" cy="41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67544" y="1556792"/>
            <a:ext cx="4464496" cy="2160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os átomos de hidrogénio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absorvem energia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pt-PT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PT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eletrões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passam para estados de energia mais elevados, são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excitados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PT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472459" y="3600323"/>
            <a:ext cx="3888432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os eletrões excitados têm tendência a regressar a níveis de energia mais baixos, são </a:t>
            </a:r>
            <a:r>
              <a:rPr lang="pt-PT" sz="1800" b="1" dirty="0" err="1" smtClean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desexcitados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Neste processo, libertam a energia que absorveram.</a:t>
            </a:r>
          </a:p>
          <a:p>
            <a:pPr algn="just">
              <a:lnSpc>
                <a:spcPct val="150000"/>
              </a:lnSpc>
            </a:pPr>
            <a:endParaRPr lang="pt-PT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cxnSp>
        <p:nvCxnSpPr>
          <p:cNvPr id="7" name="Conexão recta unidireccional 6"/>
          <p:cNvCxnSpPr/>
          <p:nvPr/>
        </p:nvCxnSpPr>
        <p:spPr>
          <a:xfrm flipV="1">
            <a:off x="7164287" y="2990685"/>
            <a:ext cx="468000" cy="504000"/>
          </a:xfrm>
          <a:prstGeom prst="straightConnector1">
            <a:avLst/>
          </a:prstGeom>
          <a:ln w="19050">
            <a:solidFill>
              <a:srgbClr val="8DC67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unidireccional 28"/>
          <p:cNvCxnSpPr/>
          <p:nvPr/>
        </p:nvCxnSpPr>
        <p:spPr>
          <a:xfrm flipV="1">
            <a:off x="7308400" y="2780928"/>
            <a:ext cx="864000" cy="864096"/>
          </a:xfrm>
          <a:prstGeom prst="straightConnector1">
            <a:avLst/>
          </a:prstGeom>
          <a:ln w="19050">
            <a:solidFill>
              <a:srgbClr val="8DC67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29"/>
          <p:cNvCxnSpPr/>
          <p:nvPr/>
        </p:nvCxnSpPr>
        <p:spPr>
          <a:xfrm flipV="1">
            <a:off x="7533900" y="2505403"/>
            <a:ext cx="308184" cy="396000"/>
          </a:xfrm>
          <a:prstGeom prst="straightConnector1">
            <a:avLst/>
          </a:prstGeom>
          <a:ln w="19050">
            <a:solidFill>
              <a:srgbClr val="8DC67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unidireccional 34"/>
          <p:cNvCxnSpPr/>
          <p:nvPr/>
        </p:nvCxnSpPr>
        <p:spPr>
          <a:xfrm flipV="1">
            <a:off x="6660232" y="5072239"/>
            <a:ext cx="72008" cy="521024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V="1">
            <a:off x="6938130" y="4373418"/>
            <a:ext cx="0" cy="1219846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36"/>
          <p:cNvCxnSpPr/>
          <p:nvPr/>
        </p:nvCxnSpPr>
        <p:spPr>
          <a:xfrm flipV="1">
            <a:off x="6588224" y="4373418"/>
            <a:ext cx="144016" cy="677554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-1182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95408" y="5317628"/>
            <a:ext cx="8352928" cy="900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Neste processo de libertação da energia, os átomos emitem luz cuja frequência depende das transições eletrónicas. </a:t>
            </a:r>
          </a:p>
        </p:txBody>
      </p:sp>
      <p:sp>
        <p:nvSpPr>
          <p:cNvPr id="11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14" name="CaixaDeTexto 13"/>
          <p:cNvSpPr txBox="1"/>
          <p:nvPr/>
        </p:nvSpPr>
        <p:spPr>
          <a:xfrm>
            <a:off x="6228184" y="4799249"/>
            <a:ext cx="105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204574" y="3448827"/>
            <a:ext cx="83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2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192063" y="2321002"/>
            <a:ext cx="80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3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Conexão recta 25"/>
          <p:cNvCxnSpPr/>
          <p:nvPr/>
        </p:nvCxnSpPr>
        <p:spPr>
          <a:xfrm>
            <a:off x="2555776" y="5012567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>
            <a:off x="2555776" y="3659515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>
            <a:off x="2555776" y="2508221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>
            <a:off x="2555776" y="2104815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>
            <a:off x="2555776" y="1859315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>
            <a:off x="2555776" y="1750209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2555776" y="1633970"/>
            <a:ext cx="61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cta unidireccional 5"/>
          <p:cNvCxnSpPr/>
          <p:nvPr/>
        </p:nvCxnSpPr>
        <p:spPr>
          <a:xfrm>
            <a:off x="3610511" y="2508221"/>
            <a:ext cx="0" cy="115129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>
            <a:off x="4139952" y="2093421"/>
            <a:ext cx="0" cy="1584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>
            <a:off x="4788024" y="1885406"/>
            <a:ext cx="0" cy="1764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unidireccional 34"/>
          <p:cNvCxnSpPr/>
          <p:nvPr/>
        </p:nvCxnSpPr>
        <p:spPr>
          <a:xfrm>
            <a:off x="5522436" y="1750209"/>
            <a:ext cx="0" cy="19228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6228184" y="1931323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4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213162" y="1706548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5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213329" y="1523011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6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ixaDeTexto 38"/>
              <p:cNvSpPr txBox="1"/>
              <p:nvPr/>
            </p:nvSpPr>
            <p:spPr>
              <a:xfrm>
                <a:off x="8053880" y="1327712"/>
                <a:ext cx="7944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400" b="1" i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</a:t>
                </a:r>
                <a:r>
                  <a:rPr lang="pt-PT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PT" sz="14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pt-PT" sz="14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880" y="1327712"/>
                <a:ext cx="794456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1538" t="-2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7022234" y="4803433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𝟏𝟕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4803433"/>
                <a:ext cx="1636217" cy="3441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/>
              <p:cNvSpPr txBox="1"/>
              <p:nvPr/>
            </p:nvSpPr>
            <p:spPr>
              <a:xfrm>
                <a:off x="7022234" y="3448827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𝟓𝟒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3448827"/>
                <a:ext cx="1636217" cy="3441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ixaDeTexto 40"/>
              <p:cNvSpPr txBox="1"/>
              <p:nvPr/>
            </p:nvSpPr>
            <p:spPr>
              <a:xfrm>
                <a:off x="7022234" y="2297117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𝟐𝟒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2297117"/>
                <a:ext cx="1636217" cy="344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aixaDeTexto 41"/>
              <p:cNvSpPr txBox="1"/>
              <p:nvPr/>
            </p:nvSpPr>
            <p:spPr>
              <a:xfrm>
                <a:off x="7022234" y="1939423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𝟏𝟒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1939423"/>
                <a:ext cx="1636217" cy="3441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/>
              <p:cNvSpPr txBox="1"/>
              <p:nvPr/>
            </p:nvSpPr>
            <p:spPr>
              <a:xfrm>
                <a:off x="7022234" y="1689154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𝟎𝟗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1689154"/>
                <a:ext cx="1636217" cy="3441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ângulo 43"/>
          <p:cNvSpPr/>
          <p:nvPr/>
        </p:nvSpPr>
        <p:spPr>
          <a:xfrm>
            <a:off x="607673" y="1581845"/>
            <a:ext cx="525182" cy="23275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6" name="Conexão recta 45"/>
          <p:cNvCxnSpPr/>
          <p:nvPr/>
        </p:nvCxnSpPr>
        <p:spPr>
          <a:xfrm flipH="1">
            <a:off x="607673" y="1775647"/>
            <a:ext cx="525182" cy="0"/>
          </a:xfrm>
          <a:prstGeom prst="line">
            <a:avLst/>
          </a:prstGeom>
          <a:ln w="28575">
            <a:solidFill>
              <a:srgbClr val="4C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50"/>
          <p:cNvCxnSpPr/>
          <p:nvPr/>
        </p:nvCxnSpPr>
        <p:spPr>
          <a:xfrm flipH="1">
            <a:off x="592717" y="1938680"/>
            <a:ext cx="525182" cy="0"/>
          </a:xfrm>
          <a:prstGeom prst="line">
            <a:avLst/>
          </a:prstGeom>
          <a:ln w="28575">
            <a:solidFill>
              <a:srgbClr val="636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cta 51"/>
          <p:cNvCxnSpPr/>
          <p:nvPr/>
        </p:nvCxnSpPr>
        <p:spPr>
          <a:xfrm flipH="1">
            <a:off x="590294" y="2270097"/>
            <a:ext cx="525182" cy="0"/>
          </a:xfrm>
          <a:prstGeom prst="line">
            <a:avLst/>
          </a:prstGeom>
          <a:ln w="28575">
            <a:solidFill>
              <a:srgbClr val="17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cta 52"/>
          <p:cNvCxnSpPr/>
          <p:nvPr/>
        </p:nvCxnSpPr>
        <p:spPr>
          <a:xfrm flipH="1">
            <a:off x="592717" y="3328951"/>
            <a:ext cx="525182" cy="0"/>
          </a:xfrm>
          <a:prstGeom prst="line">
            <a:avLst/>
          </a:prstGeom>
          <a:ln w="28575">
            <a:solidFill>
              <a:srgbClr val="F94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55" y="1753264"/>
            <a:ext cx="4389581" cy="10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75" y="1918156"/>
            <a:ext cx="3672549" cy="15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9" y="2239052"/>
            <a:ext cx="3022053" cy="15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76" y="3282028"/>
            <a:ext cx="2495036" cy="16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6155776" y="1046408"/>
            <a:ext cx="298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Níveis de energia (</a:t>
            </a:r>
            <a:r>
              <a:rPr lang="pt-PT" sz="1600" b="1" i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6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J)</a:t>
            </a:r>
            <a:endParaRPr lang="pt-PT" sz="1600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-1182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1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8" name="CaixaDeTexto 7"/>
          <p:cNvSpPr txBox="1"/>
          <p:nvPr/>
        </p:nvSpPr>
        <p:spPr>
          <a:xfrm>
            <a:off x="6155776" y="1046408"/>
            <a:ext cx="2988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Níveis de energia (</a:t>
            </a:r>
            <a:r>
              <a:rPr lang="pt-PT" sz="1600" b="1" i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sz="16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J)</a:t>
            </a:r>
            <a:endParaRPr lang="pt-PT" sz="1600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6120680" y="5069705"/>
            <a:ext cx="2873284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radiação com energia bem definida.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323528" y="5141713"/>
            <a:ext cx="3096344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 risca no espetro atómico de emissão.</a:t>
            </a:r>
          </a:p>
        </p:txBody>
      </p:sp>
      <p:sp>
        <p:nvSpPr>
          <p:cNvPr id="2" name="Rectângulo 1"/>
          <p:cNvSpPr/>
          <p:nvPr/>
        </p:nvSpPr>
        <p:spPr>
          <a:xfrm>
            <a:off x="501419" y="1231536"/>
            <a:ext cx="370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cada transição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corresponde:</a:t>
            </a:r>
            <a:endParaRPr lang="pt-PT" dirty="0"/>
          </a:p>
        </p:txBody>
      </p:sp>
      <p:cxnSp>
        <p:nvCxnSpPr>
          <p:cNvPr id="58" name="Conexão recta 57"/>
          <p:cNvCxnSpPr/>
          <p:nvPr/>
        </p:nvCxnSpPr>
        <p:spPr>
          <a:xfrm>
            <a:off x="2555776" y="5012567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cta 58"/>
          <p:cNvCxnSpPr/>
          <p:nvPr/>
        </p:nvCxnSpPr>
        <p:spPr>
          <a:xfrm>
            <a:off x="2555776" y="3659515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cta 59"/>
          <p:cNvCxnSpPr/>
          <p:nvPr/>
        </p:nvCxnSpPr>
        <p:spPr>
          <a:xfrm>
            <a:off x="2555776" y="2508221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xão recta 60"/>
          <p:cNvCxnSpPr/>
          <p:nvPr/>
        </p:nvCxnSpPr>
        <p:spPr>
          <a:xfrm>
            <a:off x="2555776" y="2104815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61"/>
          <p:cNvCxnSpPr/>
          <p:nvPr/>
        </p:nvCxnSpPr>
        <p:spPr>
          <a:xfrm>
            <a:off x="2555776" y="1859315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cta 62"/>
          <p:cNvCxnSpPr/>
          <p:nvPr/>
        </p:nvCxnSpPr>
        <p:spPr>
          <a:xfrm>
            <a:off x="2555776" y="1750209"/>
            <a:ext cx="360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cta 63"/>
          <p:cNvCxnSpPr/>
          <p:nvPr/>
        </p:nvCxnSpPr>
        <p:spPr>
          <a:xfrm>
            <a:off x="2555776" y="1633970"/>
            <a:ext cx="61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>
            <a:off x="3610511" y="2508221"/>
            <a:ext cx="0" cy="115129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xão recta unidireccional 65"/>
          <p:cNvCxnSpPr/>
          <p:nvPr/>
        </p:nvCxnSpPr>
        <p:spPr>
          <a:xfrm>
            <a:off x="4139952" y="2093421"/>
            <a:ext cx="0" cy="1584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cta unidireccional 66"/>
          <p:cNvCxnSpPr/>
          <p:nvPr/>
        </p:nvCxnSpPr>
        <p:spPr>
          <a:xfrm>
            <a:off x="4788024" y="1885406"/>
            <a:ext cx="0" cy="176400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cta unidireccional 67"/>
          <p:cNvCxnSpPr/>
          <p:nvPr/>
        </p:nvCxnSpPr>
        <p:spPr>
          <a:xfrm>
            <a:off x="5522436" y="1750209"/>
            <a:ext cx="0" cy="192280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ângulo 78"/>
          <p:cNvSpPr/>
          <p:nvPr/>
        </p:nvSpPr>
        <p:spPr>
          <a:xfrm>
            <a:off x="607673" y="1581845"/>
            <a:ext cx="525182" cy="23275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0" name="Conexão recta 79"/>
          <p:cNvCxnSpPr/>
          <p:nvPr/>
        </p:nvCxnSpPr>
        <p:spPr>
          <a:xfrm flipH="1">
            <a:off x="607673" y="1775647"/>
            <a:ext cx="525182" cy="0"/>
          </a:xfrm>
          <a:prstGeom prst="line">
            <a:avLst/>
          </a:prstGeom>
          <a:ln w="28575">
            <a:solidFill>
              <a:srgbClr val="4C3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cta 80"/>
          <p:cNvCxnSpPr/>
          <p:nvPr/>
        </p:nvCxnSpPr>
        <p:spPr>
          <a:xfrm flipH="1">
            <a:off x="592717" y="1938680"/>
            <a:ext cx="525182" cy="0"/>
          </a:xfrm>
          <a:prstGeom prst="line">
            <a:avLst/>
          </a:prstGeom>
          <a:ln w="28575">
            <a:solidFill>
              <a:srgbClr val="636C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cta 81"/>
          <p:cNvCxnSpPr/>
          <p:nvPr/>
        </p:nvCxnSpPr>
        <p:spPr>
          <a:xfrm flipH="1">
            <a:off x="590294" y="2270097"/>
            <a:ext cx="525182" cy="0"/>
          </a:xfrm>
          <a:prstGeom prst="line">
            <a:avLst/>
          </a:prstGeom>
          <a:ln w="28575">
            <a:solidFill>
              <a:srgbClr val="17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cta 82"/>
          <p:cNvCxnSpPr/>
          <p:nvPr/>
        </p:nvCxnSpPr>
        <p:spPr>
          <a:xfrm flipH="1">
            <a:off x="592717" y="3328951"/>
            <a:ext cx="525182" cy="0"/>
          </a:xfrm>
          <a:prstGeom prst="line">
            <a:avLst/>
          </a:prstGeom>
          <a:ln w="28575">
            <a:solidFill>
              <a:srgbClr val="F946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uxograma: Processo 83"/>
          <p:cNvSpPr/>
          <p:nvPr/>
        </p:nvSpPr>
        <p:spPr>
          <a:xfrm>
            <a:off x="6235620" y="1428488"/>
            <a:ext cx="2544744" cy="3707073"/>
          </a:xfrm>
          <a:prstGeom prst="flowChartProcess">
            <a:avLst/>
          </a:prstGeom>
          <a:noFill/>
          <a:ln>
            <a:solidFill>
              <a:srgbClr val="8DC67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5" name="Fluxograma: Processo 84"/>
          <p:cNvSpPr/>
          <p:nvPr/>
        </p:nvSpPr>
        <p:spPr>
          <a:xfrm>
            <a:off x="510509" y="1573773"/>
            <a:ext cx="864096" cy="3561788"/>
          </a:xfrm>
          <a:prstGeom prst="flowChartProcess">
            <a:avLst/>
          </a:prstGeom>
          <a:noFill/>
          <a:ln>
            <a:solidFill>
              <a:srgbClr val="8DC67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6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6228184" y="4799249"/>
            <a:ext cx="105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204574" y="3448827"/>
            <a:ext cx="83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2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192063" y="2321002"/>
            <a:ext cx="80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3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228184" y="1931323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4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6213162" y="1706548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5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213329" y="1523011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6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ixaDeTexto 48"/>
              <p:cNvSpPr txBox="1"/>
              <p:nvPr/>
            </p:nvSpPr>
            <p:spPr>
              <a:xfrm>
                <a:off x="8053880" y="1327712"/>
                <a:ext cx="7944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400" b="1" i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</a:t>
                </a:r>
                <a:r>
                  <a:rPr lang="pt-PT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PT" sz="14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pt-PT" sz="14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880" y="1327712"/>
                <a:ext cx="794456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1538" t="-2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ixaDeTexto 49"/>
              <p:cNvSpPr txBox="1"/>
              <p:nvPr/>
            </p:nvSpPr>
            <p:spPr>
              <a:xfrm>
                <a:off x="7022234" y="4803433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𝟏𝟕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4803433"/>
                <a:ext cx="1636217" cy="3441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aixaDeTexto 50"/>
              <p:cNvSpPr txBox="1"/>
              <p:nvPr/>
            </p:nvSpPr>
            <p:spPr>
              <a:xfrm>
                <a:off x="7022234" y="3448827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𝟓𝟒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3448827"/>
                <a:ext cx="1636217" cy="3441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ixaDeTexto 51"/>
              <p:cNvSpPr txBox="1"/>
              <p:nvPr/>
            </p:nvSpPr>
            <p:spPr>
              <a:xfrm>
                <a:off x="7022234" y="2297117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𝟐𝟒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2297117"/>
                <a:ext cx="1636217" cy="344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aixaDeTexto 52"/>
              <p:cNvSpPr txBox="1"/>
              <p:nvPr/>
            </p:nvSpPr>
            <p:spPr>
              <a:xfrm>
                <a:off x="7022234" y="1939423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𝟏𝟒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1939423"/>
                <a:ext cx="1636217" cy="3441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DeTexto 53"/>
              <p:cNvSpPr txBox="1"/>
              <p:nvPr/>
            </p:nvSpPr>
            <p:spPr>
              <a:xfrm>
                <a:off x="7022234" y="1689154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𝟎𝟗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34" y="1689154"/>
                <a:ext cx="1636217" cy="3441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39906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4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868144" y="4221088"/>
            <a:ext cx="2592288" cy="2060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510076" y="1402837"/>
            <a:ext cx="4392488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energia de um nível eletrónico é sempre negativa, sendo nula quando o eletrão deixa de estar sob influência do núcleo, isto é, quando o átomo fica ionizado.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 menor for o nível, menor é a sua energia.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Conexão recta unidireccional 21"/>
          <p:cNvCxnSpPr/>
          <p:nvPr/>
        </p:nvCxnSpPr>
        <p:spPr>
          <a:xfrm flipV="1">
            <a:off x="5364088" y="1628800"/>
            <a:ext cx="0" cy="4320480"/>
          </a:xfrm>
          <a:prstGeom prst="straightConnector1">
            <a:avLst/>
          </a:prstGeom>
          <a:ln>
            <a:solidFill>
              <a:srgbClr val="8DC679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325810" y="1259443"/>
            <a:ext cx="342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Níveis de energia (</a:t>
            </a:r>
            <a:r>
              <a:rPr lang="pt-PT" b="1" i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J)</a:t>
            </a:r>
            <a:endParaRPr lang="pt-PT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400209" y="5172345"/>
            <a:ext cx="105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376599" y="3821923"/>
            <a:ext cx="83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2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364088" y="2694098"/>
            <a:ext cx="80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3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368310" y="2304419"/>
            <a:ext cx="822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4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385187" y="2079644"/>
            <a:ext cx="822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5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ixaDeTexto 32"/>
              <p:cNvSpPr txBox="1"/>
              <p:nvPr/>
            </p:nvSpPr>
            <p:spPr>
              <a:xfrm>
                <a:off x="6194259" y="5176529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𝟏𝟕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59" y="5176529"/>
                <a:ext cx="1636217" cy="3441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/>
              <p:cNvSpPr txBox="1"/>
              <p:nvPr/>
            </p:nvSpPr>
            <p:spPr>
              <a:xfrm>
                <a:off x="6194259" y="3821923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𝟓𝟒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59" y="3821923"/>
                <a:ext cx="1636217" cy="3441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aixaDeTexto 34"/>
              <p:cNvSpPr txBox="1"/>
              <p:nvPr/>
            </p:nvSpPr>
            <p:spPr>
              <a:xfrm>
                <a:off x="6194259" y="2670213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𝟐𝟒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59" y="2670213"/>
                <a:ext cx="1636217" cy="3441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aixaDeTexto 35"/>
              <p:cNvSpPr txBox="1"/>
              <p:nvPr/>
            </p:nvSpPr>
            <p:spPr>
              <a:xfrm>
                <a:off x="6194259" y="2312519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𝟏𝟒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59" y="2312519"/>
                <a:ext cx="1636217" cy="344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aixaDeTexto 36"/>
              <p:cNvSpPr txBox="1"/>
              <p:nvPr/>
            </p:nvSpPr>
            <p:spPr>
              <a:xfrm>
                <a:off x="6194259" y="2062250"/>
                <a:ext cx="1636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𝟎𝟗</m:t>
                      </m:r>
                      <m:r>
                        <a:rPr lang="pt-PT" sz="1600" b="1" i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sz="16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t-PT" sz="1600" b="1" i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59" y="2062250"/>
                <a:ext cx="1636217" cy="3441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ixaDeTexto 37"/>
              <p:cNvSpPr txBox="1"/>
              <p:nvPr/>
            </p:nvSpPr>
            <p:spPr>
              <a:xfrm>
                <a:off x="5393564" y="1700808"/>
                <a:ext cx="1058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i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</a:t>
                </a:r>
                <a:r>
                  <a:rPr lang="pt-PT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64" y="1700808"/>
                <a:ext cx="1058158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3468" t="-5357" b="-21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z="105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pt-PT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39552" y="1452885"/>
            <a:ext cx="8136904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átomos de hidrogénio, quando excitados, não emitem apenas luz visível mas também luz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infravermelha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correspondente a transições menos energéticas, e luz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ultravioleta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correspondente a transições mais energéticas.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644008" y="3573016"/>
            <a:ext cx="4032448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PT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835490" y="3212976"/>
            <a:ext cx="6696949" cy="2845155"/>
            <a:chOff x="1619672" y="2675531"/>
            <a:chExt cx="8294447" cy="3840672"/>
          </a:xfrm>
        </p:grpSpPr>
        <p:sp>
          <p:nvSpPr>
            <p:cNvPr id="8" name="CaixaDeTexto 7"/>
            <p:cNvSpPr txBox="1"/>
            <p:nvPr/>
          </p:nvSpPr>
          <p:spPr>
            <a:xfrm>
              <a:off x="6372200" y="2675531"/>
              <a:ext cx="3541919" cy="41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Níveis de energia (</a:t>
              </a:r>
              <a:r>
                <a:rPr lang="pt-PT" sz="1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 </a:t>
              </a:r>
              <a:r>
                <a:rPr lang="pt-PT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 J)</a:t>
              </a:r>
              <a:endParaRPr lang="pt-P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990144" y="6059189"/>
              <a:ext cx="1051513" cy="45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 </a:t>
              </a:r>
              <a:r>
                <a:rPr lang="pt-PT" sz="1600" b="1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 1</a:t>
              </a:r>
              <a:endParaRPr lang="pt-PT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968879" y="4711632"/>
              <a:ext cx="1231761" cy="45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i="1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 </a:t>
              </a:r>
              <a:r>
                <a:rPr lang="pt-PT" sz="1600" b="1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 2</a:t>
              </a:r>
              <a:endParaRPr lang="pt-PT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949972" y="3590953"/>
              <a:ext cx="1250668" cy="41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 </a:t>
              </a:r>
              <a:r>
                <a:rPr lang="pt-PT" sz="1400" b="1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 3</a:t>
              </a:r>
              <a:endParaRPr lang="pt-PT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4" name="Conexão recta 13"/>
            <p:cNvCxnSpPr/>
            <p:nvPr/>
          </p:nvCxnSpPr>
          <p:spPr>
            <a:xfrm>
              <a:off x="1619672" y="6315039"/>
              <a:ext cx="6408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xão recta 14"/>
            <p:cNvCxnSpPr/>
            <p:nvPr/>
          </p:nvCxnSpPr>
          <p:spPr>
            <a:xfrm>
              <a:off x="1619672" y="4961987"/>
              <a:ext cx="6408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cta 15"/>
            <p:cNvCxnSpPr/>
            <p:nvPr/>
          </p:nvCxnSpPr>
          <p:spPr>
            <a:xfrm>
              <a:off x="1619672" y="3810693"/>
              <a:ext cx="6408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cta 16"/>
            <p:cNvCxnSpPr/>
            <p:nvPr/>
          </p:nvCxnSpPr>
          <p:spPr>
            <a:xfrm>
              <a:off x="1619672" y="3407287"/>
              <a:ext cx="6408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/>
            <p:cNvSpPr txBox="1"/>
            <p:nvPr/>
          </p:nvSpPr>
          <p:spPr>
            <a:xfrm>
              <a:off x="7949972" y="3177747"/>
              <a:ext cx="1339853" cy="415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i="1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 </a:t>
              </a:r>
              <a:r>
                <a:rPr lang="pt-PT" sz="1400" b="1" dirty="0" smtClean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 4</a:t>
              </a:r>
              <a:endParaRPr lang="pt-PT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31" name="Conexão recta unidireccional 30"/>
          <p:cNvCxnSpPr/>
          <p:nvPr/>
        </p:nvCxnSpPr>
        <p:spPr>
          <a:xfrm>
            <a:off x="3275908" y="4038551"/>
            <a:ext cx="0" cy="188119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unidireccional 34"/>
          <p:cNvCxnSpPr/>
          <p:nvPr/>
        </p:nvCxnSpPr>
        <p:spPr>
          <a:xfrm>
            <a:off x="5508104" y="3745508"/>
            <a:ext cx="0" cy="324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4582676" y="4124343"/>
            <a:ext cx="187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Transição menos energética (IV)</a:t>
            </a:r>
            <a:endParaRPr lang="pt-PT" sz="1400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339752" y="5909111"/>
            <a:ext cx="187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Transição mais energética (UV)</a:t>
            </a:r>
            <a:endParaRPr lang="pt-PT" sz="1400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34134" y="3140968"/>
            <a:ext cx="7310273" cy="2664296"/>
          </a:xfrm>
          <a:prstGeom prst="rect">
            <a:avLst/>
          </a:prstGeom>
          <a:solidFill>
            <a:srgbClr val="FFFFCC"/>
          </a:solidFill>
          <a:ln w="19050">
            <a:solidFill>
              <a:srgbClr val="8DC679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pt-PT"/>
            </a:defPPr>
            <a:lvl1pPr indent="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800" dirty="0"/>
              <a:t>Por </a:t>
            </a:r>
            <a:r>
              <a:rPr lang="pt-PT" sz="1800" dirty="0" err="1"/>
              <a:t>desexcitação</a:t>
            </a:r>
            <a:r>
              <a:rPr lang="pt-PT" sz="1800" dirty="0"/>
              <a:t> eletrónica, um átomo de hidrogénio pode </a:t>
            </a:r>
            <a:r>
              <a:rPr lang="pt-PT" sz="1800" dirty="0" smtClean="0"/>
              <a:t>emitir: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 smtClean="0"/>
              <a:t>luz infravermelha.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l</a:t>
            </a:r>
            <a:r>
              <a:rPr lang="pt-PT" sz="1800" dirty="0" smtClean="0"/>
              <a:t>uz visível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l</a:t>
            </a:r>
            <a:r>
              <a:rPr lang="pt-PT" sz="1800" dirty="0" smtClean="0"/>
              <a:t>uz ultravioleta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8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644008" y="3573016"/>
            <a:ext cx="4032448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21105" y="2223075"/>
            <a:ext cx="153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8DC679"/>
                </a:solidFill>
              </a:rPr>
              <a:t>Infravermelho</a:t>
            </a:r>
            <a:endParaRPr lang="pt-PT" b="1" dirty="0">
              <a:solidFill>
                <a:srgbClr val="8DC679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156078" y="2223075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>
                <a:solidFill>
                  <a:srgbClr val="8DC679"/>
                </a:solidFill>
              </a:rPr>
              <a:t>Ultravioleta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544952" y="2223075"/>
            <a:ext cx="80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8DC679"/>
                </a:solidFill>
              </a:rPr>
              <a:t>V</a:t>
            </a:r>
            <a:r>
              <a:rPr lang="pt-PT" b="1" dirty="0" smtClean="0">
                <a:solidFill>
                  <a:srgbClr val="8DC679"/>
                </a:solidFill>
              </a:rPr>
              <a:t>isível</a:t>
            </a:r>
            <a:endParaRPr lang="pt-PT" b="1" dirty="0">
              <a:solidFill>
                <a:srgbClr val="8DC679"/>
              </a:solidFill>
            </a:endParaRPr>
          </a:p>
        </p:txBody>
      </p:sp>
      <p:sp>
        <p:nvSpPr>
          <p:cNvPr id="13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8819"/>
          <a:stretch/>
        </p:blipFill>
        <p:spPr bwMode="auto">
          <a:xfrm>
            <a:off x="251520" y="1607509"/>
            <a:ext cx="8676456" cy="6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 txBox="1">
            <a:spLocks/>
          </p:cNvSpPr>
          <p:nvPr/>
        </p:nvSpPr>
        <p:spPr>
          <a:xfrm>
            <a:off x="467544" y="1726352"/>
            <a:ext cx="4464496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220072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>
          <a:xfrm>
            <a:off x="488810" y="1268760"/>
            <a:ext cx="828092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b="1" dirty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ransições para níveis de energia inferiores num átomo de hidrogénio excitado</a:t>
            </a:r>
            <a:endParaRPr lang="pt-PT" sz="1800" dirty="0" smtClean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rgbClr val="C8D0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rgbClr val="C8D0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do átomo de hidrogénio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990145" y="5743928"/>
            <a:ext cx="105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968879" y="4396372"/>
            <a:ext cx="83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2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949973" y="3275692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3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Conexão recta 15"/>
          <p:cNvCxnSpPr/>
          <p:nvPr/>
        </p:nvCxnSpPr>
        <p:spPr>
          <a:xfrm>
            <a:off x="1619672" y="5999778"/>
            <a:ext cx="64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1619672" y="4646726"/>
            <a:ext cx="64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1619672" y="3495432"/>
            <a:ext cx="64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18"/>
          <p:cNvCxnSpPr/>
          <p:nvPr/>
        </p:nvCxnSpPr>
        <p:spPr>
          <a:xfrm>
            <a:off x="1619672" y="3092026"/>
            <a:ext cx="64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>
            <a:off x="1619672" y="2846526"/>
            <a:ext cx="64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20"/>
          <p:cNvCxnSpPr/>
          <p:nvPr/>
        </p:nvCxnSpPr>
        <p:spPr>
          <a:xfrm>
            <a:off x="1619672" y="2737420"/>
            <a:ext cx="64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21"/>
          <p:cNvCxnSpPr/>
          <p:nvPr/>
        </p:nvCxnSpPr>
        <p:spPr>
          <a:xfrm>
            <a:off x="1619672" y="2540598"/>
            <a:ext cx="640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/>
          <p:nvPr/>
        </p:nvCxnSpPr>
        <p:spPr>
          <a:xfrm>
            <a:off x="4906963" y="3495432"/>
            <a:ext cx="0" cy="115129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/>
          <p:nvPr/>
        </p:nvCxnSpPr>
        <p:spPr>
          <a:xfrm>
            <a:off x="5227357" y="3076225"/>
            <a:ext cx="0" cy="1584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/>
          <p:nvPr/>
        </p:nvCxnSpPr>
        <p:spPr>
          <a:xfrm>
            <a:off x="5547751" y="2889136"/>
            <a:ext cx="0" cy="1764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/>
          <p:nvPr/>
        </p:nvCxnSpPr>
        <p:spPr>
          <a:xfrm>
            <a:off x="5868144" y="2737420"/>
            <a:ext cx="0" cy="192280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949973" y="2862487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4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960606" y="2629961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5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7949973" y="2478323"/>
            <a:ext cx="7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6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7958183" y="2298138"/>
                <a:ext cx="8416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400" b="1" i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</a:t>
                </a:r>
                <a:r>
                  <a:rPr lang="pt-PT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PT" sz="1400" b="1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pt-PT" sz="14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183" y="2298138"/>
                <a:ext cx="841631" cy="307777"/>
              </a:xfrm>
              <a:prstGeom prst="rect">
                <a:avLst/>
              </a:prstGeom>
              <a:blipFill rotWithShape="1">
                <a:blip r:embed="rId3"/>
                <a:stretch>
                  <a:fillRect l="-1439" t="-2000" b="-2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xão recta unidireccional 36"/>
          <p:cNvCxnSpPr/>
          <p:nvPr/>
        </p:nvCxnSpPr>
        <p:spPr>
          <a:xfrm>
            <a:off x="2699792" y="3495432"/>
            <a:ext cx="0" cy="251259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/>
          <p:nvPr/>
        </p:nvCxnSpPr>
        <p:spPr>
          <a:xfrm>
            <a:off x="2996183" y="3109245"/>
            <a:ext cx="0" cy="2916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38"/>
          <p:cNvCxnSpPr/>
          <p:nvPr/>
        </p:nvCxnSpPr>
        <p:spPr>
          <a:xfrm>
            <a:off x="3292574" y="2838394"/>
            <a:ext cx="0" cy="3168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cta unidireccional 39"/>
          <p:cNvCxnSpPr/>
          <p:nvPr/>
        </p:nvCxnSpPr>
        <p:spPr>
          <a:xfrm>
            <a:off x="3588965" y="2738540"/>
            <a:ext cx="0" cy="3276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-39686" y="570071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fundamental </a:t>
            </a:r>
            <a:endParaRPr lang="pt-PT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2" name="Conexão recta unidireccional 41"/>
          <p:cNvCxnSpPr/>
          <p:nvPr/>
        </p:nvCxnSpPr>
        <p:spPr>
          <a:xfrm>
            <a:off x="6859645" y="3069136"/>
            <a:ext cx="0" cy="432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unidireccional 42"/>
          <p:cNvCxnSpPr/>
          <p:nvPr/>
        </p:nvCxnSpPr>
        <p:spPr>
          <a:xfrm>
            <a:off x="7155982" y="2860781"/>
            <a:ext cx="0" cy="648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cta unidireccional 43"/>
          <p:cNvCxnSpPr/>
          <p:nvPr/>
        </p:nvCxnSpPr>
        <p:spPr>
          <a:xfrm>
            <a:off x="7452320" y="2730331"/>
            <a:ext cx="0" cy="756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594011" y="3506795"/>
            <a:ext cx="1652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Paschen</a:t>
            </a:r>
            <a:r>
              <a:rPr lang="pt-PT" sz="14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(IV)</a:t>
            </a:r>
            <a:endParaRPr lang="pt-PT" sz="1400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721697" y="4660225"/>
            <a:ext cx="187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Balmer</a:t>
            </a:r>
            <a:r>
              <a:rPr lang="pt-PT" sz="14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(Visível)</a:t>
            </a:r>
            <a:endParaRPr lang="pt-PT" sz="1400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515912" y="6014540"/>
            <a:ext cx="187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Lyman</a:t>
            </a:r>
            <a:r>
              <a:rPr lang="pt-PT" sz="14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(UV)</a:t>
            </a:r>
            <a:endParaRPr lang="pt-PT" sz="1400" b="1" dirty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990188" y="1990361"/>
            <a:ext cx="2859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Níveis de energia (</a:t>
            </a:r>
            <a:r>
              <a:rPr lang="pt-PT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J)</a:t>
            </a:r>
            <a:endParaRPr lang="pt-PT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6219</TotalTime>
  <Words>732</Words>
  <Application>Microsoft Office PowerPoint</Application>
  <PresentationFormat>Apresentação no Ecrã (4:3)</PresentationFormat>
  <Paragraphs>123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209</cp:revision>
  <dcterms:created xsi:type="dcterms:W3CDTF">2015-02-06T10:27:32Z</dcterms:created>
  <dcterms:modified xsi:type="dcterms:W3CDTF">2015-10-14T16:52:49Z</dcterms:modified>
</cp:coreProperties>
</file>