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D56"/>
    <a:srgbClr val="E47265"/>
    <a:srgbClr val="33BEDD"/>
    <a:srgbClr val="39BFD6"/>
    <a:srgbClr val="FDF9BF"/>
    <a:srgbClr val="D7DE1E"/>
    <a:srgbClr val="D51628"/>
    <a:srgbClr val="005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34326" autoAdjust="0"/>
  </p:normalViewPr>
  <p:slideViewPr>
    <p:cSldViewPr>
      <p:cViewPr varScale="1">
        <p:scale>
          <a:sx n="90" d="100"/>
          <a:sy n="90" d="100"/>
        </p:scale>
        <p:origin x="-1320" y="-96"/>
      </p:cViewPr>
      <p:guideLst>
        <p:guide orient="horz" pos="84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04" y="4365104"/>
            <a:ext cx="5616624" cy="350912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D5B8BA42-F715-4BCF-A7FB-A9C4BB176A63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8F46D9-7447-4E65-9632-5C84991B4BD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11866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CF317-ACD5-40CF-913D-7EA3E2ABE665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EE69C0-EBE2-4764-9597-A6F9F3253C4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8813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97A97-B225-4E1D-AB51-A4F26EF76D27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542F47-E30E-4E33-9143-43A7FE3EC43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960588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A1303-B448-4F44-A88B-32F6500655D5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8B50445-487A-4B2F-B186-2CD23943F24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880014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880" y="1268759"/>
            <a:ext cx="5194920" cy="4536505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520" y="1268760"/>
            <a:ext cx="3008313" cy="4536505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D4CDA-A548-4C20-94A0-D5AC51275182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E4EFEE-4CBA-4717-898D-32DBB08F6323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592300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6BECF-BA02-4C72-BAE4-8137E56227AE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14F58C-314C-4231-838A-E870EC7E2FF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813195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520" y="1268760"/>
            <a:ext cx="5690716" cy="482453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4168" y="1268760"/>
            <a:ext cx="2880320" cy="4536504"/>
          </a:xfrm>
        </p:spPr>
        <p:txBody>
          <a:bodyPr/>
          <a:lstStyle>
            <a:lvl1pPr marL="0" indent="0">
              <a:buNone/>
              <a:defRPr sz="1400">
                <a:latin typeface="LucidaGrande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635896" y="51825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2D3D5-C5B3-4677-9E0C-D4AAD122E543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0E1071-0741-429C-92EF-55A97AF5312C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517730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403097C9-7D40-4AE7-9059-72305CE3BAF4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1AF2F1-AAEE-4DEE-AB5B-8B0E29BF71A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7130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11E03BE1-070A-407A-B29E-3992DCD2B3F4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EA7FC9-390B-4A04-8A84-33F7C8BC8CC6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75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>
            <a:spLocks noGrp="1"/>
          </p:cNvSpPr>
          <p:nvPr>
            <p:ph type="title"/>
          </p:nvPr>
        </p:nvSpPr>
        <p:spPr>
          <a:xfrm>
            <a:off x="107504" y="3789040"/>
            <a:ext cx="3816424" cy="72008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827088" y="6356350"/>
            <a:ext cx="2133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fld id="{7EC59CC5-433C-4538-A24E-118292C112F5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>
                <a:latin typeface="LucidaGrande" panose="02000000000000000000" pitchFamily="2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2450" y="6356350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EB6229-806B-4CC6-A21B-50FEE6E82E71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385215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EDCB6-A413-486F-A2CA-F36407167309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1E1BF5-82A1-43EC-9DEE-6559145E46FF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990529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008" y="3075037"/>
            <a:ext cx="5217839" cy="1794123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en-US" dirty="0" smtClean="0"/>
              <a:t>Click to edit Master title style</a:t>
            </a:r>
            <a:endParaRPr lang="pt-P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008" y="2636912"/>
            <a:ext cx="5252120" cy="438125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rgbClr val="0051A5"/>
                </a:solidFill>
                <a:latin typeface="LucidaGrande" panose="02000000000000000000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2A0F-1EB5-4FEE-8DF0-79053BBE9B77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1841694-192B-4830-A92E-D94DB5C2B1F0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189423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3"/>
            <a:ext cx="4038600" cy="4608512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92A95-F9E0-4C36-BED0-C55BCE38F827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B18102-1ECB-459A-BF76-A4AA4D8F51FD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142277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32856"/>
            <a:ext cx="4040188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349078"/>
            <a:ext cx="4032448" cy="639762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latin typeface="Lucida Grande" panose="020B0700040502020204" pitchFamily="34" charset="0"/>
                <a:cs typeface="Lucida Grande" panose="020B0700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2856"/>
            <a:ext cx="4041775" cy="3672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907704" y="46192"/>
            <a:ext cx="5760640" cy="645196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FE93EE4-F3C5-43DA-AC17-35F1242F0351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DFFB25-F8D4-44E5-A70B-43CC9D48762A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239799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907704" y="12221"/>
            <a:ext cx="5616624" cy="712879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tx1"/>
                </a:solidFill>
                <a:latin typeface="Segoe UI Semibold" panose="020B07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pt-PT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536504"/>
          </a:xfrm>
        </p:spPr>
        <p:txBody>
          <a:bodyPr>
            <a:normAutofit/>
          </a:bodyPr>
          <a:lstStyle>
            <a:lvl1pPr>
              <a:defRPr sz="2400">
                <a:latin typeface="LucidaGrande" panose="02000000000000000000" pitchFamily="2" charset="0"/>
              </a:defRPr>
            </a:lvl1pPr>
            <a:lvl2pPr>
              <a:defRPr sz="2000">
                <a:latin typeface="LucidaGrande" panose="02000000000000000000" pitchFamily="2" charset="0"/>
              </a:defRPr>
            </a:lvl2pPr>
            <a:lvl3pPr>
              <a:defRPr sz="1800">
                <a:latin typeface="LucidaGrande" panose="02000000000000000000" pitchFamily="2" charset="0"/>
              </a:defRPr>
            </a:lvl3pPr>
            <a:lvl4pPr>
              <a:defRPr sz="1600">
                <a:latin typeface="LucidaGrande" panose="02000000000000000000" pitchFamily="2" charset="0"/>
              </a:defRPr>
            </a:lvl4pPr>
            <a:lvl5pPr>
              <a:defRPr sz="1600">
                <a:latin typeface="LucidaGrande" panose="02000000000000000000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t-PT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1F769-DABC-465A-9770-B4F9CFF69B0A}" type="datetimeFigureOut">
              <a:rPr lang="pt-PT"/>
              <a:pPr>
                <a:defRPr/>
              </a:pPr>
              <a:t>03-03-2016</a:t>
            </a:fld>
            <a:endParaRPr lang="pt-P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B37FB2-6C0D-4FA3-9B71-CB023A30DE99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  <p:extLst>
      <p:ext uri="{BB962C8B-B14F-4D97-AF65-F5344CB8AC3E}">
        <p14:creationId xmlns:p14="http://schemas.microsoft.com/office/powerpoint/2010/main" val="405161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075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fld id="{1474EFAD-C134-4341-9F42-C8C4CE6DEF50}" type="datetimeFigureOut">
              <a:rPr lang="pt-PT"/>
              <a:pPr>
                <a:defRPr/>
              </a:pPr>
              <a:t>03-03-2016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22638" y="6356350"/>
            <a:ext cx="2895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LucidaGrande" panose="02000000000000000000" pitchFamily="2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rgbClr val="FFFFFF">
              <a:alpha val="40000"/>
            </a:srgbClr>
          </a:solidFill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LucidaGrande" pitchFamily="2" charset="0"/>
              </a:defRPr>
            </a:lvl1pPr>
          </a:lstStyle>
          <a:p>
            <a:pPr>
              <a:defRPr/>
            </a:pPr>
            <a:fld id="{B58DE652-9083-4319-A9F3-0AC83C3BC2C7}" type="slidenum">
              <a:rPr lang="pt-PT" altLang="pt-PT"/>
              <a:pPr>
                <a:defRPr/>
              </a:pPr>
              <a:t>‹nº›</a:t>
            </a:fld>
            <a:endParaRPr lang="pt-PT" alt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  <p:sldLayoutId id="2147484088" r:id="rId12"/>
    <p:sldLayoutId id="2147484089" r:id="rId13"/>
    <p:sldLayoutId id="2147484090" r:id="rId14"/>
    <p:sldLayoutId id="214748409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Segoe UI Semibold" panose="020B0702040204020203" pitchFamily="34" charset="0"/>
          <a:ea typeface="Lucida Grande"/>
          <a:cs typeface="Lucida Grande" panose="020B07000405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Segoe UI Semibold" pitchFamily="34" charset="0"/>
          <a:ea typeface="Lucida Grande"/>
          <a:cs typeface="Lucida Grande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51A5"/>
        </a:buClr>
        <a:buFont typeface="Arial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/>
          <p:cNvSpPr>
            <a:spLocks noGrp="1"/>
          </p:cNvSpPr>
          <p:nvPr>
            <p:ph type="title"/>
          </p:nvPr>
        </p:nvSpPr>
        <p:spPr>
          <a:xfrm>
            <a:off x="250825" y="4365625"/>
            <a:ext cx="8497888" cy="1511300"/>
          </a:xfrm>
        </p:spPr>
        <p:txBody>
          <a:bodyPr/>
          <a:lstStyle/>
          <a:p>
            <a:pPr algn="ctr"/>
            <a:r>
              <a:rPr lang="pt-PT" altLang="pt-PT" sz="3600" smtClean="0">
                <a:ea typeface="Lucida Grande" pitchFamily="34" charset="0"/>
              </a:rPr>
              <a:t>CIRCUITOS HAMILTONIANOS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Conexão reta 15"/>
          <p:cNvCxnSpPr/>
          <p:nvPr/>
        </p:nvCxnSpPr>
        <p:spPr>
          <a:xfrm>
            <a:off x="3808413" y="2873375"/>
            <a:ext cx="1481137" cy="398463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onexão reta 19"/>
          <p:cNvCxnSpPr/>
          <p:nvPr/>
        </p:nvCxnSpPr>
        <p:spPr>
          <a:xfrm>
            <a:off x="3125788" y="3614738"/>
            <a:ext cx="2790825" cy="785812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436" name="Title 7"/>
          <p:cNvSpPr>
            <a:spLocks noGrp="1"/>
          </p:cNvSpPr>
          <p:nvPr>
            <p:ph type="title"/>
          </p:nvPr>
        </p:nvSpPr>
        <p:spPr>
          <a:xfrm>
            <a:off x="1908175" y="115888"/>
            <a:ext cx="5616575" cy="712787"/>
          </a:xfrm>
        </p:spPr>
        <p:txBody>
          <a:bodyPr/>
          <a:lstStyle/>
          <a:p>
            <a:pPr algn="ctr" eaLnBrk="1" hangingPunct="1"/>
            <a:r>
              <a:rPr lang="pt-PT" altLang="pt-PT" sz="2800" smtClean="0"/>
              <a:t>CIRCUITOS HAMILTONIANOS</a:t>
            </a:r>
            <a:endParaRPr lang="pt-PT" altLang="pt-PT" sz="2800" b="1" smtClean="0">
              <a:latin typeface="Segoe UI" pitchFamily="34" charset="0"/>
            </a:endParaRPr>
          </a:p>
        </p:txBody>
      </p:sp>
      <p:cxnSp>
        <p:nvCxnSpPr>
          <p:cNvPr id="5" name="Conexão reta 4"/>
          <p:cNvCxnSpPr/>
          <p:nvPr/>
        </p:nvCxnSpPr>
        <p:spPr>
          <a:xfrm flipH="1" flipV="1">
            <a:off x="5305425" y="3292475"/>
            <a:ext cx="600075" cy="1122363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Conexão reta 5"/>
          <p:cNvCxnSpPr/>
          <p:nvPr/>
        </p:nvCxnSpPr>
        <p:spPr>
          <a:xfrm flipH="1" flipV="1">
            <a:off x="3800475" y="2873375"/>
            <a:ext cx="2116138" cy="154940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Conexão reta 6"/>
          <p:cNvCxnSpPr/>
          <p:nvPr/>
        </p:nvCxnSpPr>
        <p:spPr>
          <a:xfrm flipV="1">
            <a:off x="3125788" y="2897188"/>
            <a:ext cx="720725" cy="75565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470" name="Retângulo 13"/>
          <p:cNvSpPr>
            <a:spLocks noChangeArrowheads="1"/>
          </p:cNvSpPr>
          <p:nvPr/>
        </p:nvSpPr>
        <p:spPr bwMode="auto">
          <a:xfrm>
            <a:off x="522288" y="1352550"/>
            <a:ext cx="8099425" cy="954088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just">
              <a:defRPr/>
            </a:pPr>
            <a:r>
              <a:rPr lang="pt-PT" altLang="pt-PT" dirty="0"/>
              <a:t>Um </a:t>
            </a:r>
            <a:r>
              <a:rPr lang="pt-PT" altLang="pt-PT" sz="2000" b="1" dirty="0"/>
              <a:t>circuito </a:t>
            </a:r>
            <a:r>
              <a:rPr lang="pt-PT" altLang="pt-PT" sz="2000" b="1" dirty="0" err="1"/>
              <a:t>hamiltoniano</a:t>
            </a:r>
            <a:r>
              <a:rPr lang="pt-PT" altLang="pt-PT" dirty="0"/>
              <a:t> é um caminho que percorre todos os vértices de um grafo conexo uma única vez, começando e terminando no mesmo vértice (único que se repete). </a:t>
            </a:r>
          </a:p>
        </p:txBody>
      </p:sp>
      <p:sp>
        <p:nvSpPr>
          <p:cNvPr id="19471" name="Retângulo 14"/>
          <p:cNvSpPr>
            <a:spLocks noChangeArrowheads="1"/>
          </p:cNvSpPr>
          <p:nvPr/>
        </p:nvSpPr>
        <p:spPr bwMode="auto">
          <a:xfrm>
            <a:off x="460375" y="5157788"/>
            <a:ext cx="8224838" cy="676275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just">
              <a:defRPr/>
            </a:pPr>
            <a:r>
              <a:rPr lang="pt-PT" altLang="pt-PT" dirty="0"/>
              <a:t>Um </a:t>
            </a:r>
            <a:r>
              <a:rPr lang="pt-PT" altLang="pt-PT" sz="2000" b="1" dirty="0"/>
              <a:t>grafo</a:t>
            </a:r>
            <a:r>
              <a:rPr lang="pt-PT" altLang="pt-PT" dirty="0"/>
              <a:t> diz-se </a:t>
            </a:r>
            <a:r>
              <a:rPr lang="pt-PT" altLang="pt-PT" sz="2000" b="1" dirty="0" err="1"/>
              <a:t>hamiltoniano</a:t>
            </a:r>
            <a:r>
              <a:rPr lang="pt-PT" altLang="pt-PT" dirty="0"/>
              <a:t> se nele se pode encontrar, pelo menos, um circuito </a:t>
            </a:r>
            <a:r>
              <a:rPr lang="pt-PT" altLang="pt-PT" dirty="0" err="1"/>
              <a:t>hamiltoniano</a:t>
            </a:r>
            <a:r>
              <a:rPr lang="pt-PT" altLang="pt-PT" dirty="0"/>
              <a:t>.</a:t>
            </a:r>
          </a:p>
        </p:txBody>
      </p:sp>
      <p:cxnSp>
        <p:nvCxnSpPr>
          <p:cNvPr id="17" name="Conexão reta 16"/>
          <p:cNvCxnSpPr/>
          <p:nvPr/>
        </p:nvCxnSpPr>
        <p:spPr>
          <a:xfrm flipV="1">
            <a:off x="4310063" y="3270250"/>
            <a:ext cx="979487" cy="1182688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762375" y="2819400"/>
            <a:ext cx="142875" cy="142875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9" name="Oval 18"/>
          <p:cNvSpPr/>
          <p:nvPr/>
        </p:nvSpPr>
        <p:spPr>
          <a:xfrm>
            <a:off x="5218113" y="3181350"/>
            <a:ext cx="142875" cy="142875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cxnSp>
        <p:nvCxnSpPr>
          <p:cNvPr id="21" name="Conexão reta 20"/>
          <p:cNvCxnSpPr/>
          <p:nvPr/>
        </p:nvCxnSpPr>
        <p:spPr>
          <a:xfrm flipH="1" flipV="1">
            <a:off x="3125788" y="3616325"/>
            <a:ext cx="1184275" cy="836613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054350" y="3543300"/>
            <a:ext cx="142875" cy="142875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Oval 22"/>
          <p:cNvSpPr/>
          <p:nvPr/>
        </p:nvSpPr>
        <p:spPr>
          <a:xfrm>
            <a:off x="4238625" y="439578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8" name="Oval 27"/>
          <p:cNvSpPr/>
          <p:nvPr/>
        </p:nvSpPr>
        <p:spPr>
          <a:xfrm>
            <a:off x="5827713" y="434340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2" name="Rectângulo 11"/>
          <p:cNvSpPr>
            <a:spLocks noChangeArrowheads="1"/>
          </p:cNvSpPr>
          <p:nvPr/>
        </p:nvSpPr>
        <p:spPr bwMode="auto">
          <a:xfrm>
            <a:off x="6372225" y="3379788"/>
            <a:ext cx="16081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PT" altLang="pt-PT" sz="2000" b="1">
                <a:latin typeface="Calibri" pitchFamily="34" charset="0"/>
              </a:rPr>
              <a:t>grafo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pt-PT" altLang="pt-PT" sz="2000" b="1">
                <a:latin typeface="Calibri" pitchFamily="34" charset="0"/>
              </a:rPr>
              <a:t>hamiltoniano</a:t>
            </a:r>
            <a:endParaRPr lang="pt-PT" altLang="pt-PT" sz="2000">
              <a:latin typeface="Calibri" pitchFamily="34" charset="0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2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6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0" grpId="0" animBg="1"/>
      <p:bldP spid="19471" grpId="0" animBg="1"/>
      <p:bldP spid="18" grpId="0" animBg="1"/>
      <p:bldP spid="19" grpId="0" animBg="1"/>
      <p:bldP spid="22" grpId="0" animBg="1"/>
      <p:bldP spid="23" grpId="0" animBg="1"/>
      <p:bldP spid="28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913" y="2141538"/>
            <a:ext cx="2697162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Conexão reta 6"/>
          <p:cNvCxnSpPr>
            <a:endCxn id="13" idx="4"/>
          </p:cNvCxnSpPr>
          <p:nvPr/>
        </p:nvCxnSpPr>
        <p:spPr>
          <a:xfrm flipH="1" flipV="1">
            <a:off x="4564063" y="4595813"/>
            <a:ext cx="6350" cy="91757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Conexão reta 6"/>
          <p:cNvCxnSpPr>
            <a:stCxn id="10" idx="7"/>
          </p:cNvCxnSpPr>
          <p:nvPr/>
        </p:nvCxnSpPr>
        <p:spPr>
          <a:xfrm flipV="1">
            <a:off x="4038600" y="3300413"/>
            <a:ext cx="801688" cy="1058862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Conexão reta 6"/>
          <p:cNvCxnSpPr/>
          <p:nvPr/>
        </p:nvCxnSpPr>
        <p:spPr>
          <a:xfrm flipV="1">
            <a:off x="4583113" y="3333750"/>
            <a:ext cx="288925" cy="113665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Conexão reta 6"/>
          <p:cNvCxnSpPr/>
          <p:nvPr/>
        </p:nvCxnSpPr>
        <p:spPr>
          <a:xfrm>
            <a:off x="3971925" y="4408488"/>
            <a:ext cx="608013" cy="1039812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Conexão reta 6"/>
          <p:cNvCxnSpPr/>
          <p:nvPr/>
        </p:nvCxnSpPr>
        <p:spPr>
          <a:xfrm>
            <a:off x="3984625" y="4410075"/>
            <a:ext cx="611188" cy="10795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Conexão reta 6"/>
          <p:cNvCxnSpPr/>
          <p:nvPr/>
        </p:nvCxnSpPr>
        <p:spPr>
          <a:xfrm flipV="1">
            <a:off x="3979863" y="3513138"/>
            <a:ext cx="360362" cy="900112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onexão reta 6"/>
          <p:cNvCxnSpPr>
            <a:stCxn id="22" idx="0"/>
          </p:cNvCxnSpPr>
          <p:nvPr/>
        </p:nvCxnSpPr>
        <p:spPr>
          <a:xfrm flipH="1" flipV="1">
            <a:off x="4275138" y="2967038"/>
            <a:ext cx="73025" cy="50482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Conexão reta 6"/>
          <p:cNvCxnSpPr/>
          <p:nvPr/>
        </p:nvCxnSpPr>
        <p:spPr>
          <a:xfrm flipV="1">
            <a:off x="4352925" y="3292475"/>
            <a:ext cx="504825" cy="21907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Conexão reta 6"/>
          <p:cNvCxnSpPr/>
          <p:nvPr/>
        </p:nvCxnSpPr>
        <p:spPr>
          <a:xfrm flipV="1">
            <a:off x="4875213" y="2614613"/>
            <a:ext cx="179387" cy="64928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Conexão reta 6"/>
          <p:cNvCxnSpPr/>
          <p:nvPr/>
        </p:nvCxnSpPr>
        <p:spPr>
          <a:xfrm flipV="1">
            <a:off x="4298950" y="2579688"/>
            <a:ext cx="755650" cy="35877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469" name="Title 7"/>
          <p:cNvSpPr>
            <a:spLocks noGrp="1"/>
          </p:cNvSpPr>
          <p:nvPr>
            <p:ph type="title"/>
          </p:nvPr>
        </p:nvSpPr>
        <p:spPr>
          <a:xfrm>
            <a:off x="1908175" y="115888"/>
            <a:ext cx="5616575" cy="712787"/>
          </a:xfrm>
        </p:spPr>
        <p:txBody>
          <a:bodyPr/>
          <a:lstStyle/>
          <a:p>
            <a:pPr algn="ctr" eaLnBrk="1" hangingPunct="1"/>
            <a:r>
              <a:rPr lang="pt-PT" altLang="pt-PT" sz="2800" smtClean="0"/>
              <a:t>CIRCUITOS HAMILTONIANOS</a:t>
            </a:r>
            <a:endParaRPr lang="pt-PT" altLang="pt-PT" sz="2800" b="1" smtClean="0">
              <a:latin typeface="Segoe UI" pitchFamily="34" charset="0"/>
            </a:endParaRPr>
          </a:p>
        </p:txBody>
      </p:sp>
      <p:sp>
        <p:nvSpPr>
          <p:cNvPr id="4" name="Rectângulo 3"/>
          <p:cNvSpPr>
            <a:spLocks noChangeArrowheads="1"/>
          </p:cNvSpPr>
          <p:nvPr/>
        </p:nvSpPr>
        <p:spPr bwMode="auto">
          <a:xfrm>
            <a:off x="4006850" y="6043613"/>
            <a:ext cx="1130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2000" b="1">
                <a:solidFill>
                  <a:srgbClr val="000000"/>
                </a:solidFill>
                <a:latin typeface="Calibri" pitchFamily="34" charset="0"/>
              </a:rPr>
              <a:t>distância</a:t>
            </a:r>
            <a:endParaRPr lang="pt-PT" altLang="pt-PT" sz="2000" b="1">
              <a:latin typeface="Calibri" pitchFamily="34" charset="0"/>
            </a:endParaRPr>
          </a:p>
        </p:txBody>
      </p:sp>
      <p:sp>
        <p:nvSpPr>
          <p:cNvPr id="5" name="Rectângulo 4"/>
          <p:cNvSpPr/>
          <p:nvPr/>
        </p:nvSpPr>
        <p:spPr>
          <a:xfrm>
            <a:off x="4413250" y="2549525"/>
            <a:ext cx="381000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213</a:t>
            </a:r>
          </a:p>
        </p:txBody>
      </p:sp>
      <p:sp>
        <p:nvSpPr>
          <p:cNvPr id="9" name="Oval 8"/>
          <p:cNvSpPr/>
          <p:nvPr/>
        </p:nvSpPr>
        <p:spPr>
          <a:xfrm>
            <a:off x="4205288" y="2884488"/>
            <a:ext cx="144462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3916363" y="433863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1" name="Oval 10"/>
          <p:cNvSpPr/>
          <p:nvPr/>
        </p:nvSpPr>
        <p:spPr>
          <a:xfrm>
            <a:off x="4995863" y="2509838"/>
            <a:ext cx="144462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2" name="Oval 11"/>
          <p:cNvSpPr/>
          <p:nvPr/>
        </p:nvSpPr>
        <p:spPr>
          <a:xfrm>
            <a:off x="4492625" y="537845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3" name="Oval 12"/>
          <p:cNvSpPr/>
          <p:nvPr/>
        </p:nvSpPr>
        <p:spPr>
          <a:xfrm>
            <a:off x="4492625" y="445135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8" name="Rectângulo 7"/>
          <p:cNvSpPr>
            <a:spLocks noChangeArrowheads="1"/>
          </p:cNvSpPr>
          <p:nvPr/>
        </p:nvSpPr>
        <p:spPr bwMode="auto">
          <a:xfrm>
            <a:off x="4016375" y="2636838"/>
            <a:ext cx="2889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P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16" name="Rectângulo 15"/>
          <p:cNvSpPr>
            <a:spLocks noChangeArrowheads="1"/>
          </p:cNvSpPr>
          <p:nvPr/>
        </p:nvSpPr>
        <p:spPr bwMode="auto">
          <a:xfrm>
            <a:off x="4983163" y="2224088"/>
            <a:ext cx="2968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B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17" name="Rectângulo 16"/>
          <p:cNvSpPr>
            <a:spLocks noChangeArrowheads="1"/>
          </p:cNvSpPr>
          <p:nvPr/>
        </p:nvSpPr>
        <p:spPr bwMode="auto">
          <a:xfrm>
            <a:off x="3662363" y="4260850"/>
            <a:ext cx="2698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L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18" name="Rectângulo 17"/>
          <p:cNvSpPr>
            <a:spLocks noChangeArrowheads="1"/>
          </p:cNvSpPr>
          <p:nvPr/>
        </p:nvSpPr>
        <p:spPr bwMode="auto">
          <a:xfrm>
            <a:off x="4438650" y="5507038"/>
            <a:ext cx="2794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F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19" name="Rectângulo 18"/>
          <p:cNvSpPr>
            <a:spLocks noChangeArrowheads="1"/>
          </p:cNvSpPr>
          <p:nvPr/>
        </p:nvSpPr>
        <p:spPr bwMode="auto">
          <a:xfrm>
            <a:off x="4600575" y="4394200"/>
            <a:ext cx="285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E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4787900" y="3219450"/>
            <a:ext cx="144463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2" name="Oval 21"/>
          <p:cNvSpPr/>
          <p:nvPr/>
        </p:nvSpPr>
        <p:spPr>
          <a:xfrm>
            <a:off x="4275138" y="3440113"/>
            <a:ext cx="144462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23" name="Rectângulo 22"/>
          <p:cNvSpPr>
            <a:spLocks noChangeArrowheads="1"/>
          </p:cNvSpPr>
          <p:nvPr/>
        </p:nvSpPr>
        <p:spPr bwMode="auto">
          <a:xfrm>
            <a:off x="3995738" y="3360738"/>
            <a:ext cx="2936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C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24" name="Rectângulo 23"/>
          <p:cNvSpPr>
            <a:spLocks noChangeArrowheads="1"/>
          </p:cNvSpPr>
          <p:nvPr/>
        </p:nvSpPr>
        <p:spPr bwMode="auto">
          <a:xfrm>
            <a:off x="4897438" y="3162300"/>
            <a:ext cx="3143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G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48" name="Rectângulo 47"/>
          <p:cNvSpPr/>
          <p:nvPr/>
        </p:nvSpPr>
        <p:spPr>
          <a:xfrm>
            <a:off x="4933950" y="2816225"/>
            <a:ext cx="381000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178</a:t>
            </a:r>
          </a:p>
        </p:txBody>
      </p:sp>
      <p:sp>
        <p:nvSpPr>
          <p:cNvPr id="49" name="Rectângulo 48"/>
          <p:cNvSpPr/>
          <p:nvPr/>
        </p:nvSpPr>
        <p:spPr>
          <a:xfrm>
            <a:off x="4308475" y="3840163"/>
            <a:ext cx="382588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316</a:t>
            </a:r>
          </a:p>
        </p:txBody>
      </p:sp>
      <p:sp>
        <p:nvSpPr>
          <p:cNvPr id="50" name="Rectângulo 49"/>
          <p:cNvSpPr/>
          <p:nvPr/>
        </p:nvSpPr>
        <p:spPr>
          <a:xfrm>
            <a:off x="4675188" y="3830638"/>
            <a:ext cx="382587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288</a:t>
            </a:r>
          </a:p>
        </p:txBody>
      </p:sp>
      <p:sp>
        <p:nvSpPr>
          <p:cNvPr id="51" name="Rectângulo 50"/>
          <p:cNvSpPr/>
          <p:nvPr/>
        </p:nvSpPr>
        <p:spPr>
          <a:xfrm>
            <a:off x="4519613" y="4819650"/>
            <a:ext cx="381000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226</a:t>
            </a:r>
          </a:p>
        </p:txBody>
      </p:sp>
      <p:sp>
        <p:nvSpPr>
          <p:cNvPr id="52" name="Rectângulo 51"/>
          <p:cNvSpPr/>
          <p:nvPr/>
        </p:nvSpPr>
        <p:spPr>
          <a:xfrm>
            <a:off x="3922713" y="4848225"/>
            <a:ext cx="382587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281</a:t>
            </a:r>
          </a:p>
        </p:txBody>
      </p:sp>
      <p:sp>
        <p:nvSpPr>
          <p:cNvPr id="53" name="Rectângulo 52"/>
          <p:cNvSpPr/>
          <p:nvPr/>
        </p:nvSpPr>
        <p:spPr>
          <a:xfrm>
            <a:off x="3854450" y="3751263"/>
            <a:ext cx="382588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203</a:t>
            </a:r>
          </a:p>
        </p:txBody>
      </p:sp>
      <p:sp>
        <p:nvSpPr>
          <p:cNvPr id="54" name="Rectângulo 53"/>
          <p:cNvSpPr/>
          <p:nvPr/>
        </p:nvSpPr>
        <p:spPr>
          <a:xfrm>
            <a:off x="3968750" y="3097213"/>
            <a:ext cx="381000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120</a:t>
            </a:r>
          </a:p>
        </p:txBody>
      </p:sp>
      <p:sp>
        <p:nvSpPr>
          <p:cNvPr id="57" name="Rectângulo 56"/>
          <p:cNvSpPr/>
          <p:nvPr/>
        </p:nvSpPr>
        <p:spPr>
          <a:xfrm>
            <a:off x="4386263" y="3173413"/>
            <a:ext cx="381000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152</a:t>
            </a:r>
          </a:p>
        </p:txBody>
      </p:sp>
      <p:sp>
        <p:nvSpPr>
          <p:cNvPr id="58" name="Rectângulo 57"/>
          <p:cNvSpPr/>
          <p:nvPr/>
        </p:nvSpPr>
        <p:spPr>
          <a:xfrm>
            <a:off x="4133850" y="4262438"/>
            <a:ext cx="382588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134</a:t>
            </a:r>
          </a:p>
        </p:txBody>
      </p:sp>
      <p:sp>
        <p:nvSpPr>
          <p:cNvPr id="2" name="Rectângulo 1"/>
          <p:cNvSpPr/>
          <p:nvPr/>
        </p:nvSpPr>
        <p:spPr>
          <a:xfrm>
            <a:off x="522288" y="1341438"/>
            <a:ext cx="8099425" cy="40005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000" b="1" dirty="0"/>
              <a:t>Peso</a:t>
            </a:r>
            <a:r>
              <a:rPr lang="pt-PT" dirty="0"/>
              <a:t> é um número que se atribui a cada uma das arestas de um grafo. 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5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6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7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1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id="104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8" grpId="0"/>
      <p:bldP spid="8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1" grpId="0" animBg="1"/>
      <p:bldP spid="21" grpId="1" animBg="1"/>
      <p:bldP spid="22" grpId="0" animBg="1"/>
      <p:bldP spid="22" grpId="1" animBg="1"/>
      <p:bldP spid="23" grpId="0"/>
      <p:bldP spid="23" grpId="1"/>
      <p:bldP spid="24" grpId="0"/>
      <p:bldP spid="24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7" grpId="0"/>
      <p:bldP spid="57" grpId="1"/>
      <p:bldP spid="58" grpId="0"/>
      <p:bldP spid="58" grpId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upo 13"/>
          <p:cNvGrpSpPr>
            <a:grpSpLocks/>
          </p:cNvGrpSpPr>
          <p:nvPr/>
        </p:nvGrpSpPr>
        <p:grpSpPr bwMode="auto">
          <a:xfrm>
            <a:off x="2620963" y="1341438"/>
            <a:ext cx="5046662" cy="4816475"/>
            <a:chOff x="2334305" y="1605699"/>
            <a:chExt cx="5046007" cy="4815739"/>
          </a:xfrm>
        </p:grpSpPr>
        <p:pic>
          <p:nvPicPr>
            <p:cNvPr id="43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4305" y="2132468"/>
              <a:ext cx="4430939" cy="4288970"/>
            </a:xfrm>
            <a:prstGeom prst="rect">
              <a:avLst/>
            </a:prstGeom>
            <a:ln>
              <a:noFill/>
            </a:ln>
            <a:effectLst>
              <a:softEdge rad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" name="Duplo semicírculo 44"/>
            <p:cNvSpPr/>
            <p:nvPr/>
          </p:nvSpPr>
          <p:spPr>
            <a:xfrm rot="5400000">
              <a:off x="4006052" y="2678878"/>
              <a:ext cx="4447439" cy="2301081"/>
            </a:xfrm>
            <a:prstGeom prst="blockArc">
              <a:avLst>
                <a:gd name="adj1" fmla="val 10659430"/>
                <a:gd name="adj2" fmla="val 0"/>
                <a:gd name="adj3" fmla="val 25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glow rad="520700">
                <a:schemeClr val="bg1"/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PT"/>
            </a:p>
          </p:txBody>
        </p:sp>
      </p:grpSp>
      <p:sp>
        <p:nvSpPr>
          <p:cNvPr id="20483" name="Title 7"/>
          <p:cNvSpPr>
            <a:spLocks noGrp="1"/>
          </p:cNvSpPr>
          <p:nvPr>
            <p:ph type="title"/>
          </p:nvPr>
        </p:nvSpPr>
        <p:spPr>
          <a:xfrm>
            <a:off x="1908175" y="115888"/>
            <a:ext cx="5616575" cy="712787"/>
          </a:xfrm>
        </p:spPr>
        <p:txBody>
          <a:bodyPr/>
          <a:lstStyle/>
          <a:p>
            <a:pPr algn="ctr" eaLnBrk="1" hangingPunct="1"/>
            <a:r>
              <a:rPr lang="pt-PT" altLang="pt-PT" sz="2800" smtClean="0"/>
              <a:t>CIRCUITOS HAMILTONIANOS</a:t>
            </a:r>
            <a:endParaRPr lang="pt-PT" altLang="pt-PT" sz="2800" b="1" smtClean="0">
              <a:latin typeface="Segoe UI" pitchFamily="34" charset="0"/>
            </a:endParaRPr>
          </a:p>
        </p:txBody>
      </p:sp>
      <p:sp>
        <p:nvSpPr>
          <p:cNvPr id="47" name="Arco 46"/>
          <p:cNvSpPr/>
          <p:nvPr/>
        </p:nvSpPr>
        <p:spPr>
          <a:xfrm rot="13566996">
            <a:off x="2921794" y="3815556"/>
            <a:ext cx="935038" cy="1584325"/>
          </a:xfrm>
          <a:prstGeom prst="arc">
            <a:avLst>
              <a:gd name="adj1" fmla="val 16553293"/>
              <a:gd name="adj2" fmla="val 4871749"/>
            </a:avLst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55" name="Rectângulo 54"/>
          <p:cNvSpPr>
            <a:spLocks noChangeArrowheads="1"/>
          </p:cNvSpPr>
          <p:nvPr/>
        </p:nvSpPr>
        <p:spPr bwMode="auto">
          <a:xfrm>
            <a:off x="2481263" y="4929188"/>
            <a:ext cx="290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P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56" name="Rectângulo 55"/>
          <p:cNvSpPr>
            <a:spLocks noChangeArrowheads="1"/>
          </p:cNvSpPr>
          <p:nvPr/>
        </p:nvSpPr>
        <p:spPr bwMode="auto">
          <a:xfrm>
            <a:off x="3143250" y="5130800"/>
            <a:ext cx="285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E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59" name="Rectângulo 58"/>
          <p:cNvSpPr>
            <a:spLocks noChangeArrowheads="1"/>
          </p:cNvSpPr>
          <p:nvPr/>
        </p:nvSpPr>
        <p:spPr bwMode="auto">
          <a:xfrm>
            <a:off x="4592638" y="5314950"/>
            <a:ext cx="2365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I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60" name="Rectângulo 59"/>
          <p:cNvSpPr>
            <a:spLocks noChangeArrowheads="1"/>
          </p:cNvSpPr>
          <p:nvPr/>
        </p:nvSpPr>
        <p:spPr bwMode="auto">
          <a:xfrm>
            <a:off x="5497513" y="5707063"/>
            <a:ext cx="3159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G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61" name="Rectângulo 60"/>
          <p:cNvSpPr>
            <a:spLocks noChangeArrowheads="1"/>
          </p:cNvSpPr>
          <p:nvPr/>
        </p:nvSpPr>
        <p:spPr bwMode="auto">
          <a:xfrm>
            <a:off x="4584700" y="3736975"/>
            <a:ext cx="3032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A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62" name="Rectângulo 61"/>
          <p:cNvSpPr>
            <a:spLocks noChangeArrowheads="1"/>
          </p:cNvSpPr>
          <p:nvPr/>
        </p:nvSpPr>
        <p:spPr bwMode="auto">
          <a:xfrm>
            <a:off x="3833813" y="4398963"/>
            <a:ext cx="2794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F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63" name="Rectângulo 62"/>
          <p:cNvSpPr>
            <a:spLocks noChangeArrowheads="1"/>
          </p:cNvSpPr>
          <p:nvPr/>
        </p:nvSpPr>
        <p:spPr bwMode="auto">
          <a:xfrm>
            <a:off x="3630613" y="3619500"/>
            <a:ext cx="4286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1600">
                <a:solidFill>
                  <a:srgbClr val="000000"/>
                </a:solidFill>
                <a:latin typeface="Calibri" pitchFamily="34" charset="0"/>
              </a:rPr>
              <a:t>RU</a:t>
            </a:r>
            <a:endParaRPr lang="pt-PT" altLang="pt-PT" sz="1600">
              <a:latin typeface="Calibri" pitchFamily="34" charset="0"/>
            </a:endParaRPr>
          </a:p>
        </p:txBody>
      </p:sp>
      <p:sp>
        <p:nvSpPr>
          <p:cNvPr id="64" name="Arco 63"/>
          <p:cNvSpPr/>
          <p:nvPr/>
        </p:nvSpPr>
        <p:spPr>
          <a:xfrm rot="5853030">
            <a:off x="3263107" y="4093368"/>
            <a:ext cx="971550" cy="1992313"/>
          </a:xfrm>
          <a:prstGeom prst="arc">
            <a:avLst>
              <a:gd name="adj1" fmla="val 16553293"/>
              <a:gd name="adj2" fmla="val 4871749"/>
            </a:avLst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cxnSp>
        <p:nvCxnSpPr>
          <p:cNvPr id="65" name="Conexão recta 64"/>
          <p:cNvCxnSpPr/>
          <p:nvPr/>
        </p:nvCxnSpPr>
        <p:spPr>
          <a:xfrm>
            <a:off x="2776538" y="5091113"/>
            <a:ext cx="539750" cy="38100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Conexão recta 65"/>
          <p:cNvCxnSpPr>
            <a:endCxn id="59" idx="0"/>
          </p:cNvCxnSpPr>
          <p:nvPr/>
        </p:nvCxnSpPr>
        <p:spPr>
          <a:xfrm>
            <a:off x="3311525" y="5133975"/>
            <a:ext cx="1400175" cy="180975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7" name="Conexão recta 66"/>
          <p:cNvCxnSpPr>
            <a:endCxn id="64" idx="0"/>
          </p:cNvCxnSpPr>
          <p:nvPr/>
        </p:nvCxnSpPr>
        <p:spPr>
          <a:xfrm>
            <a:off x="3951288" y="4389438"/>
            <a:ext cx="750887" cy="927100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Conexão recta 67"/>
          <p:cNvCxnSpPr/>
          <p:nvPr/>
        </p:nvCxnSpPr>
        <p:spPr>
          <a:xfrm flipH="1">
            <a:off x="3287713" y="3983038"/>
            <a:ext cx="539750" cy="1150937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9" name="Rectângulo 68"/>
          <p:cNvSpPr>
            <a:spLocks noChangeArrowheads="1"/>
          </p:cNvSpPr>
          <p:nvPr/>
        </p:nvSpPr>
        <p:spPr bwMode="auto">
          <a:xfrm>
            <a:off x="4195763" y="6043613"/>
            <a:ext cx="752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2000" b="1">
                <a:solidFill>
                  <a:srgbClr val="000000"/>
                </a:solidFill>
                <a:latin typeface="Calibri" pitchFamily="34" charset="0"/>
              </a:rPr>
              <a:t>custo</a:t>
            </a:r>
            <a:endParaRPr lang="pt-PT" altLang="pt-PT" sz="2000" b="1">
              <a:latin typeface="Calibri" pitchFamily="34" charset="0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2713038" y="501808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cxnSp>
        <p:nvCxnSpPr>
          <p:cNvPr id="71" name="Conexão recta 70"/>
          <p:cNvCxnSpPr/>
          <p:nvPr/>
        </p:nvCxnSpPr>
        <p:spPr>
          <a:xfrm>
            <a:off x="4724400" y="4095750"/>
            <a:ext cx="936625" cy="1582738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Conexão recta 71"/>
          <p:cNvCxnSpPr/>
          <p:nvPr/>
        </p:nvCxnSpPr>
        <p:spPr>
          <a:xfrm>
            <a:off x="3827463" y="3971925"/>
            <a:ext cx="863600" cy="107950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Conexão recta 72"/>
          <p:cNvCxnSpPr/>
          <p:nvPr/>
        </p:nvCxnSpPr>
        <p:spPr>
          <a:xfrm>
            <a:off x="4724400" y="5292725"/>
            <a:ext cx="936625" cy="406400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Conexão recta 73"/>
          <p:cNvCxnSpPr/>
          <p:nvPr/>
        </p:nvCxnSpPr>
        <p:spPr>
          <a:xfrm flipH="1">
            <a:off x="3267075" y="4343400"/>
            <a:ext cx="762000" cy="790575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216275" y="505618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76" name="Oval 75"/>
          <p:cNvSpPr/>
          <p:nvPr/>
        </p:nvSpPr>
        <p:spPr>
          <a:xfrm>
            <a:off x="3916363" y="431165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77" name="Arco 76"/>
          <p:cNvSpPr/>
          <p:nvPr/>
        </p:nvSpPr>
        <p:spPr>
          <a:xfrm rot="18867446">
            <a:off x="3882232" y="3536156"/>
            <a:ext cx="1808162" cy="2479675"/>
          </a:xfrm>
          <a:prstGeom prst="arc">
            <a:avLst>
              <a:gd name="adj1" fmla="val 15970199"/>
              <a:gd name="adj2" fmla="val 5469613"/>
            </a:avLst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78" name="Oval 77"/>
          <p:cNvSpPr/>
          <p:nvPr/>
        </p:nvSpPr>
        <p:spPr>
          <a:xfrm>
            <a:off x="3765550" y="390683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79" name="Oval 78"/>
          <p:cNvSpPr/>
          <p:nvPr/>
        </p:nvSpPr>
        <p:spPr>
          <a:xfrm>
            <a:off x="5588000" y="5616575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cxnSp>
        <p:nvCxnSpPr>
          <p:cNvPr id="80" name="Conexão recta 79"/>
          <p:cNvCxnSpPr/>
          <p:nvPr/>
        </p:nvCxnSpPr>
        <p:spPr>
          <a:xfrm flipH="1">
            <a:off x="4700588" y="4089400"/>
            <a:ext cx="17462" cy="1223963"/>
          </a:xfrm>
          <a:prstGeom prst="line">
            <a:avLst/>
          </a:prstGeom>
          <a:ln w="38100">
            <a:solidFill>
              <a:srgbClr val="33BEDD"/>
            </a:solidFill>
            <a:prstDash val="solid"/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4651375" y="401320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82" name="Oval 81"/>
          <p:cNvSpPr/>
          <p:nvPr/>
        </p:nvSpPr>
        <p:spPr>
          <a:xfrm>
            <a:off x="4633913" y="523240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83" name="Rectângulo 82"/>
          <p:cNvSpPr/>
          <p:nvPr/>
        </p:nvSpPr>
        <p:spPr>
          <a:xfrm>
            <a:off x="2801938" y="4056063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</a:t>
            </a:r>
          </a:p>
        </p:txBody>
      </p:sp>
      <p:sp>
        <p:nvSpPr>
          <p:cNvPr id="84" name="Rectângulo 83"/>
          <p:cNvSpPr/>
          <p:nvPr/>
        </p:nvSpPr>
        <p:spPr>
          <a:xfrm>
            <a:off x="5367338" y="3983038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25</a:t>
            </a:r>
          </a:p>
        </p:txBody>
      </p:sp>
      <p:sp>
        <p:nvSpPr>
          <p:cNvPr id="85" name="Rectângulo 84"/>
          <p:cNvSpPr/>
          <p:nvPr/>
        </p:nvSpPr>
        <p:spPr>
          <a:xfrm>
            <a:off x="2887663" y="4906963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19</a:t>
            </a:r>
          </a:p>
        </p:txBody>
      </p:sp>
      <p:sp>
        <p:nvSpPr>
          <p:cNvPr id="86" name="Rectângulo 85"/>
          <p:cNvSpPr/>
          <p:nvPr/>
        </p:nvSpPr>
        <p:spPr>
          <a:xfrm>
            <a:off x="4159250" y="3827463"/>
            <a:ext cx="315913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</a:t>
            </a:r>
          </a:p>
        </p:txBody>
      </p:sp>
      <p:sp>
        <p:nvSpPr>
          <p:cNvPr id="87" name="Rectângulo 86"/>
          <p:cNvSpPr/>
          <p:nvPr/>
        </p:nvSpPr>
        <p:spPr>
          <a:xfrm>
            <a:off x="4632325" y="4616450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</a:t>
            </a:r>
          </a:p>
        </p:txBody>
      </p:sp>
      <p:sp>
        <p:nvSpPr>
          <p:cNvPr id="88" name="Rectângulo 87"/>
          <p:cNvSpPr/>
          <p:nvPr/>
        </p:nvSpPr>
        <p:spPr>
          <a:xfrm>
            <a:off x="3322638" y="4389438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</a:p>
        </p:txBody>
      </p:sp>
      <p:sp>
        <p:nvSpPr>
          <p:cNvPr id="89" name="Rectângulo 88"/>
          <p:cNvSpPr/>
          <p:nvPr/>
        </p:nvSpPr>
        <p:spPr>
          <a:xfrm>
            <a:off x="3589338" y="4652963"/>
            <a:ext cx="315912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</a:p>
        </p:txBody>
      </p:sp>
      <p:sp>
        <p:nvSpPr>
          <p:cNvPr id="90" name="Rectângulo 89"/>
          <p:cNvSpPr/>
          <p:nvPr/>
        </p:nvSpPr>
        <p:spPr>
          <a:xfrm>
            <a:off x="4092575" y="4789488"/>
            <a:ext cx="317500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</a:t>
            </a:r>
          </a:p>
        </p:txBody>
      </p:sp>
      <p:sp>
        <p:nvSpPr>
          <p:cNvPr id="91" name="Rectângulo 90"/>
          <p:cNvSpPr/>
          <p:nvPr/>
        </p:nvSpPr>
        <p:spPr>
          <a:xfrm>
            <a:off x="3787775" y="5183188"/>
            <a:ext cx="315913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</a:t>
            </a:r>
          </a:p>
        </p:txBody>
      </p:sp>
      <p:sp>
        <p:nvSpPr>
          <p:cNvPr id="92" name="Rectângulo 91"/>
          <p:cNvSpPr/>
          <p:nvPr/>
        </p:nvSpPr>
        <p:spPr>
          <a:xfrm>
            <a:off x="3581400" y="5578475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23</a:t>
            </a:r>
          </a:p>
        </p:txBody>
      </p:sp>
      <p:sp>
        <p:nvSpPr>
          <p:cNvPr id="93" name="Rectângulo 92"/>
          <p:cNvSpPr/>
          <p:nvPr/>
        </p:nvSpPr>
        <p:spPr>
          <a:xfrm>
            <a:off x="5157788" y="4764088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18</a:t>
            </a:r>
          </a:p>
        </p:txBody>
      </p:sp>
      <p:sp>
        <p:nvSpPr>
          <p:cNvPr id="94" name="Rectângulo 93"/>
          <p:cNvSpPr/>
          <p:nvPr/>
        </p:nvSpPr>
        <p:spPr>
          <a:xfrm>
            <a:off x="4997450" y="5461000"/>
            <a:ext cx="315913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20</a:t>
            </a:r>
          </a:p>
        </p:txBody>
      </p:sp>
      <p:pic>
        <p:nvPicPr>
          <p:cNvPr id="9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5731">
            <a:off x="2667000" y="5092700"/>
            <a:ext cx="455613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ângulo 1"/>
          <p:cNvSpPr/>
          <p:nvPr/>
        </p:nvSpPr>
        <p:spPr>
          <a:xfrm>
            <a:off x="522288" y="1341438"/>
            <a:ext cx="8099425" cy="40005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000" b="1" dirty="0"/>
              <a:t>Peso</a:t>
            </a:r>
            <a:r>
              <a:rPr lang="pt-PT" dirty="0"/>
              <a:t> é um número que se atribui a cada uma das arestas de um grafo.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97" presetID="3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L 0.05521 0.02616 C 0.06632 0.02987 0.08368 0.03473 0.10139 0.0345 C 0.12188 0.0345 0.1382 0.03172 0.14966 0.02408 L 0.20469 0.00186 " pathEditMode="relative" rAng="0" ptsTypes="FffFF">
                                      <p:cBhvr>
                                        <p:cTn id="98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26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id="1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975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750"/>
                            </p:stCondLst>
                            <p:childTnLst>
                              <p:par>
                                <p:cTn id="1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1750"/>
                            </p:stCondLst>
                            <p:childTnLst>
                              <p:par>
                                <p:cTn id="1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2750"/>
                            </p:stCondLst>
                            <p:childTnLst>
                              <p:par>
                                <p:cTn id="14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3750"/>
                            </p:stCondLst>
                            <p:childTnLst>
                              <p:par>
                                <p:cTn id="1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4750"/>
                            </p:stCondLst>
                            <p:childTnLst>
                              <p:par>
                                <p:cTn id="16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6750"/>
                            </p:stCondLst>
                            <p:childTnLst>
                              <p:par>
                                <p:cTn id="17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7750"/>
                            </p:stCondLst>
                            <p:childTnLst>
                              <p:par>
                                <p:cTn id="18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8750"/>
                            </p:stCondLst>
                            <p:childTnLst>
                              <p:par>
                                <p:cTn id="19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9750"/>
                            </p:stCondLst>
                            <p:childTnLst>
                              <p:par>
                                <p:cTn id="2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5" grpId="1"/>
      <p:bldP spid="56" grpId="0"/>
      <p:bldP spid="56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9" grpId="0"/>
      <p:bldP spid="69" grpId="1"/>
      <p:bldP spid="70" grpId="0" animBg="1"/>
      <p:bldP spid="70" grpId="1" animBg="1"/>
      <p:bldP spid="75" grpId="0" animBg="1"/>
      <p:bldP spid="75" grpId="1" animBg="1"/>
      <p:bldP spid="76" grpId="0" animBg="1"/>
      <p:bldP spid="76" grpId="1" animBg="1"/>
      <p:bldP spid="78" grpId="0" animBg="1"/>
      <p:bldP spid="78" grpId="1" animBg="1"/>
      <p:bldP spid="79" grpId="0" animBg="1"/>
      <p:bldP spid="79" grpId="1" animBg="1"/>
      <p:bldP spid="81" grpId="0" animBg="1"/>
      <p:bldP spid="81" grpId="1" animBg="1"/>
      <p:bldP spid="82" grpId="0" animBg="1"/>
      <p:bldP spid="82" grpId="1" animBg="1"/>
      <p:bldP spid="83" grpId="0"/>
      <p:bldP spid="83" grpId="1"/>
      <p:bldP spid="84" grpId="0"/>
      <p:bldP spid="84" grpId="1"/>
      <p:bldP spid="85" grpId="0"/>
      <p:bldP spid="85" grpId="1"/>
      <p:bldP spid="86" grpId="0"/>
      <p:bldP spid="86" grpId="1"/>
      <p:bldP spid="87" grpId="0"/>
      <p:bldP spid="87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3" grpId="0"/>
      <p:bldP spid="93" grpId="1"/>
      <p:bldP spid="94" grpId="0"/>
      <p:bldP spid="9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exão reta 15"/>
          <p:cNvCxnSpPr/>
          <p:nvPr/>
        </p:nvCxnSpPr>
        <p:spPr>
          <a:xfrm>
            <a:off x="4791075" y="2814638"/>
            <a:ext cx="1573213" cy="16668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Conexão reta 15"/>
          <p:cNvCxnSpPr>
            <a:stCxn id="98" idx="2"/>
            <a:endCxn id="170" idx="6"/>
          </p:cNvCxnSpPr>
          <p:nvPr/>
        </p:nvCxnSpPr>
        <p:spPr>
          <a:xfrm flipH="1" flipV="1">
            <a:off x="2768600" y="4405313"/>
            <a:ext cx="2792413" cy="11430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1" name="Conexão reta 15"/>
          <p:cNvCxnSpPr>
            <a:stCxn id="98" idx="6"/>
          </p:cNvCxnSpPr>
          <p:nvPr/>
        </p:nvCxnSpPr>
        <p:spPr>
          <a:xfrm flipH="1" flipV="1">
            <a:off x="3284538" y="2659063"/>
            <a:ext cx="2339975" cy="186055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509" name="Title 7"/>
          <p:cNvSpPr>
            <a:spLocks noGrp="1"/>
          </p:cNvSpPr>
          <p:nvPr>
            <p:ph type="title"/>
          </p:nvPr>
        </p:nvSpPr>
        <p:spPr>
          <a:xfrm>
            <a:off x="1908175" y="115888"/>
            <a:ext cx="5616575" cy="712787"/>
          </a:xfrm>
        </p:spPr>
        <p:txBody>
          <a:bodyPr/>
          <a:lstStyle/>
          <a:p>
            <a:pPr algn="ctr" eaLnBrk="1" hangingPunct="1"/>
            <a:r>
              <a:rPr lang="pt-PT" altLang="pt-PT" sz="2800" smtClean="0"/>
              <a:t>CIRCUITOS HAMILTONIANOS</a:t>
            </a:r>
            <a:endParaRPr lang="pt-PT" altLang="pt-PT" sz="2800" b="1" smtClean="0">
              <a:latin typeface="Segoe UI" pitchFamily="34" charset="0"/>
            </a:endParaRPr>
          </a:p>
        </p:txBody>
      </p:sp>
      <p:sp>
        <p:nvSpPr>
          <p:cNvPr id="20484" name="Rectângulo 95"/>
          <p:cNvSpPr>
            <a:spLocks noChangeArrowheads="1"/>
          </p:cNvSpPr>
          <p:nvPr/>
        </p:nvSpPr>
        <p:spPr bwMode="auto">
          <a:xfrm>
            <a:off x="4130675" y="6043613"/>
            <a:ext cx="88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51A5"/>
              </a:buClr>
              <a:buFont typeface="Arial" charset="0"/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pt-PT" altLang="pt-PT" sz="2000" b="1">
                <a:solidFill>
                  <a:srgbClr val="000000"/>
                </a:solidFill>
                <a:latin typeface="Calibri" pitchFamily="34" charset="0"/>
              </a:rPr>
              <a:t>tempo</a:t>
            </a:r>
            <a:endParaRPr lang="pt-PT" altLang="pt-PT" sz="2000" b="1">
              <a:latin typeface="Calibri" pitchFamily="34" charset="0"/>
            </a:endParaRPr>
          </a:p>
        </p:txBody>
      </p:sp>
      <p:cxnSp>
        <p:nvCxnSpPr>
          <p:cNvPr id="104" name="Conexão reta 15"/>
          <p:cNvCxnSpPr>
            <a:endCxn id="102" idx="6"/>
          </p:cNvCxnSpPr>
          <p:nvPr/>
        </p:nvCxnSpPr>
        <p:spPr>
          <a:xfrm>
            <a:off x="3273425" y="2649538"/>
            <a:ext cx="1573213" cy="16668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48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75" y="2035175"/>
            <a:ext cx="611188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" name="Rectângulo 104"/>
          <p:cNvSpPr/>
          <p:nvPr/>
        </p:nvSpPr>
        <p:spPr>
          <a:xfrm>
            <a:off x="522288" y="1341438"/>
            <a:ext cx="8099425" cy="400050"/>
          </a:xfrm>
          <a:prstGeom prst="rect">
            <a:avLst/>
          </a:prstGeom>
          <a:solidFill>
            <a:srgbClr val="FCF8B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000" b="1" dirty="0"/>
              <a:t>Peso</a:t>
            </a:r>
            <a:r>
              <a:rPr lang="pt-PT" dirty="0"/>
              <a:t> é um número que se atribui a cada uma das arestas de um grafo. </a:t>
            </a:r>
          </a:p>
        </p:txBody>
      </p:sp>
      <p:pic>
        <p:nvPicPr>
          <p:cNvPr id="2048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225" y="2057400"/>
            <a:ext cx="612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3273425"/>
            <a:ext cx="665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050" y="5314950"/>
            <a:ext cx="6000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600" y="2301875"/>
            <a:ext cx="565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300" y="4630738"/>
            <a:ext cx="7096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1" name="Conexão reta 15"/>
          <p:cNvCxnSpPr/>
          <p:nvPr/>
        </p:nvCxnSpPr>
        <p:spPr>
          <a:xfrm flipV="1">
            <a:off x="2674938" y="2649538"/>
            <a:ext cx="598487" cy="178593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0" name="Oval 99"/>
          <p:cNvSpPr/>
          <p:nvPr/>
        </p:nvSpPr>
        <p:spPr>
          <a:xfrm>
            <a:off x="3213100" y="256540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cxnSp>
        <p:nvCxnSpPr>
          <p:cNvPr id="137" name="Conexão reta 15"/>
          <p:cNvCxnSpPr/>
          <p:nvPr/>
        </p:nvCxnSpPr>
        <p:spPr>
          <a:xfrm>
            <a:off x="6308725" y="3014663"/>
            <a:ext cx="549275" cy="54610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9" name="Conexão reta 15"/>
          <p:cNvCxnSpPr/>
          <p:nvPr/>
        </p:nvCxnSpPr>
        <p:spPr>
          <a:xfrm flipH="1">
            <a:off x="5657850" y="3589338"/>
            <a:ext cx="1223963" cy="94297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6" name="Conexão reta 15"/>
          <p:cNvCxnSpPr/>
          <p:nvPr/>
        </p:nvCxnSpPr>
        <p:spPr>
          <a:xfrm flipV="1">
            <a:off x="5632450" y="2989263"/>
            <a:ext cx="671513" cy="150018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3" name="Conexão reta 15"/>
          <p:cNvCxnSpPr/>
          <p:nvPr/>
        </p:nvCxnSpPr>
        <p:spPr>
          <a:xfrm flipV="1">
            <a:off x="3346450" y="2995613"/>
            <a:ext cx="2962275" cy="2332037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5" name="Conexão reta 15"/>
          <p:cNvCxnSpPr/>
          <p:nvPr/>
        </p:nvCxnSpPr>
        <p:spPr>
          <a:xfrm flipV="1">
            <a:off x="2674938" y="2809875"/>
            <a:ext cx="2078037" cy="1625600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3" name="Conexão reta 15"/>
          <p:cNvCxnSpPr/>
          <p:nvPr/>
        </p:nvCxnSpPr>
        <p:spPr>
          <a:xfrm>
            <a:off x="2674938" y="4403725"/>
            <a:ext cx="700087" cy="911225"/>
          </a:xfrm>
          <a:prstGeom prst="line">
            <a:avLst/>
          </a:prstGeom>
          <a:ln w="38100">
            <a:solidFill>
              <a:srgbClr val="33BEDD"/>
            </a:solidFill>
          </a:ln>
          <a:effec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3300413" y="5241925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03" name="Oval 102"/>
          <p:cNvSpPr/>
          <p:nvPr/>
        </p:nvSpPr>
        <p:spPr>
          <a:xfrm>
            <a:off x="6810375" y="3516313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98" name="Oval 97"/>
          <p:cNvSpPr/>
          <p:nvPr/>
        </p:nvSpPr>
        <p:spPr>
          <a:xfrm>
            <a:off x="5561013" y="444658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70" name="Oval 169"/>
          <p:cNvSpPr/>
          <p:nvPr/>
        </p:nvSpPr>
        <p:spPr>
          <a:xfrm>
            <a:off x="2625725" y="433228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102" name="Oval 101"/>
          <p:cNvSpPr/>
          <p:nvPr/>
        </p:nvSpPr>
        <p:spPr>
          <a:xfrm>
            <a:off x="4703763" y="2743200"/>
            <a:ext cx="142875" cy="144463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sp>
        <p:nvSpPr>
          <p:cNvPr id="97" name="Oval 96"/>
          <p:cNvSpPr/>
          <p:nvPr/>
        </p:nvSpPr>
        <p:spPr>
          <a:xfrm>
            <a:off x="6226175" y="2954338"/>
            <a:ext cx="142875" cy="144462"/>
          </a:xfrm>
          <a:prstGeom prst="ellipse">
            <a:avLst/>
          </a:prstGeom>
          <a:solidFill>
            <a:srgbClr val="E05D56"/>
          </a:solidFill>
          <a:ln w="38100">
            <a:solidFill>
              <a:srgbClr val="E05D5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/>
          </a:p>
        </p:txBody>
      </p:sp>
      <p:pic>
        <p:nvPicPr>
          <p:cNvPr id="20510" name="Picture 30" descr="https://upload.wikimedia.org/wikipedia/commons/thumb/4/49/Airport_symbol.svg/2000px-Airport_symbol.svg.png"/>
          <p:cNvPicPr>
            <a:picLocks noChangeAspect="1" noChangeArrowheads="1"/>
          </p:cNvPicPr>
          <p:nvPr/>
        </p:nvPicPr>
        <p:blipFill>
          <a:blip r:embed="rId9"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850" y="3649663"/>
            <a:ext cx="129698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4186238"/>
            <a:ext cx="71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ângulo 83"/>
          <p:cNvSpPr/>
          <p:nvPr/>
        </p:nvSpPr>
        <p:spPr>
          <a:xfrm>
            <a:off x="4140200" y="4225925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25</a:t>
            </a:r>
          </a:p>
        </p:txBody>
      </p:sp>
      <p:sp>
        <p:nvSpPr>
          <p:cNvPr id="35" name="Rectângulo 83"/>
          <p:cNvSpPr/>
          <p:nvPr/>
        </p:nvSpPr>
        <p:spPr>
          <a:xfrm>
            <a:off x="2774950" y="4856163"/>
            <a:ext cx="250825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</a:t>
            </a:r>
          </a:p>
        </p:txBody>
      </p:sp>
      <p:sp>
        <p:nvSpPr>
          <p:cNvPr id="36" name="Rectângulo 83"/>
          <p:cNvSpPr/>
          <p:nvPr/>
        </p:nvSpPr>
        <p:spPr>
          <a:xfrm>
            <a:off x="5980113" y="3659188"/>
            <a:ext cx="315912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30</a:t>
            </a:r>
          </a:p>
        </p:txBody>
      </p:sp>
      <p:sp>
        <p:nvSpPr>
          <p:cNvPr id="37" name="Rectângulo 83"/>
          <p:cNvSpPr/>
          <p:nvPr/>
        </p:nvSpPr>
        <p:spPr>
          <a:xfrm>
            <a:off x="6321425" y="4038600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25</a:t>
            </a:r>
          </a:p>
        </p:txBody>
      </p:sp>
      <p:sp>
        <p:nvSpPr>
          <p:cNvPr id="38" name="Rectângulo 83"/>
          <p:cNvSpPr/>
          <p:nvPr/>
        </p:nvSpPr>
        <p:spPr>
          <a:xfrm>
            <a:off x="6469063" y="3040063"/>
            <a:ext cx="401637" cy="246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10</a:t>
            </a:r>
          </a:p>
        </p:txBody>
      </p:sp>
      <p:sp>
        <p:nvSpPr>
          <p:cNvPr id="39" name="Rectângulo 83"/>
          <p:cNvSpPr/>
          <p:nvPr/>
        </p:nvSpPr>
        <p:spPr>
          <a:xfrm>
            <a:off x="2682875" y="3354388"/>
            <a:ext cx="315913" cy="2460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15</a:t>
            </a:r>
          </a:p>
        </p:txBody>
      </p:sp>
      <p:sp>
        <p:nvSpPr>
          <p:cNvPr id="40" name="Rectângulo 83"/>
          <p:cNvSpPr/>
          <p:nvPr/>
        </p:nvSpPr>
        <p:spPr>
          <a:xfrm>
            <a:off x="5451475" y="2632075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13</a:t>
            </a:r>
          </a:p>
        </p:txBody>
      </p:sp>
      <p:sp>
        <p:nvSpPr>
          <p:cNvPr id="41" name="Rectângulo 83"/>
          <p:cNvSpPr/>
          <p:nvPr/>
        </p:nvSpPr>
        <p:spPr>
          <a:xfrm>
            <a:off x="3905250" y="2495550"/>
            <a:ext cx="315913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14</a:t>
            </a:r>
          </a:p>
        </p:txBody>
      </p:sp>
      <p:sp>
        <p:nvSpPr>
          <p:cNvPr id="42" name="Rectângulo 83"/>
          <p:cNvSpPr/>
          <p:nvPr/>
        </p:nvSpPr>
        <p:spPr>
          <a:xfrm>
            <a:off x="4383088" y="3397250"/>
            <a:ext cx="287337" cy="247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35</a:t>
            </a:r>
          </a:p>
        </p:txBody>
      </p:sp>
      <p:sp>
        <p:nvSpPr>
          <p:cNvPr id="43" name="Rectângulo 83"/>
          <p:cNvSpPr/>
          <p:nvPr/>
        </p:nvSpPr>
        <p:spPr>
          <a:xfrm>
            <a:off x="3625850" y="3244850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35</a:t>
            </a:r>
          </a:p>
        </p:txBody>
      </p:sp>
      <p:sp>
        <p:nvSpPr>
          <p:cNvPr id="46" name="Rectângulo 83"/>
          <p:cNvSpPr/>
          <p:nvPr/>
        </p:nvSpPr>
        <p:spPr>
          <a:xfrm>
            <a:off x="5016500" y="3600450"/>
            <a:ext cx="315913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PT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id="50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11022E-16 L 0.22621 0.01713 " pathEditMode="relative" rAng="0" ptsTypes="AA">
                                      <p:cBhvr>
                                        <p:cTn id="51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02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975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75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8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1750"/>
                            </p:stCondLst>
                            <p:childTnLst>
                              <p:par>
                                <p:cTn id="89" presetID="53" presetClass="exit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275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375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475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5750"/>
                            </p:stCondLst>
                            <p:childTnLst>
                              <p:par>
                                <p:cTn id="1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6750"/>
                            </p:stCondLst>
                            <p:childTnLst>
                              <p:par>
                                <p:cTn id="1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775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8750"/>
                            </p:stCondLst>
                            <p:childTnLst>
                              <p:par>
                                <p:cTn id="14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19750"/>
                            </p:stCondLst>
                            <p:childTnLst>
                              <p:par>
                                <p:cTn id="15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2075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21750"/>
                            </p:stCondLst>
                            <p:childTnLst>
                              <p:par>
                                <p:cTn id="16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22750"/>
                            </p:stCondLst>
                            <p:childTnLst>
                              <p:par>
                                <p:cTn id="17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23750"/>
                            </p:stCondLst>
                            <p:childTnLst>
                              <p:par>
                                <p:cTn id="183" presetID="53" presetClass="exit" presetSubtype="3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4" dur="500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4" dur="500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50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4" dur="50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6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9" dur="50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53" presetClass="exit" presetSubtype="3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4" dur="50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100" grpId="0" animBg="1"/>
      <p:bldP spid="99" grpId="0" animBg="1"/>
      <p:bldP spid="103" grpId="0" animBg="1"/>
      <p:bldP spid="98" grpId="0" animBg="1"/>
      <p:bldP spid="170" grpId="0" animBg="1"/>
      <p:bldP spid="102" grpId="0" animBg="1"/>
      <p:bldP spid="97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</TotalTime>
  <Words>158</Words>
  <Application>Microsoft Office PowerPoint</Application>
  <PresentationFormat>Apresentação no Ecrã (4:3)</PresentationFormat>
  <Paragraphs>62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12" baseType="lpstr">
      <vt:lpstr>Calibri</vt:lpstr>
      <vt:lpstr>Arial</vt:lpstr>
      <vt:lpstr>Segoe UI Semibold</vt:lpstr>
      <vt:lpstr>Lucida Grande</vt:lpstr>
      <vt:lpstr>LucidaGrande</vt:lpstr>
      <vt:lpstr>Segoe UI</vt:lpstr>
      <vt:lpstr>Office Theme</vt:lpstr>
      <vt:lpstr>CIRCUITOS HAMILTONIANOS</vt:lpstr>
      <vt:lpstr>CIRCUITOS HAMILTONIANOS</vt:lpstr>
      <vt:lpstr>CIRCUITOS HAMILTONIANOS</vt:lpstr>
      <vt:lpstr>CIRCUITOS HAMILTONIANOS</vt:lpstr>
      <vt:lpstr>CIRCUITOS HAMILTONIANOS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Luís Filipe Arroja Inácio</dc:creator>
  <cp:lastModifiedBy>Sofia Pereira Carvalhosa</cp:lastModifiedBy>
  <cp:revision>60</cp:revision>
  <dcterms:created xsi:type="dcterms:W3CDTF">2015-01-21T11:46:35Z</dcterms:created>
  <dcterms:modified xsi:type="dcterms:W3CDTF">2016-03-03T16:07:02Z</dcterms:modified>
</cp:coreProperties>
</file>