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7"/>
  </p:notesMasterIdLst>
  <p:sldIdLst>
    <p:sldId id="256" r:id="rId2"/>
    <p:sldId id="261" r:id="rId3"/>
    <p:sldId id="467" r:id="rId4"/>
    <p:sldId id="497" r:id="rId5"/>
    <p:sldId id="499" r:id="rId6"/>
    <p:sldId id="500" r:id="rId7"/>
    <p:sldId id="501" r:id="rId8"/>
    <p:sldId id="502" r:id="rId9"/>
    <p:sldId id="503" r:id="rId10"/>
    <p:sldId id="504" r:id="rId11"/>
    <p:sldId id="505" r:id="rId12"/>
    <p:sldId id="506" r:id="rId13"/>
    <p:sldId id="507" r:id="rId14"/>
    <p:sldId id="508" r:id="rId15"/>
    <p:sldId id="509" r:id="rId16"/>
    <p:sldId id="510" r:id="rId17"/>
    <p:sldId id="511" r:id="rId18"/>
    <p:sldId id="512" r:id="rId19"/>
    <p:sldId id="513" r:id="rId20"/>
    <p:sldId id="514" r:id="rId21"/>
    <p:sldId id="515" r:id="rId22"/>
    <p:sldId id="516" r:id="rId23"/>
    <p:sldId id="517" r:id="rId24"/>
    <p:sldId id="518" r:id="rId25"/>
    <p:sldId id="519" r:id="rId26"/>
    <p:sldId id="520" r:id="rId27"/>
    <p:sldId id="521" r:id="rId28"/>
    <p:sldId id="522" r:id="rId29"/>
    <p:sldId id="523" r:id="rId30"/>
    <p:sldId id="524" r:id="rId31"/>
    <p:sldId id="525" r:id="rId32"/>
    <p:sldId id="526" r:id="rId33"/>
    <p:sldId id="527" r:id="rId34"/>
    <p:sldId id="528" r:id="rId35"/>
    <p:sldId id="529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82" userDrawn="1">
          <p15:clr>
            <a:srgbClr val="A4A3A4"/>
          </p15:clr>
        </p15:guide>
        <p15:guide id="2" pos="612" userDrawn="1">
          <p15:clr>
            <a:srgbClr val="A4A3A4"/>
          </p15:clr>
        </p15:guide>
        <p15:guide id="3" orient="horz" pos="500">
          <p15:clr>
            <a:srgbClr val="A4A3A4"/>
          </p15:clr>
        </p15:guide>
        <p15:guide id="4" pos="60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áudia Araújo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929"/>
    <a:srgbClr val="05AAB0"/>
    <a:srgbClr val="B7DEE8"/>
    <a:srgbClr val="BA051E"/>
    <a:srgbClr val="00B6B5"/>
    <a:srgbClr val="0D677A"/>
    <a:srgbClr val="6AA342"/>
    <a:srgbClr val="ED1C24"/>
    <a:srgbClr val="4F81BD"/>
    <a:srgbClr val="00A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22" autoAdjust="0"/>
    <p:restoredTop sz="99291" autoAdjust="0"/>
  </p:normalViewPr>
  <p:slideViewPr>
    <p:cSldViewPr snapToGrid="0" snapToObjects="1">
      <p:cViewPr>
        <p:scale>
          <a:sx n="90" d="100"/>
          <a:sy n="90" d="100"/>
        </p:scale>
        <p:origin x="-1182" y="-180"/>
      </p:cViewPr>
      <p:guideLst>
        <p:guide orient="horz" pos="482"/>
        <p:guide orient="horz" pos="500"/>
        <p:guide pos="612"/>
        <p:guide pos="6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1E7DC-E8FA-4492-8906-B5473182C9F0}" type="datetimeFigureOut">
              <a:rPr lang="pt-PT" smtClean="0"/>
              <a:t>13-07-2017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62B09-6E19-47D3-BE75-8DCE1D7D07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864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5495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3235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19609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57637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95920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00104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48494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12590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6895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605893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1871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3307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987047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3735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3164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25708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716756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73389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893571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12530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0626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0679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4497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507169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88888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15291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220718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34023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80241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0232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7862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25700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86599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460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0980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8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0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2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8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3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5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8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6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B9475-9621-7F43-A36C-AF69A018FC9C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5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3" Type="http://schemas.openxmlformats.org/officeDocument/2006/relationships/image" Target="../media/image82.png"/><Relationship Id="rId21" Type="http://schemas.openxmlformats.org/officeDocument/2006/relationships/image" Target="../media/image100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5" Type="http://schemas.openxmlformats.org/officeDocument/2006/relationships/image" Target="../media/image10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95.png"/><Relationship Id="rId20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24" Type="http://schemas.openxmlformats.org/officeDocument/2006/relationships/image" Target="../media/image103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23" Type="http://schemas.openxmlformats.org/officeDocument/2006/relationships/image" Target="../media/image102.png"/><Relationship Id="rId10" Type="http://schemas.openxmlformats.org/officeDocument/2006/relationships/image" Target="../media/image89.png"/><Relationship Id="rId19" Type="http://schemas.openxmlformats.org/officeDocument/2006/relationships/image" Target="../media/image98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Relationship Id="rId22" Type="http://schemas.openxmlformats.org/officeDocument/2006/relationships/image" Target="../media/image10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18" Type="http://schemas.openxmlformats.org/officeDocument/2006/relationships/image" Target="../media/image120.png"/><Relationship Id="rId26" Type="http://schemas.openxmlformats.org/officeDocument/2006/relationships/image" Target="../media/image128.png"/><Relationship Id="rId3" Type="http://schemas.openxmlformats.org/officeDocument/2006/relationships/image" Target="../media/image105.png"/><Relationship Id="rId21" Type="http://schemas.openxmlformats.org/officeDocument/2006/relationships/image" Target="../media/image123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17" Type="http://schemas.openxmlformats.org/officeDocument/2006/relationships/image" Target="../media/image119.png"/><Relationship Id="rId25" Type="http://schemas.openxmlformats.org/officeDocument/2006/relationships/image" Target="../media/image12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18.png"/><Relationship Id="rId20" Type="http://schemas.openxmlformats.org/officeDocument/2006/relationships/image" Target="../media/image122.png"/><Relationship Id="rId29" Type="http://schemas.openxmlformats.org/officeDocument/2006/relationships/image" Target="../media/image1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24" Type="http://schemas.openxmlformats.org/officeDocument/2006/relationships/image" Target="../media/image126.png"/><Relationship Id="rId5" Type="http://schemas.openxmlformats.org/officeDocument/2006/relationships/image" Target="../media/image107.png"/><Relationship Id="rId15" Type="http://schemas.openxmlformats.org/officeDocument/2006/relationships/image" Target="../media/image117.png"/><Relationship Id="rId23" Type="http://schemas.openxmlformats.org/officeDocument/2006/relationships/image" Target="../media/image125.png"/><Relationship Id="rId28" Type="http://schemas.openxmlformats.org/officeDocument/2006/relationships/image" Target="../media/image130.png"/><Relationship Id="rId10" Type="http://schemas.openxmlformats.org/officeDocument/2006/relationships/image" Target="../media/image112.png"/><Relationship Id="rId19" Type="http://schemas.openxmlformats.org/officeDocument/2006/relationships/image" Target="../media/image121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Relationship Id="rId14" Type="http://schemas.openxmlformats.org/officeDocument/2006/relationships/image" Target="../media/image116.png"/><Relationship Id="rId22" Type="http://schemas.openxmlformats.org/officeDocument/2006/relationships/image" Target="../media/image124.png"/><Relationship Id="rId27" Type="http://schemas.openxmlformats.org/officeDocument/2006/relationships/image" Target="../media/image129.png"/><Relationship Id="rId30" Type="http://schemas.openxmlformats.org/officeDocument/2006/relationships/image" Target="../media/image1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158.png"/><Relationship Id="rId18" Type="http://schemas.openxmlformats.org/officeDocument/2006/relationships/image" Target="../media/image163.png"/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12" Type="http://schemas.openxmlformats.org/officeDocument/2006/relationships/image" Target="../media/image157.png"/><Relationship Id="rId17" Type="http://schemas.openxmlformats.org/officeDocument/2006/relationships/image" Target="../media/image162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61.png"/><Relationship Id="rId20" Type="http://schemas.openxmlformats.org/officeDocument/2006/relationships/image" Target="../media/image1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1.png"/><Relationship Id="rId11" Type="http://schemas.openxmlformats.org/officeDocument/2006/relationships/image" Target="../media/image156.png"/><Relationship Id="rId5" Type="http://schemas.openxmlformats.org/officeDocument/2006/relationships/image" Target="../media/image150.png"/><Relationship Id="rId15" Type="http://schemas.openxmlformats.org/officeDocument/2006/relationships/image" Target="../media/image160.png"/><Relationship Id="rId10" Type="http://schemas.openxmlformats.org/officeDocument/2006/relationships/image" Target="../media/image155.png"/><Relationship Id="rId19" Type="http://schemas.openxmlformats.org/officeDocument/2006/relationships/image" Target="../media/image164.png"/><Relationship Id="rId4" Type="http://schemas.openxmlformats.org/officeDocument/2006/relationships/image" Target="../media/image149.png"/><Relationship Id="rId9" Type="http://schemas.openxmlformats.org/officeDocument/2006/relationships/image" Target="../media/image154.png"/><Relationship Id="rId14" Type="http://schemas.openxmlformats.org/officeDocument/2006/relationships/image" Target="../media/image15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6.png"/><Relationship Id="rId18" Type="http://schemas.openxmlformats.org/officeDocument/2006/relationships/image" Target="../media/image181.png"/><Relationship Id="rId3" Type="http://schemas.openxmlformats.org/officeDocument/2006/relationships/image" Target="../media/image166.png"/><Relationship Id="rId21" Type="http://schemas.openxmlformats.org/officeDocument/2006/relationships/image" Target="../media/image184.png"/><Relationship Id="rId7" Type="http://schemas.openxmlformats.org/officeDocument/2006/relationships/image" Target="../media/image170.png"/><Relationship Id="rId12" Type="http://schemas.openxmlformats.org/officeDocument/2006/relationships/image" Target="../media/image175.png"/><Relationship Id="rId17" Type="http://schemas.openxmlformats.org/officeDocument/2006/relationships/image" Target="../media/image180.png"/><Relationship Id="rId25" Type="http://schemas.openxmlformats.org/officeDocument/2006/relationships/image" Target="../media/image188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79.png"/><Relationship Id="rId20" Type="http://schemas.openxmlformats.org/officeDocument/2006/relationships/image" Target="../media/image1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9.png"/><Relationship Id="rId11" Type="http://schemas.openxmlformats.org/officeDocument/2006/relationships/image" Target="../media/image174.png"/><Relationship Id="rId24" Type="http://schemas.openxmlformats.org/officeDocument/2006/relationships/image" Target="../media/image187.png"/><Relationship Id="rId5" Type="http://schemas.openxmlformats.org/officeDocument/2006/relationships/image" Target="../media/image168.png"/><Relationship Id="rId15" Type="http://schemas.openxmlformats.org/officeDocument/2006/relationships/image" Target="../media/image178.png"/><Relationship Id="rId23" Type="http://schemas.openxmlformats.org/officeDocument/2006/relationships/image" Target="../media/image186.png"/><Relationship Id="rId10" Type="http://schemas.openxmlformats.org/officeDocument/2006/relationships/image" Target="../media/image173.png"/><Relationship Id="rId19" Type="http://schemas.openxmlformats.org/officeDocument/2006/relationships/image" Target="../media/image182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Relationship Id="rId14" Type="http://schemas.openxmlformats.org/officeDocument/2006/relationships/image" Target="../media/image177.png"/><Relationship Id="rId22" Type="http://schemas.openxmlformats.org/officeDocument/2006/relationships/image" Target="../media/image18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13" Type="http://schemas.openxmlformats.org/officeDocument/2006/relationships/image" Target="../media/image199.png"/><Relationship Id="rId3" Type="http://schemas.openxmlformats.org/officeDocument/2006/relationships/image" Target="../media/image189.png"/><Relationship Id="rId7" Type="http://schemas.openxmlformats.org/officeDocument/2006/relationships/image" Target="../media/image193.png"/><Relationship Id="rId12" Type="http://schemas.openxmlformats.org/officeDocument/2006/relationships/image" Target="../media/image19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2.png"/><Relationship Id="rId11" Type="http://schemas.openxmlformats.org/officeDocument/2006/relationships/image" Target="../media/image197.png"/><Relationship Id="rId5" Type="http://schemas.openxmlformats.org/officeDocument/2006/relationships/image" Target="../media/image191.png"/><Relationship Id="rId15" Type="http://schemas.openxmlformats.org/officeDocument/2006/relationships/image" Target="../media/image201.png"/><Relationship Id="rId10" Type="http://schemas.openxmlformats.org/officeDocument/2006/relationships/image" Target="../media/image196.png"/><Relationship Id="rId4" Type="http://schemas.openxmlformats.org/officeDocument/2006/relationships/image" Target="../media/image190.png"/><Relationship Id="rId9" Type="http://schemas.openxmlformats.org/officeDocument/2006/relationships/image" Target="../media/image195.png"/><Relationship Id="rId14" Type="http://schemas.openxmlformats.org/officeDocument/2006/relationships/image" Target="../media/image20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3" Type="http://schemas.openxmlformats.org/officeDocument/2006/relationships/image" Target="../media/image202.png"/><Relationship Id="rId7" Type="http://schemas.openxmlformats.org/officeDocument/2006/relationships/image" Target="../media/image20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5.png"/><Relationship Id="rId5" Type="http://schemas.openxmlformats.org/officeDocument/2006/relationships/image" Target="../media/image204.png"/><Relationship Id="rId4" Type="http://schemas.openxmlformats.org/officeDocument/2006/relationships/image" Target="../media/image20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3" Type="http://schemas.openxmlformats.org/officeDocument/2006/relationships/image" Target="../media/image208.png"/><Relationship Id="rId7" Type="http://schemas.openxmlformats.org/officeDocument/2006/relationships/image" Target="../media/image2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1.png"/><Relationship Id="rId5" Type="http://schemas.openxmlformats.org/officeDocument/2006/relationships/image" Target="../media/image210.png"/><Relationship Id="rId4" Type="http://schemas.openxmlformats.org/officeDocument/2006/relationships/image" Target="../media/image209.png"/><Relationship Id="rId9" Type="http://schemas.openxmlformats.org/officeDocument/2006/relationships/image" Target="../media/image2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25.png"/><Relationship Id="rId3" Type="http://schemas.openxmlformats.org/officeDocument/2006/relationships/image" Target="../media/image215.png"/><Relationship Id="rId7" Type="http://schemas.openxmlformats.org/officeDocument/2006/relationships/image" Target="../media/image219.png"/><Relationship Id="rId12" Type="http://schemas.openxmlformats.org/officeDocument/2006/relationships/image" Target="../media/image224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2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8.png"/><Relationship Id="rId11" Type="http://schemas.openxmlformats.org/officeDocument/2006/relationships/image" Target="../media/image223.png"/><Relationship Id="rId5" Type="http://schemas.openxmlformats.org/officeDocument/2006/relationships/image" Target="../media/image217.png"/><Relationship Id="rId15" Type="http://schemas.openxmlformats.org/officeDocument/2006/relationships/image" Target="../media/image227.png"/><Relationship Id="rId10" Type="http://schemas.openxmlformats.org/officeDocument/2006/relationships/image" Target="../media/image222.png"/><Relationship Id="rId4" Type="http://schemas.openxmlformats.org/officeDocument/2006/relationships/image" Target="../media/image216.png"/><Relationship Id="rId9" Type="http://schemas.openxmlformats.org/officeDocument/2006/relationships/image" Target="../media/image221.png"/><Relationship Id="rId14" Type="http://schemas.openxmlformats.org/officeDocument/2006/relationships/image" Target="../media/image2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7" Type="http://schemas.openxmlformats.org/officeDocument/2006/relationships/image" Target="../media/image2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2.png"/><Relationship Id="rId5" Type="http://schemas.openxmlformats.org/officeDocument/2006/relationships/image" Target="../media/image231.png"/><Relationship Id="rId4" Type="http://schemas.openxmlformats.org/officeDocument/2006/relationships/image" Target="../media/image2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7.png"/><Relationship Id="rId5" Type="http://schemas.openxmlformats.org/officeDocument/2006/relationships/image" Target="../media/image236.png"/><Relationship Id="rId4" Type="http://schemas.openxmlformats.org/officeDocument/2006/relationships/image" Target="../media/image2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3" Type="http://schemas.openxmlformats.org/officeDocument/2006/relationships/image" Target="../media/image238.png"/><Relationship Id="rId7" Type="http://schemas.openxmlformats.org/officeDocument/2006/relationships/image" Target="../media/image2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1.png"/><Relationship Id="rId11" Type="http://schemas.openxmlformats.org/officeDocument/2006/relationships/image" Target="../media/image246.png"/><Relationship Id="rId5" Type="http://schemas.openxmlformats.org/officeDocument/2006/relationships/image" Target="../media/image240.png"/><Relationship Id="rId10" Type="http://schemas.openxmlformats.org/officeDocument/2006/relationships/image" Target="../media/image245.png"/><Relationship Id="rId4" Type="http://schemas.openxmlformats.org/officeDocument/2006/relationships/image" Target="../media/image239.png"/><Relationship Id="rId9" Type="http://schemas.openxmlformats.org/officeDocument/2006/relationships/image" Target="../media/image24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3" Type="http://schemas.openxmlformats.org/officeDocument/2006/relationships/image" Target="../media/image247.png"/><Relationship Id="rId7" Type="http://schemas.openxmlformats.org/officeDocument/2006/relationships/image" Target="../media/image2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0.png"/><Relationship Id="rId5" Type="http://schemas.openxmlformats.org/officeDocument/2006/relationships/image" Target="../media/image249.png"/><Relationship Id="rId10" Type="http://schemas.openxmlformats.org/officeDocument/2006/relationships/image" Target="../media/image254.png"/><Relationship Id="rId4" Type="http://schemas.openxmlformats.org/officeDocument/2006/relationships/image" Target="../media/image248.png"/><Relationship Id="rId9" Type="http://schemas.openxmlformats.org/officeDocument/2006/relationships/image" Target="../media/image25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55.png"/><Relationship Id="rId7" Type="http://schemas.openxmlformats.org/officeDocument/2006/relationships/image" Target="../media/image25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8.png"/><Relationship Id="rId5" Type="http://schemas.openxmlformats.org/officeDocument/2006/relationships/image" Target="../media/image257.png"/><Relationship Id="rId4" Type="http://schemas.openxmlformats.org/officeDocument/2006/relationships/image" Target="../media/image25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png"/><Relationship Id="rId3" Type="http://schemas.openxmlformats.org/officeDocument/2006/relationships/image" Target="../media/image261.png"/><Relationship Id="rId7" Type="http://schemas.openxmlformats.org/officeDocument/2006/relationships/image" Target="../media/image26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4.png"/><Relationship Id="rId5" Type="http://schemas.openxmlformats.org/officeDocument/2006/relationships/image" Target="../media/image263.png"/><Relationship Id="rId4" Type="http://schemas.openxmlformats.org/officeDocument/2006/relationships/image" Target="../media/image262.png"/><Relationship Id="rId9" Type="http://schemas.openxmlformats.org/officeDocument/2006/relationships/image" Target="../media/image26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png"/><Relationship Id="rId3" Type="http://schemas.openxmlformats.org/officeDocument/2006/relationships/image" Target="../media/image268.png"/><Relationship Id="rId7" Type="http://schemas.openxmlformats.org/officeDocument/2006/relationships/image" Target="../media/image272.png"/><Relationship Id="rId12" Type="http://schemas.openxmlformats.org/officeDocument/2006/relationships/image" Target="../media/image27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1.png"/><Relationship Id="rId11" Type="http://schemas.openxmlformats.org/officeDocument/2006/relationships/image" Target="../media/image276.png"/><Relationship Id="rId5" Type="http://schemas.openxmlformats.org/officeDocument/2006/relationships/image" Target="../media/image270.png"/><Relationship Id="rId10" Type="http://schemas.openxmlformats.org/officeDocument/2006/relationships/image" Target="../media/image275.png"/><Relationship Id="rId4" Type="http://schemas.openxmlformats.org/officeDocument/2006/relationships/image" Target="../media/image269.png"/><Relationship Id="rId9" Type="http://schemas.openxmlformats.org/officeDocument/2006/relationships/image" Target="../media/image27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png"/><Relationship Id="rId18" Type="http://schemas.openxmlformats.org/officeDocument/2006/relationships/image" Target="../media/image286.png"/><Relationship Id="rId3" Type="http://schemas.openxmlformats.org/officeDocument/2006/relationships/image" Target="../media/image268.png"/><Relationship Id="rId7" Type="http://schemas.openxmlformats.org/officeDocument/2006/relationships/image" Target="../media/image280.png"/><Relationship Id="rId12" Type="http://schemas.openxmlformats.org/officeDocument/2006/relationships/image" Target="../media/image285.png"/><Relationship Id="rId17" Type="http://schemas.openxmlformats.org/officeDocument/2006/relationships/image" Target="../media/image290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2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9.png"/><Relationship Id="rId11" Type="http://schemas.openxmlformats.org/officeDocument/2006/relationships/image" Target="../media/image284.png"/><Relationship Id="rId5" Type="http://schemas.openxmlformats.org/officeDocument/2006/relationships/image" Target="../media/image278.png"/><Relationship Id="rId15" Type="http://schemas.openxmlformats.org/officeDocument/2006/relationships/image" Target="../media/image288.png"/><Relationship Id="rId10" Type="http://schemas.openxmlformats.org/officeDocument/2006/relationships/image" Target="../media/image283.png"/><Relationship Id="rId4" Type="http://schemas.openxmlformats.org/officeDocument/2006/relationships/image" Target="../media/image269.png"/><Relationship Id="rId9" Type="http://schemas.openxmlformats.org/officeDocument/2006/relationships/image" Target="../media/image282.png"/><Relationship Id="rId14" Type="http://schemas.openxmlformats.org/officeDocument/2006/relationships/image" Target="../media/image2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4.png"/><Relationship Id="rId5" Type="http://schemas.openxmlformats.org/officeDocument/2006/relationships/image" Target="../media/image293.png"/><Relationship Id="rId4" Type="http://schemas.openxmlformats.org/officeDocument/2006/relationships/image" Target="../media/image29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5.png"/><Relationship Id="rId7" Type="http://schemas.openxmlformats.org/officeDocument/2006/relationships/image" Target="../media/image29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8.png"/><Relationship Id="rId5" Type="http://schemas.openxmlformats.org/officeDocument/2006/relationships/image" Target="../media/image297.png"/><Relationship Id="rId4" Type="http://schemas.openxmlformats.org/officeDocument/2006/relationships/image" Target="../media/image29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5.png"/><Relationship Id="rId3" Type="http://schemas.openxmlformats.org/officeDocument/2006/relationships/image" Target="../media/image300.png"/><Relationship Id="rId7" Type="http://schemas.openxmlformats.org/officeDocument/2006/relationships/image" Target="../media/image304.png"/><Relationship Id="rId12" Type="http://schemas.openxmlformats.org/officeDocument/2006/relationships/image" Target="../media/image30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3.png"/><Relationship Id="rId11" Type="http://schemas.openxmlformats.org/officeDocument/2006/relationships/image" Target="../media/image308.png"/><Relationship Id="rId5" Type="http://schemas.openxmlformats.org/officeDocument/2006/relationships/image" Target="../media/image302.png"/><Relationship Id="rId10" Type="http://schemas.openxmlformats.org/officeDocument/2006/relationships/image" Target="../media/image307.png"/><Relationship Id="rId4" Type="http://schemas.openxmlformats.org/officeDocument/2006/relationships/image" Target="../media/image301.png"/><Relationship Id="rId9" Type="http://schemas.openxmlformats.org/officeDocument/2006/relationships/image" Target="../media/image30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5.png"/><Relationship Id="rId13" Type="http://schemas.openxmlformats.org/officeDocument/2006/relationships/image" Target="../media/image320.png"/><Relationship Id="rId3" Type="http://schemas.openxmlformats.org/officeDocument/2006/relationships/image" Target="../media/image310.png"/><Relationship Id="rId7" Type="http://schemas.openxmlformats.org/officeDocument/2006/relationships/image" Target="../media/image314.png"/><Relationship Id="rId12" Type="http://schemas.openxmlformats.org/officeDocument/2006/relationships/image" Target="../media/image319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3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3.png"/><Relationship Id="rId11" Type="http://schemas.openxmlformats.org/officeDocument/2006/relationships/image" Target="../media/image318.png"/><Relationship Id="rId5" Type="http://schemas.openxmlformats.org/officeDocument/2006/relationships/image" Target="../media/image312.png"/><Relationship Id="rId15" Type="http://schemas.openxmlformats.org/officeDocument/2006/relationships/image" Target="../media/image322.png"/><Relationship Id="rId10" Type="http://schemas.openxmlformats.org/officeDocument/2006/relationships/image" Target="../media/image317.png"/><Relationship Id="rId4" Type="http://schemas.openxmlformats.org/officeDocument/2006/relationships/image" Target="../media/image311.png"/><Relationship Id="rId9" Type="http://schemas.openxmlformats.org/officeDocument/2006/relationships/image" Target="../media/image316.png"/><Relationship Id="rId14" Type="http://schemas.openxmlformats.org/officeDocument/2006/relationships/image" Target="../media/image3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6.png"/><Relationship Id="rId5" Type="http://schemas.openxmlformats.org/officeDocument/2006/relationships/image" Target="../media/image325.png"/><Relationship Id="rId4" Type="http://schemas.openxmlformats.org/officeDocument/2006/relationships/image" Target="../media/image32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2.png"/><Relationship Id="rId13" Type="http://schemas.openxmlformats.org/officeDocument/2006/relationships/image" Target="../media/image337.png"/><Relationship Id="rId3" Type="http://schemas.openxmlformats.org/officeDocument/2006/relationships/image" Target="../media/image327.png"/><Relationship Id="rId7" Type="http://schemas.openxmlformats.org/officeDocument/2006/relationships/image" Target="../media/image331.png"/><Relationship Id="rId12" Type="http://schemas.openxmlformats.org/officeDocument/2006/relationships/image" Target="../media/image3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0.png"/><Relationship Id="rId11" Type="http://schemas.openxmlformats.org/officeDocument/2006/relationships/image" Target="../media/image335.png"/><Relationship Id="rId5" Type="http://schemas.openxmlformats.org/officeDocument/2006/relationships/image" Target="../media/image329.png"/><Relationship Id="rId10" Type="http://schemas.openxmlformats.org/officeDocument/2006/relationships/image" Target="../media/image334.png"/><Relationship Id="rId4" Type="http://schemas.openxmlformats.org/officeDocument/2006/relationships/image" Target="../media/image328.png"/><Relationship Id="rId9" Type="http://schemas.openxmlformats.org/officeDocument/2006/relationships/image" Target="../media/image333.png"/><Relationship Id="rId14" Type="http://schemas.openxmlformats.org/officeDocument/2006/relationships/image" Target="../media/image33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3.png"/><Relationship Id="rId3" Type="http://schemas.openxmlformats.org/officeDocument/2006/relationships/image" Target="../media/image327.png"/><Relationship Id="rId7" Type="http://schemas.openxmlformats.org/officeDocument/2006/relationships/image" Target="../media/image3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1.png"/><Relationship Id="rId5" Type="http://schemas.openxmlformats.org/officeDocument/2006/relationships/image" Target="../media/image340.png"/><Relationship Id="rId10" Type="http://schemas.openxmlformats.org/officeDocument/2006/relationships/image" Target="../media/image345.png"/><Relationship Id="rId4" Type="http://schemas.openxmlformats.org/officeDocument/2006/relationships/image" Target="../media/image339.png"/><Relationship Id="rId9" Type="http://schemas.openxmlformats.org/officeDocument/2006/relationships/image" Target="../media/image34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4.png"/><Relationship Id="rId21" Type="http://schemas.openxmlformats.org/officeDocument/2006/relationships/image" Target="../media/image62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8866" y="2511097"/>
            <a:ext cx="5465134" cy="1835807"/>
          </a:xfrm>
        </p:spPr>
        <p:txBody>
          <a:bodyPr>
            <a:noAutofit/>
          </a:bodyPr>
          <a:lstStyle/>
          <a:p>
            <a:r>
              <a:rPr lang="pt-PT" sz="5500" b="1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Limites</a:t>
            </a:r>
            <a:endParaRPr lang="en-US" sz="55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Revisões |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Operações com limites infinitos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ângulo 17"/>
              <p:cNvSpPr/>
              <p:nvPr/>
            </p:nvSpPr>
            <p:spPr>
              <a:xfrm>
                <a:off x="657687" y="1384806"/>
                <a:ext cx="8014448" cy="435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 indent="-268288">
                  <a:lnSpc>
                    <a:spcPct val="14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+∞</m:t>
                    </m:r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=+∞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87" y="1384806"/>
                <a:ext cx="8014448" cy="435760"/>
              </a:xfrm>
              <a:prstGeom prst="rect">
                <a:avLst/>
              </a:prstGeom>
              <a:blipFill rotWithShape="0">
                <a:blip r:embed="rId3"/>
                <a:stretch>
                  <a:fillRect l="-532" b="-208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6"/>
          <p:cNvSpPr/>
          <p:nvPr/>
        </p:nvSpPr>
        <p:spPr>
          <a:xfrm>
            <a:off x="657687" y="887647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Multiplicação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ângulo 17"/>
              <p:cNvSpPr/>
              <p:nvPr/>
            </p:nvSpPr>
            <p:spPr>
              <a:xfrm>
                <a:off x="657687" y="2234982"/>
                <a:ext cx="8014448" cy="435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 indent="-268288">
                  <a:lnSpc>
                    <a:spcPct val="14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+∞</m:t>
                    </m:r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+∞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=+∞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87" y="2234982"/>
                <a:ext cx="8014448" cy="435760"/>
              </a:xfrm>
              <a:prstGeom prst="rect">
                <a:avLst/>
              </a:prstGeom>
              <a:blipFill rotWithShape="0">
                <a:blip r:embed="rId4"/>
                <a:stretch>
                  <a:fillRect l="-532" b="-1831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ângulo 17"/>
              <p:cNvSpPr/>
              <p:nvPr/>
            </p:nvSpPr>
            <p:spPr>
              <a:xfrm>
                <a:off x="657687" y="4360422"/>
                <a:ext cx="8014448" cy="480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 indent="-268288">
                  <a:lnSpc>
                    <a:spcPct val="14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+∞</m:t>
                            </m:r>
                          </m:e>
                        </m:d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p>
                    </m:sSup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=+∞</m:t>
                    </m:r>
                    <m:r>
                      <m:rPr>
                        <m:nor/>
                      </m:rPr>
                      <a:rPr lang="pt-PT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pt-PT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com</m:t>
                    </m:r>
                    <m:r>
                      <m:rPr>
                        <m:nor/>
                      </m:rPr>
                      <a:rPr lang="pt-PT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ℚ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r>
                      <m:rPr>
                        <m:nor/>
                      </m:rPr>
                      <a:rPr lang="pt-PT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87" y="4360422"/>
                <a:ext cx="8014448" cy="480131"/>
              </a:xfrm>
              <a:prstGeom prst="rect">
                <a:avLst/>
              </a:prstGeom>
              <a:blipFill rotWithShape="0">
                <a:blip r:embed="rId5"/>
                <a:stretch>
                  <a:fillRect l="-532" b="-632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ângulo 17"/>
              <p:cNvSpPr/>
              <p:nvPr/>
            </p:nvSpPr>
            <p:spPr>
              <a:xfrm>
                <a:off x="657687" y="4829881"/>
                <a:ext cx="8014448" cy="480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 indent="-268288">
                  <a:lnSpc>
                    <a:spcPct val="14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∞</m:t>
                            </m:r>
                          </m:e>
                        </m:d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p>
                    </m:sSup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=+∞</m:t>
                    </m:r>
                    <m:r>
                      <m:rPr>
                        <m:nor/>
                      </m:rPr>
                      <a:rPr lang="pt-PT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pt-PT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se</m:t>
                    </m:r>
                    <m:r>
                      <m:rPr>
                        <m:nor/>
                      </m:rPr>
                      <a:rPr lang="pt-PT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par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87" y="4829881"/>
                <a:ext cx="8014448" cy="480131"/>
              </a:xfrm>
              <a:prstGeom prst="rect">
                <a:avLst/>
              </a:prstGeom>
              <a:blipFill rotWithShape="0">
                <a:blip r:embed="rId6"/>
                <a:stretch>
                  <a:fillRect l="-532" b="-101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ângulo 17"/>
              <p:cNvSpPr/>
              <p:nvPr/>
            </p:nvSpPr>
            <p:spPr>
              <a:xfrm>
                <a:off x="657687" y="5768803"/>
                <a:ext cx="8014448" cy="435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 indent="-268288">
                  <a:lnSpc>
                    <a:spcPct val="14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pt-PT" b="1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87" y="5768803"/>
                <a:ext cx="8014448" cy="435760"/>
              </a:xfrm>
              <a:prstGeom prst="rect">
                <a:avLst/>
              </a:prstGeom>
              <a:blipFill rotWithShape="0">
                <a:blip r:embed="rId7"/>
                <a:stretch>
                  <a:fillRect l="-532" b="-1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ângulo 17"/>
              <p:cNvSpPr/>
              <p:nvPr/>
            </p:nvSpPr>
            <p:spPr>
              <a:xfrm>
                <a:off x="657687" y="1809894"/>
                <a:ext cx="8014448" cy="435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 indent="-268288">
                  <a:lnSpc>
                    <a:spcPct val="14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+∞</m:t>
                    </m:r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=−∞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87" y="1809894"/>
                <a:ext cx="8014448" cy="435760"/>
              </a:xfrm>
              <a:prstGeom prst="rect">
                <a:avLst/>
              </a:prstGeom>
              <a:blipFill rotWithShape="0">
                <a:blip r:embed="rId8"/>
                <a:stretch>
                  <a:fillRect l="-532" b="-2253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ângulo 17"/>
              <p:cNvSpPr/>
              <p:nvPr/>
            </p:nvSpPr>
            <p:spPr>
              <a:xfrm>
                <a:off x="657687" y="2660070"/>
                <a:ext cx="8014448" cy="435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 indent="-268288">
                  <a:lnSpc>
                    <a:spcPct val="14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+∞</m:t>
                    </m:r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87" y="2660070"/>
                <a:ext cx="8014448" cy="435760"/>
              </a:xfrm>
              <a:prstGeom prst="rect">
                <a:avLst/>
              </a:prstGeom>
              <a:blipFill rotWithShape="0">
                <a:blip r:embed="rId9"/>
                <a:stretch>
                  <a:fillRect l="-532" b="-1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ângulo 17"/>
              <p:cNvSpPr/>
              <p:nvPr/>
            </p:nvSpPr>
            <p:spPr>
              <a:xfrm>
                <a:off x="657687" y="3085158"/>
                <a:ext cx="8014448" cy="435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 indent="-268288">
                  <a:lnSpc>
                    <a:spcPct val="14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=−∞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87" y="3085158"/>
                <a:ext cx="8014448" cy="435760"/>
              </a:xfrm>
              <a:prstGeom prst="rect">
                <a:avLst/>
              </a:prstGeom>
              <a:blipFill rotWithShape="0">
                <a:blip r:embed="rId10"/>
                <a:stretch>
                  <a:fillRect l="-532" b="-208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ângulo 17"/>
              <p:cNvSpPr/>
              <p:nvPr/>
            </p:nvSpPr>
            <p:spPr>
              <a:xfrm>
                <a:off x="657687" y="3510246"/>
                <a:ext cx="8014448" cy="435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 indent="-268288">
                  <a:lnSpc>
                    <a:spcPct val="14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=+∞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87" y="3510246"/>
                <a:ext cx="8014448" cy="435760"/>
              </a:xfrm>
              <a:prstGeom prst="rect">
                <a:avLst/>
              </a:prstGeom>
              <a:blipFill rotWithShape="0">
                <a:blip r:embed="rId11"/>
                <a:stretch>
                  <a:fillRect l="-532" b="-2253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ângulo 17"/>
              <p:cNvSpPr/>
              <p:nvPr/>
            </p:nvSpPr>
            <p:spPr>
              <a:xfrm>
                <a:off x="657687" y="3935334"/>
                <a:ext cx="8014448" cy="435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 indent="-268288">
                  <a:lnSpc>
                    <a:spcPct val="14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(−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=+∞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87" y="3935334"/>
                <a:ext cx="8014448" cy="435760"/>
              </a:xfrm>
              <a:prstGeom prst="rect">
                <a:avLst/>
              </a:prstGeom>
              <a:blipFill rotWithShape="0">
                <a:blip r:embed="rId12"/>
                <a:stretch>
                  <a:fillRect l="-532" b="-1831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ângulo 17"/>
              <p:cNvSpPr/>
              <p:nvPr/>
            </p:nvSpPr>
            <p:spPr>
              <a:xfrm>
                <a:off x="657687" y="5299340"/>
                <a:ext cx="8014448" cy="480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 indent="-268288">
                  <a:lnSpc>
                    <a:spcPct val="14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∞</m:t>
                            </m:r>
                          </m:e>
                        </m:d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p>
                    </m:sSup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  <m:r>
                      <m:rPr>
                        <m:nor/>
                      </m:rPr>
                      <a:rPr lang="pt-PT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pt-PT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se</m:t>
                    </m:r>
                    <m:r>
                      <m:rPr>
                        <m:nor/>
                      </m:rPr>
                      <a:rPr lang="pt-PT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ímpar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87" y="5299340"/>
                <a:ext cx="8014448" cy="480131"/>
              </a:xfrm>
              <a:prstGeom prst="rect">
                <a:avLst/>
              </a:prstGeom>
              <a:blipFill rotWithShape="0">
                <a:blip r:embed="rId13"/>
                <a:stretch>
                  <a:fillRect l="-532" b="-101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7"/>
          <p:cNvSpPr/>
          <p:nvPr/>
        </p:nvSpPr>
        <p:spPr>
          <a:xfrm>
            <a:off x="1774438" y="5835231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Indeterminação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ângulo 1"/>
              <p:cNvSpPr/>
              <p:nvPr/>
            </p:nvSpPr>
            <p:spPr>
              <a:xfrm>
                <a:off x="4575858" y="3671424"/>
                <a:ext cx="2796409" cy="6835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pt-PT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×</m:t>
                            </m:r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4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858" y="3671424"/>
                <a:ext cx="2796409" cy="683520"/>
              </a:xfrm>
              <a:prstGeom prst="rect">
                <a:avLst/>
              </a:prstGeom>
              <a:blipFill rotWithShape="1">
                <a:blip r:embed="rId14"/>
                <a:stretch>
                  <a:fillRect l="-152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ângulo 1"/>
              <p:cNvSpPr/>
              <p:nvPr/>
            </p:nvSpPr>
            <p:spPr>
              <a:xfrm>
                <a:off x="4575858" y="4279228"/>
                <a:ext cx="2796409" cy="6835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PT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×</m:t>
                            </m:r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5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858" y="4279228"/>
                <a:ext cx="2796409" cy="683520"/>
              </a:xfrm>
              <a:prstGeom prst="rect">
                <a:avLst/>
              </a:prstGeom>
              <a:blipFill rotWithShape="1">
                <a:blip r:embed="rId15"/>
                <a:stretch>
                  <a:fillRect l="-152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ângulo 1"/>
              <p:cNvSpPr/>
              <p:nvPr/>
            </p:nvSpPr>
            <p:spPr>
              <a:xfrm>
                <a:off x="7599481" y="4419133"/>
                <a:ext cx="89864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−∞</m:t>
                      </m:r>
                    </m:oMath>
                  </m:oMathPara>
                </a14:m>
                <a:endParaRPr lang="pt-PT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9481" y="4419133"/>
                <a:ext cx="898641" cy="50783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ângulo 1"/>
              <p:cNvSpPr/>
              <p:nvPr/>
            </p:nvSpPr>
            <p:spPr>
              <a:xfrm>
                <a:off x="4603737" y="4927995"/>
                <a:ext cx="2796409" cy="6835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×</m:t>
                            </m:r>
                            <m:f>
                              <m:f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7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37" y="4927995"/>
                <a:ext cx="2796409" cy="683520"/>
              </a:xfrm>
              <a:prstGeom prst="rect">
                <a:avLst/>
              </a:prstGeom>
              <a:blipFill rotWithShape="1">
                <a:blip r:embed="rId17"/>
                <a:stretch>
                  <a:fillRect l="-130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26"/>
              <p:cNvSpPr/>
              <p:nvPr/>
            </p:nvSpPr>
            <p:spPr>
              <a:xfrm>
                <a:off x="6656383" y="3877748"/>
                <a:ext cx="943098" cy="408623"/>
              </a:xfrm>
              <a:prstGeom prst="roundRect">
                <a:avLst/>
              </a:prstGeom>
              <a:solidFill>
                <a:srgbClr val="0D677A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0×∞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8" name="Rounded 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383" y="3877748"/>
                <a:ext cx="943098" cy="408623"/>
              </a:xfrm>
              <a:prstGeom prst="round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0"/>
              <p:cNvSpPr/>
              <p:nvPr/>
            </p:nvSpPr>
            <p:spPr>
              <a:xfrm>
                <a:off x="6643683" y="4491802"/>
                <a:ext cx="861146" cy="408623"/>
              </a:xfrm>
              <a:prstGeom prst="roundRect">
                <a:avLst/>
              </a:prstGeom>
              <a:solidFill>
                <a:srgbClr val="0D677A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0×∞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9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83" y="4491802"/>
                <a:ext cx="861146" cy="408623"/>
              </a:xfrm>
              <a:prstGeom prst="round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1"/>
              <p:cNvSpPr/>
              <p:nvPr/>
            </p:nvSpPr>
            <p:spPr>
              <a:xfrm>
                <a:off x="6442095" y="5120178"/>
                <a:ext cx="861146" cy="408623"/>
              </a:xfrm>
              <a:prstGeom prst="roundRect">
                <a:avLst/>
              </a:prstGeom>
              <a:solidFill>
                <a:srgbClr val="0D677A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0×∞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0" name="Rounded 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095" y="5120178"/>
                <a:ext cx="861146" cy="408623"/>
              </a:xfrm>
              <a:prstGeom prst="round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ângulo 2"/>
          <p:cNvSpPr/>
          <p:nvPr/>
        </p:nvSpPr>
        <p:spPr>
          <a:xfrm>
            <a:off x="6621649" y="3810820"/>
            <a:ext cx="983199" cy="518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2" name="Rectângulo 33"/>
          <p:cNvSpPr/>
          <p:nvPr/>
        </p:nvSpPr>
        <p:spPr>
          <a:xfrm>
            <a:off x="6621737" y="4413728"/>
            <a:ext cx="983199" cy="518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3" name="Rectângulo 34"/>
          <p:cNvSpPr/>
          <p:nvPr/>
        </p:nvSpPr>
        <p:spPr>
          <a:xfrm>
            <a:off x="6423658" y="5065169"/>
            <a:ext cx="983199" cy="518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ângulo 1"/>
              <p:cNvSpPr/>
              <p:nvPr/>
            </p:nvSpPr>
            <p:spPr>
              <a:xfrm>
                <a:off x="7390622" y="3810820"/>
                <a:ext cx="89864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∞</m:t>
                      </m:r>
                    </m:oMath>
                  </m:oMathPara>
                </a14:m>
                <a:endParaRPr lang="pt-PT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622" y="3810820"/>
                <a:ext cx="898641" cy="507831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ângulo 1"/>
              <p:cNvSpPr/>
              <p:nvPr/>
            </p:nvSpPr>
            <p:spPr>
              <a:xfrm>
                <a:off x="6611888" y="3714286"/>
                <a:ext cx="1731265" cy="648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888" y="3714286"/>
                <a:ext cx="1731265" cy="648767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ângulo 1"/>
              <p:cNvSpPr/>
              <p:nvPr/>
            </p:nvSpPr>
            <p:spPr>
              <a:xfrm>
                <a:off x="6595800" y="4329459"/>
                <a:ext cx="1731265" cy="648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−6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800" y="4329459"/>
                <a:ext cx="1731265" cy="648767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ângulo 1"/>
              <p:cNvSpPr/>
              <p:nvPr/>
            </p:nvSpPr>
            <p:spPr>
              <a:xfrm>
                <a:off x="6392934" y="4757712"/>
                <a:ext cx="1731265" cy="1025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1 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934" y="4757712"/>
                <a:ext cx="1731265" cy="1025858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ângulo 1"/>
              <p:cNvSpPr/>
              <p:nvPr/>
            </p:nvSpPr>
            <p:spPr>
              <a:xfrm>
                <a:off x="7118749" y="4819412"/>
                <a:ext cx="898641" cy="872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  =</m:t>
                      </m:r>
                      <m:f>
                        <m:fPr>
                          <m:ctrlP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pt-PT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8749" y="4819412"/>
                <a:ext cx="898641" cy="872931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ângulo arredondado 35"/>
          <p:cNvSpPr/>
          <p:nvPr/>
        </p:nvSpPr>
        <p:spPr>
          <a:xfrm>
            <a:off x="4300088" y="3781907"/>
            <a:ext cx="4372047" cy="1921322"/>
          </a:xfrm>
          <a:prstGeom prst="roundRect">
            <a:avLst/>
          </a:prstGeom>
          <a:noFill/>
          <a:ln w="25400"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Seta em ângulo reto para cima 1"/>
          <p:cNvSpPr/>
          <p:nvPr/>
        </p:nvSpPr>
        <p:spPr>
          <a:xfrm>
            <a:off x="3664699" y="5737267"/>
            <a:ext cx="2931101" cy="339578"/>
          </a:xfrm>
          <a:prstGeom prst="bentUpArrow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0151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/>
      <p:bldP spid="24" grpId="0"/>
      <p:bldP spid="27" grpId="0"/>
      <p:bldP spid="28" grpId="0"/>
      <p:bldP spid="29" grpId="0"/>
      <p:bldP spid="19" grpId="0"/>
      <p:bldP spid="20" grpId="0"/>
      <p:bldP spid="21" grpId="0"/>
      <p:bldP spid="22" grpId="0"/>
      <p:bldP spid="25" grpId="0"/>
      <p:bldP spid="30" grpId="0"/>
      <p:bldP spid="32" grpId="0"/>
      <p:bldP spid="34" grpId="0"/>
      <p:bldP spid="35" grpId="0"/>
      <p:bldP spid="36" grpId="0"/>
      <p:bldP spid="37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8" grpId="0"/>
      <p:bldP spid="49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Revisões |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Operações com limites infinitos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ângulo 17"/>
              <p:cNvSpPr/>
              <p:nvPr/>
            </p:nvSpPr>
            <p:spPr>
              <a:xfrm>
                <a:off x="657687" y="1283730"/>
                <a:ext cx="8014448" cy="603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 indent="-268288">
                  <a:lnSpc>
                    <a:spcPct val="14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</m:sup>
                        </m:sSup>
                      </m:den>
                    </m:f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=+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87" y="1283730"/>
                <a:ext cx="8014448" cy="603114"/>
              </a:xfrm>
              <a:prstGeom prst="rect">
                <a:avLst/>
              </a:prstGeom>
              <a:blipFill rotWithShape="0">
                <a:blip r:embed="rId3"/>
                <a:stretch>
                  <a:fillRect l="-532" b="-202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6"/>
          <p:cNvSpPr/>
          <p:nvPr/>
        </p:nvSpPr>
        <p:spPr>
          <a:xfrm>
            <a:off x="657687" y="887647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Divisão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ângulo 17"/>
              <p:cNvSpPr/>
              <p:nvPr/>
            </p:nvSpPr>
            <p:spPr>
              <a:xfrm>
                <a:off x="657687" y="2266462"/>
                <a:ext cx="8014448" cy="603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 indent="-268288">
                  <a:lnSpc>
                    <a:spcPct val="14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87" y="2266462"/>
                <a:ext cx="8014448" cy="603114"/>
              </a:xfrm>
              <a:prstGeom prst="rect">
                <a:avLst/>
              </a:prstGeom>
              <a:blipFill rotWithShape="0">
                <a:blip r:embed="rId4"/>
                <a:stretch>
                  <a:fillRect l="-532" b="-202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ângulo 17"/>
              <p:cNvSpPr/>
              <p:nvPr/>
            </p:nvSpPr>
            <p:spPr>
              <a:xfrm>
                <a:off x="652769" y="3707152"/>
                <a:ext cx="8014448" cy="571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 indent="-268288">
                  <a:lnSpc>
                    <a:spcPct val="14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PT" b="1" i="1" smtClean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1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1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  <m:r>
                          <a:rPr lang="pt-PT" b="1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a:rPr lang="pt-PT" b="1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den>
                    </m:f>
                  </m:oMath>
                </a14:m>
                <a:endParaRPr lang="pt-PT" b="1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69" y="3707152"/>
                <a:ext cx="8014448" cy="571054"/>
              </a:xfrm>
              <a:prstGeom prst="rect">
                <a:avLst/>
              </a:prstGeom>
              <a:blipFill rotWithShape="0">
                <a:blip r:embed="rId5"/>
                <a:stretch>
                  <a:fillRect l="-456" b="-212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ângulo 17"/>
              <p:cNvSpPr/>
              <p:nvPr/>
            </p:nvSpPr>
            <p:spPr>
              <a:xfrm>
                <a:off x="657687" y="1775096"/>
                <a:ext cx="8014448" cy="603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 indent="-268288">
                  <a:lnSpc>
                    <a:spcPct val="14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</m:sup>
                        </m:sSup>
                      </m:den>
                    </m:f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87" y="1775096"/>
                <a:ext cx="8014448" cy="603114"/>
              </a:xfrm>
              <a:prstGeom prst="rect">
                <a:avLst/>
              </a:prstGeom>
              <a:blipFill rotWithShape="0">
                <a:blip r:embed="rId6"/>
                <a:stretch>
                  <a:fillRect l="-532" b="-202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ângulo 17"/>
              <p:cNvSpPr/>
              <p:nvPr/>
            </p:nvSpPr>
            <p:spPr>
              <a:xfrm>
                <a:off x="657687" y="2757828"/>
                <a:ext cx="8014448" cy="601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 indent="-268288">
                  <a:lnSpc>
                    <a:spcPct val="14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87" y="2757828"/>
                <a:ext cx="8014448" cy="601640"/>
              </a:xfrm>
              <a:prstGeom prst="rect">
                <a:avLst/>
              </a:prstGeom>
              <a:blipFill rotWithShape="0">
                <a:blip r:embed="rId7"/>
                <a:stretch>
                  <a:fillRect l="-532" b="-202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7"/>
          <p:cNvSpPr/>
          <p:nvPr/>
        </p:nvSpPr>
        <p:spPr>
          <a:xfrm>
            <a:off x="1292712" y="3863888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Indeterminação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ângulo 17"/>
              <p:cNvSpPr/>
              <p:nvPr/>
            </p:nvSpPr>
            <p:spPr>
              <a:xfrm>
                <a:off x="675107" y="3247720"/>
                <a:ext cx="8014448" cy="571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 indent="-268288">
                  <a:lnSpc>
                    <a:spcPct val="14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0 </m:t>
                        </m:r>
                      </m:den>
                    </m:f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=∞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Rec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07" y="3247720"/>
                <a:ext cx="8014448" cy="571182"/>
              </a:xfrm>
              <a:prstGeom prst="rect">
                <a:avLst/>
              </a:prstGeom>
              <a:blipFill rotWithShape="0">
                <a:blip r:embed="rId8"/>
                <a:stretch>
                  <a:fillRect l="-533" b="-322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ângulo 17"/>
              <p:cNvSpPr/>
              <p:nvPr/>
            </p:nvSpPr>
            <p:spPr>
              <a:xfrm>
                <a:off x="652769" y="4184125"/>
                <a:ext cx="8014448" cy="610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 indent="-268288">
                  <a:lnSpc>
                    <a:spcPct val="14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PT" b="1" i="1" smtClean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1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1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pt-PT" b="1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a:rPr lang="pt-PT" b="1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den>
                    </m:f>
                  </m:oMath>
                </a14:m>
                <a:endParaRPr lang="pt-PT" b="1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Rec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69" y="4184125"/>
                <a:ext cx="8014448" cy="610745"/>
              </a:xfrm>
              <a:prstGeom prst="rect">
                <a:avLst/>
              </a:prstGeom>
              <a:blipFill rotWithShape="0">
                <a:blip r:embed="rId9"/>
                <a:stretch>
                  <a:fillRect l="-456" b="-9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37"/>
          <p:cNvSpPr/>
          <p:nvPr/>
        </p:nvSpPr>
        <p:spPr>
          <a:xfrm>
            <a:off x="1292712" y="4351012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Indeterminação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ângulo 1"/>
              <p:cNvSpPr/>
              <p:nvPr/>
            </p:nvSpPr>
            <p:spPr>
              <a:xfrm>
                <a:off x="4391425" y="1905703"/>
                <a:ext cx="2796409" cy="773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425" y="1905703"/>
                <a:ext cx="2796409" cy="77348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ângulo 1"/>
              <p:cNvSpPr/>
              <p:nvPr/>
            </p:nvSpPr>
            <p:spPr>
              <a:xfrm>
                <a:off x="6802724" y="2071867"/>
                <a:ext cx="89864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+∞</m:t>
                      </m:r>
                    </m:oMath>
                  </m:oMathPara>
                </a14:m>
                <a:endParaRPr lang="pt-PT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724" y="2071867"/>
                <a:ext cx="898641" cy="5078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ângulo 1"/>
              <p:cNvSpPr/>
              <p:nvPr/>
            </p:nvSpPr>
            <p:spPr>
              <a:xfrm>
                <a:off x="4391425" y="2627807"/>
                <a:ext cx="2796409" cy="737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425" y="2627807"/>
                <a:ext cx="2796409" cy="737253"/>
              </a:xfrm>
              <a:prstGeom prst="rect">
                <a:avLst/>
              </a:prstGeom>
              <a:blipFill rotWithShape="0">
                <a:blip r:embed="rId12"/>
                <a:stretch>
                  <a:fillRect l="-130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ângulo 1"/>
              <p:cNvSpPr/>
              <p:nvPr/>
            </p:nvSpPr>
            <p:spPr>
              <a:xfrm>
                <a:off x="6752232" y="2759899"/>
                <a:ext cx="89864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lang="pt-PT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232" y="2759899"/>
                <a:ext cx="898641" cy="50783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ângulo 1"/>
              <p:cNvSpPr/>
              <p:nvPr/>
            </p:nvSpPr>
            <p:spPr>
              <a:xfrm>
                <a:off x="4391425" y="3333730"/>
                <a:ext cx="2796409" cy="737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425" y="3333730"/>
                <a:ext cx="2796409" cy="737253"/>
              </a:xfrm>
              <a:prstGeom prst="rect">
                <a:avLst/>
              </a:prstGeom>
              <a:blipFill rotWithShape="0">
                <a:blip r:embed="rId14"/>
                <a:stretch>
                  <a:fillRect l="-130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ângulo 1"/>
              <p:cNvSpPr/>
              <p:nvPr/>
            </p:nvSpPr>
            <p:spPr>
              <a:xfrm>
                <a:off x="6880804" y="3472610"/>
                <a:ext cx="89864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pt-PT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804" y="3472610"/>
                <a:ext cx="898641" cy="50783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ounded Rectangle 26"/>
              <p:cNvSpPr/>
              <p:nvPr/>
            </p:nvSpPr>
            <p:spPr>
              <a:xfrm>
                <a:off x="5941845" y="2045993"/>
                <a:ext cx="517405" cy="627761"/>
              </a:xfrm>
              <a:prstGeom prst="roundRect">
                <a:avLst/>
              </a:prstGeom>
              <a:solidFill>
                <a:srgbClr val="0D677A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0" name="Rounded 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845" y="2045993"/>
                <a:ext cx="517405" cy="627761"/>
              </a:xfrm>
              <a:prstGeom prst="round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ounded Rectangle 31"/>
              <p:cNvSpPr/>
              <p:nvPr/>
            </p:nvSpPr>
            <p:spPr>
              <a:xfrm>
                <a:off x="5980587" y="3466903"/>
                <a:ext cx="479210" cy="611299"/>
              </a:xfrm>
              <a:prstGeom prst="roundRect">
                <a:avLst/>
              </a:prstGeom>
              <a:solidFill>
                <a:srgbClr val="0D677A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1" name="Rounded 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587" y="3466903"/>
                <a:ext cx="479210" cy="611299"/>
              </a:xfrm>
              <a:prstGeom prst="round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ounded Rectangle 34"/>
              <p:cNvSpPr/>
              <p:nvPr/>
            </p:nvSpPr>
            <p:spPr>
              <a:xfrm>
                <a:off x="5979190" y="2737511"/>
                <a:ext cx="479210" cy="611299"/>
              </a:xfrm>
              <a:prstGeom prst="roundRect">
                <a:avLst/>
              </a:prstGeom>
              <a:solidFill>
                <a:srgbClr val="0D677A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2" name="Rounded 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190" y="2737511"/>
                <a:ext cx="479210" cy="611299"/>
              </a:xfrm>
              <a:prstGeom prst="round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ângulo 1"/>
              <p:cNvSpPr/>
              <p:nvPr/>
            </p:nvSpPr>
            <p:spPr>
              <a:xfrm>
                <a:off x="4391425" y="4312650"/>
                <a:ext cx="2796409" cy="10408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ctrl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PT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pt-PT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num>
                              <m:den>
                                <m:f>
                                  <m:fPr>
                                    <m:ctrl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PT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pt-PT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den>
                                </m:f>
                              </m:den>
                            </m:f>
                          </m:e>
                        </m:d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3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425" y="4312650"/>
                <a:ext cx="2796409" cy="104086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ângulo 1"/>
              <p:cNvSpPr/>
              <p:nvPr/>
            </p:nvSpPr>
            <p:spPr>
              <a:xfrm>
                <a:off x="7870655" y="4629767"/>
                <a:ext cx="89864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+∞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655" y="4629767"/>
                <a:ext cx="898641" cy="507831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ounded Rectangle 63"/>
              <p:cNvSpPr/>
              <p:nvPr/>
            </p:nvSpPr>
            <p:spPr>
              <a:xfrm>
                <a:off x="5921567" y="4575188"/>
                <a:ext cx="517405" cy="658204"/>
              </a:xfrm>
              <a:prstGeom prst="roundRect">
                <a:avLst/>
              </a:prstGeom>
              <a:solidFill>
                <a:srgbClr val="0D677A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5" name="Rounded 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567" y="4575188"/>
                <a:ext cx="517405" cy="658204"/>
              </a:xfrm>
              <a:prstGeom prst="round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ângulo 1"/>
              <p:cNvSpPr/>
              <p:nvPr/>
            </p:nvSpPr>
            <p:spPr>
              <a:xfrm>
                <a:off x="6783564" y="4486165"/>
                <a:ext cx="1731265" cy="737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6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3564" y="4486165"/>
                <a:ext cx="1731265" cy="737253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ângulo 1"/>
              <p:cNvSpPr/>
              <p:nvPr/>
            </p:nvSpPr>
            <p:spPr>
              <a:xfrm>
                <a:off x="4391425" y="5147922"/>
                <a:ext cx="1576086" cy="1025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ctrl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den>
                                </m:f>
                              </m:num>
                              <m:den>
                                <m:f>
                                  <m:fPr>
                                    <m:ctrl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den>
                                </m:f>
                              </m:den>
                            </m:f>
                          </m:e>
                        </m:d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7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425" y="5147922"/>
                <a:ext cx="1576086" cy="1025858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ângulo 1"/>
              <p:cNvSpPr/>
              <p:nvPr/>
            </p:nvSpPr>
            <p:spPr>
              <a:xfrm>
                <a:off x="6466845" y="5456685"/>
                <a:ext cx="89864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pt-PT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8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845" y="5456685"/>
                <a:ext cx="898641" cy="507831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ounded Rectangle 69"/>
              <p:cNvSpPr/>
              <p:nvPr/>
            </p:nvSpPr>
            <p:spPr>
              <a:xfrm>
                <a:off x="5805292" y="5402194"/>
                <a:ext cx="517405" cy="658204"/>
              </a:xfrm>
              <a:prstGeom prst="roundRect">
                <a:avLst/>
              </a:prstGeom>
              <a:solidFill>
                <a:srgbClr val="0D677A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9" name="Rounded 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292" y="5402194"/>
                <a:ext cx="517405" cy="658204"/>
              </a:xfrm>
              <a:prstGeom prst="roundRect">
                <a:avLst/>
              </a:prstGeom>
              <a:blipFill rotWithShape="0">
                <a:blip r:embed="rId2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ângulo 2"/>
          <p:cNvSpPr/>
          <p:nvPr/>
        </p:nvSpPr>
        <p:spPr>
          <a:xfrm>
            <a:off x="5902348" y="1905703"/>
            <a:ext cx="577380" cy="764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1" name="Rectângulo 40"/>
          <p:cNvSpPr/>
          <p:nvPr/>
        </p:nvSpPr>
        <p:spPr>
          <a:xfrm>
            <a:off x="5895974" y="2737511"/>
            <a:ext cx="645641" cy="645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2" name="Rectângulo 41"/>
          <p:cNvSpPr/>
          <p:nvPr/>
        </p:nvSpPr>
        <p:spPr>
          <a:xfrm>
            <a:off x="5921567" y="3412864"/>
            <a:ext cx="645641" cy="773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3" name="Rectângulo 42"/>
          <p:cNvSpPr/>
          <p:nvPr/>
        </p:nvSpPr>
        <p:spPr>
          <a:xfrm>
            <a:off x="5897371" y="4517549"/>
            <a:ext cx="645641" cy="773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4" name="Rectângulo 43"/>
          <p:cNvSpPr/>
          <p:nvPr/>
        </p:nvSpPr>
        <p:spPr>
          <a:xfrm>
            <a:off x="5805293" y="5303739"/>
            <a:ext cx="539042" cy="756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ângulo 1"/>
              <p:cNvSpPr/>
              <p:nvPr/>
            </p:nvSpPr>
            <p:spPr>
              <a:xfrm>
                <a:off x="5845453" y="1901211"/>
                <a:ext cx="1731265" cy="716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5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453" y="1901211"/>
                <a:ext cx="1731265" cy="716735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ângulo 1"/>
              <p:cNvSpPr/>
              <p:nvPr/>
            </p:nvSpPr>
            <p:spPr>
              <a:xfrm>
                <a:off x="5902348" y="2670299"/>
                <a:ext cx="1731265" cy="648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−4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6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348" y="2670299"/>
                <a:ext cx="1731265" cy="648767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ângulo 1"/>
              <p:cNvSpPr/>
              <p:nvPr/>
            </p:nvSpPr>
            <p:spPr>
              <a:xfrm>
                <a:off x="5897132" y="3317386"/>
                <a:ext cx="1731265" cy="6835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132" y="3317386"/>
                <a:ext cx="1731265" cy="683520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ângulo 1"/>
              <p:cNvSpPr/>
              <p:nvPr/>
            </p:nvSpPr>
            <p:spPr>
              <a:xfrm>
                <a:off x="5889521" y="4462046"/>
                <a:ext cx="1731265" cy="771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8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521" y="4462046"/>
                <a:ext cx="1731265" cy="771878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ângulo 1"/>
              <p:cNvSpPr/>
              <p:nvPr/>
            </p:nvSpPr>
            <p:spPr>
              <a:xfrm>
                <a:off x="5791588" y="5365821"/>
                <a:ext cx="1731265" cy="640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9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588" y="5365821"/>
                <a:ext cx="1731265" cy="640496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ctângulo arredondado 46"/>
          <p:cNvSpPr/>
          <p:nvPr/>
        </p:nvSpPr>
        <p:spPr>
          <a:xfrm>
            <a:off x="4328307" y="4443283"/>
            <a:ext cx="4333412" cy="1682431"/>
          </a:xfrm>
          <a:prstGeom prst="roundRect">
            <a:avLst/>
          </a:prstGeom>
          <a:noFill/>
          <a:ln w="25400"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1" name="Rectângulo arredondado 47"/>
          <p:cNvSpPr/>
          <p:nvPr/>
        </p:nvSpPr>
        <p:spPr>
          <a:xfrm>
            <a:off x="4337852" y="1941543"/>
            <a:ext cx="4333412" cy="2244802"/>
          </a:xfrm>
          <a:prstGeom prst="roundRect">
            <a:avLst/>
          </a:prstGeom>
          <a:noFill/>
          <a:ln w="25400"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Seta em ângulo reto para cima 1"/>
          <p:cNvSpPr/>
          <p:nvPr/>
        </p:nvSpPr>
        <p:spPr>
          <a:xfrm rot="16200000" flipV="1">
            <a:off x="3011033" y="2622928"/>
            <a:ext cx="451024" cy="2061655"/>
          </a:xfrm>
          <a:prstGeom prst="bentUpArrow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Seta em ângulo reto para cima 43"/>
          <p:cNvSpPr/>
          <p:nvPr/>
        </p:nvSpPr>
        <p:spPr>
          <a:xfrm rot="5400000">
            <a:off x="3016212" y="3915029"/>
            <a:ext cx="451024" cy="2061655"/>
          </a:xfrm>
          <a:prstGeom prst="bentUpArrow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000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/>
      <p:bldP spid="24" grpId="0"/>
      <p:bldP spid="29" grpId="0"/>
      <p:bldP spid="19" grpId="0"/>
      <p:bldP spid="20" grpId="0"/>
      <p:bldP spid="32" grpId="0"/>
      <p:bldP spid="50" grpId="0"/>
      <p:bldP spid="51" grpId="0"/>
      <p:bldP spid="52" grpId="0"/>
      <p:bldP spid="54" grpId="0"/>
      <p:bldP spid="55" grpId="0"/>
      <p:bldP spid="56" grpId="0"/>
      <p:bldP spid="57" grpId="0"/>
      <p:bldP spid="58" grpId="0"/>
      <p:bldP spid="59" grpId="0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/>
      <p:bldP spid="64" grpId="0"/>
      <p:bldP spid="65" grpId="0" animBg="1"/>
      <p:bldP spid="65" grpId="1" animBg="1"/>
      <p:bldP spid="66" grpId="0"/>
      <p:bldP spid="67" grpId="0"/>
      <p:bldP spid="68" grpId="0"/>
      <p:bldP spid="69" grpId="0" animBg="1"/>
      <p:bldP spid="69" grpId="1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/>
      <p:bldP spid="76" grpId="0"/>
      <p:bldP spid="77" grpId="0"/>
      <p:bldP spid="78" grpId="0"/>
      <p:bldP spid="79" grpId="0"/>
      <p:bldP spid="80" grpId="0" animBg="1"/>
      <p:bldP spid="81" grpId="0" animBg="1"/>
      <p:bldP spid="2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47350"/>
            <a:ext cx="8471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Revisões | Limite do produto de uma sucessão limitada por uma sucessão com limite nulo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4" name="Retângulo arredondado 23"/>
          <p:cNvSpPr/>
          <p:nvPr/>
        </p:nvSpPr>
        <p:spPr>
          <a:xfrm>
            <a:off x="518933" y="941298"/>
            <a:ext cx="8191700" cy="1743113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6"/>
              <p:cNvSpPr/>
              <p:nvPr/>
            </p:nvSpPr>
            <p:spPr>
              <a:xfrm>
                <a:off x="666847" y="1345583"/>
                <a:ext cx="8049289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Dada uma sucessão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limitada e uma sucessão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com limite nulo,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tem--se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que: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lim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⁡(</m:t>
                      </m:r>
                      <m:sSub>
                        <m:sSub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)=0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345583"/>
                <a:ext cx="8049289" cy="1338828"/>
              </a:xfrm>
              <a:prstGeom prst="rect">
                <a:avLst/>
              </a:prstGeom>
              <a:blipFill rotWithShape="0">
                <a:blip r:embed="rId3"/>
                <a:stretch>
                  <a:fillRect l="-606" r="-30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6"/>
          <p:cNvSpPr/>
          <p:nvPr/>
        </p:nvSpPr>
        <p:spPr>
          <a:xfrm>
            <a:off x="677853" y="941297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691300" y="2881747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Exemplo: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691300" y="3464605"/>
                <a:ext cx="2321276" cy="6202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lim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 dirty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den>
                              </m:f>
                              <m:r>
                                <a:rPr lang="pt-PT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pt-PT" i="1" dirty="0" smtClean="0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PT" i="1" dirty="0" smtClean="0">
                                          <a:latin typeface="Cambria Math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00" y="3464605"/>
                <a:ext cx="2321276" cy="6202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6"/>
              <p:cNvSpPr/>
              <p:nvPr/>
            </p:nvSpPr>
            <p:spPr>
              <a:xfrm>
                <a:off x="691300" y="4060636"/>
                <a:ext cx="8049289" cy="6329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facto,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lim</m:t>
                    </m:r>
                    <m:f>
                      <m:f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  <m:r>
                          <a:rPr lang="pt-PT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≤</m:t>
                        </m:r>
                        <m:d>
                          <m:dPr>
                            <m:ctrlPr>
                              <a:rPr lang="pt-PT" i="1" dirty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00" y="4060636"/>
                <a:ext cx="8049289" cy="632994"/>
              </a:xfrm>
              <a:prstGeom prst="rect">
                <a:avLst/>
              </a:prstGeom>
              <a:blipFill rotWithShape="0">
                <a:blip r:embed="rId5"/>
                <a:stretch>
                  <a:fillRect l="-606" b="-480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051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/>
      <p:bldP spid="28" grpId="0"/>
      <p:bldP spid="37" grpId="0"/>
      <p:bldP spid="10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47350"/>
            <a:ext cx="8471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Revisões | Levantamento algébrico de indeterminações e limites de polinómios e de frações racionais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4" name="Retângulo arredondado 23"/>
          <p:cNvSpPr/>
          <p:nvPr/>
        </p:nvSpPr>
        <p:spPr>
          <a:xfrm>
            <a:off x="518933" y="941298"/>
            <a:ext cx="8191700" cy="1743113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6"/>
              <p:cNvSpPr/>
              <p:nvPr/>
            </p:nvSpPr>
            <p:spPr>
              <a:xfrm>
                <a:off x="666847" y="1345583"/>
                <a:ext cx="8049289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Dado um polinómio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de grau superior ou igual 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 dada a sucessão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))</m:t>
                        </m:r>
                      </m:e>
                      <m:sub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tem-se que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lim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)=+∞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se o coeficiente do termo de maior grau da forma reduzida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for positivo, 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lim</m:t>
                        </m:r>
                      </m:fName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no caso contrário.</a:t>
                </a:r>
              </a:p>
            </p:txBody>
          </p:sp>
        </mc:Choice>
        <mc:Fallback xmlns="">
          <p:sp>
            <p:nvSpPr>
              <p:cNvPr id="2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345583"/>
                <a:ext cx="8049289" cy="1338828"/>
              </a:xfrm>
              <a:prstGeom prst="rect">
                <a:avLst/>
              </a:prstGeom>
              <a:blipFill rotWithShape="0">
                <a:blip r:embed="rId3"/>
                <a:stretch>
                  <a:fillRect l="-606" b="-31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6"/>
          <p:cNvSpPr/>
          <p:nvPr/>
        </p:nvSpPr>
        <p:spPr>
          <a:xfrm>
            <a:off x="677853" y="941297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691300" y="2881747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Exemplos: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ângulo 1"/>
              <p:cNvSpPr/>
              <p:nvPr/>
            </p:nvSpPr>
            <p:spPr>
              <a:xfrm>
                <a:off x="666847" y="3257600"/>
                <a:ext cx="6152461" cy="648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−5</m:t>
                            </m:r>
                            <m:sSup>
                              <m:sSup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+2</m:t>
                            </m:r>
                          </m:e>
                        </m:d>
                      </m:e>
                    </m:func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3257600"/>
                <a:ext cx="6152461" cy="648767"/>
              </a:xfrm>
              <a:prstGeom prst="rect">
                <a:avLst/>
              </a:prstGeom>
              <a:blipFill rotWithShape="0">
                <a:blip r:embed="rId4"/>
                <a:stretch>
                  <a:fillRect l="-59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ângulo 1"/>
              <p:cNvSpPr/>
              <p:nvPr/>
            </p:nvSpPr>
            <p:spPr>
              <a:xfrm>
                <a:off x="666847" y="3789951"/>
                <a:ext cx="6152461" cy="648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2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−4</m:t>
                            </m:r>
                            <m:sSup>
                              <m:sSup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sup>
                            </m:sSup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+2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3789951"/>
                <a:ext cx="6152461" cy="648767"/>
              </a:xfrm>
              <a:prstGeom prst="rect">
                <a:avLst/>
              </a:prstGeom>
              <a:blipFill rotWithShape="0">
                <a:blip r:embed="rId5"/>
                <a:stretch>
                  <a:fillRect l="-59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2993197" y="3439081"/>
                <a:ext cx="1358000" cy="457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197" y="3439081"/>
                <a:ext cx="1358000" cy="45704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4149639" y="3451343"/>
                <a:ext cx="8435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+∞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639" y="3451343"/>
                <a:ext cx="84350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3114216" y="3959567"/>
                <a:ext cx="1531125" cy="457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−4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216" y="3959567"/>
                <a:ext cx="1531125" cy="45704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4445469" y="3971829"/>
                <a:ext cx="8435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b="1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∞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469" y="3971829"/>
                <a:ext cx="8435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/>
          <p:cNvSpPr/>
          <p:nvPr/>
        </p:nvSpPr>
        <p:spPr>
          <a:xfrm>
            <a:off x="666847" y="4429036"/>
            <a:ext cx="8049289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11.º ano aprendeste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estratégias apropriadas para “</a:t>
            </a:r>
            <a:r>
              <a:rPr lang="pt-PT" i="1" dirty="0">
                <a:latin typeface="Arial" panose="020B0604020202020204" pitchFamily="34" charset="0"/>
                <a:cs typeface="Arial" panose="020B0604020202020204" pitchFamily="34" charset="0"/>
              </a:rPr>
              <a:t>levantar indeterminações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” de limites de polinómios e de frações racionais. </a:t>
            </a:r>
          </a:p>
        </p:txBody>
      </p:sp>
    </p:spTree>
    <p:extLst>
      <p:ext uri="{BB962C8B-B14F-4D97-AF65-F5344CB8AC3E}">
        <p14:creationId xmlns:p14="http://schemas.microsoft.com/office/powerpoint/2010/main" val="279069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/>
      <p:bldP spid="28" grpId="0"/>
      <p:bldP spid="37" grpId="0"/>
      <p:bldP spid="13" grpId="0"/>
      <p:bldP spid="14" grpId="0"/>
      <p:bldP spid="2" grpId="0"/>
      <p:bldP spid="3" grpId="0"/>
      <p:bldP spid="19" grpId="0"/>
      <p:bldP spid="20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47350"/>
            <a:ext cx="8471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Revisões | Levantamento algébrico de indeterminações e limites de polinómios e de frações racionais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"/>
              <p:cNvSpPr/>
              <p:nvPr/>
            </p:nvSpPr>
            <p:spPr>
              <a:xfrm>
                <a:off x="1005837" y="1610464"/>
                <a:ext cx="16851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+∞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8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37" y="1610464"/>
                <a:ext cx="1685141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6"/>
          <p:cNvCxnSpPr/>
          <p:nvPr/>
        </p:nvCxnSpPr>
        <p:spPr>
          <a:xfrm>
            <a:off x="2650637" y="1795130"/>
            <a:ext cx="1558974" cy="0"/>
          </a:xfrm>
          <a:prstGeom prst="straightConnector1">
            <a:avLst/>
          </a:prstGeom>
          <a:ln>
            <a:solidFill>
              <a:srgbClr val="05AAB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8"/>
          <p:cNvSpPr/>
          <p:nvPr/>
        </p:nvSpPr>
        <p:spPr>
          <a:xfrm>
            <a:off x="4273527" y="1490207"/>
            <a:ext cx="4191586" cy="646331"/>
          </a:xfrm>
          <a:prstGeom prst="rect">
            <a:avLst/>
          </a:prstGeom>
          <a:ln>
            <a:solidFill>
              <a:srgbClr val="05AAB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 em evidência o termo de maior grau ou aplicar o teorema anterior.</a:t>
            </a:r>
            <a:endParaRPr lang="pt-PT" dirty="0">
              <a:solidFill>
                <a:srgbClr val="05AAB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17"/>
              <p:cNvSpPr/>
              <p:nvPr/>
            </p:nvSpPr>
            <p:spPr>
              <a:xfrm>
                <a:off x="1122353" y="4194904"/>
                <a:ext cx="733214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dirty="0" smtClean="0"/>
              </a:p>
            </p:txBody>
          </p:sp>
        </mc:Choice>
        <mc:Fallback xmlns="">
          <p:sp>
            <p:nvSpPr>
              <p:cNvPr id="25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353" y="4194904"/>
                <a:ext cx="733214" cy="71468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18"/>
              <p:cNvSpPr/>
              <p:nvPr/>
            </p:nvSpPr>
            <p:spPr>
              <a:xfrm>
                <a:off x="1030222" y="5202422"/>
                <a:ext cx="10206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0×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222" y="5202422"/>
                <a:ext cx="1020664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19"/>
          <p:cNvCxnSpPr/>
          <p:nvPr/>
        </p:nvCxnSpPr>
        <p:spPr>
          <a:xfrm>
            <a:off x="1793581" y="4552246"/>
            <a:ext cx="2149245" cy="0"/>
          </a:xfrm>
          <a:prstGeom prst="straightConnector1">
            <a:avLst/>
          </a:prstGeom>
          <a:ln>
            <a:solidFill>
              <a:srgbClr val="05AAB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1"/>
          <p:cNvCxnSpPr>
            <a:stCxn id="26" idx="3"/>
          </p:cNvCxnSpPr>
          <p:nvPr/>
        </p:nvCxnSpPr>
        <p:spPr>
          <a:xfrm flipV="1">
            <a:off x="2050886" y="4845082"/>
            <a:ext cx="1891940" cy="542006"/>
          </a:xfrm>
          <a:prstGeom prst="straightConnector1">
            <a:avLst/>
          </a:prstGeom>
          <a:ln>
            <a:solidFill>
              <a:srgbClr val="05AAB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23"/>
          <p:cNvSpPr/>
          <p:nvPr/>
        </p:nvSpPr>
        <p:spPr>
          <a:xfrm>
            <a:off x="4039816" y="4265127"/>
            <a:ext cx="1865645" cy="923330"/>
          </a:xfrm>
          <a:prstGeom prst="rect">
            <a:avLst/>
          </a:prstGeom>
          <a:ln>
            <a:solidFill>
              <a:srgbClr val="05AAB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Simplificar a expressão de modo a obter:</a:t>
            </a:r>
            <a:endParaRPr lang="pt-PT" dirty="0">
              <a:solidFill>
                <a:srgbClr val="05AAB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24"/>
              <p:cNvSpPr/>
              <p:nvPr/>
            </p:nvSpPr>
            <p:spPr>
              <a:xfrm>
                <a:off x="6712281" y="4414234"/>
                <a:ext cx="813363" cy="5673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∞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∞</m:t>
                              </m:r>
                            </m:den>
                          </m:f>
                        </m:e>
                      </m:d>
                      <m:r>
                        <a:rPr lang="pt-PT" b="0" i="1" dirty="0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pt-PT" b="0" dirty="0" smtClean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281" y="4414234"/>
                <a:ext cx="813363" cy="5673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28"/>
          <p:cNvCxnSpPr/>
          <p:nvPr/>
        </p:nvCxnSpPr>
        <p:spPr>
          <a:xfrm>
            <a:off x="6010979" y="4714126"/>
            <a:ext cx="792000" cy="12666"/>
          </a:xfrm>
          <a:prstGeom prst="straightConnector1">
            <a:avLst/>
          </a:prstGeom>
          <a:ln>
            <a:solidFill>
              <a:srgbClr val="05AAB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7066984" y="3630119"/>
            <a:ext cx="0" cy="760300"/>
          </a:xfrm>
          <a:prstGeom prst="straightConnector1">
            <a:avLst/>
          </a:prstGeom>
          <a:ln>
            <a:solidFill>
              <a:srgbClr val="05AAB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750569" y="2416343"/>
            <a:ext cx="2732219" cy="1200329"/>
          </a:xfrm>
          <a:prstGeom prst="rect">
            <a:avLst/>
          </a:prstGeom>
          <a:ln>
            <a:solidFill>
              <a:srgbClr val="05AAB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PT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 em evidência </a:t>
            </a:r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termo </a:t>
            </a:r>
            <a:r>
              <a:rPr lang="pt-PT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maior grau </a:t>
            </a:r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numerador </a:t>
            </a:r>
            <a:r>
              <a:rPr lang="pt-PT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denominador</a:t>
            </a:r>
            <a:r>
              <a:rPr lang="pt-PT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20"/>
              <p:cNvSpPr/>
              <p:nvPr/>
            </p:nvSpPr>
            <p:spPr>
              <a:xfrm>
                <a:off x="1122353" y="2596832"/>
                <a:ext cx="769891" cy="844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∞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∞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dirty="0" smtClean="0">
                  <a:cs typeface="Arial" panose="020B0604020202020204" pitchFamily="34" charset="0"/>
                </a:endParaRPr>
              </a:p>
              <a:p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36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353" y="2596832"/>
                <a:ext cx="769891" cy="8443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25"/>
          <p:cNvCxnSpPr/>
          <p:nvPr/>
        </p:nvCxnSpPr>
        <p:spPr>
          <a:xfrm flipV="1">
            <a:off x="1822759" y="2880531"/>
            <a:ext cx="3784810" cy="10030"/>
          </a:xfrm>
          <a:prstGeom prst="straightConnector1">
            <a:avLst/>
          </a:prstGeom>
          <a:ln>
            <a:solidFill>
              <a:srgbClr val="05AAB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32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  <p:bldP spid="25" grpId="0"/>
      <p:bldP spid="26" grpId="0"/>
      <p:bldP spid="31" grpId="0" animBg="1"/>
      <p:bldP spid="32" grpId="0"/>
      <p:bldP spid="35" grpId="0" animBg="1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47350"/>
            <a:ext cx="8471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Revisões | Levantamento algébrico de indeterminações e limites de polinómios e de frações racionais </a:t>
            </a:r>
          </a:p>
        </p:txBody>
      </p:sp>
      <p:sp>
        <p:nvSpPr>
          <p:cNvPr id="19" name="TextBox 15"/>
          <p:cNvSpPr txBox="1"/>
          <p:nvPr/>
        </p:nvSpPr>
        <p:spPr>
          <a:xfrm>
            <a:off x="677853" y="861487"/>
            <a:ext cx="80034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ângulo 18"/>
              <p:cNvSpPr/>
              <p:nvPr/>
            </p:nvSpPr>
            <p:spPr>
              <a:xfrm>
                <a:off x="670326" y="1353221"/>
                <a:ext cx="3865641" cy="773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0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7</m:t>
                                    </m:r>
                                  </m:sup>
                                </m:s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−4</m:t>
                                </m:r>
                                <m:sSup>
                                  <m:sSupPr>
                                    <m:ctrl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+5</m:t>
                                </m:r>
                              </m:num>
                              <m:den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−3</m:t>
                                </m:r>
                                <m:sSup>
                                  <m:sSupPr>
                                    <m:ctrl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+5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pt-PT" b="0" dirty="0" smtClean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26" y="1353221"/>
                <a:ext cx="3865641" cy="773481"/>
              </a:xfrm>
              <a:prstGeom prst="rect">
                <a:avLst/>
              </a:prstGeom>
              <a:blipFill rotWithShape="0">
                <a:blip r:embed="rId3"/>
                <a:stretch>
                  <a:fillRect l="-110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ângulo 4"/>
              <p:cNvSpPr/>
              <p:nvPr/>
            </p:nvSpPr>
            <p:spPr>
              <a:xfrm>
                <a:off x="2642283" y="1099933"/>
                <a:ext cx="2452594" cy="1121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a:rPr lang="pt-PT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7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pt-PT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1−</m:t>
                                    </m:r>
                                    <m:f>
                                      <m:fPr>
                                        <m:ctrlP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4</m:t>
                                        </m:r>
                                        <m:sSup>
                                          <m:sSupPr>
                                            <m:ctrlPr>
                                              <a:rPr lang="pt-PT" i="1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t-PT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pt-PT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3</m:t>
                                        </m:r>
                                        <m:sSup>
                                          <m:sSupPr>
                                            <m:ctrlPr>
                                              <a:rPr lang="pt-PT" i="1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t-PT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pt-PT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7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5</m:t>
                                        </m:r>
                                      </m:num>
                                      <m:den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3</m:t>
                                        </m:r>
                                        <m:sSup>
                                          <m:sSupPr>
                                            <m:ctrlPr>
                                              <a:rPr lang="pt-PT" i="1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t-PT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pt-PT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7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num>
                              <m:den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−3</m:t>
                                </m:r>
                                <m:sSup>
                                  <m:sSup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pt-PT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1+</m:t>
                                    </m:r>
                                    <m:f>
                                      <m:fPr>
                                        <m:ctrlP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5</m:t>
                                        </m:r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−3</m:t>
                                        </m:r>
                                        <m:sSup>
                                          <m:sSupPr>
                                            <m:ctrlPr>
                                              <a:rPr lang="pt-PT" i="1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t-PT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pt-PT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283" y="1099933"/>
                <a:ext cx="2452594" cy="11219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1"/>
              <p:cNvSpPr/>
              <p:nvPr/>
            </p:nvSpPr>
            <p:spPr>
              <a:xfrm>
                <a:off x="4931893" y="1442208"/>
                <a:ext cx="3016467" cy="734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sup>
                            </m:sSup>
                          </m:num>
                          <m:den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−3</m:t>
                            </m:r>
                            <m:sSup>
                              <m:sSup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  <m:sSup>
                                      <m:sSupPr>
                                        <m:ctrlP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pt-PT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  <m:sSup>
                                      <m:sSupPr>
                                        <m:ctrlP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7</m:t>
                                        </m:r>
                                      </m:sup>
                                    </m:sSup>
                                  </m:den>
                                </m:f>
                              </m:num>
                              <m:den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−3</m:t>
                                    </m:r>
                                    <m:sSup>
                                      <m:sSupPr>
                                        <m:ctrlP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pt-PT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24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893" y="1442208"/>
                <a:ext cx="3016467" cy="73481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36"/>
              <p:cNvSpPr/>
              <p:nvPr/>
            </p:nvSpPr>
            <p:spPr>
              <a:xfrm>
                <a:off x="2648590" y="2271379"/>
                <a:ext cx="3168431" cy="734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  <m:sSup>
                                      <m:sSupPr>
                                        <m:ctrlP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pt-PT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  <m:sSup>
                                      <m:sSupPr>
                                        <m:ctrlP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7</m:t>
                                        </m:r>
                                      </m:sup>
                                    </m:sSup>
                                  </m:den>
                                </m:f>
                              </m:num>
                              <m:den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  <m:sSup>
                                      <m:sSupPr>
                                        <m:ctrlP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pt-PT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2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590" y="2271379"/>
                <a:ext cx="3168431" cy="73481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7"/>
              <p:cNvSpPr/>
              <p:nvPr/>
            </p:nvSpPr>
            <p:spPr>
              <a:xfrm>
                <a:off x="5619263" y="2392486"/>
                <a:ext cx="1646605" cy="485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=−∞×</m:t>
                    </m:r>
                    <m:f>
                      <m:f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1−0+0</m:t>
                        </m:r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1−0</m:t>
                        </m:r>
                      </m:den>
                    </m:f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2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263" y="2392486"/>
                <a:ext cx="1646605" cy="485774"/>
              </a:xfrm>
              <a:prstGeom prst="rect">
                <a:avLst/>
              </a:prstGeom>
              <a:blipFill rotWithShape="0">
                <a:blip r:embed="rId7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8"/>
              <p:cNvSpPr/>
              <p:nvPr/>
            </p:nvSpPr>
            <p:spPr>
              <a:xfrm>
                <a:off x="7068674" y="2455902"/>
                <a:ext cx="12378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=−∞×1</m:t>
                    </m:r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37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8674" y="2455902"/>
                <a:ext cx="1237839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9"/>
              <p:cNvSpPr/>
              <p:nvPr/>
            </p:nvSpPr>
            <p:spPr>
              <a:xfrm>
                <a:off x="8119198" y="2455902"/>
                <a:ext cx="8418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−∞</m:t>
                    </m:r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39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9198" y="2455902"/>
                <a:ext cx="841897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40"/>
              <p:cNvSpPr/>
              <p:nvPr/>
            </p:nvSpPr>
            <p:spPr>
              <a:xfrm>
                <a:off x="2551167" y="1312904"/>
                <a:ext cx="505202" cy="437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pt-PT" sz="1500" i="1" dirty="0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sz="1500" i="1" dirty="0">
                                <a:solidFill>
                                  <a:srgbClr val="F47929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sz="1500" b="0" i="1" dirty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∞</m:t>
                            </m:r>
                          </m:num>
                          <m:den>
                            <m:r>
                              <a:rPr lang="pt-PT" sz="1500" b="0" i="1" dirty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∞</m:t>
                            </m:r>
                          </m:den>
                        </m:f>
                      </m:e>
                    </m:d>
                  </m:oMath>
                </a14:m>
                <a:r>
                  <a:rPr lang="pt-PT" sz="1500" dirty="0" smtClean="0">
                    <a:solidFill>
                      <a:srgbClr val="F47929"/>
                    </a:solidFill>
                  </a:rPr>
                  <a:t> </a:t>
                </a:r>
                <a:endParaRPr lang="pt-PT" sz="1500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40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167" y="1312904"/>
                <a:ext cx="505202" cy="43774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ângulo 4"/>
              <p:cNvSpPr/>
              <p:nvPr/>
            </p:nvSpPr>
            <p:spPr>
              <a:xfrm>
                <a:off x="5863814" y="3607962"/>
                <a:ext cx="2034531" cy="10489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²</m:t>
                                </m:r>
                                <m:d>
                                  <m:d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  <m: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3</m:t>
                                        </m:r>
                                        <m: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  <m: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² </m:t>
                                        </m:r>
                                      </m:den>
                                    </m:f>
                                  </m:e>
                                </m:d>
                              </m:num>
                              <m:den>
                                <m:sSup>
                                  <m:sSupPr>
                                    <m:ctrl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−2</m:t>
                                    </m:r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  <m: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−2</m:t>
                                        </m:r>
                                        <m:sSup>
                                          <m:sSupPr>
                                            <m:ctrlPr>
                                              <a:rPr lang="pt-PT" i="1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t-PT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pt-PT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4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814" y="3607962"/>
                <a:ext cx="2034531" cy="104894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ângulo 4"/>
              <p:cNvSpPr/>
              <p:nvPr/>
            </p:nvSpPr>
            <p:spPr>
              <a:xfrm>
                <a:off x="2153382" y="3735911"/>
                <a:ext cx="2068900" cy="741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a:rPr lang="pt-PT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3×</m:t>
                                </m:r>
                                <m:d>
                                  <m:dPr>
                                    <m:ctrlPr>
                                      <a:rPr lang="pt-PT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+1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×</m:t>
                                </m:r>
                                <m:d>
                                  <m:dPr>
                                    <m:ctrlPr>
                                      <a:rPr lang="pt-PT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−1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382" y="3735911"/>
                <a:ext cx="2068900" cy="74135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1"/>
              <p:cNvSpPr/>
              <p:nvPr/>
            </p:nvSpPr>
            <p:spPr>
              <a:xfrm>
                <a:off x="2094401" y="3683168"/>
                <a:ext cx="505202" cy="437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pt-PT" sz="1500" i="1" dirty="0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sz="1500" i="1" dirty="0">
                                <a:solidFill>
                                  <a:srgbClr val="F47929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sz="1500" b="0" i="1" dirty="0" smtClean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0 </m:t>
                            </m:r>
                          </m:num>
                          <m:den>
                            <m:r>
                              <a:rPr lang="pt-PT" sz="1500" b="0" i="1" dirty="0" smtClean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den>
                        </m:f>
                      </m:e>
                    </m:d>
                  </m:oMath>
                </a14:m>
                <a:r>
                  <a:rPr lang="pt-PT" sz="1500" dirty="0" smtClean="0">
                    <a:solidFill>
                      <a:srgbClr val="F47929"/>
                    </a:solidFill>
                  </a:rPr>
                  <a:t> </a:t>
                </a:r>
                <a:endParaRPr lang="pt-PT" sz="1500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43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401" y="3683168"/>
                <a:ext cx="505202" cy="43774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ângulo 4"/>
              <p:cNvSpPr/>
              <p:nvPr/>
            </p:nvSpPr>
            <p:spPr>
              <a:xfrm>
                <a:off x="3996418" y="3771246"/>
                <a:ext cx="2046009" cy="7067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²+3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−2</m:t>
                                    </m:r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+2</m:t>
                                </m:r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418" y="3771246"/>
                <a:ext cx="2046009" cy="70679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3"/>
              <p:cNvSpPr/>
              <p:nvPr/>
            </p:nvSpPr>
            <p:spPr>
              <a:xfrm>
                <a:off x="5537225" y="3680307"/>
                <a:ext cx="505202" cy="437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pt-PT" sz="1500" i="1" dirty="0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sz="1500" i="1" dirty="0">
                                <a:solidFill>
                                  <a:srgbClr val="F47929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sz="1500" b="0" i="1" dirty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∞</m:t>
                            </m:r>
                          </m:num>
                          <m:den>
                            <m:r>
                              <a:rPr lang="pt-PT" sz="1500" b="0" i="1" dirty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∞</m:t>
                            </m:r>
                          </m:den>
                        </m:f>
                      </m:e>
                    </m:d>
                  </m:oMath>
                </a14:m>
                <a:r>
                  <a:rPr lang="pt-PT" sz="1500" dirty="0" smtClean="0">
                    <a:solidFill>
                      <a:srgbClr val="F47929"/>
                    </a:solidFill>
                  </a:rPr>
                  <a:t> </a:t>
                </a:r>
                <a:endParaRPr lang="pt-PT" sz="1500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45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225" y="3680307"/>
                <a:ext cx="505202" cy="43774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092106" y="4765316"/>
                <a:ext cx="2626616" cy="7387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²</m:t>
                            </m:r>
                          </m:num>
                          <m:den>
                            <m:sSup>
                              <m:sSup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  <m: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² </m:t>
                                    </m:r>
                                  </m:den>
                                </m:f>
                              </m:num>
                              <m:den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den>
                                </m:f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106" y="4765316"/>
                <a:ext cx="2626616" cy="73879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7"/>
              <p:cNvSpPr/>
              <p:nvPr/>
            </p:nvSpPr>
            <p:spPr>
              <a:xfrm>
                <a:off x="6766396" y="4898768"/>
                <a:ext cx="1186543" cy="4851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=0×</m:t>
                    </m:r>
                    <m:f>
                      <m:f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+0</m:t>
                        </m:r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1−0</m:t>
                        </m:r>
                      </m:den>
                    </m:f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47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396" y="4898768"/>
                <a:ext cx="1186543" cy="485197"/>
              </a:xfrm>
              <a:prstGeom prst="rect">
                <a:avLst/>
              </a:prstGeom>
              <a:blipFill rotWithShape="0">
                <a:blip r:embed="rId17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8"/>
              <p:cNvSpPr/>
              <p:nvPr/>
            </p:nvSpPr>
            <p:spPr>
              <a:xfrm>
                <a:off x="7823030" y="4950046"/>
                <a:ext cx="6110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48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030" y="4950046"/>
                <a:ext cx="611065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2"/>
              <p:cNvSpPr/>
              <p:nvPr/>
            </p:nvSpPr>
            <p:spPr>
              <a:xfrm>
                <a:off x="688319" y="3585575"/>
                <a:ext cx="1611660" cy="1044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2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0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−1</m:t>
                                    </m:r>
                                  </m:den>
                                </m:f>
                              </m:num>
                              <m:den>
                                <m:f>
                                  <m:f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−2</m:t>
                                    </m:r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+1</m:t>
                                    </m:r>
                                  </m:den>
                                </m:f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19" y="3585575"/>
                <a:ext cx="1611660" cy="1044132"/>
              </a:xfrm>
              <a:prstGeom prst="rect">
                <a:avLst/>
              </a:prstGeom>
              <a:blipFill rotWithShape="0">
                <a:blip r:embed="rId19"/>
                <a:stretch>
                  <a:fillRect l="-265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412928" y="4785682"/>
                <a:ext cx="2547429" cy="718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sSup>
                              <m:sSup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  <m: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² </m:t>
                                    </m:r>
                                  </m:den>
                                </m:f>
                              </m:num>
                              <m:den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den>
                                </m:f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928" y="4785682"/>
                <a:ext cx="2547429" cy="718466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95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24" grpId="0"/>
      <p:bldP spid="27" grpId="0"/>
      <p:bldP spid="28" grpId="0"/>
      <p:bldP spid="37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47350"/>
            <a:ext cx="8471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Revisões | Levantamento algébrico de indeterminações e limites de </a:t>
            </a:r>
            <a:r>
              <a:rPr lang="pt-P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frações irracionais </a:t>
            </a:r>
            <a:endParaRPr lang="pt-P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5"/>
          <p:cNvSpPr txBox="1"/>
          <p:nvPr/>
        </p:nvSpPr>
        <p:spPr>
          <a:xfrm>
            <a:off x="677853" y="861487"/>
            <a:ext cx="80034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Exemplos:</a:t>
            </a:r>
          </a:p>
        </p:txBody>
      </p:sp>
      <p:sp>
        <p:nvSpPr>
          <p:cNvPr id="25" name="TextBox 15"/>
          <p:cNvSpPr txBox="1"/>
          <p:nvPr/>
        </p:nvSpPr>
        <p:spPr>
          <a:xfrm>
            <a:off x="677853" y="1358071"/>
            <a:ext cx="8003446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Multiplicar pelo conjugado</a:t>
            </a:r>
          </a:p>
        </p:txBody>
      </p:sp>
      <p:sp>
        <p:nvSpPr>
          <p:cNvPr id="26" name="TextBox 15"/>
          <p:cNvSpPr txBox="1"/>
          <p:nvPr/>
        </p:nvSpPr>
        <p:spPr>
          <a:xfrm>
            <a:off x="672352" y="3118416"/>
            <a:ext cx="80034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Multiplicar pela própria raiz</a:t>
            </a:r>
          </a:p>
        </p:txBody>
      </p:sp>
      <p:sp>
        <p:nvSpPr>
          <p:cNvPr id="29" name="TextBox 15"/>
          <p:cNvSpPr txBox="1"/>
          <p:nvPr/>
        </p:nvSpPr>
        <p:spPr>
          <a:xfrm>
            <a:off x="677853" y="4485959"/>
            <a:ext cx="80034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Colocar em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evidência um fator</a:t>
            </a:r>
            <a:endParaRPr lang="pt-PT" dirty="0" smtClean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ângulo 18"/>
              <p:cNvSpPr/>
              <p:nvPr/>
            </p:nvSpPr>
            <p:spPr>
              <a:xfrm>
                <a:off x="677853" y="1857269"/>
                <a:ext cx="3865641" cy="6763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e>
                            </m:rad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</m:rad>
                          </m:e>
                        </m:d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pt-PT" b="0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Rec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1857269"/>
                <a:ext cx="3865641" cy="67633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ângulo 4"/>
              <p:cNvSpPr/>
              <p:nvPr/>
            </p:nvSpPr>
            <p:spPr>
              <a:xfrm>
                <a:off x="2730639" y="1735666"/>
                <a:ext cx="3144707" cy="838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  </m:t>
                        </m:r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pt-PT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+1</m:t>
                                        </m:r>
                                      </m:e>
                                    </m:rad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e>
                                    </m:rad>
                                  </m:e>
                                </m:d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×</m:t>
                                </m:r>
                                <m:r>
                                  <a:rPr lang="pt-PT" b="0" i="1" smtClean="0">
                                    <a:solidFill>
                                      <a:srgbClr val="F47929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t-PT" b="1" i="1" smtClean="0">
                                        <a:solidFill>
                                          <a:srgbClr val="F47929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b="1" i="1">
                                        <a:solidFill>
                                          <a:srgbClr val="F47929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𝒏</m:t>
                                    </m:r>
                                    <m:r>
                                      <a:rPr lang="pt-PT" b="1" i="1">
                                        <a:solidFill>
                                          <a:srgbClr val="F47929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  <m:r>
                                      <a:rPr lang="pt-PT" b="1" i="1">
                                        <a:solidFill>
                                          <a:srgbClr val="F47929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𝟏</m:t>
                                    </m:r>
                                  </m:e>
                                </m:rad>
                                <m:r>
                                  <a:rPr lang="pt-PT" b="1" i="1" smtClean="0">
                                    <a:solidFill>
                                      <a:srgbClr val="F47929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t-PT" b="1" i="1">
                                        <a:solidFill>
                                          <a:srgbClr val="F47929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b="1" i="1">
                                        <a:solidFill>
                                          <a:srgbClr val="F47929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𝒏</m:t>
                                    </m:r>
                                  </m:e>
                                </m:rad>
                                <m:r>
                                  <a:rPr lang="pt-PT" b="0" i="1" smtClean="0">
                                    <a:solidFill>
                                      <a:srgbClr val="F47929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pt-PT" b="1" i="1" smtClean="0">
                                        <a:solidFill>
                                          <a:srgbClr val="F47929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b="1" i="1">
                                        <a:solidFill>
                                          <a:srgbClr val="F47929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𝒏</m:t>
                                    </m:r>
                                    <m:r>
                                      <a:rPr lang="pt-PT" b="1" i="1">
                                        <a:solidFill>
                                          <a:srgbClr val="F47929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  <m:r>
                                      <a:rPr lang="pt-PT" b="1" i="1">
                                        <a:solidFill>
                                          <a:srgbClr val="F47929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𝟏</m:t>
                                    </m:r>
                                  </m:e>
                                </m:rad>
                                <m:r>
                                  <a:rPr lang="pt-PT" b="1" i="1">
                                    <a:solidFill>
                                      <a:srgbClr val="F47929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t-PT" b="1" i="1">
                                        <a:solidFill>
                                          <a:srgbClr val="F47929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b="1" i="1">
                                        <a:solidFill>
                                          <a:srgbClr val="F47929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𝒏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639" y="1735666"/>
                <a:ext cx="3144707" cy="83805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21"/>
              <p:cNvSpPr/>
              <p:nvPr/>
            </p:nvSpPr>
            <p:spPr>
              <a:xfrm>
                <a:off x="5684458" y="1946706"/>
                <a:ext cx="1843582" cy="527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+1−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+1</m:t>
                                    </m:r>
                                  </m:e>
                                </m:rad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3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458" y="1946706"/>
                <a:ext cx="1843582" cy="52745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23"/>
              <p:cNvSpPr/>
              <p:nvPr/>
            </p:nvSpPr>
            <p:spPr>
              <a:xfrm>
                <a:off x="2724822" y="2525994"/>
                <a:ext cx="2082430" cy="5284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+1</m:t>
                                    </m:r>
                                  </m:e>
                                </m:rad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</m:func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33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822" y="2525994"/>
                <a:ext cx="2082430" cy="5284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24"/>
              <p:cNvSpPr/>
              <p:nvPr/>
            </p:nvSpPr>
            <p:spPr>
              <a:xfrm>
                <a:off x="4378167" y="2535519"/>
                <a:ext cx="750526" cy="484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+∞</m:t>
                        </m:r>
                      </m:den>
                    </m:f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34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167" y="2535519"/>
                <a:ext cx="750526" cy="484876"/>
              </a:xfrm>
              <a:prstGeom prst="rect">
                <a:avLst/>
              </a:prstGeom>
              <a:blipFill rotWithShape="0">
                <a:blip r:embed="rId7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25"/>
              <p:cNvSpPr/>
              <p:nvPr/>
            </p:nvSpPr>
            <p:spPr>
              <a:xfrm>
                <a:off x="4952279" y="2587256"/>
                <a:ext cx="6110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1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pt-PT" dirty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35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279" y="2587256"/>
                <a:ext cx="611065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27"/>
              <p:cNvSpPr/>
              <p:nvPr/>
            </p:nvSpPr>
            <p:spPr>
              <a:xfrm>
                <a:off x="2386397" y="1835088"/>
                <a:ext cx="95910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dirty="0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dirty="0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∞−∞</m:t>
                          </m:r>
                        </m:e>
                      </m:d>
                    </m:oMath>
                  </m:oMathPara>
                </a14:m>
                <a:endParaRPr lang="pt-PT" sz="1400" b="0" dirty="0" smtClean="0">
                  <a:solidFill>
                    <a:srgbClr val="F47929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397" y="1835088"/>
                <a:ext cx="959107" cy="3077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ângulo 18"/>
              <p:cNvSpPr/>
              <p:nvPr/>
            </p:nvSpPr>
            <p:spPr>
              <a:xfrm>
                <a:off x="672352" y="3543630"/>
                <a:ext cx="3865641" cy="788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+1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b="0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8" name="Rec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543630"/>
                <a:ext cx="3865641" cy="78829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ângulo 4"/>
              <p:cNvSpPr/>
              <p:nvPr/>
            </p:nvSpPr>
            <p:spPr>
              <a:xfrm>
                <a:off x="1763933" y="3527788"/>
                <a:ext cx="2356222" cy="838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pt-PT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+1</m:t>
                                        </m:r>
                                      </m:e>
                                    </m:rad>
                                  </m:e>
                                </m:d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×</m:t>
                                </m:r>
                                <m:r>
                                  <a:rPr lang="pt-PT" b="1" i="1" smtClean="0">
                                    <a:solidFill>
                                      <a:srgbClr val="F47929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t-PT" b="1" i="1" smtClean="0">
                                        <a:solidFill>
                                          <a:srgbClr val="F47929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b="1" i="1">
                                        <a:solidFill>
                                          <a:srgbClr val="F47929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𝒏</m:t>
                                    </m:r>
                                    <m:r>
                                      <a:rPr lang="pt-PT" b="1" i="1">
                                        <a:solidFill>
                                          <a:srgbClr val="F47929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  <m:r>
                                      <a:rPr lang="pt-PT" b="1" i="1">
                                        <a:solidFill>
                                          <a:srgbClr val="F47929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𝟏</m:t>
                                    </m:r>
                                  </m:e>
                                </m:rad>
                                <m:r>
                                  <a:rPr lang="pt-PT" b="1" i="1" smtClean="0">
                                    <a:solidFill>
                                      <a:srgbClr val="F47929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+1)×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t-PT" b="1" i="1" smtClean="0">
                                        <a:solidFill>
                                          <a:srgbClr val="F47929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b="1" i="1">
                                        <a:solidFill>
                                          <a:srgbClr val="F47929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𝒏</m:t>
                                    </m:r>
                                    <m:r>
                                      <a:rPr lang="pt-PT" b="1" i="1">
                                        <a:solidFill>
                                          <a:srgbClr val="F47929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  <m:r>
                                      <a:rPr lang="pt-PT" b="1" i="1">
                                        <a:solidFill>
                                          <a:srgbClr val="F47929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𝟏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933" y="3527788"/>
                <a:ext cx="2356222" cy="83805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34"/>
              <p:cNvSpPr/>
              <p:nvPr/>
            </p:nvSpPr>
            <p:spPr>
              <a:xfrm>
                <a:off x="3916100" y="3753013"/>
                <a:ext cx="2209003" cy="5357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+1)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+1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</m:func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52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100" y="3753013"/>
                <a:ext cx="2209003" cy="535724"/>
              </a:xfrm>
              <a:prstGeom prst="rect">
                <a:avLst/>
              </a:prstGeom>
              <a:blipFill rotWithShape="0">
                <a:blip r:embed="rId12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38"/>
              <p:cNvSpPr/>
              <p:nvPr/>
            </p:nvSpPr>
            <p:spPr>
              <a:xfrm>
                <a:off x="1679433" y="3506465"/>
                <a:ext cx="431755" cy="437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pt-PT" sz="1500" i="1" dirty="0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sz="1500" b="0" i="1" dirty="0" smtClean="0">
                                <a:solidFill>
                                  <a:srgbClr val="F47929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sz="1500" b="0" i="1" dirty="0" smtClean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∞</m:t>
                            </m:r>
                          </m:num>
                          <m:den>
                            <m:r>
                              <a:rPr lang="pt-PT" sz="1500" b="0" i="1" dirty="0" smtClean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∞</m:t>
                            </m:r>
                          </m:den>
                        </m:f>
                      </m:e>
                    </m:d>
                  </m:oMath>
                </a14:m>
                <a:r>
                  <a:rPr lang="pt-PT" sz="1500" dirty="0" smtClean="0">
                    <a:solidFill>
                      <a:srgbClr val="F47929"/>
                    </a:solidFill>
                  </a:rPr>
                  <a:t> </a:t>
                </a:r>
                <a:endParaRPr lang="pt-PT" sz="1500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53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433" y="3506465"/>
                <a:ext cx="431755" cy="43774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39"/>
              <p:cNvSpPr/>
              <p:nvPr/>
            </p:nvSpPr>
            <p:spPr>
              <a:xfrm>
                <a:off x="5716325" y="3753013"/>
                <a:ext cx="1499193" cy="522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+1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54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325" y="3753013"/>
                <a:ext cx="1499193" cy="52225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40"/>
              <p:cNvSpPr/>
              <p:nvPr/>
            </p:nvSpPr>
            <p:spPr>
              <a:xfrm>
                <a:off x="7016140" y="3763338"/>
                <a:ext cx="750526" cy="484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+∞</m:t>
                        </m:r>
                      </m:den>
                    </m:f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55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140" y="3763338"/>
                <a:ext cx="750526" cy="484876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41"/>
              <p:cNvSpPr/>
              <p:nvPr/>
            </p:nvSpPr>
            <p:spPr>
              <a:xfrm>
                <a:off x="7590252" y="3829589"/>
                <a:ext cx="6110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1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pt-PT" dirty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56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252" y="3829589"/>
                <a:ext cx="611065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ângulo 18"/>
              <p:cNvSpPr/>
              <p:nvPr/>
            </p:nvSpPr>
            <p:spPr>
              <a:xfrm>
                <a:off x="677853" y="4995452"/>
                <a:ext cx="3865641" cy="737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pt-PT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b="0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7" name="Rec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4995452"/>
                <a:ext cx="3865641" cy="737253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ângulo 4"/>
              <p:cNvSpPr/>
              <p:nvPr/>
            </p:nvSpPr>
            <p:spPr>
              <a:xfrm>
                <a:off x="1960380" y="4862046"/>
                <a:ext cx="1991379" cy="10258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pt-PT" b="1" i="1" smtClean="0">
                                            <a:solidFill>
                                              <a:srgbClr val="F47929"/>
                                            </a:solidFill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PT" b="1" i="1">
                                            <a:solidFill>
                                              <a:srgbClr val="F47929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𝒏</m:t>
                                        </m:r>
                                      </m:e>
                                      <m:sup>
                                        <m:r>
                                          <a:rPr lang="pt-PT" b="1" i="1" smtClean="0">
                                            <a:solidFill>
                                              <a:srgbClr val="F47929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1+</m:t>
                                        </m:r>
                                        <m:f>
                                          <m:fPr>
                                            <m:ctrlPr>
                                              <a:rPr lang="pt-PT" i="1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pt-PT" b="0" i="1" smtClean="0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pt-PT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sSup>
                                              <m:sSupPr>
                                                <m:ctrlPr>
                                                  <a:rPr lang="pt-PT" i="1">
                                                    <a:latin typeface="Cambria Math"/>
                                                    <a:cs typeface="Arial" panose="020B0604020202020204" pitchFamily="34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pt-PT" i="1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pt-PT" i="1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den>
                                        </m:f>
                                      </m:e>
                                    </m:d>
                                  </m:e>
                                </m:rad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380" y="4862046"/>
                <a:ext cx="1991379" cy="1025858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21"/>
              <p:cNvSpPr/>
              <p:nvPr/>
            </p:nvSpPr>
            <p:spPr>
              <a:xfrm>
                <a:off x="3774428" y="5159023"/>
                <a:ext cx="2058384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×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1+</m:t>
                                    </m:r>
                                    <m:f>
                                      <m:fPr>
                                        <m:ctrlP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pt-PT" i="1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t-PT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pt-PT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rad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59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428" y="5159023"/>
                <a:ext cx="2058384" cy="714683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24"/>
              <p:cNvSpPr/>
              <p:nvPr/>
            </p:nvSpPr>
            <p:spPr>
              <a:xfrm>
                <a:off x="4927511" y="6005566"/>
                <a:ext cx="901272" cy="501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1+0</m:t>
                            </m:r>
                          </m:e>
                        </m:rad>
                      </m:den>
                    </m:f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60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511" y="6005566"/>
                <a:ext cx="901272" cy="501804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27"/>
              <p:cNvSpPr/>
              <p:nvPr/>
            </p:nvSpPr>
            <p:spPr>
              <a:xfrm>
                <a:off x="1874531" y="4921024"/>
                <a:ext cx="479553" cy="437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pt-PT" sz="1500" i="1" dirty="0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sz="1500" b="0" i="1" dirty="0" smtClean="0">
                                <a:solidFill>
                                  <a:srgbClr val="F47929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sz="1500" b="0" i="1" dirty="0" smtClean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∞</m:t>
                            </m:r>
                          </m:num>
                          <m:den>
                            <m:r>
                              <a:rPr lang="pt-PT" sz="1500" b="0" i="1" dirty="0" smtClean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∞</m:t>
                            </m:r>
                          </m:den>
                        </m:f>
                      </m:e>
                    </m:d>
                  </m:oMath>
                </a14:m>
                <a:r>
                  <a:rPr lang="pt-PT" sz="1500" dirty="0" smtClean="0">
                    <a:solidFill>
                      <a:srgbClr val="F47929"/>
                    </a:solidFill>
                  </a:rPr>
                  <a:t> </a:t>
                </a:r>
                <a:endParaRPr lang="pt-PT" sz="1500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61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531" y="4921024"/>
                <a:ext cx="479553" cy="437749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28"/>
              <p:cNvSpPr/>
              <p:nvPr/>
            </p:nvSpPr>
            <p:spPr>
              <a:xfrm>
                <a:off x="5643907" y="5159023"/>
                <a:ext cx="1923027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pt-PT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×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1+</m:t>
                                    </m:r>
                                    <m:f>
                                      <m:fPr>
                                        <m:ctrlP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 </m:t>
                                        </m:r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  <m:r>
                                          <a:rPr lang="pt-PT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 </m:t>
                                        </m:r>
                                      </m:num>
                                      <m:den>
                                        <m:r>
                                          <a:rPr lang="pt-PT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e>
                                </m:rad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62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907" y="5159023"/>
                <a:ext cx="1923027" cy="714683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29"/>
              <p:cNvSpPr/>
              <p:nvPr/>
            </p:nvSpPr>
            <p:spPr>
              <a:xfrm>
                <a:off x="3568731" y="6005239"/>
                <a:ext cx="158421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1+</m:t>
                                    </m:r>
                                    <m:f>
                                      <m:fPr>
                                        <m:ctrlP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 </m:t>
                                        </m:r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  <m:r>
                                          <a:rPr lang="pt-PT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 </m:t>
                                        </m:r>
                                      </m:num>
                                      <m:den>
                                        <m:r>
                                          <a:rPr lang="pt-PT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e>
                                </m:rad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63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731" y="6005239"/>
                <a:ext cx="1584216" cy="714683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1"/>
              <p:cNvSpPr/>
              <p:nvPr/>
            </p:nvSpPr>
            <p:spPr>
              <a:xfrm>
                <a:off x="5642630" y="6063048"/>
                <a:ext cx="6110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64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630" y="6063048"/>
                <a:ext cx="611065" cy="36933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28"/>
              <p:cNvSpPr/>
              <p:nvPr/>
            </p:nvSpPr>
            <p:spPr>
              <a:xfrm>
                <a:off x="1982489" y="5999662"/>
                <a:ext cx="1816331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×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1+</m:t>
                                    </m:r>
                                    <m:f>
                                      <m:fPr>
                                        <m:ctrlP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 </m:t>
                                        </m:r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  <m:r>
                                          <a:rPr lang="pt-PT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 </m:t>
                                        </m:r>
                                      </m:num>
                                      <m:den>
                                        <m:r>
                                          <a:rPr lang="pt-PT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e>
                                </m:rad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65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489" y="5999662"/>
                <a:ext cx="1816331" cy="714683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545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26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Revisões | </a:t>
            </a: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Limite da sucessão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exponencial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tângulo arredondado 36"/>
          <p:cNvSpPr/>
          <p:nvPr/>
        </p:nvSpPr>
        <p:spPr>
          <a:xfrm>
            <a:off x="518933" y="941298"/>
            <a:ext cx="8191700" cy="1989719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6"/>
              <p:cNvSpPr/>
              <p:nvPr/>
            </p:nvSpPr>
            <p:spPr>
              <a:xfrm>
                <a:off x="666847" y="1345583"/>
                <a:ext cx="8049289" cy="1585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Dado um número real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tem-se que: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=+∞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se 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&gt;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se 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&lt;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345583"/>
                <a:ext cx="8049289" cy="1585434"/>
              </a:xfrm>
              <a:prstGeom prst="rect">
                <a:avLst/>
              </a:prstGeom>
              <a:blipFill rotWithShape="0">
                <a:blip r:embed="rId3"/>
                <a:stretch>
                  <a:fillRect l="-60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6"/>
          <p:cNvSpPr/>
          <p:nvPr/>
        </p:nvSpPr>
        <p:spPr>
          <a:xfrm>
            <a:off x="677853" y="941297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44" name="Rectangle 6"/>
          <p:cNvSpPr/>
          <p:nvPr/>
        </p:nvSpPr>
        <p:spPr>
          <a:xfrm>
            <a:off x="666592" y="3044676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Exemplos: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/>
              <p:cNvSpPr/>
              <p:nvPr/>
            </p:nvSpPr>
            <p:spPr>
              <a:xfrm>
                <a:off x="666592" y="3596787"/>
                <a:ext cx="10483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lim</m:t>
                        </m:r>
                      </m:fName>
                      <m:e>
                        <m:sSup>
                          <m:sSupPr>
                            <m:ctrlPr>
                              <a:rPr lang="pt-PT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45" name="Retângulo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92" y="3596787"/>
                <a:ext cx="104830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4651" t="-9836" b="-2295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/>
              <p:cNvSpPr/>
              <p:nvPr/>
            </p:nvSpPr>
            <p:spPr>
              <a:xfrm>
                <a:off x="666592" y="4106669"/>
                <a:ext cx="1227516" cy="518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lim</m:t>
                        </m:r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46" name="Retângulo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92" y="4106669"/>
                <a:ext cx="1227516" cy="518475"/>
              </a:xfrm>
              <a:prstGeom prst="rect">
                <a:avLst/>
              </a:prstGeom>
              <a:blipFill rotWithShape="0">
                <a:blip r:embed="rId5"/>
                <a:stretch>
                  <a:fillRect l="-3960" b="-470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/>
              <p:cNvSpPr/>
              <p:nvPr/>
            </p:nvSpPr>
            <p:spPr>
              <a:xfrm>
                <a:off x="667465" y="4951189"/>
                <a:ext cx="17268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lim</m:t>
                        </m:r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e>
                              <m:sup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47" name="Retângulo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65" y="4951189"/>
                <a:ext cx="1726819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817" t="-9836" b="-2295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ângulo 4"/>
              <p:cNvSpPr/>
              <p:nvPr/>
            </p:nvSpPr>
            <p:spPr>
              <a:xfrm>
                <a:off x="1729267" y="3915968"/>
                <a:ext cx="1349985" cy="7277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 2 </m:t>
                                    </m:r>
                                  </m:num>
                                  <m:den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267" y="3915968"/>
                <a:ext cx="1349985" cy="7277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ângulo 4"/>
              <p:cNvSpPr/>
              <p:nvPr/>
            </p:nvSpPr>
            <p:spPr>
              <a:xfrm>
                <a:off x="2843599" y="4081650"/>
                <a:ext cx="611065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599" y="4081650"/>
                <a:ext cx="611065" cy="5078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1550784" y="3596787"/>
                <a:ext cx="8435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1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1" i="1">
                          <a:solidFill>
                            <a:srgbClr val="F47929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∞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784" y="3596787"/>
                <a:ext cx="8435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ângulo 4"/>
              <p:cNvSpPr/>
              <p:nvPr/>
            </p:nvSpPr>
            <p:spPr>
              <a:xfrm>
                <a:off x="2228737" y="4646240"/>
                <a:ext cx="2409057" cy="765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×</m:t>
                            </m:r>
                            <m:d>
                              <m:d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PT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6</m:t>
                                        </m:r>
                                      </m:e>
                                      <m:sup>
                                        <m:r>
                                          <a:rPr lang="pt-PT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PT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pt-PT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737" y="4646240"/>
                <a:ext cx="2409057" cy="76585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ângulo 4"/>
              <p:cNvSpPr/>
              <p:nvPr/>
            </p:nvSpPr>
            <p:spPr>
              <a:xfrm>
                <a:off x="4461933" y="4778038"/>
                <a:ext cx="2362185" cy="613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×</m:t>
                            </m:r>
                            <m:d>
                              <m:d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6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933" y="4778038"/>
                <a:ext cx="2362185" cy="61343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ângulo 4"/>
              <p:cNvSpPr/>
              <p:nvPr/>
            </p:nvSpPr>
            <p:spPr>
              <a:xfrm>
                <a:off x="2256625" y="5436127"/>
                <a:ext cx="2266198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+∞×(1−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+∞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7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625" y="5436127"/>
                <a:ext cx="2266198" cy="507831"/>
              </a:xfrm>
              <a:prstGeom prst="rect">
                <a:avLst/>
              </a:prstGeom>
              <a:blipFill rotWithShape="0">
                <a:blip r:embed="rId12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ângulo 4"/>
              <p:cNvSpPr/>
              <p:nvPr/>
            </p:nvSpPr>
            <p:spPr>
              <a:xfrm>
                <a:off x="4345126" y="5438216"/>
                <a:ext cx="1670650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+∞×(−∞)</m:t>
                    </m:r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8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126" y="5438216"/>
                <a:ext cx="1670650" cy="507831"/>
              </a:xfrm>
              <a:prstGeom prst="rect">
                <a:avLst/>
              </a:prstGeom>
              <a:blipFill rotWithShape="0">
                <a:blip r:embed="rId13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ângulo 4"/>
              <p:cNvSpPr/>
              <p:nvPr/>
            </p:nvSpPr>
            <p:spPr>
              <a:xfrm>
                <a:off x="5832072" y="5444298"/>
                <a:ext cx="841897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−∞</m:t>
                    </m:r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9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072" y="5444298"/>
                <a:ext cx="841897" cy="50783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27"/>
              <p:cNvSpPr/>
              <p:nvPr/>
            </p:nvSpPr>
            <p:spPr>
              <a:xfrm>
                <a:off x="1901283" y="4742424"/>
                <a:ext cx="95910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dirty="0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dirty="0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∞−∞</m:t>
                          </m:r>
                        </m:e>
                      </m:d>
                    </m:oMath>
                  </m:oMathPara>
                </a14:m>
                <a:endParaRPr lang="pt-PT" sz="1400" b="0" dirty="0" smtClean="0">
                  <a:solidFill>
                    <a:srgbClr val="F47929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0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283" y="4742424"/>
                <a:ext cx="959107" cy="30777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503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/>
      <p:bldP spid="40" grpId="0"/>
      <p:bldP spid="44" grpId="0"/>
      <p:bldP spid="45" grpId="0"/>
      <p:bldP spid="46" grpId="0"/>
      <p:bldP spid="47" grpId="0"/>
      <p:bldP spid="48" grpId="0"/>
      <p:bldP spid="49" grpId="0"/>
      <p:bldP spid="2" grpId="0"/>
      <p:bldP spid="50" grpId="0"/>
      <p:bldP spid="66" grpId="0"/>
      <p:bldP spid="67" grpId="0"/>
      <p:bldP spid="68" grpId="0"/>
      <p:bldP spid="69" grpId="0"/>
      <p:bldP spid="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8726" y="115332"/>
                <a:ext cx="8471648" cy="48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12900" indent="-1612900"/>
                <a:r>
                  <a:rPr lang="pt-PT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Revisões | </a:t>
                </a:r>
                <a:r>
                  <a:rPr lang="pt-PT" sz="2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Limite da </a:t>
                </a:r>
                <a:r>
                  <a:rPr lang="pt-PT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sucessão </a:t>
                </a:r>
                <a:r>
                  <a:rPr lang="pt-PT" sz="2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definida por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pt-PT" sz="25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pt-PT" sz="25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deg>
                      <m:e>
                        <m:r>
                          <a:rPr lang="pt-PT" sz="25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</m:rad>
                  </m:oMath>
                </a14:m>
                <a:r>
                  <a:rPr lang="pt-PT" sz="2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sz="25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pt-PT" sz="25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pt-PT" sz="25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pt-PT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sz="2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26" y="115332"/>
                <a:ext cx="8471648" cy="484107"/>
              </a:xfrm>
              <a:prstGeom prst="rect">
                <a:avLst/>
              </a:prstGeom>
              <a:blipFill rotWithShape="0">
                <a:blip r:embed="rId3"/>
                <a:stretch>
                  <a:fillRect l="-1151" t="-8861" b="-3038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tângulo arredondado 36"/>
          <p:cNvSpPr/>
          <p:nvPr/>
        </p:nvSpPr>
        <p:spPr>
          <a:xfrm>
            <a:off x="518933" y="941299"/>
            <a:ext cx="8191700" cy="1465088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6"/>
              <p:cNvSpPr/>
              <p:nvPr/>
            </p:nvSpPr>
            <p:spPr>
              <a:xfrm>
                <a:off x="666847" y="1345583"/>
                <a:ext cx="8049289" cy="1060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Dado um número real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tem-se que:</a:t>
                </a:r>
              </a:p>
              <a:p>
                <a:pPr algn="ctr"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rad>
                          <m:rad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deg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rad>
                      </m:e>
                    </m:func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345583"/>
                <a:ext cx="8049289" cy="1060803"/>
              </a:xfrm>
              <a:prstGeom prst="rect">
                <a:avLst/>
              </a:prstGeom>
              <a:blipFill rotWithShape="0">
                <a:blip r:embed="rId4"/>
                <a:stretch>
                  <a:fillRect l="-606" b="-57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6"/>
          <p:cNvSpPr/>
          <p:nvPr/>
        </p:nvSpPr>
        <p:spPr>
          <a:xfrm>
            <a:off x="677853" y="941297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44" name="Rectangle 6"/>
          <p:cNvSpPr/>
          <p:nvPr/>
        </p:nvSpPr>
        <p:spPr>
          <a:xfrm>
            <a:off x="661344" y="2568955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Exemplos: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/>
              <p:cNvSpPr/>
              <p:nvPr/>
            </p:nvSpPr>
            <p:spPr>
              <a:xfrm>
                <a:off x="661344" y="3161407"/>
                <a:ext cx="1247329" cy="395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lim</m:t>
                        </m:r>
                      </m:fName>
                      <m:e>
                        <m:rad>
                          <m:ra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deg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</m:rad>
                      </m:e>
                    </m:func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45" name="Retângulo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4" y="3161407"/>
                <a:ext cx="1247329" cy="395429"/>
              </a:xfrm>
              <a:prstGeom prst="rect">
                <a:avLst/>
              </a:prstGeom>
              <a:blipFill rotWithShape="0">
                <a:blip r:embed="rId5"/>
                <a:stretch>
                  <a:fillRect l="-3902" t="-3125" b="-25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/>
              <p:cNvSpPr/>
              <p:nvPr/>
            </p:nvSpPr>
            <p:spPr>
              <a:xfrm>
                <a:off x="661344" y="3698183"/>
                <a:ext cx="1184042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lim</m:t>
                        </m:r>
                      </m:fName>
                      <m:e>
                        <m:rad>
                          <m:ra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deg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8 </m:t>
                                </m:r>
                              </m:den>
                            </m:f>
                          </m:e>
                        </m:rad>
                      </m:e>
                    </m:func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46" name="Retângulo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4" y="3698183"/>
                <a:ext cx="1184042" cy="656013"/>
              </a:xfrm>
              <a:prstGeom prst="rect">
                <a:avLst/>
              </a:prstGeom>
              <a:blipFill rotWithShape="0">
                <a:blip r:embed="rId6"/>
                <a:stretch>
                  <a:fillRect l="-410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1747241" y="3203014"/>
                <a:ext cx="6126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1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241" y="3203014"/>
                <a:ext cx="612667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1756148" y="3841523"/>
                <a:ext cx="6126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1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148" y="3841523"/>
                <a:ext cx="612667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257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/>
      <p:bldP spid="40" grpId="0"/>
      <p:bldP spid="44" grpId="0"/>
      <p:bldP spid="45" grpId="0"/>
      <p:bldP spid="46" grpId="0"/>
      <p:bldP spid="2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7" name="Retângulo arredondado 36"/>
          <p:cNvSpPr/>
          <p:nvPr/>
        </p:nvSpPr>
        <p:spPr>
          <a:xfrm>
            <a:off x="518933" y="941299"/>
            <a:ext cx="8191700" cy="1465088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6"/>
              <p:cNvSpPr/>
              <p:nvPr/>
            </p:nvSpPr>
            <p:spPr>
              <a:xfrm>
                <a:off x="666847" y="1345583"/>
                <a:ext cx="8049289" cy="1060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Dadas duas sucessões convergentes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se a partir de certa ordem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então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pt-PT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lim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</m:t>
                        </m:r>
                        <m:sSub>
                          <m:sSub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345583"/>
                <a:ext cx="8049289" cy="1060803"/>
              </a:xfrm>
              <a:prstGeom prst="rect">
                <a:avLst/>
              </a:prstGeom>
              <a:blipFill rotWithShape="0">
                <a:blip r:embed="rId3"/>
                <a:stretch>
                  <a:fillRect l="-60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6"/>
          <p:cNvSpPr/>
          <p:nvPr/>
        </p:nvSpPr>
        <p:spPr>
          <a:xfrm>
            <a:off x="677853" y="941297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44" name="Rectangle 6"/>
          <p:cNvSpPr/>
          <p:nvPr/>
        </p:nvSpPr>
        <p:spPr>
          <a:xfrm>
            <a:off x="661344" y="2568955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Demonstração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/>
              <p:cNvSpPr/>
              <p:nvPr/>
            </p:nvSpPr>
            <p:spPr>
              <a:xfrm>
                <a:off x="661344" y="3025490"/>
                <a:ext cx="806579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Sejam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duas sucessões convergentes, respetivamente para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tais que 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partir de certa ordem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/>
              </a:p>
            </p:txBody>
          </p:sp>
        </mc:Choice>
        <mc:Fallback xmlns="">
          <p:sp>
            <p:nvSpPr>
              <p:cNvPr id="45" name="Retângulo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4" y="3025490"/>
                <a:ext cx="8065798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604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Teoremas de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comparação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61344" y="3875687"/>
                <a:ext cx="806579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  <a:tabLst>
                    <a:tab pos="623888" algn="l"/>
                  </a:tabLst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 todo o número real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𝛿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existe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uma ordem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tal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que </a:t>
                </a:r>
                <a:endParaRPr lang="pt-PT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tabLst>
                    <a:tab pos="623888" algn="l"/>
                  </a:tabLst>
                </a:pP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𝛿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4" y="3875687"/>
                <a:ext cx="8065798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453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/>
          <p:cNvSpPr/>
          <p:nvPr/>
        </p:nvSpPr>
        <p:spPr>
          <a:xfrm>
            <a:off x="4836588" y="3533249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Assim, tem-se que:</a:t>
            </a:r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666847" y="4750620"/>
                <a:ext cx="806579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  <a:tabLst>
                    <a:tab pos="623888" algn="l"/>
                  </a:tabLst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 todo o número real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𝛿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existe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uma ordem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tal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que </a:t>
                </a:r>
                <a:endParaRPr lang="pt-PT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tabLst>
                    <a:tab pos="623888" algn="l"/>
                  </a:tabLst>
                </a:pP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′−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𝛿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′+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4750620"/>
                <a:ext cx="8065798" cy="923330"/>
              </a:xfrm>
              <a:prstGeom prst="rect">
                <a:avLst/>
              </a:prstGeom>
              <a:blipFill rotWithShape="0">
                <a:blip r:embed="rId6"/>
                <a:stretch>
                  <a:fillRect l="-453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677853" y="5647124"/>
                <a:ext cx="806579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  <a:tabLst>
                    <a:tab pos="623888" algn="l"/>
                  </a:tabLst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existe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uma ordem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tal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5647124"/>
                <a:ext cx="8065798" cy="507831"/>
              </a:xfrm>
              <a:prstGeom prst="rect">
                <a:avLst/>
              </a:prstGeom>
              <a:blipFill rotWithShape="0">
                <a:blip r:embed="rId7"/>
                <a:stretch>
                  <a:fillRect l="-454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672351" y="6140669"/>
                <a:ext cx="803828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Suponhamos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ou seja,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6140669"/>
                <a:ext cx="8038281" cy="507831"/>
              </a:xfrm>
              <a:prstGeom prst="rect">
                <a:avLst/>
              </a:prstGeom>
              <a:blipFill rotWithShape="0">
                <a:blip r:embed="rId8"/>
                <a:stretch>
                  <a:fillRect l="-607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5108251" y="6124768"/>
                <a:ext cx="1320170" cy="539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&gt;0.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251" y="6124768"/>
                <a:ext cx="1320170" cy="53963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19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/>
      <p:bldP spid="40" grpId="0"/>
      <p:bldP spid="44" grpId="0"/>
      <p:bldP spid="45" grpId="0"/>
      <p:bldP spid="3" grpId="0"/>
      <p:bldP spid="5" grpId="0"/>
      <p:bldP spid="16" grpId="0"/>
      <p:bldP spid="19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arredondado 19"/>
          <p:cNvSpPr/>
          <p:nvPr/>
        </p:nvSpPr>
        <p:spPr>
          <a:xfrm>
            <a:off x="535442" y="840865"/>
            <a:ext cx="8191700" cy="1394473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Revisões </a:t>
            </a: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| Definição de sucessão real e termo geral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6"/>
              <p:cNvSpPr/>
              <p:nvPr/>
            </p:nvSpPr>
            <p:spPr>
              <a:xfrm>
                <a:off x="661344" y="1232436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Chama-se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sucessão real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a uma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𝑢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de domínio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ℕ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 conjunto de chegada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𝑢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: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ℕ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→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ℝ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Representa-se 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P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ℕ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ou simplesmente por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</a:p>
            </p:txBody>
          </p:sp>
        </mc:Choice>
        <mc:Fallback xmlns="">
          <p:sp>
            <p:nvSpPr>
              <p:cNvPr id="2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4" y="1232436"/>
                <a:ext cx="8049289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06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655841" y="2359920"/>
                <a:ext cx="805479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Em geral,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usam-se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as letras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𝑢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𝑣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𝑤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…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ou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𝑎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𝑏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𝑐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…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para designar uma sucessão.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41" y="2359920"/>
                <a:ext cx="8054792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530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655841" y="3210873"/>
                <a:ext cx="805479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 imagem de um número natural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por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𝑢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chama-se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termo de ordem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𝒏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 representa-se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ou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por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𝑢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𝑛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41" y="3210873"/>
                <a:ext cx="8054792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530" r="-303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655841" y="4061826"/>
                <a:ext cx="805479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 expressão designatória que define a sucessão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𝑢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designa-se por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termo geral da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sucessão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e representa-se 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41" y="4061826"/>
                <a:ext cx="8054792" cy="923330"/>
              </a:xfrm>
              <a:prstGeom prst="rect">
                <a:avLst/>
              </a:prstGeom>
              <a:blipFill rotWithShape="0">
                <a:blip r:embed="rId6"/>
                <a:stretch>
                  <a:fillRect l="-530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655841" y="4912778"/>
                <a:ext cx="8054792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O gráfico de qualquer sucessão é constituído pelo conjunto de pontos de coordenadas (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), com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𝑛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 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ℕ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Logo, será sempre um conjunto de pontos isolados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41" y="4912778"/>
                <a:ext cx="8054792" cy="1338828"/>
              </a:xfrm>
              <a:prstGeom prst="rect">
                <a:avLst/>
              </a:prstGeom>
              <a:blipFill rotWithShape="0">
                <a:blip r:embed="rId7"/>
                <a:stretch>
                  <a:fillRect l="-530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6"/>
          <p:cNvSpPr/>
          <p:nvPr/>
        </p:nvSpPr>
        <p:spPr>
          <a:xfrm>
            <a:off x="677853" y="833721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Definição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60237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  <p:bldP spid="16" grpId="0"/>
      <p:bldP spid="21" grpId="0"/>
      <p:bldP spid="24" grpId="0"/>
      <p:bldP spid="27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Rectangle 6"/>
          <p:cNvSpPr/>
          <p:nvPr/>
        </p:nvSpPr>
        <p:spPr>
          <a:xfrm>
            <a:off x="661344" y="888078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Demonstração </a:t>
            </a:r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(continuação)</a:t>
            </a:r>
            <a:endParaRPr lang="pt-PT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13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Teoremas de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comparação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661344" y="1875416"/>
                <a:ext cx="806579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tabLst>
                    <a:tab pos="623888" algn="l"/>
                  </a:tabLst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Então, para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tem-se que: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4" y="1875416"/>
                <a:ext cx="8065798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604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661344" y="2451221"/>
                <a:ext cx="8065798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  <a:tabLst>
                    <a:tab pos="623888" algn="l"/>
                  </a:tabLst>
                </a:pP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𝛿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4" y="2451221"/>
                <a:ext cx="8065798" cy="456535"/>
              </a:xfrm>
              <a:prstGeom prst="rect">
                <a:avLst/>
              </a:prstGeom>
              <a:blipFill rotWithShape="0">
                <a:blip r:embed="rId4"/>
                <a:stretch>
                  <a:fillRect l="-453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661344" y="1210143"/>
                <a:ext cx="8038281" cy="737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𝛿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i="1">
                            <a:latin typeface="Cambria Math"/>
                          </a:rPr>
                        </m:ctrlPr>
                      </m:fPr>
                      <m:num>
                        <m:r>
                          <a:rPr lang="pt-PT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pt-PT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pt-PT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 maior dos três valores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4" y="1210143"/>
                <a:ext cx="8038281" cy="737638"/>
              </a:xfrm>
              <a:prstGeom prst="rect">
                <a:avLst/>
              </a:prstGeom>
              <a:blipFill rotWithShape="0">
                <a:blip r:embed="rId5"/>
                <a:stretch>
                  <a:fillRect l="-60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2110391" y="2412171"/>
                <a:ext cx="1770356" cy="5346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𝑙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391" y="2412171"/>
                <a:ext cx="1770356" cy="5346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3880747" y="2412171"/>
                <a:ext cx="1415195" cy="5346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747" y="2412171"/>
                <a:ext cx="1415195" cy="53463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661344" y="3128167"/>
                <a:ext cx="806579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  <a:tabLst>
                    <a:tab pos="623888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sSup>
                      <m:sSup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4" y="3128167"/>
                <a:ext cx="8065798" cy="507831"/>
              </a:xfrm>
              <a:prstGeom prst="rect">
                <a:avLst/>
              </a:prstGeom>
              <a:blipFill rotWithShape="0">
                <a:blip r:embed="rId8"/>
                <a:stretch>
                  <a:fillRect l="-453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2204520" y="3089117"/>
                <a:ext cx="1817677" cy="5346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sSub>
                        <m:sSub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𝑙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520" y="3089117"/>
                <a:ext cx="1817677" cy="53463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4022197" y="3089117"/>
                <a:ext cx="1393651" cy="5346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sSub>
                        <m:sSub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197" y="3089117"/>
                <a:ext cx="1393651" cy="53463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haveta à direita 1"/>
          <p:cNvSpPr/>
          <p:nvPr/>
        </p:nvSpPr>
        <p:spPr>
          <a:xfrm>
            <a:off x="5463407" y="2412171"/>
            <a:ext cx="216000" cy="1223827"/>
          </a:xfrm>
          <a:prstGeom prst="rightBrace">
            <a:avLst/>
          </a:prstGeom>
          <a:ln w="19050"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5740413" y="2885584"/>
                <a:ext cx="8783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1" i="1" dirty="0" smtClean="0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b="1" i="1" dirty="0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𝒗</m:t>
                          </m:r>
                        </m:e>
                        <m:sub>
                          <m:r>
                            <a:rPr lang="pt-PT" b="1" i="1" dirty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sub>
                      </m:sSub>
                      <m:r>
                        <a:rPr lang="pt-PT" b="1" i="1" dirty="0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</m:t>
                      </m:r>
                      <m:sSub>
                        <m:sSubPr>
                          <m:ctrlPr>
                            <a:rPr lang="pt-PT" b="1" i="1" dirty="0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b="1" i="1" dirty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𝒖</m:t>
                          </m:r>
                        </m:e>
                        <m:sub>
                          <m:r>
                            <a:rPr lang="pt-PT" b="1" i="1" dirty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413" y="2885584"/>
                <a:ext cx="878317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3472" r="-1389" b="-1087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661344" y="3721939"/>
                <a:ext cx="804928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é absurdo, pois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4" y="3721939"/>
                <a:ext cx="8049288" cy="507831"/>
              </a:xfrm>
              <a:prstGeom prst="rect">
                <a:avLst/>
              </a:prstGeom>
              <a:blipFill rotWithShape="0">
                <a:blip r:embed="rId12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661344" y="4162535"/>
                <a:ext cx="8049288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 absurdo resultou de termos suposto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4" y="4162535"/>
                <a:ext cx="8049288" cy="456535"/>
              </a:xfrm>
              <a:prstGeom prst="rect">
                <a:avLst/>
              </a:prstGeom>
              <a:blipFill rotWithShape="0">
                <a:blip r:embed="rId13"/>
                <a:stretch>
                  <a:fillRect l="-606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661344" y="4152026"/>
                <a:ext cx="711105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                         Logo,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4" y="4152026"/>
                <a:ext cx="7111055" cy="507831"/>
              </a:xfrm>
              <a:prstGeom prst="rect">
                <a:avLst/>
              </a:prstGeom>
              <a:blipFill rotWithShape="0">
                <a:blip r:embed="rId14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661345" y="4776198"/>
                <a:ext cx="7788032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Se alguma das sucessões não for convergente, mesmo que as sucessões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sejam tais que a partir de certa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ordem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não é possível garantir que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lim</m:t>
                    </m:r>
                    <m:r>
                      <a:rPr lang="pt-PT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pt-PT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lim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</m:t>
                    </m:r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5" y="4776198"/>
                <a:ext cx="7788032" cy="1338828"/>
              </a:xfrm>
              <a:prstGeom prst="rect">
                <a:avLst/>
              </a:prstGeom>
              <a:blipFill rotWithShape="0">
                <a:blip r:embed="rId15"/>
                <a:stretch>
                  <a:fillRect l="-626" r="-391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6"/>
          <p:cNvSpPr/>
          <p:nvPr/>
        </p:nvSpPr>
        <p:spPr>
          <a:xfrm>
            <a:off x="661345" y="4776198"/>
            <a:ext cx="778803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Nota: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27" name="Retângulo arredondado 26"/>
          <p:cNvSpPr/>
          <p:nvPr/>
        </p:nvSpPr>
        <p:spPr>
          <a:xfrm>
            <a:off x="518932" y="4760573"/>
            <a:ext cx="7925821" cy="1976214"/>
          </a:xfrm>
          <a:prstGeom prst="roundRect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661345" y="5948665"/>
                <a:ext cx="7788032" cy="681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Por exemplo,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0&lt;</m:t>
                    </m:r>
                    <m:f>
                      <m:f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1 </m:t>
                        </m:r>
                      </m:num>
                      <m:den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mas não é verdade que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lim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⁡0&lt;</m:t>
                    </m:r>
                    <m:r>
                      <m:rPr>
                        <m:sty m:val="p"/>
                      </m:rP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lim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</m:t>
                    </m:r>
                    <m:f>
                      <m:f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1 </m:t>
                        </m:r>
                      </m:num>
                      <m:den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pois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i="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lim</m:t>
                        </m:r>
                      </m:fName>
                      <m:e>
                        <m:f>
                          <m:f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1 </m:t>
                            </m:r>
                          </m:num>
                          <m:den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den>
                        </m:f>
                      </m:e>
                    </m:func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5" y="5948665"/>
                <a:ext cx="7788032" cy="681277"/>
              </a:xfrm>
              <a:prstGeom prst="rect">
                <a:avLst/>
              </a:prstGeom>
              <a:blipFill rotWithShape="0">
                <a:blip r:embed="rId16"/>
                <a:stretch>
                  <a:fillRect l="-626" r="-46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996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8" grpId="0"/>
      <p:bldP spid="9" grpId="0"/>
      <p:bldP spid="17" grpId="0"/>
      <p:bldP spid="18" grpId="0"/>
      <p:bldP spid="20" grpId="0"/>
      <p:bldP spid="21" grpId="0"/>
      <p:bldP spid="2" grpId="0" animBg="1"/>
      <p:bldP spid="7" grpId="0"/>
      <p:bldP spid="10" grpId="0"/>
      <p:bldP spid="11" grpId="0"/>
      <p:bldP spid="24" grpId="0"/>
      <p:bldP spid="25" grpId="0"/>
      <p:bldP spid="26" grpId="0"/>
      <p:bldP spid="27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7" name="Retângulo arredondado 36"/>
          <p:cNvSpPr/>
          <p:nvPr/>
        </p:nvSpPr>
        <p:spPr>
          <a:xfrm>
            <a:off x="518933" y="941299"/>
            <a:ext cx="8191700" cy="1465088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6"/>
              <p:cNvSpPr/>
              <p:nvPr/>
            </p:nvSpPr>
            <p:spPr>
              <a:xfrm>
                <a:off x="666847" y="1345583"/>
                <a:ext cx="8049289" cy="1060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Dadas duas sucessões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se a partir de certa ordem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+∞</m:t>
                        </m:r>
                      </m:e>
                    </m:func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então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+∞</m:t>
                        </m:r>
                      </m:e>
                    </m:func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345583"/>
                <a:ext cx="8049289" cy="1060803"/>
              </a:xfrm>
              <a:prstGeom prst="rect">
                <a:avLst/>
              </a:prstGeom>
              <a:blipFill rotWithShape="0">
                <a:blip r:embed="rId3"/>
                <a:stretch>
                  <a:fillRect l="-60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6"/>
          <p:cNvSpPr/>
          <p:nvPr/>
        </p:nvSpPr>
        <p:spPr>
          <a:xfrm>
            <a:off x="677853" y="941297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44" name="Rectangle 6"/>
          <p:cNvSpPr/>
          <p:nvPr/>
        </p:nvSpPr>
        <p:spPr>
          <a:xfrm>
            <a:off x="661344" y="2568955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Exemplo: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/>
              <p:cNvSpPr/>
              <p:nvPr/>
            </p:nvSpPr>
            <p:spPr>
              <a:xfrm>
                <a:off x="661344" y="2931361"/>
                <a:ext cx="8065798" cy="1046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duas sucessões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tais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que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+∞</m:t>
                        </m:r>
                      </m:e>
                    </m:func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para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/>
              </a:p>
            </p:txBody>
          </p:sp>
        </mc:Choice>
        <mc:Fallback xmlns="">
          <p:sp>
            <p:nvSpPr>
              <p:cNvPr id="45" name="Retângulo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4" y="2931361"/>
                <a:ext cx="8065798" cy="1046633"/>
              </a:xfrm>
              <a:prstGeom prst="rect">
                <a:avLst/>
              </a:prstGeom>
              <a:blipFill rotWithShape="0">
                <a:blip r:embed="rId4"/>
                <a:stretch>
                  <a:fillRect l="-604" b="-348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Teoremas de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comparação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61344" y="3457611"/>
                <a:ext cx="806579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  <a:tabLst>
                    <a:tab pos="623888" algn="l"/>
                  </a:tabLst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Então, para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≥7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4" y="3457611"/>
                <a:ext cx="8065798" cy="507831"/>
              </a:xfrm>
              <a:prstGeom prst="rect">
                <a:avLst/>
              </a:prstGeom>
              <a:blipFill rotWithShape="0">
                <a:blip r:embed="rId5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666847" y="3824502"/>
                <a:ext cx="8065798" cy="631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  <a:tabLst>
                    <a:tab pos="623888" algn="l"/>
                  </a:tabLst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Pelo teorema anterior, tem-se que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PT" b="1" i="1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+∞</m:t>
                        </m:r>
                      </m:e>
                    </m:func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3824502"/>
                <a:ext cx="8065798" cy="631135"/>
              </a:xfrm>
              <a:prstGeom prst="rect">
                <a:avLst/>
              </a:prstGeom>
              <a:blipFill rotWithShape="0">
                <a:blip r:embed="rId6"/>
                <a:stretch>
                  <a:fillRect l="-604" b="-9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819247" y="7374897"/>
                <a:ext cx="8065798" cy="631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  <a:tabLst>
                    <a:tab pos="623888" algn="l"/>
                  </a:tabLst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Pelo teorema anterior tem-se que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+∞</m:t>
                        </m:r>
                      </m:e>
                    </m:func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247" y="7374897"/>
                <a:ext cx="8065798" cy="631135"/>
              </a:xfrm>
              <a:prstGeom prst="rect">
                <a:avLst/>
              </a:prstGeom>
              <a:blipFill rotWithShape="0">
                <a:blip r:embed="rId7"/>
                <a:stretch>
                  <a:fillRect l="-604" b="-194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355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/>
      <p:bldP spid="40" grpId="0"/>
      <p:bldP spid="44" grpId="0"/>
      <p:bldP spid="45" grpId="0"/>
      <p:bldP spid="3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7" name="Retângulo arredondado 36"/>
          <p:cNvSpPr/>
          <p:nvPr/>
        </p:nvSpPr>
        <p:spPr>
          <a:xfrm>
            <a:off x="518933" y="941299"/>
            <a:ext cx="8191700" cy="1465088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6"/>
              <p:cNvSpPr/>
              <p:nvPr/>
            </p:nvSpPr>
            <p:spPr>
              <a:xfrm>
                <a:off x="666847" y="1345583"/>
                <a:ext cx="8049289" cy="1060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Dadas duas sucessões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se a partir de certa ordem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∞</m:t>
                        </m:r>
                      </m:e>
                    </m:func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então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∞</m:t>
                        </m:r>
                      </m:e>
                    </m:func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345583"/>
                <a:ext cx="8049289" cy="1060803"/>
              </a:xfrm>
              <a:prstGeom prst="rect">
                <a:avLst/>
              </a:prstGeom>
              <a:blipFill rotWithShape="0">
                <a:blip r:embed="rId3"/>
                <a:stretch>
                  <a:fillRect l="-60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6"/>
          <p:cNvSpPr/>
          <p:nvPr/>
        </p:nvSpPr>
        <p:spPr>
          <a:xfrm>
            <a:off x="677853" y="941297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44" name="Rectangle 6"/>
          <p:cNvSpPr/>
          <p:nvPr/>
        </p:nvSpPr>
        <p:spPr>
          <a:xfrm>
            <a:off x="661344" y="2434485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Exemplo: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/>
              <p:cNvSpPr/>
              <p:nvPr/>
            </p:nvSpPr>
            <p:spPr>
              <a:xfrm>
                <a:off x="661344" y="2796891"/>
                <a:ext cx="8065798" cy="1001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duas sucessões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tais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que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∞</m:t>
                        </m:r>
                      </m:e>
                    </m:func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para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/>
              </a:p>
            </p:txBody>
          </p:sp>
        </mc:Choice>
        <mc:Fallback xmlns="">
          <p:sp>
            <p:nvSpPr>
              <p:cNvPr id="45" name="Retângulo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4" y="2796891"/>
                <a:ext cx="8065798" cy="1001877"/>
              </a:xfrm>
              <a:prstGeom prst="rect">
                <a:avLst/>
              </a:prstGeom>
              <a:blipFill rotWithShape="0">
                <a:blip r:embed="rId4"/>
                <a:stretch>
                  <a:fillRect l="-604" b="-853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Teoremas de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comparação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61344" y="3323141"/>
                <a:ext cx="8065798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  <a:tabLst>
                    <a:tab pos="623888" algn="l"/>
                  </a:tabLst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Então, para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4" y="3323141"/>
                <a:ext cx="8065798" cy="456535"/>
              </a:xfrm>
              <a:prstGeom prst="rect">
                <a:avLst/>
              </a:prstGeom>
              <a:blipFill rotWithShape="0">
                <a:blip r:embed="rId5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666847" y="3690032"/>
                <a:ext cx="8065798" cy="631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  <a:tabLst>
                    <a:tab pos="623888" algn="l"/>
                  </a:tabLst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Pelo teorema anterior, tem-se que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PT" b="1" i="1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b="1" i="1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∞</m:t>
                        </m:r>
                      </m:e>
                    </m:func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3690032"/>
                <a:ext cx="8065798" cy="631135"/>
              </a:xfrm>
              <a:prstGeom prst="rect">
                <a:avLst/>
              </a:prstGeom>
              <a:blipFill rotWithShape="0">
                <a:blip r:embed="rId6"/>
                <a:stretch>
                  <a:fillRect l="-604" b="-9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844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/>
      <p:bldP spid="40" grpId="0"/>
      <p:bldP spid="44" grpId="0"/>
      <p:bldP spid="45" grpId="0"/>
      <p:bldP spid="3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7" name="Retângulo arredondado 36"/>
          <p:cNvSpPr/>
          <p:nvPr/>
        </p:nvSpPr>
        <p:spPr>
          <a:xfrm>
            <a:off x="518933" y="941299"/>
            <a:ext cx="8191700" cy="1763304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6"/>
              <p:cNvSpPr/>
              <p:nvPr/>
            </p:nvSpPr>
            <p:spPr>
              <a:xfrm>
                <a:off x="666847" y="1345583"/>
                <a:ext cx="8049289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Dadas duas sucessões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convergentes com o mesmo limite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e uma sucessão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tal que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 partir de certa ordem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então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é convergente 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lim</m:t>
                        </m:r>
                      </m:fName>
                      <m:e>
                        <m:sSub>
                          <m:sSub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345583"/>
                <a:ext cx="8049289" cy="1338828"/>
              </a:xfrm>
              <a:prstGeom prst="rect">
                <a:avLst/>
              </a:prstGeom>
              <a:blipFill rotWithShape="0">
                <a:blip r:embed="rId3"/>
                <a:stretch>
                  <a:fillRect l="-606" b="-31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6"/>
          <p:cNvSpPr/>
          <p:nvPr/>
        </p:nvSpPr>
        <p:spPr>
          <a:xfrm>
            <a:off x="677853" y="941297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 das sucessões enquadradas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44" name="Rectangle 6"/>
          <p:cNvSpPr/>
          <p:nvPr/>
        </p:nvSpPr>
        <p:spPr>
          <a:xfrm>
            <a:off x="661344" y="2768135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Exemplo: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/>
              <p:cNvSpPr/>
              <p:nvPr/>
            </p:nvSpPr>
            <p:spPr>
              <a:xfrm>
                <a:off x="677853" y="3138627"/>
                <a:ext cx="806579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sucessão definida por                         . </a:t>
                </a:r>
                <a:endParaRPr lang="pt-PT" dirty="0"/>
              </a:p>
            </p:txBody>
          </p:sp>
        </mc:Choice>
        <mc:Fallback xmlns="">
          <p:sp>
            <p:nvSpPr>
              <p:cNvPr id="45" name="Retângulo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3138627"/>
                <a:ext cx="8065798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605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Teorema das sucessões enquadradas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72352" y="3658694"/>
                <a:ext cx="806579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  <a:tabLst>
                    <a:tab pos="623888" algn="l"/>
                  </a:tabLst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–1≤</m:t>
                    </m:r>
                    <m:func>
                      <m:func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≤1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podemos enquadrar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658694"/>
                <a:ext cx="8065798" cy="507831"/>
              </a:xfrm>
              <a:prstGeom prst="rect">
                <a:avLst/>
              </a:prstGeom>
              <a:blipFill rotWithShape="0">
                <a:blip r:embed="rId5"/>
                <a:stretch>
                  <a:fillRect l="-605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4276152" y="3121474"/>
                <a:ext cx="1533048" cy="5421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152" y="3121474"/>
                <a:ext cx="1533048" cy="54213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77853" y="4231217"/>
                <a:ext cx="28023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–1≤</m:t>
                    </m:r>
                    <m:func>
                      <m:funcPr>
                        <m:ctrlPr>
                          <a:rPr lang="pt-PT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≤1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4231217"/>
                <a:ext cx="2802306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3412197" y="4231217"/>
                <a:ext cx="32609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–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func>
                      <m:funcPr>
                        <m:ctrlPr>
                          <a:rPr lang="pt-PT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197" y="4231217"/>
                <a:ext cx="3260957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3412197" y="4504190"/>
                <a:ext cx="3555140" cy="659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pt-PT" i="1">
                            <a:latin typeface="Cambria Math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f>
                      <m:fPr>
                        <m:ctrlPr>
                          <a:rPr lang="pt-PT" i="1">
                            <a:latin typeface="Cambria Math"/>
                          </a:rPr>
                        </m:ctrlPr>
                      </m:fPr>
                      <m:num>
                        <m:r>
                          <a:rPr lang="pt-PT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pt-PT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f>
                      <m:fPr>
                        <m:ctrlPr>
                          <a:rPr lang="pt-PT" i="1">
                            <a:latin typeface="Cambria Math"/>
                          </a:rPr>
                        </m:ctrlPr>
                      </m:fPr>
                      <m:num>
                        <m:r>
                          <a:rPr lang="pt-PT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197" y="4504190"/>
                <a:ext cx="3555140" cy="659732"/>
              </a:xfrm>
              <a:prstGeom prst="rect">
                <a:avLst/>
              </a:prstGeom>
              <a:blipFill rotWithShape="0">
                <a:blip r:embed="rId9"/>
                <a:stretch>
                  <a:fillRect b="-463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677852" y="5172177"/>
                <a:ext cx="8264441" cy="714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  <a:tabLst>
                    <a:tab pos="623888" algn="l"/>
                  </a:tabLst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lim</m:t>
                    </m:r>
                    <m:d>
                      <m:d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pt-PT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den>
                        </m:f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pt-PT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fName>
                      <m:e>
                        <m:f>
                          <m:fPr>
                            <m:ctrlPr>
                              <a:rPr lang="pt-PT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den>
                        </m:f>
                      </m:e>
                    </m:func>
                    <m:r>
                      <a:rPr lang="pt-PT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o limite da sucessão enquadrada também é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2" y="5172177"/>
                <a:ext cx="8264441" cy="714170"/>
              </a:xfrm>
              <a:prstGeom prst="rect">
                <a:avLst/>
              </a:prstGeom>
              <a:blipFill rotWithShape="0">
                <a:blip r:embed="rId10"/>
                <a:stretch>
                  <a:fillRect l="-590" r="-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tângulo 17"/>
          <p:cNvSpPr/>
          <p:nvPr/>
        </p:nvSpPr>
        <p:spPr>
          <a:xfrm>
            <a:off x="677853" y="5918116"/>
            <a:ext cx="806579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  <a:tabLst>
                <a:tab pos="623888" algn="l"/>
              </a:tabLst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Assim,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1598560" y="5900963"/>
                <a:ext cx="2725682" cy="5421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fName>
                        <m:e>
                          <m:sSub>
                            <m:sSub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PT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pt-PT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den>
                          </m:f>
                        </m:e>
                      </m:func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60" y="5900963"/>
                <a:ext cx="2725682" cy="54213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815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/>
      <p:bldP spid="40" grpId="0"/>
      <p:bldP spid="44" grpId="0"/>
      <p:bldP spid="45" grpId="0"/>
      <p:bldP spid="3" grpId="0"/>
      <p:bldP spid="2" grpId="0"/>
      <p:bldP spid="5" grpId="0"/>
      <p:bldP spid="7" grpId="0"/>
      <p:bldP spid="15" grpId="0"/>
      <p:bldP spid="17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6"/>
              <p:cNvSpPr/>
              <p:nvPr/>
            </p:nvSpPr>
            <p:spPr>
              <a:xfrm>
                <a:off x="677853" y="941297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Considera as sucessões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tais que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lim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</m:t>
                    </m:r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=+∞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 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para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≥10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4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941297"/>
                <a:ext cx="8049289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06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6"/>
          <p:cNvSpPr/>
          <p:nvPr/>
        </p:nvSpPr>
        <p:spPr>
          <a:xfrm>
            <a:off x="688861" y="2474891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Sugestão de resolução: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/>
              <p:cNvSpPr/>
              <p:nvPr/>
            </p:nvSpPr>
            <p:spPr>
              <a:xfrm>
                <a:off x="677853" y="2910028"/>
                <a:ext cx="806579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i="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lim</m:t>
                        </m:r>
                      </m:fName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=+∞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então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lim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</m:t>
                    </m:r>
                    <m:d>
                      <m:d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5−</m:t>
                        </m:r>
                        <m:sSub>
                          <m:sSub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pt-PT" dirty="0"/>
              </a:p>
            </p:txBody>
          </p:sp>
        </mc:Choice>
        <mc:Fallback xmlns="">
          <p:sp>
            <p:nvSpPr>
              <p:cNvPr id="45" name="Retângulo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2910028"/>
                <a:ext cx="8065798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605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1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72352" y="3430095"/>
                <a:ext cx="806579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  <a:tabLst>
                    <a:tab pos="623888" algn="l"/>
                  </a:tabLst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i="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lim</m:t>
                        </m:r>
                      </m:fName>
                      <m:e>
                        <m:d>
                          <m:d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5−</m:t>
                            </m:r>
                            <m:sSub>
                              <m:sSubPr>
                                <m:ctrlPr>
                                  <a:rPr lang="pt-PT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P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 5−</m:t>
                    </m:r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para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≥10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conclui-se que: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430095"/>
                <a:ext cx="8065798" cy="507831"/>
              </a:xfrm>
              <a:prstGeom prst="rect">
                <a:avLst/>
              </a:prstGeom>
              <a:blipFill rotWithShape="0">
                <a:blip r:embed="rId5"/>
                <a:stretch>
                  <a:fillRect l="-605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3891269" y="4028380"/>
                <a:ext cx="1361463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fName>
                        <m:e>
                          <m:sSub>
                            <m:sSub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PT" b="1" i="1" dirty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∞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269" y="4028380"/>
                <a:ext cx="1361463" cy="4154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6"/>
              <p:cNvSpPr/>
              <p:nvPr/>
            </p:nvSpPr>
            <p:spPr>
              <a:xfrm>
                <a:off x="672352" y="1780344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Indica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justificando, qual o limite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780344"/>
                <a:ext cx="8049289" cy="507831"/>
              </a:xfrm>
              <a:prstGeom prst="rect">
                <a:avLst/>
              </a:prstGeom>
              <a:blipFill rotWithShape="0">
                <a:blip r:embed="rId7"/>
                <a:stretch>
                  <a:fillRect l="-60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 7"/>
          <p:cNvSpPr/>
          <p:nvPr/>
        </p:nvSpPr>
        <p:spPr>
          <a:xfrm>
            <a:off x="4138618" y="22136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PT" sz="1400" i="1" dirty="0">
                <a:latin typeface="Arial" panose="020B0604020202020204" pitchFamily="34" charset="0"/>
                <a:cs typeface="Arial" panose="020B0604020202020204" pitchFamily="34" charset="0"/>
              </a:rPr>
              <a:t>Caderno de Apoio às Metas </a:t>
            </a:r>
            <a:r>
              <a:rPr lang="pt-PT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Curriculares</a:t>
            </a:r>
            <a:r>
              <a:rPr lang="pt-PT" sz="1400" i="1" dirty="0">
                <a:latin typeface="Arial" panose="020B0604020202020204" pitchFamily="34" charset="0"/>
                <a:cs typeface="Arial" panose="020B0604020202020204" pitchFamily="34" charset="0"/>
              </a:rPr>
              <a:t>, 12.º ano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4230113" y="2909408"/>
                <a:ext cx="1912318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lim</m:t>
                          </m:r>
                        </m:fName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e>
                      </m:func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lim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113" y="2909408"/>
                <a:ext cx="1912318" cy="5078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5866819" y="2913535"/>
                <a:ext cx="1490344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e>
                      </m:d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819" y="2913535"/>
                <a:ext cx="1490344" cy="5078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7093832" y="2917984"/>
                <a:ext cx="942887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∞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832" y="2917984"/>
                <a:ext cx="942887" cy="5078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041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4" grpId="0"/>
      <p:bldP spid="45" grpId="0"/>
      <p:bldP spid="3" grpId="0"/>
      <p:bldP spid="19" grpId="0"/>
      <p:bldP spid="20" grpId="0"/>
      <p:bldP spid="21" grpId="0"/>
      <p:bldP spid="8" grpId="0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0" name="Rectangle 6"/>
          <p:cNvSpPr/>
          <p:nvPr/>
        </p:nvSpPr>
        <p:spPr>
          <a:xfrm>
            <a:off x="677853" y="941297"/>
            <a:ext cx="8049289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Utiliza o teorema das sucessões enquadradas para calcular o limite de cada uma das sucessões cujo termo geral se indica.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44" name="Rectangle 6"/>
          <p:cNvSpPr/>
          <p:nvPr/>
        </p:nvSpPr>
        <p:spPr>
          <a:xfrm>
            <a:off x="677852" y="2848583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Sugestão de resolução: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672352" y="2001785"/>
            <a:ext cx="8065798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2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 7"/>
          <p:cNvSpPr/>
          <p:nvPr/>
        </p:nvSpPr>
        <p:spPr>
          <a:xfrm>
            <a:off x="4138618" y="254884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PT" sz="1400" i="1" dirty="0">
                <a:latin typeface="Arial" panose="020B0604020202020204" pitchFamily="34" charset="0"/>
                <a:cs typeface="Arial" panose="020B0604020202020204" pitchFamily="34" charset="0"/>
              </a:rPr>
              <a:t>Caderno de Apoio às Metas </a:t>
            </a:r>
            <a:r>
              <a:rPr lang="pt-PT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Curriculares</a:t>
            </a:r>
            <a:r>
              <a:rPr lang="pt-PT" sz="1400" i="1" dirty="0">
                <a:latin typeface="Arial" panose="020B0604020202020204" pitchFamily="34" charset="0"/>
                <a:cs typeface="Arial" panose="020B0604020202020204" pitchFamily="34" charset="0"/>
              </a:rPr>
              <a:t>, 12.º ano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981634" y="1793016"/>
                <a:ext cx="2084295" cy="7704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f>
                                    <m:fPr>
                                      <m:ctrlPr>
                                        <a:rPr lang="pt-PT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pt-PT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+3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634" y="1793016"/>
                <a:ext cx="2084295" cy="7704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672352" y="3268731"/>
                <a:ext cx="8065798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/>
                  <a:tabLst>
                    <a:tab pos="623888" algn="l"/>
                  </a:tabLst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–1≤</m:t>
                    </m:r>
                    <m:func>
                      <m:func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≤1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podemos enquadrar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268731"/>
                <a:ext cx="8065798" cy="456535"/>
              </a:xfrm>
              <a:prstGeom prst="rect">
                <a:avLst/>
              </a:prstGeom>
              <a:blipFill rotWithShape="0">
                <a:blip r:embed="rId4"/>
                <a:stretch>
                  <a:fillRect l="-454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1067816" y="3841254"/>
                <a:ext cx="2966518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–1≤</m:t>
                    </m:r>
                    <m:func>
                      <m:funcPr>
                        <m:ctrlPr>
                          <a:rPr lang="pt-PT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≤1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816" y="3841254"/>
                <a:ext cx="2966518" cy="506870"/>
              </a:xfrm>
              <a:prstGeom prst="rect">
                <a:avLst/>
              </a:prstGeom>
              <a:blipFill rotWithShape="0">
                <a:blip r:embed="rId5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3953652" y="3555090"/>
                <a:ext cx="3687100" cy="7924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pt-PT" i="1">
                            <a:latin typeface="Cambria Math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f>
                      <m:fPr>
                        <m:ctrlPr>
                          <a:rPr lang="pt-PT" i="1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pt-PT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>
                                  <m:fPr>
                                    <m:ctrlPr>
                                      <a:rPr lang="pt-PT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</m:num>
                                  <m:den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f>
                      <m:fPr>
                        <m:ctrlPr>
                          <a:rPr lang="pt-PT" i="1">
                            <a:latin typeface="Cambria Math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652" y="3555090"/>
                <a:ext cx="3687100" cy="792461"/>
              </a:xfrm>
              <a:prstGeom prst="rect">
                <a:avLst/>
              </a:prstGeom>
              <a:blipFill rotWithShape="0">
                <a:blip r:embed="rId6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677853" y="4348124"/>
                <a:ext cx="8065798" cy="11296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>
                  <a:lnSpc>
                    <a:spcPct val="150000"/>
                  </a:lnSpc>
                  <a:buClr>
                    <a:srgbClr val="05AAB0"/>
                  </a:buClr>
                  <a:tabLst>
                    <a:tab pos="623888" algn="l"/>
                  </a:tabLst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Uma vez que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lim</m:t>
                    </m:r>
                    <m:d>
                      <m:d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pt-PT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den>
                        </m:f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pt-PT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fName>
                      <m:e>
                        <m:f>
                          <m:fPr>
                            <m:ctrlPr>
                              <a:rPr lang="pt-PT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den>
                        </m:f>
                      </m:e>
                    </m:func>
                    <m:r>
                      <a:rPr lang="pt-PT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pelo teorema das sucessões enquadradas, conclui-se que: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4348124"/>
                <a:ext cx="8065798" cy="1129668"/>
              </a:xfrm>
              <a:prstGeom prst="rect">
                <a:avLst/>
              </a:prstGeom>
              <a:blipFill rotWithShape="0">
                <a:blip r:embed="rId7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3183383" y="5389977"/>
                <a:ext cx="2777235" cy="6780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fName>
                        <m:e>
                          <m:sSub>
                            <m:sSub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f>
                                        <m:fPr>
                                          <m:ctrlPr>
                                            <a:rPr lang="pt-PT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num>
                                        <m:den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den>
                          </m:f>
                        </m:e>
                      </m:func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383" y="5389977"/>
                <a:ext cx="2777235" cy="67807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597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4" grpId="0"/>
      <p:bldP spid="45" grpId="0"/>
      <p:bldP spid="21" grpId="0"/>
      <p:bldP spid="2" grpId="0"/>
      <p:bldP spid="16" grpId="0"/>
      <p:bldP spid="17" grpId="0"/>
      <p:bldP spid="24" grpId="0"/>
      <p:bldP spid="25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0" name="Rectangle 6"/>
          <p:cNvSpPr/>
          <p:nvPr/>
        </p:nvSpPr>
        <p:spPr>
          <a:xfrm>
            <a:off x="677853" y="941297"/>
            <a:ext cx="8049289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Utiliza o teorema das sucessões enquadradas para calcular o limite de cada uma das sucessões cujo termo geral se indica.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44" name="Rectangle 6"/>
          <p:cNvSpPr/>
          <p:nvPr/>
        </p:nvSpPr>
        <p:spPr>
          <a:xfrm>
            <a:off x="677852" y="2848583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Sugestão de resolução: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672352" y="2001785"/>
            <a:ext cx="8065798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 startAt="2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2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 7"/>
          <p:cNvSpPr/>
          <p:nvPr/>
        </p:nvSpPr>
        <p:spPr>
          <a:xfrm>
            <a:off x="4138618" y="254884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PT" sz="1400" i="1" dirty="0">
                <a:latin typeface="Arial" panose="020B0604020202020204" pitchFamily="34" charset="0"/>
                <a:cs typeface="Arial" panose="020B0604020202020204" pitchFamily="34" charset="0"/>
              </a:rPr>
              <a:t>Caderno de Apoio às Metas </a:t>
            </a:r>
            <a:r>
              <a:rPr lang="pt-PT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Curriculares</a:t>
            </a:r>
            <a:r>
              <a:rPr lang="pt-PT" sz="1400" i="1" dirty="0">
                <a:latin typeface="Arial" panose="020B0604020202020204" pitchFamily="34" charset="0"/>
                <a:cs typeface="Arial" panose="020B0604020202020204" pitchFamily="34" charset="0"/>
              </a:rPr>
              <a:t>, 12.º ano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981634" y="1899068"/>
                <a:ext cx="2084295" cy="652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PT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func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634" y="1899068"/>
                <a:ext cx="2084295" cy="6527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672352" y="3268731"/>
                <a:ext cx="8065798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 indent="-268288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2"/>
                  <a:tabLst>
                    <a:tab pos="623888" algn="l"/>
                  </a:tabLst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–1≤</m:t>
                    </m:r>
                    <m:func>
                      <m:func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≤1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268731"/>
                <a:ext cx="8065798" cy="456535"/>
              </a:xfrm>
              <a:prstGeom prst="rect">
                <a:avLst/>
              </a:prstGeom>
              <a:blipFill rotWithShape="0">
                <a:blip r:embed="rId4"/>
                <a:stretch>
                  <a:fillRect l="-454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1027475" y="3841254"/>
                <a:ext cx="28382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–1≤</m:t>
                    </m:r>
                    <m:func>
                      <m:funcPr>
                        <m:ctrlPr>
                          <a:rPr lang="pt-PT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PT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≤1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475" y="3841254"/>
                <a:ext cx="2838213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3838794" y="3746330"/>
                <a:ext cx="3222870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sSup>
                      <m:sSupPr>
                        <m:ctrlPr>
                          <a:rPr lang="pt-PT" i="1">
                            <a:latin typeface="Cambria Math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pt-PT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pt-PT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794" y="3746330"/>
                <a:ext cx="3222870" cy="507831"/>
              </a:xfrm>
              <a:prstGeom prst="rect">
                <a:avLst/>
              </a:prstGeom>
              <a:blipFill rotWithShape="0">
                <a:blip r:embed="rId6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677853" y="4764981"/>
                <a:ext cx="8065798" cy="1096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  <a:buClr>
                    <a:srgbClr val="05AAB0"/>
                  </a:buClr>
                  <a:tabLst>
                    <a:tab pos="623888" algn="l"/>
                  </a:tabLst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Uma vez que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lim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0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pt-PT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fName>
                      <m:e>
                        <m:f>
                          <m:fPr>
                            <m:ctrlPr>
                              <a:rPr lang="pt-PT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func>
                    <m:r>
                      <a:rPr lang="pt-PT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pelo teorema das sucessões enquadradas, conclui-se que: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4764981"/>
                <a:ext cx="8065798" cy="1096775"/>
              </a:xfrm>
              <a:prstGeom prst="rect">
                <a:avLst/>
              </a:prstGeom>
              <a:blipFill rotWithShape="0"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3168443" y="5806834"/>
                <a:ext cx="2807114" cy="560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fName>
                        <m:e>
                          <m:sSub>
                            <m:sSub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func>
                                    <m:funcPr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pt-PT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func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func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443" y="5806834"/>
                <a:ext cx="2807114" cy="5604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3865688" y="4113741"/>
                <a:ext cx="3294620" cy="686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f>
                      <m:fPr>
                        <m:ctrlPr>
                          <a:rPr lang="pt-PT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PT" i="1">
                                <a:latin typeface="Cambria Math"/>
                              </a:rPr>
                            </m:ctrlPr>
                          </m:sSupPr>
                          <m:e>
                            <m:func>
                              <m:funcPr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t-PT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func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pt-PT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num>
                      <m:den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f>
                      <m:fPr>
                        <m:ctrlPr>
                          <a:rPr lang="pt-PT" i="1">
                            <a:latin typeface="Cambria Math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688" y="4113741"/>
                <a:ext cx="3294620" cy="686150"/>
              </a:xfrm>
              <a:prstGeom prst="rect">
                <a:avLst/>
              </a:prstGeom>
              <a:blipFill rotWithShape="0">
                <a:blip r:embed="rId9"/>
                <a:stretch>
                  <a:fillRect b="-446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135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2" grpId="0"/>
      <p:bldP spid="16" grpId="0"/>
      <p:bldP spid="17" grpId="0"/>
      <p:bldP spid="24" grpId="0"/>
      <p:bldP spid="25" grpId="0"/>
      <p:bldP spid="27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0" name="Rectangle 6"/>
          <p:cNvSpPr/>
          <p:nvPr/>
        </p:nvSpPr>
        <p:spPr>
          <a:xfrm>
            <a:off x="677853" y="941297"/>
            <a:ext cx="8049289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Utiliza o teorema das sucessões enquadradas para calcular o limite de cada uma das sucessões cujo termo geral se indica.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44" name="Rectangle 6"/>
          <p:cNvSpPr/>
          <p:nvPr/>
        </p:nvSpPr>
        <p:spPr>
          <a:xfrm>
            <a:off x="677852" y="2754454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Sugestão de resolução: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672352" y="2001785"/>
            <a:ext cx="806579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 startAt="3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2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 7"/>
          <p:cNvSpPr/>
          <p:nvPr/>
        </p:nvSpPr>
        <p:spPr>
          <a:xfrm>
            <a:off x="4138618" y="252195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PT" sz="1400" i="1" dirty="0">
                <a:latin typeface="Arial" panose="020B0604020202020204" pitchFamily="34" charset="0"/>
                <a:cs typeface="Arial" panose="020B0604020202020204" pitchFamily="34" charset="0"/>
              </a:rPr>
              <a:t>Caderno de Apoio às Metas </a:t>
            </a:r>
            <a:r>
              <a:rPr lang="pt-PT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Curriculares</a:t>
            </a:r>
            <a:r>
              <a:rPr lang="pt-PT" sz="1400" i="1" dirty="0">
                <a:latin typeface="Arial" panose="020B0604020202020204" pitchFamily="34" charset="0"/>
                <a:cs typeface="Arial" panose="020B0604020202020204" pitchFamily="34" charset="0"/>
              </a:rPr>
              <a:t>, 12.º ano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1008528" y="1882296"/>
                <a:ext cx="2084295" cy="746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528" y="1882296"/>
                <a:ext cx="2084295" cy="74680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672352" y="3080473"/>
                <a:ext cx="8065798" cy="633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 indent="-363538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3"/>
                  <a:tabLst>
                    <a:tab pos="623888" algn="l"/>
                  </a:tabLst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a sucessão de termo geral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PT" i="1">
                            <a:latin typeface="Cambria Math"/>
                          </a:rPr>
                        </m:ctrlPr>
                      </m:fPr>
                      <m:num>
                        <m:r>
                          <a:rPr lang="pt-PT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pt-PT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080473"/>
                <a:ext cx="8065798" cy="633315"/>
              </a:xfrm>
              <a:prstGeom prst="rect">
                <a:avLst/>
              </a:prstGeom>
              <a:blipFill rotWithShape="0">
                <a:blip r:embed="rId4"/>
                <a:stretch>
                  <a:fillRect l="-454" b="-480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677853" y="3687768"/>
                <a:ext cx="806579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 indent="-268288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  <a:tabLst>
                    <a:tab pos="623888" algn="l"/>
                  </a:tabLst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sucessão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é </a:t>
                </a: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monótona crescente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De facto,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3687768"/>
                <a:ext cx="8065798" cy="507831"/>
              </a:xfrm>
              <a:prstGeom prst="rect">
                <a:avLst/>
              </a:prstGeom>
              <a:blipFill rotWithShape="0">
                <a:blip r:embed="rId5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1267969" y="4264798"/>
                <a:ext cx="12322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P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969" y="4264798"/>
                <a:ext cx="123226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2355683" y="4114917"/>
                <a:ext cx="2684516" cy="66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5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pt-PT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683" y="4114917"/>
                <a:ext cx="2684516" cy="66909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4908176" y="4117078"/>
                <a:ext cx="2088969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</m:den>
                      </m:f>
                      <m:r>
                        <a:rPr lang="pt-PT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176" y="4117078"/>
                <a:ext cx="2088969" cy="61734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2355683" y="4780736"/>
                <a:ext cx="4193776" cy="675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</m:e>
                          </m:d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pt-PT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</m:e>
                          </m:d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683" y="4780736"/>
                <a:ext cx="4193776" cy="67582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2355683" y="5488049"/>
                <a:ext cx="4035592" cy="687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+10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+2−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</m:e>
                          </m:d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683" y="5488049"/>
                <a:ext cx="4035592" cy="68736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2355683" y="6143930"/>
                <a:ext cx="2196434" cy="6519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</m:e>
                          </m:d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683" y="6143930"/>
                <a:ext cx="2196434" cy="65197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4459622" y="6285250"/>
                <a:ext cx="13989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622" y="6285250"/>
                <a:ext cx="1398909" cy="369332"/>
              </a:xfrm>
              <a:prstGeom prst="rect">
                <a:avLst/>
              </a:prstGeom>
              <a:blipFill rotWithShape="0">
                <a:blip r:embed="rId12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046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2" grpId="0"/>
      <p:bldP spid="16" grpId="0"/>
      <p:bldP spid="25" grpId="0"/>
      <p:bldP spid="3" grpId="0"/>
      <p:bldP spid="5" grpId="0"/>
      <p:bldP spid="7" grpId="0"/>
      <p:bldP spid="8" grpId="0"/>
      <p:bldP spid="18" grpId="0"/>
      <p:bldP spid="24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0" name="Rectangle 6"/>
          <p:cNvSpPr/>
          <p:nvPr/>
        </p:nvSpPr>
        <p:spPr>
          <a:xfrm>
            <a:off x="677853" y="941297"/>
            <a:ext cx="8049289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Utiliza o teorema das sucessões enquadradas para calcular o limite de cada uma das sucessões cujo termo geral se indica.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44" name="Rectangle 6"/>
          <p:cNvSpPr/>
          <p:nvPr/>
        </p:nvSpPr>
        <p:spPr>
          <a:xfrm>
            <a:off x="677852" y="2754454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Sugestão de resolução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(continuação)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672352" y="2001785"/>
            <a:ext cx="806579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 startAt="3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2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 7"/>
          <p:cNvSpPr/>
          <p:nvPr/>
        </p:nvSpPr>
        <p:spPr>
          <a:xfrm>
            <a:off x="4138618" y="252195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PT" sz="1400" i="1" dirty="0">
                <a:latin typeface="Arial" panose="020B0604020202020204" pitchFamily="34" charset="0"/>
                <a:cs typeface="Arial" panose="020B0604020202020204" pitchFamily="34" charset="0"/>
              </a:rPr>
              <a:t>Caderno de Apoio às Metas </a:t>
            </a:r>
            <a:r>
              <a:rPr lang="pt-PT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Curriculares</a:t>
            </a:r>
            <a:r>
              <a:rPr lang="pt-PT" sz="1400" i="1" dirty="0">
                <a:latin typeface="Arial" panose="020B0604020202020204" pitchFamily="34" charset="0"/>
                <a:cs typeface="Arial" panose="020B0604020202020204" pitchFamily="34" charset="0"/>
              </a:rPr>
              <a:t>, 12.º ano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1008528" y="1882296"/>
                <a:ext cx="2084295" cy="746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528" y="1882296"/>
                <a:ext cx="2084295" cy="74680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672352" y="3080473"/>
                <a:ext cx="8065798" cy="633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 indent="-363538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3"/>
                  <a:tabLst>
                    <a:tab pos="623888" algn="l"/>
                  </a:tabLst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a sucessão de termo geral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PT" i="1">
                            <a:latin typeface="Cambria Math"/>
                          </a:rPr>
                        </m:ctrlPr>
                      </m:fPr>
                      <m:num>
                        <m:r>
                          <a:rPr lang="pt-PT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pt-PT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080473"/>
                <a:ext cx="8065798" cy="633315"/>
              </a:xfrm>
              <a:prstGeom prst="rect">
                <a:avLst/>
              </a:prstGeom>
              <a:blipFill rotWithShape="0">
                <a:blip r:embed="rId4"/>
                <a:stretch>
                  <a:fillRect l="-454" b="-480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677853" y="3687768"/>
                <a:ext cx="8065798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 indent="-268288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  <a:tabLst>
                    <a:tab pos="623888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3687768"/>
                <a:ext cx="8065798" cy="456535"/>
              </a:xfrm>
              <a:prstGeom prst="rect">
                <a:avLst/>
              </a:prstGeom>
              <a:blipFill rotWithShape="0">
                <a:blip r:embed="rId5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1544185" y="3607361"/>
                <a:ext cx="1402948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185" y="3607361"/>
                <a:ext cx="1402948" cy="61734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2778238" y="3607361"/>
                <a:ext cx="705642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6 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238" y="3607361"/>
                <a:ext cx="705642" cy="6127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3296755" y="3611977"/>
                <a:ext cx="705642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3 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755" y="3611977"/>
                <a:ext cx="705642" cy="6127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672352" y="4311789"/>
                <a:ext cx="8065798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 indent="-268288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  <a:tabLst>
                    <a:tab pos="623888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311789"/>
                <a:ext cx="8065798" cy="456535"/>
              </a:xfrm>
              <a:prstGeom prst="rect">
                <a:avLst/>
              </a:prstGeom>
              <a:blipFill rotWithShape="0">
                <a:blip r:embed="rId9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1538684" y="4231382"/>
                <a:ext cx="1144031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684" y="4231382"/>
                <a:ext cx="1144031" cy="61734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2490350" y="4231382"/>
                <a:ext cx="1970411" cy="6519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5 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5</m:t>
                          </m:r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350" y="4231382"/>
                <a:ext cx="1970411" cy="65197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4312757" y="4326266"/>
                <a:ext cx="1442190" cy="485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pt-PT" i="1">
                            <a:latin typeface="Cambria Math"/>
                          </a:rPr>
                        </m:ctrlPr>
                      </m:fPr>
                      <m:num>
                        <m:r>
                          <a:rPr lang="pt-PT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5 </m:t>
                        </m:r>
                      </m:den>
                    </m:f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757" y="4326266"/>
                <a:ext cx="1442190" cy="485774"/>
              </a:xfrm>
              <a:prstGeom prst="rect">
                <a:avLst/>
              </a:prstGeom>
              <a:blipFill rotWithShape="0">
                <a:blip r:embed="rId12"/>
                <a:stretch>
                  <a:fillRect b="-759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1008528" y="4852381"/>
                <a:ext cx="5045201" cy="682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Então,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PT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3 </m:t>
                        </m:r>
                      </m:den>
                    </m:f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f>
                      <m:fPr>
                        <m:ctrlPr>
                          <a:rPr lang="pt-PT" i="1">
                            <a:latin typeface="Cambria Math"/>
                          </a:rPr>
                        </m:ctrlPr>
                      </m:fPr>
                      <m:num>
                        <m:r>
                          <a:rPr lang="pt-PT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pt-PT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pt-PT" i="1">
                            <a:latin typeface="Cambria Math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 2 </m:t>
                        </m:r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528" y="4852381"/>
                <a:ext cx="5045201" cy="682495"/>
              </a:xfrm>
              <a:prstGeom prst="rect">
                <a:avLst/>
              </a:prstGeom>
              <a:blipFill rotWithShape="0">
                <a:blip r:embed="rId14"/>
                <a:stretch>
                  <a:fillRect l="-96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3980998" y="4785998"/>
                <a:ext cx="4768154" cy="762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 1 </m:t>
                                </m:r>
                              </m:num>
                              <m:den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sSup>
                      <m:sSupPr>
                        <m:ctrlPr>
                          <a:rPr lang="pt-PT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sSup>
                      <m:sSupPr>
                        <m:ctrlPr>
                          <a:rPr lang="pt-PT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998" y="4785998"/>
                <a:ext cx="4768154" cy="76232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677852" y="5473625"/>
                <a:ext cx="8237547" cy="1177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>
                  <a:lnSpc>
                    <a:spcPct val="150000"/>
                  </a:lnSpc>
                  <a:buClr>
                    <a:srgbClr val="05AAB0"/>
                  </a:buClr>
                  <a:tabLst>
                    <a:tab pos="623888" algn="l"/>
                  </a:tabLst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lim</m:t>
                    </m:r>
                    <m:sSup>
                      <m:sSupPr>
                        <m:ctrlPr>
                          <a:rPr lang="pt-PT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 1 </m:t>
                                </m:r>
                              </m:num>
                              <m:den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pt-PT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fName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t-PT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 2 </m:t>
                                    </m:r>
                                  </m:num>
                                  <m:den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pt-PT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pelo teorema das sucessões enquadradas, conclui-se que: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2" y="5473625"/>
                <a:ext cx="8237547" cy="1177823"/>
              </a:xfrm>
              <a:prstGeom prst="rect">
                <a:avLst/>
              </a:prstGeom>
              <a:blipFill rotWithShape="0">
                <a:blip r:embed="rId16"/>
                <a:stretch>
                  <a:fillRect r="-740" b="-310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2615480" y="6016934"/>
                <a:ext cx="3063724" cy="746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</a:rPr>
                            <m:t>lim</m:t>
                          </m:r>
                        </m:fName>
                        <m:e>
                          <m:sSub>
                            <m:sSub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</a:rPr>
                            <m:t>lim</m:t>
                          </m:r>
                        </m:fName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 2</m:t>
                                      </m:r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480" y="6016934"/>
                <a:ext cx="3063724" cy="746808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4" name="Tabela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2743966"/>
                  </p:ext>
                </p:extLst>
              </p:nvPr>
            </p:nvGraphicFramePr>
            <p:xfrm>
              <a:off x="6578150" y="3505647"/>
              <a:ext cx="2160000" cy="13553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0000"/>
                    <a:gridCol w="1080000"/>
                  </a:tblGrid>
                  <a:tr h="370840">
                    <a:tc>
                      <a:txBody>
                        <a:bodyPr/>
                        <a:lstStyle/>
                        <a:p>
                          <a:pPr marL="0" indent="174625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pt-PT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pt-PT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pt-PT" sz="1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pt-PT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  <m:r>
                                  <a:rPr lang="pt-PT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pt-PT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pt-PT" sz="1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indent="93663"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pt-PT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  <m:r>
                                  <a:rPr lang="pt-PT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pt-PT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t-PT" sz="1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t-PT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pt-PT" sz="1400" b="0" i="1" smtClean="0">
                                        <a:latin typeface="Cambria Math" panose="02040503050406030204" pitchFamily="18" charset="0"/>
                                      </a:rPr>
                                      <m:t>5 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PT" sz="14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PT" sz="1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t-PT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pt-PT" sz="1400" b="0" i="1" smtClean="0">
                                        <a:latin typeface="Cambria Math" panose="02040503050406030204" pitchFamily="18" charset="0"/>
                                      </a:rPr>
                                      <m:t>5 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PT" sz="14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indent="538163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pt-PT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t-PT" sz="1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t-PT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pt-PT" sz="1400" b="0" i="1" smtClean="0">
                                        <a:latin typeface="Cambria Math" panose="02040503050406030204" pitchFamily="18" charset="0"/>
                                      </a:rPr>
                                      <m:t>5 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PT" sz="14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pt-PT" sz="14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4" name="Tabela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2743966"/>
                  </p:ext>
                </p:extLst>
              </p:nvPr>
            </p:nvGraphicFramePr>
            <p:xfrm>
              <a:off x="6578150" y="3505647"/>
              <a:ext cx="2160000" cy="13553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0000"/>
                    <a:gridCol w="10800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8"/>
                          <a:stretch>
                            <a:fillRect r="-100565" b="-268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8"/>
                          <a:stretch>
                            <a:fillRect l="-100000" r="-565" b="-268852"/>
                          </a:stretch>
                        </a:blipFill>
                      </a:tcPr>
                    </a:tc>
                  </a:tr>
                  <a:tr h="492252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8"/>
                          <a:stretch>
                            <a:fillRect t="-76250" r="-100565" b="-1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8"/>
                          <a:stretch>
                            <a:fillRect l="-100000" t="-76250" r="-565" b="-105000"/>
                          </a:stretch>
                        </a:blipFill>
                      </a:tcPr>
                    </a:tc>
                  </a:tr>
                  <a:tr h="492252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8"/>
                          <a:stretch>
                            <a:fillRect t="-174074" r="-100565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sz="14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4381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9" grpId="0"/>
      <p:bldP spid="20" grpId="0"/>
      <p:bldP spid="22" grpId="0"/>
      <p:bldP spid="23" grpId="0"/>
      <p:bldP spid="26" grpId="0"/>
      <p:bldP spid="27" grpId="0"/>
      <p:bldP spid="28" grpId="0"/>
      <p:bldP spid="30" grpId="0"/>
      <p:bldP spid="31" grpId="0"/>
      <p:bldP spid="32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0" name="Rectangle 6"/>
          <p:cNvSpPr/>
          <p:nvPr/>
        </p:nvSpPr>
        <p:spPr>
          <a:xfrm>
            <a:off x="644835" y="887509"/>
            <a:ext cx="8049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Dos teoremas anteriores sobre sucessões e da definição de limite de uma função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resultam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os seguintes teoremas: 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13" name="TextBox 16"/>
          <p:cNvSpPr txBox="1"/>
          <p:nvPr/>
        </p:nvSpPr>
        <p:spPr>
          <a:xfrm>
            <a:off x="672352" y="-5691"/>
            <a:ext cx="8471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>
                <a:latin typeface="Arial" panose="020B0604020202020204" pitchFamily="34" charset="0"/>
                <a:cs typeface="Arial" panose="020B0604020202020204" pitchFamily="34" charset="0"/>
              </a:rPr>
              <a:t>Teoremas de comparação envolvendo desigualdades entre funções e os respetivos limites </a:t>
            </a:r>
          </a:p>
        </p:txBody>
      </p:sp>
      <p:sp>
        <p:nvSpPr>
          <p:cNvPr id="24" name="Retângulo arredondado 23"/>
          <p:cNvSpPr/>
          <p:nvPr/>
        </p:nvSpPr>
        <p:spPr>
          <a:xfrm>
            <a:off x="502424" y="1810841"/>
            <a:ext cx="8191700" cy="2088806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"/>
              <p:cNvSpPr/>
              <p:nvPr/>
            </p:nvSpPr>
            <p:spPr>
              <a:xfrm>
                <a:off x="644835" y="2215125"/>
                <a:ext cx="8049289" cy="1589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duas funções reais de variável real de domínio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um ponto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aderente 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Se para todo 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</m:t>
                    </m:r>
                    <m:limLow>
                      <m:limLow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PT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lim</m:t>
                        </m:r>
                      </m:e>
                      <m:lim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→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lim>
                    </m:limLow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)=+∞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então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PT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lim</m:t>
                        </m:r>
                      </m:e>
                      <m:lim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→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lim>
                    </m:limLow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)=+∞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2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35" y="2215125"/>
                <a:ext cx="8049289" cy="1589666"/>
              </a:xfrm>
              <a:prstGeom prst="rect">
                <a:avLst/>
              </a:prstGeom>
              <a:blipFill rotWithShape="0">
                <a:blip r:embed="rId3"/>
                <a:stretch>
                  <a:fillRect l="-6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6"/>
          <p:cNvSpPr/>
          <p:nvPr/>
        </p:nvSpPr>
        <p:spPr>
          <a:xfrm>
            <a:off x="644835" y="1810839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34" name="Rectangle 6"/>
          <p:cNvSpPr/>
          <p:nvPr/>
        </p:nvSpPr>
        <p:spPr>
          <a:xfrm>
            <a:off x="644835" y="3976381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Exemplo: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644835" y="4365681"/>
                <a:ext cx="806579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duas funções de domínio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tais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que:</a:t>
                </a:r>
                <a:endParaRPr lang="pt-PT" dirty="0"/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35" y="4365681"/>
                <a:ext cx="8065798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680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2485211" y="4873512"/>
                <a:ext cx="4173578" cy="453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PT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lim</m:t>
                        </m:r>
                      </m:e>
                      <m:lim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→5</m:t>
                        </m:r>
                      </m:lim>
                    </m:limLow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)=+∞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)≥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∀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211" y="4873512"/>
                <a:ext cx="4173578" cy="453201"/>
              </a:xfrm>
              <a:prstGeom prst="rect">
                <a:avLst/>
              </a:prstGeom>
              <a:blipFill rotWithShape="0">
                <a:blip r:embed="rId5"/>
                <a:stretch>
                  <a:fillRect t="-8000" b="-2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44834" y="5181288"/>
                <a:ext cx="8049289" cy="633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Pelo teorema acima,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PT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lim</m:t>
                        </m:r>
                      </m:e>
                      <m:lim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→5</m:t>
                        </m:r>
                      </m:lim>
                    </m:limLow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</m:t>
                    </m:r>
                    <m:r>
                      <a:rPr lang="pt-PT" b="1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34" y="5181288"/>
                <a:ext cx="8049289" cy="633635"/>
              </a:xfrm>
              <a:prstGeom prst="rect">
                <a:avLst/>
              </a:prstGeom>
              <a:blipFill rotWithShape="0">
                <a:blip r:embed="rId6"/>
                <a:stretch>
                  <a:fillRect l="-682" b="-9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22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4" grpId="0" animBg="1"/>
      <p:bldP spid="29" grpId="0"/>
      <p:bldP spid="33" grpId="0"/>
      <p:bldP spid="34" grpId="0"/>
      <p:bldP spid="35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Revisões | Definição de sucessão real e termo geral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2" name="Rectangle 6"/>
          <p:cNvSpPr/>
          <p:nvPr/>
        </p:nvSpPr>
        <p:spPr>
          <a:xfrm>
            <a:off x="661344" y="880743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Exemplo: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655841" y="1810236"/>
                <a:ext cx="8054792" cy="11033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5 </m:t>
                        </m:r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3 </m:t>
                        </m:r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7 </m:t>
                        </m:r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são os primeiros cinco termos da sucessão.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41" y="1810236"/>
                <a:ext cx="8054792" cy="1103379"/>
              </a:xfrm>
              <a:prstGeom prst="rect">
                <a:avLst/>
              </a:prstGeom>
              <a:blipFill rotWithShape="0">
                <a:blip r:embed="rId3"/>
                <a:stretch>
                  <a:fillRect l="-530" r="-303" b="-33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"/>
              <p:cNvSpPr/>
              <p:nvPr/>
            </p:nvSpPr>
            <p:spPr>
              <a:xfrm>
                <a:off x="661345" y="1296515"/>
                <a:ext cx="8049288" cy="6034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Considera a sucessão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definida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PT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pt-PT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PT" i="1">
                            <a:latin typeface="Cambria Math"/>
                          </a:rPr>
                        </m:ctrlPr>
                      </m:fPr>
                      <m:num>
                        <m: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5" y="1296515"/>
                <a:ext cx="8049288" cy="603499"/>
              </a:xfrm>
              <a:prstGeom prst="rect">
                <a:avLst/>
              </a:prstGeom>
              <a:blipFill rotWithShape="0">
                <a:blip r:embed="rId4"/>
                <a:stretch>
                  <a:fillRect l="-606" b="-505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50336" y="5159399"/>
                <a:ext cx="8054792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 representação gráfica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é:</a:t>
                </a: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36" y="5159399"/>
                <a:ext cx="8054792" cy="456535"/>
              </a:xfrm>
              <a:prstGeom prst="rect">
                <a:avLst/>
              </a:prstGeom>
              <a:blipFill rotWithShape="0">
                <a:blip r:embed="rId5"/>
                <a:stretch>
                  <a:fillRect l="-530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6"/>
              <p:cNvSpPr/>
              <p:nvPr/>
            </p:nvSpPr>
            <p:spPr>
              <a:xfrm>
                <a:off x="672351" y="3035081"/>
                <a:ext cx="8038281" cy="4855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PT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pt-PT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PT" i="1">
                            <a:latin typeface="Cambria Math"/>
                          </a:rPr>
                        </m:ctrlPr>
                      </m:fPr>
                      <m:num>
                        <m: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pt-PT" b="0" i="1" smtClean="0">
                        <a:latin typeface="Cambria Math" panose="02040503050406030204" pitchFamily="18" charset="0"/>
                      </a:rPr>
                      <m:t>=1+</m:t>
                    </m:r>
                    <m:f>
                      <m:fPr>
                        <m:ctrlPr>
                          <a:rPr lang="pt-PT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 2 </m:t>
                        </m:r>
                      </m:num>
                      <m:den>
                        <m: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1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3035081"/>
                <a:ext cx="8038281" cy="485518"/>
              </a:xfrm>
              <a:prstGeom prst="rect">
                <a:avLst/>
              </a:prstGeom>
              <a:blipFill rotWithShape="0">
                <a:blip r:embed="rId6"/>
                <a:stretch>
                  <a:fillRect l="-455" b="-25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8"/>
              <p:cNvSpPr/>
              <p:nvPr/>
            </p:nvSpPr>
            <p:spPr>
              <a:xfrm>
                <a:off x="661344" y="3510507"/>
                <a:ext cx="8043784" cy="484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8288"/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pt-PT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pt-PT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, 0&lt;</m:t>
                    </m:r>
                    <m:f>
                      <m:fPr>
                        <m:ctrlPr>
                          <a:rPr lang="pt-PT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 1 </m:t>
                        </m:r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pt-PT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26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4" y="3510507"/>
                <a:ext cx="8043784" cy="4849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9"/>
              <p:cNvSpPr/>
              <p:nvPr/>
            </p:nvSpPr>
            <p:spPr>
              <a:xfrm>
                <a:off x="2724153" y="3510507"/>
                <a:ext cx="1598194" cy="485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dirty="0" smtClean="0"/>
                  <a:t> </a:t>
                </a: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0&lt;</m:t>
                    </m:r>
                    <m:f>
                      <m:fPr>
                        <m:ctrlPr>
                          <a:rPr lang="pt-PT" i="1">
                            <a:latin typeface="Cambria Math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 2 </m:t>
                        </m:r>
                      </m:num>
                      <m:den>
                        <m: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pt-PT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9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153" y="3510507"/>
                <a:ext cx="1598194" cy="48551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6"/>
              <p:cNvSpPr/>
              <p:nvPr/>
            </p:nvSpPr>
            <p:spPr>
              <a:xfrm>
                <a:off x="2782178" y="4054968"/>
                <a:ext cx="2008883" cy="485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pt-PT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pt-PT" i="1">
                            <a:latin typeface="Cambria Math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 2 </m:t>
                        </m:r>
                      </m:num>
                      <m:den>
                        <m: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pt-PT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30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178" y="4054968"/>
                <a:ext cx="2008883" cy="48551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2"/>
              <p:cNvSpPr/>
              <p:nvPr/>
            </p:nvSpPr>
            <p:spPr>
              <a:xfrm>
                <a:off x="672352" y="4580792"/>
                <a:ext cx="8032776" cy="480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8288">
                  <a:lnSpc>
                    <a:spcPct val="14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Assim,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>
                        <a:latin typeface="Cambria Math" panose="02040503050406030204" pitchFamily="18" charset="0"/>
                      </a:rPr>
                      <m:t>1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pt-PT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1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580792"/>
                <a:ext cx="8032776" cy="480131"/>
              </a:xfrm>
              <a:prstGeom prst="rect">
                <a:avLst/>
              </a:prstGeom>
              <a:blipFill rotWithShape="0">
                <a:blip r:embed="rId10"/>
                <a:stretch>
                  <a:fillRect b="-101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15905" y="2950673"/>
            <a:ext cx="3419475" cy="375285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029973" y="4181580"/>
            <a:ext cx="288000" cy="540000"/>
          </a:xfrm>
          <a:prstGeom prst="ellipse">
            <a:avLst/>
          </a:prstGeom>
          <a:noFill/>
          <a:ln>
            <a:solidFill>
              <a:srgbClr val="F47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Oval 31"/>
          <p:cNvSpPr/>
          <p:nvPr/>
        </p:nvSpPr>
        <p:spPr>
          <a:xfrm>
            <a:off x="5029973" y="4781646"/>
            <a:ext cx="288000" cy="540000"/>
          </a:xfrm>
          <a:prstGeom prst="ellipse">
            <a:avLst/>
          </a:prstGeom>
          <a:noFill/>
          <a:ln>
            <a:solidFill>
              <a:srgbClr val="F47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Oval 32"/>
          <p:cNvSpPr/>
          <p:nvPr/>
        </p:nvSpPr>
        <p:spPr>
          <a:xfrm>
            <a:off x="5029973" y="5375690"/>
            <a:ext cx="288000" cy="540000"/>
          </a:xfrm>
          <a:prstGeom prst="ellipse">
            <a:avLst/>
          </a:prstGeom>
          <a:noFill/>
          <a:ln>
            <a:solidFill>
              <a:srgbClr val="F47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9" name="Conexão reta unidirecional 8"/>
          <p:cNvCxnSpPr>
            <a:stCxn id="7" idx="6"/>
          </p:cNvCxnSpPr>
          <p:nvPr/>
        </p:nvCxnSpPr>
        <p:spPr>
          <a:xfrm>
            <a:off x="5317973" y="4451580"/>
            <a:ext cx="238765" cy="330066"/>
          </a:xfrm>
          <a:prstGeom prst="straightConnector1">
            <a:avLst/>
          </a:prstGeom>
          <a:ln>
            <a:solidFill>
              <a:srgbClr val="F479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ta unidirecional 10"/>
          <p:cNvCxnSpPr/>
          <p:nvPr/>
        </p:nvCxnSpPr>
        <p:spPr>
          <a:xfrm flipV="1">
            <a:off x="5317973" y="4918735"/>
            <a:ext cx="238765" cy="118843"/>
          </a:xfrm>
          <a:prstGeom prst="straightConnector1">
            <a:avLst/>
          </a:prstGeom>
          <a:ln>
            <a:solidFill>
              <a:srgbClr val="F479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ta unidirecional 12"/>
          <p:cNvCxnSpPr>
            <a:stCxn id="33" idx="6"/>
          </p:cNvCxnSpPr>
          <p:nvPr/>
        </p:nvCxnSpPr>
        <p:spPr>
          <a:xfrm flipV="1">
            <a:off x="5317973" y="5060923"/>
            <a:ext cx="238765" cy="584767"/>
          </a:xfrm>
          <a:prstGeom prst="straightConnector1">
            <a:avLst/>
          </a:prstGeom>
          <a:ln>
            <a:solidFill>
              <a:srgbClr val="F479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27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9" grpId="0"/>
      <p:bldP spid="25" grpId="0"/>
      <p:bldP spid="3" grpId="0"/>
      <p:bldP spid="18" grpId="0"/>
      <p:bldP spid="26" grpId="0"/>
      <p:bldP spid="29" grpId="0"/>
      <p:bldP spid="30" grpId="0"/>
      <p:bldP spid="31" grpId="0"/>
      <p:bldP spid="7" grpId="0" animBg="1"/>
      <p:bldP spid="32" grpId="0" animBg="1"/>
      <p:bldP spid="3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6"/>
          <p:cNvSpPr txBox="1"/>
          <p:nvPr/>
        </p:nvSpPr>
        <p:spPr>
          <a:xfrm>
            <a:off x="672352" y="-5691"/>
            <a:ext cx="8471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>
                <a:latin typeface="Arial" panose="020B0604020202020204" pitchFamily="34" charset="0"/>
                <a:cs typeface="Arial" panose="020B0604020202020204" pitchFamily="34" charset="0"/>
              </a:rPr>
              <a:t>Teoremas de comparação envolvendo desigualdades entre funções e os respetivos limites </a:t>
            </a:r>
          </a:p>
        </p:txBody>
      </p:sp>
      <p:sp>
        <p:nvSpPr>
          <p:cNvPr id="24" name="Retângulo arredondado 23"/>
          <p:cNvSpPr/>
          <p:nvPr/>
        </p:nvSpPr>
        <p:spPr>
          <a:xfrm>
            <a:off x="502424" y="909892"/>
            <a:ext cx="8191700" cy="2088806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"/>
              <p:cNvSpPr/>
              <p:nvPr/>
            </p:nvSpPr>
            <p:spPr>
              <a:xfrm>
                <a:off x="644835" y="1314176"/>
                <a:ext cx="8049289" cy="1589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duas funções reais de variável real de domínio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um ponto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aderente 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Se para todo 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fName>
                      <m: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lim>
                        </m:limLow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pt-PT" b="0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então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PT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lim</m:t>
                        </m:r>
                      </m:e>
                      <m:lim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→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lim>
                    </m:limLow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pt-PT" b="0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2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35" y="1314176"/>
                <a:ext cx="8049289" cy="1589666"/>
              </a:xfrm>
              <a:prstGeom prst="rect">
                <a:avLst/>
              </a:prstGeom>
              <a:blipFill rotWithShape="0">
                <a:blip r:embed="rId3"/>
                <a:stretch>
                  <a:fillRect l="-682" b="-38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6"/>
          <p:cNvSpPr/>
          <p:nvPr/>
        </p:nvSpPr>
        <p:spPr>
          <a:xfrm>
            <a:off x="644835" y="909890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34" name="Rectangle 6"/>
          <p:cNvSpPr/>
          <p:nvPr/>
        </p:nvSpPr>
        <p:spPr>
          <a:xfrm>
            <a:off x="644835" y="3981514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Exemplo: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644835" y="4370814"/>
                <a:ext cx="806579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duas funções de domínio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tais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que:</a:t>
                </a:r>
                <a:endParaRPr lang="pt-PT" dirty="0"/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35" y="4370814"/>
                <a:ext cx="8065798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680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2485211" y="4878645"/>
                <a:ext cx="4173578" cy="453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PT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lim</m:t>
                        </m:r>
                      </m:e>
                      <m:lim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→5</m:t>
                        </m:r>
                      </m:lim>
                    </m:limLow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pt-PT" b="0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)≥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∀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211" y="4878645"/>
                <a:ext cx="4173578" cy="453201"/>
              </a:xfrm>
              <a:prstGeom prst="rect">
                <a:avLst/>
              </a:prstGeom>
              <a:blipFill rotWithShape="0">
                <a:blip r:embed="rId5"/>
                <a:stretch>
                  <a:fillRect t="-8000" b="-2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44834" y="5186421"/>
                <a:ext cx="8049289" cy="633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Pelo teorema acima,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PT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lim</m:t>
                        </m:r>
                      </m:e>
                      <m:lim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→5</m:t>
                        </m:r>
                      </m:lim>
                    </m:limLow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pt-PT" b="0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1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b="1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34" y="5186421"/>
                <a:ext cx="8049289" cy="633635"/>
              </a:xfrm>
              <a:prstGeom prst="rect">
                <a:avLst/>
              </a:prstGeom>
              <a:blipFill rotWithShape="0">
                <a:blip r:embed="rId6"/>
                <a:stretch>
                  <a:fillRect l="-682" b="-9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44835" y="3058184"/>
                <a:ext cx="804928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Estes resultados generalizam-se ao caso de limites por valores superiores ou inferiores 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bem como aos casos de limites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±∞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35" y="3058184"/>
                <a:ext cx="8049288" cy="923330"/>
              </a:xfrm>
              <a:prstGeom prst="rect">
                <a:avLst/>
              </a:prstGeom>
              <a:blipFill rotWithShape="0">
                <a:blip r:embed="rId7"/>
                <a:stretch>
                  <a:fillRect l="-682" r="-1212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800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/>
      <p:bldP spid="33" grpId="0"/>
      <p:bldP spid="34" grpId="0"/>
      <p:bldP spid="35" grpId="0"/>
      <p:bldP spid="3" grpId="0"/>
      <p:bldP spid="5" grpId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6"/>
          <p:cNvSpPr txBox="1"/>
          <p:nvPr/>
        </p:nvSpPr>
        <p:spPr>
          <a:xfrm>
            <a:off x="672352" y="109671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Teorema das </a:t>
            </a: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funções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enquadradas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tângulo arredondado 23"/>
          <p:cNvSpPr/>
          <p:nvPr/>
        </p:nvSpPr>
        <p:spPr>
          <a:xfrm>
            <a:off x="502424" y="909892"/>
            <a:ext cx="8191700" cy="1993950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"/>
              <p:cNvSpPr/>
              <p:nvPr/>
            </p:nvSpPr>
            <p:spPr>
              <a:xfrm>
                <a:off x="644835" y="1314176"/>
                <a:ext cx="8049289" cy="1589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Dados um número real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três funções reais de variável real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de domínio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se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PT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lim</m:t>
                        </m:r>
                      </m:e>
                      <m:lim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→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lim>
                    </m:limLow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limLow>
                      <m:limLow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PT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lim</m:t>
                        </m:r>
                      </m:e>
                      <m:lim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→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lim>
                    </m:limLow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se para todo 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)≤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)≤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então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PT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lim</m:t>
                        </m:r>
                      </m:e>
                      <m:lim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→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lim>
                    </m:limLow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pt-PT" b="0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2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35" y="1314176"/>
                <a:ext cx="8049289" cy="1589666"/>
              </a:xfrm>
              <a:prstGeom prst="rect">
                <a:avLst/>
              </a:prstGeom>
              <a:blipFill rotWithShape="0">
                <a:blip r:embed="rId3"/>
                <a:stretch>
                  <a:fillRect l="-682" b="-38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6"/>
          <p:cNvSpPr/>
          <p:nvPr/>
        </p:nvSpPr>
        <p:spPr>
          <a:xfrm>
            <a:off x="644835" y="909890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 das funções enquadradas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34" name="Rectangle 6"/>
          <p:cNvSpPr/>
          <p:nvPr/>
        </p:nvSpPr>
        <p:spPr>
          <a:xfrm>
            <a:off x="644835" y="3807366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Exemplo: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44835" y="2965377"/>
                <a:ext cx="804928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Este resultado generaliza-se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ao caso de limites por valores superiores ou inferiores 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bem como aos casos de limites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±∞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35" y="2965377"/>
                <a:ext cx="8049288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682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677853" y="4241281"/>
                <a:ext cx="806579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função definida por                       . </a:t>
                </a:r>
                <a:endParaRPr lang="pt-PT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4241281"/>
                <a:ext cx="8065798" cy="507831"/>
              </a:xfrm>
              <a:prstGeom prst="rect">
                <a:avLst/>
              </a:prstGeom>
              <a:blipFill rotWithShape="0">
                <a:blip r:embed="rId5"/>
                <a:stretch>
                  <a:fillRect l="-605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tângulo 14"/>
              <p:cNvSpPr/>
              <p:nvPr/>
            </p:nvSpPr>
            <p:spPr>
              <a:xfrm>
                <a:off x="672352" y="4761348"/>
                <a:ext cx="8065798" cy="4946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  <a:tabLst>
                    <a:tab pos="623888" algn="l"/>
                  </a:tabLst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–1≤</m:t>
                    </m:r>
                    <m:func>
                      <m:func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≤1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  <m:r>
                      <a:rPr lang="pt-PT" b="0" i="1" dirty="0" smtClean="0"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\{−1}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podemos enquadrar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761348"/>
                <a:ext cx="8065798" cy="494623"/>
              </a:xfrm>
              <a:prstGeom prst="rect">
                <a:avLst/>
              </a:prstGeom>
              <a:blipFill rotWithShape="1">
                <a:blip r:embed="rId6"/>
                <a:stretch>
                  <a:fillRect l="-605" b="-1975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677853" y="5333871"/>
                <a:ext cx="17417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–1≤</m:t>
                      </m:r>
                      <m:func>
                        <m:funcPr>
                          <m:ctrlPr>
                            <a:rPr lang="pt-PT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5333871"/>
                <a:ext cx="1741759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2269197" y="5135944"/>
                <a:ext cx="2411879" cy="6322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pt-PT" b="0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den>
                    </m:f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f>
                      <m:fPr>
                        <m:ctrlPr>
                          <a:rPr lang="pt-PT" i="1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pt-PT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PT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f>
                      <m:fPr>
                        <m:ctrlPr>
                          <a:rPr lang="pt-PT" i="1">
                            <a:latin typeface="Cambria Math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197" y="5135944"/>
                <a:ext cx="2411879" cy="632224"/>
              </a:xfrm>
              <a:prstGeom prst="rect">
                <a:avLst/>
              </a:prstGeom>
              <a:blipFill rotWithShape="0">
                <a:blip r:embed="rId8"/>
                <a:stretch>
                  <a:fillRect b="-194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677852" y="5687673"/>
                <a:ext cx="8264441" cy="1154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  <a:tabLst>
                    <a:tab pos="623888" algn="l"/>
                  </a:tabLst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Como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PT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lim</m:t>
                        </m:r>
                      </m:e>
                      <m:lim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→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lim>
                    </m:limLow>
                    <m:d>
                      <m:d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pt-PT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PT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lim</m:t>
                        </m:r>
                      </m:e>
                      <m:lim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→+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pt-PT" i="1">
                            <a:latin typeface="Cambria Math"/>
                          </a:rPr>
                        </m:ctrlPr>
                      </m:fPr>
                      <m:num>
                        <m:r>
                          <a:rPr lang="pt-PT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pt-PT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pelo teorema das funções enquadradas, conclui-se que: 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2" y="5687673"/>
                <a:ext cx="8264441" cy="1154868"/>
              </a:xfrm>
              <a:prstGeom prst="rect">
                <a:avLst/>
              </a:prstGeom>
              <a:blipFill rotWithShape="0">
                <a:blip r:embed="rId9"/>
                <a:stretch>
                  <a:fillRect l="-590" b="-370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3691279" y="4278517"/>
                <a:ext cx="1351396" cy="4789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279" y="4278517"/>
                <a:ext cx="1351396" cy="4789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4490698" y="5135944"/>
                <a:ext cx="3304944" cy="6812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pt-PT" b="0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den>
                    </m:f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pt-PT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)≤</m:t>
                    </m:r>
                    <m:f>
                      <m:fPr>
                        <m:ctrlPr>
                          <a:rPr lang="pt-PT" i="1">
                            <a:latin typeface="Cambria Math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698" y="5135944"/>
                <a:ext cx="3304944" cy="681277"/>
              </a:xfrm>
              <a:prstGeom prst="rect">
                <a:avLst/>
              </a:prstGeom>
              <a:blipFill rotWithShape="0">
                <a:blip r:embed="rId11"/>
                <a:stretch>
                  <a:fillRect r="-110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2201962" y="6414670"/>
                <a:ext cx="1666418" cy="4529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PT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lim</m:t>
                        </m:r>
                      </m:e>
                      <m:lim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→+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lim>
                    </m:limLow>
                    <m:r>
                      <a:rPr lang="pt-PT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962" y="6414670"/>
                <a:ext cx="1666418" cy="452945"/>
              </a:xfrm>
              <a:prstGeom prst="rect">
                <a:avLst/>
              </a:prstGeom>
              <a:blipFill rotWithShape="0">
                <a:blip r:embed="rId12"/>
                <a:stretch>
                  <a:fillRect t="-6667" r="-2190" b="-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458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/>
      <p:bldP spid="33" grpId="0"/>
      <p:bldP spid="34" grpId="0"/>
      <p:bldP spid="2" grpId="0"/>
      <p:bldP spid="14" grpId="0"/>
      <p:bldP spid="15" grpId="0"/>
      <p:bldP spid="16" grpId="0"/>
      <p:bldP spid="18" grpId="0"/>
      <p:bldP spid="19" grpId="0"/>
      <p:bldP spid="22" grpId="0"/>
      <p:bldP spid="23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6"/>
              <p:cNvSpPr/>
              <p:nvPr/>
            </p:nvSpPr>
            <p:spPr>
              <a:xfrm>
                <a:off x="677853" y="806827"/>
                <a:ext cx="8049289" cy="686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Considera 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definida por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</m:t>
                    </m:r>
                    <m:f>
                      <m:f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PT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+4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+3</m:t>
                        </m:r>
                      </m:den>
                    </m:f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4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806827"/>
                <a:ext cx="8049289" cy="686150"/>
              </a:xfrm>
              <a:prstGeom prst="rect">
                <a:avLst/>
              </a:prstGeom>
              <a:blipFill rotWithShape="0">
                <a:blip r:embed="rId3"/>
                <a:stretch>
                  <a:fillRect l="-606" b="-354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6"/>
          <p:cNvSpPr/>
          <p:nvPr/>
        </p:nvSpPr>
        <p:spPr>
          <a:xfrm>
            <a:off x="688861" y="2205951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Sugestão de resolução: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/>
              <p:cNvSpPr/>
              <p:nvPr/>
            </p:nvSpPr>
            <p:spPr>
              <a:xfrm>
                <a:off x="677853" y="2641088"/>
                <a:ext cx="8065798" cy="6332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 indent="-268288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PT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lim</m:t>
                        </m:r>
                      </m:e>
                      <m:lim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→−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lim>
                    </m:limLow>
                    <m:r>
                      <a:rPr lang="pt-PT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45" name="Retângulo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2641088"/>
                <a:ext cx="8065798" cy="633250"/>
              </a:xfrm>
              <a:prstGeom prst="rect">
                <a:avLst/>
              </a:prstGeom>
              <a:blipFill rotWithShape="0">
                <a:blip r:embed="rId4"/>
                <a:stretch>
                  <a:fillRect l="-45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3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6"/>
              <p:cNvSpPr/>
              <p:nvPr/>
            </p:nvSpPr>
            <p:spPr>
              <a:xfrm>
                <a:off x="672352" y="1403828"/>
                <a:ext cx="8049289" cy="6332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Calcula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PT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lim</m:t>
                        </m:r>
                      </m:e>
                      <m:lim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→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lim>
                    </m:limLow>
                    <m:r>
                      <a:rPr lang="pt-PT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PT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lim</m:t>
                        </m:r>
                      </m:e>
                      <m:lim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→+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lim>
                    </m:limLow>
                    <m:r>
                      <a:rPr lang="pt-PT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403828"/>
                <a:ext cx="8049289" cy="633250"/>
              </a:xfrm>
              <a:prstGeom prst="rect">
                <a:avLst/>
              </a:prstGeom>
              <a:blipFill rotWithShape="0">
                <a:blip r:embed="rId5"/>
                <a:stretch>
                  <a:fillRect l="-454" b="-9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 7"/>
          <p:cNvSpPr/>
          <p:nvPr/>
        </p:nvSpPr>
        <p:spPr>
          <a:xfrm>
            <a:off x="4138618" y="195812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PT" sz="1400" i="1" dirty="0">
                <a:latin typeface="Arial" panose="020B0604020202020204" pitchFamily="34" charset="0"/>
                <a:cs typeface="Arial" panose="020B0604020202020204" pitchFamily="34" charset="0"/>
              </a:rPr>
              <a:t>Caderno de Apoio às Metas </a:t>
            </a:r>
            <a:r>
              <a:rPr lang="pt-PT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Curriculares</a:t>
            </a:r>
            <a:r>
              <a:rPr lang="pt-PT" sz="1400" i="1" dirty="0">
                <a:latin typeface="Arial" panose="020B0604020202020204" pitchFamily="34" charset="0"/>
                <a:cs typeface="Arial" panose="020B0604020202020204" pitchFamily="34" charset="0"/>
              </a:rPr>
              <a:t>, 12.º ano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3658793" y="3649520"/>
                <a:ext cx="843501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PT" b="1" i="1" dirty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∞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793" y="3649520"/>
                <a:ext cx="843501" cy="5078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2020114" y="2654535"/>
                <a:ext cx="1813317" cy="6527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lim</m:t>
                          </m:r>
                        </m:e>
                        <m:lim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→−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lim>
                      </m:limLow>
                      <m:f>
                        <m:f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+4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+3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114" y="2654535"/>
                <a:ext cx="1813317" cy="6527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3638476" y="2502230"/>
                <a:ext cx="2178545" cy="10294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lim</m:t>
                          </m:r>
                        </m:e>
                        <m:lim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→−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lim>
                      </m:limLow>
                      <m:f>
                        <m:f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pt-PT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pt-PT" b="0" i="1" dirty="0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4 </m:t>
                                  </m:r>
                                </m:num>
                                <m:den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pt-PT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pt-PT" b="0" i="1" dirty="0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3 </m:t>
                                  </m:r>
                                </m:num>
                                <m:den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476" y="2502230"/>
                <a:ext cx="2178545" cy="102944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5617952" y="2502230"/>
                <a:ext cx="2065565" cy="1022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lim</m:t>
                          </m:r>
                        </m:e>
                        <m:lim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→−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lim>
                      </m:limLow>
                      <m:f>
                        <m:f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pt-PT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pt-PT" b="0" i="1" dirty="0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4 </m:t>
                                  </m:r>
                                </m:num>
                                <m:den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3 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952" y="2502230"/>
                <a:ext cx="2065565" cy="102290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112387" y="3628178"/>
                <a:ext cx="1650324" cy="5421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pt-PT" i="1" dirty="0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1+0</m:t>
                              </m:r>
                            </m:e>
                          </m:d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1+0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387" y="3628178"/>
                <a:ext cx="1650324" cy="54213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672352" y="4299219"/>
                <a:ext cx="8065798" cy="6332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PT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lim</m:t>
                        </m:r>
                      </m:e>
                      <m:lim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→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lim>
                    </m:limLow>
                    <m:r>
                      <a:rPr lang="pt-PT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299219"/>
                <a:ext cx="8065798" cy="63325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3653292" y="5307651"/>
                <a:ext cx="843501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 dirty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∞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292" y="5307651"/>
                <a:ext cx="843501" cy="50783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2014613" y="4312666"/>
                <a:ext cx="1813317" cy="6527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lim</m:t>
                          </m:r>
                        </m:e>
                        <m:lim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lim>
                      </m:limLow>
                      <m:f>
                        <m:f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+4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+3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613" y="4312666"/>
                <a:ext cx="1813317" cy="65274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3632975" y="4160361"/>
                <a:ext cx="2178545" cy="10294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lim</m:t>
                          </m:r>
                        </m:e>
                        <m:lim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lim>
                      </m:limLow>
                      <m:f>
                        <m:f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pt-PT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pt-PT" b="0" i="1" dirty="0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4 </m:t>
                                  </m:r>
                                </m:num>
                                <m:den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pt-PT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pt-PT" b="0" i="1" dirty="0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3 </m:t>
                                  </m:r>
                                </m:num>
                                <m:den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975" y="4160361"/>
                <a:ext cx="2178545" cy="102944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5612451" y="4160361"/>
                <a:ext cx="2065565" cy="1022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lim</m:t>
                          </m:r>
                        </m:e>
                        <m:lim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lim>
                      </m:limLow>
                      <m:f>
                        <m:f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pt-PT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pt-PT" b="0" i="1" dirty="0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4 </m:t>
                                  </m:r>
                                </m:num>
                                <m:den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3 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451" y="4160361"/>
                <a:ext cx="2065565" cy="102290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2106886" y="5286309"/>
                <a:ext cx="1650324" cy="5421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pt-PT" i="1" dirty="0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1+0</m:t>
                              </m:r>
                            </m:e>
                          </m:d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1+0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886" y="5286309"/>
                <a:ext cx="1650324" cy="542136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64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4" grpId="0"/>
      <p:bldP spid="20" grpId="0"/>
      <p:bldP spid="21" grpId="0"/>
      <p:bldP spid="23" grpId="0"/>
      <p:bldP spid="2" grpId="0"/>
      <p:bldP spid="16" grpId="0"/>
      <p:bldP spid="17" grpId="0"/>
      <p:bldP spid="5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6"/>
              <p:cNvSpPr/>
              <p:nvPr/>
            </p:nvSpPr>
            <p:spPr>
              <a:xfrm>
                <a:off x="677853" y="806827"/>
                <a:ext cx="8049289" cy="686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Considera 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definida por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</m:t>
                    </m:r>
                    <m:f>
                      <m:f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PT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+4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+3</m:t>
                        </m:r>
                      </m:den>
                    </m:f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4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806827"/>
                <a:ext cx="8049289" cy="686150"/>
              </a:xfrm>
              <a:prstGeom prst="rect">
                <a:avLst/>
              </a:prstGeom>
              <a:blipFill rotWithShape="0">
                <a:blip r:embed="rId3"/>
                <a:stretch>
                  <a:fillRect l="-606" b="-354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6"/>
          <p:cNvSpPr/>
          <p:nvPr/>
        </p:nvSpPr>
        <p:spPr>
          <a:xfrm>
            <a:off x="688861" y="2555573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Sugestão de resolução: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/>
              <p:cNvSpPr/>
              <p:nvPr/>
            </p:nvSpPr>
            <p:spPr>
              <a:xfrm>
                <a:off x="677853" y="2936922"/>
                <a:ext cx="8065798" cy="6332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2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Tem-se que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PT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lim</m:t>
                        </m:r>
                      </m:e>
                      <m:lim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→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lim>
                    </m:limLow>
                    <m:r>
                      <a:rPr lang="pt-PT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função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tal que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)&gt;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Retângulo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2936922"/>
                <a:ext cx="8065798" cy="633250"/>
              </a:xfrm>
              <a:prstGeom prst="rect">
                <a:avLst/>
              </a:prstGeom>
              <a:blipFill rotWithShape="0">
                <a:blip r:embed="rId4"/>
                <a:stretch>
                  <a:fillRect l="-454" b="-9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3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6"/>
              <p:cNvSpPr/>
              <p:nvPr/>
            </p:nvSpPr>
            <p:spPr>
              <a:xfrm>
                <a:off x="672352" y="1403828"/>
                <a:ext cx="8049289" cy="1048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2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Sabe-se que uma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tal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)&gt;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363538"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Indica o valor de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PT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lim</m:t>
                        </m:r>
                      </m:e>
                      <m:lim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→+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lim>
                    </m:limLow>
                    <m:r>
                      <a:rPr lang="pt-PT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403828"/>
                <a:ext cx="8049289" cy="1048749"/>
              </a:xfrm>
              <a:prstGeom prst="rect">
                <a:avLst/>
              </a:prstGeom>
              <a:blipFill rotWithShape="0">
                <a:blip r:embed="rId5"/>
                <a:stretch>
                  <a:fillRect l="-454" b="-58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 7"/>
          <p:cNvSpPr/>
          <p:nvPr/>
        </p:nvSpPr>
        <p:spPr>
          <a:xfrm>
            <a:off x="4138618" y="232119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PT" sz="1400" i="1" dirty="0">
                <a:latin typeface="Arial" panose="020B0604020202020204" pitchFamily="34" charset="0"/>
                <a:cs typeface="Arial" panose="020B0604020202020204" pitchFamily="34" charset="0"/>
              </a:rPr>
              <a:t>Caderno de Apoio às Metas </a:t>
            </a:r>
            <a:r>
              <a:rPr lang="pt-PT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Curriculares</a:t>
            </a:r>
            <a:r>
              <a:rPr lang="pt-PT" sz="1400" i="1" dirty="0">
                <a:latin typeface="Arial" panose="020B0604020202020204" pitchFamily="34" charset="0"/>
                <a:cs typeface="Arial" panose="020B0604020202020204" pitchFamily="34" charset="0"/>
              </a:rPr>
              <a:t>, 12.º ano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tângulo 21"/>
              <p:cNvSpPr/>
              <p:nvPr/>
            </p:nvSpPr>
            <p:spPr>
              <a:xfrm>
                <a:off x="672351" y="3495950"/>
                <a:ext cx="8049289" cy="633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Pelo teorema estudado,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PT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lim</m:t>
                        </m:r>
                      </m:e>
                      <m:lim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→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+∞</m:t>
                        </m:r>
                      </m:lim>
                    </m:limLow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h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</m:t>
                    </m:r>
                    <m:r>
                      <a:rPr lang="pt-PT" b="1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3495950"/>
                <a:ext cx="8049289" cy="633635"/>
              </a:xfrm>
              <a:prstGeom prst="rect">
                <a:avLst/>
              </a:prstGeom>
              <a:blipFill rotWithShape="1">
                <a:blip r:embed="rId6"/>
                <a:stretch>
                  <a:fillRect b="-9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387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20" grpId="0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0" name="Rectangle 6"/>
          <p:cNvSpPr/>
          <p:nvPr/>
        </p:nvSpPr>
        <p:spPr>
          <a:xfrm>
            <a:off x="677853" y="887509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Calcula o limite seguinte:</a:t>
            </a:r>
          </a:p>
        </p:txBody>
      </p:sp>
      <p:sp>
        <p:nvSpPr>
          <p:cNvPr id="44" name="Rectangle 6"/>
          <p:cNvSpPr/>
          <p:nvPr/>
        </p:nvSpPr>
        <p:spPr>
          <a:xfrm>
            <a:off x="688861" y="2205951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Sugestão de resolução: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13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4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 7"/>
          <p:cNvSpPr/>
          <p:nvPr/>
        </p:nvSpPr>
        <p:spPr>
          <a:xfrm>
            <a:off x="4138618" y="195812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PT" sz="1400" i="1" dirty="0">
                <a:latin typeface="Arial" panose="020B0604020202020204" pitchFamily="34" charset="0"/>
                <a:cs typeface="Arial" panose="020B0604020202020204" pitchFamily="34" charset="0"/>
              </a:rPr>
              <a:t>Caderno de Apoio às Metas </a:t>
            </a:r>
            <a:r>
              <a:rPr lang="pt-PT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Curriculares</a:t>
            </a:r>
            <a:r>
              <a:rPr lang="pt-PT" sz="1400" i="1" dirty="0">
                <a:latin typeface="Arial" panose="020B0604020202020204" pitchFamily="34" charset="0"/>
                <a:cs typeface="Arial" panose="020B0604020202020204" pitchFamily="34" charset="0"/>
              </a:rPr>
              <a:t>, 12.º ano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3724236" y="1257024"/>
                <a:ext cx="1695528" cy="6527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lim</m:t>
                          </m:r>
                        </m:e>
                        <m:lim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→+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lim>
                      </m:limLow>
                      <m:f>
                        <m:f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236" y="1257024"/>
                <a:ext cx="1695528" cy="6527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689348" y="2612005"/>
                <a:ext cx="806579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  <a:tabLst>
                    <a:tab pos="623888" algn="l"/>
                  </a:tabLst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–1≤</m:t>
                    </m:r>
                    <m:func>
                      <m:func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≤1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tem-se que: 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48" y="2612005"/>
                <a:ext cx="8065798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605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5228645" y="2680046"/>
                <a:ext cx="28062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−1≤</m:t>
                    </m:r>
                    <m:func>
                      <m:func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pt-PT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45" y="2680046"/>
                <a:ext cx="2806281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0000" r="-1304" b="-2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689348" y="3105835"/>
                <a:ext cx="804880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Como se trata de calcular um limite quando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→+∞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podemos considerar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Assim, resulta que: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48" y="3105835"/>
                <a:ext cx="8048802" cy="923330"/>
              </a:xfrm>
              <a:prstGeom prst="rect">
                <a:avLst/>
              </a:prstGeom>
              <a:blipFill rotWithShape="0">
                <a:blip r:embed="rId6"/>
                <a:stretch>
                  <a:fillRect l="-606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1575527" y="4029165"/>
                <a:ext cx="28062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−1≤</m:t>
                      </m:r>
                      <m:func>
                        <m:func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func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+1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527" y="4029165"/>
                <a:ext cx="2806281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4165512" y="3911159"/>
                <a:ext cx="3120470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f>
                        <m:f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den>
                      </m:f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f>
                        <m:f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f>
                        <m:f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512" y="3911159"/>
                <a:ext cx="3120470" cy="61734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692666" y="4552384"/>
                <a:ext cx="801795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Quando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→+∞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tem-se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pelo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que: </a:t>
                </a: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66" y="4552384"/>
                <a:ext cx="8017951" cy="507831"/>
              </a:xfrm>
              <a:prstGeom prst="rect">
                <a:avLst/>
              </a:prstGeom>
              <a:blipFill rotWithShape="0">
                <a:blip r:embed="rId9"/>
                <a:stretch>
                  <a:fillRect l="-684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3163249" y="5026451"/>
                <a:ext cx="2817503" cy="6527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den>
                      </m:f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f>
                        <m:f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f>
                        <m:f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249" y="5026451"/>
                <a:ext cx="2817503" cy="65274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692666" y="5759654"/>
                <a:ext cx="1332673" cy="6527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lim</m:t>
                          </m:r>
                        </m:e>
                        <m:lim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lim>
                      </m:limLow>
                      <m:f>
                        <m:f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66" y="5759654"/>
                <a:ext cx="1332673" cy="65274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1804296" y="5759654"/>
                <a:ext cx="2065565" cy="878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lim</m:t>
                          </m:r>
                        </m:e>
                        <m:lim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lim>
                      </m:limLow>
                      <m:f>
                        <m:f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pt-PT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pt-PT" b="0" i="1" dirty="0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1 </m:t>
                                  </m:r>
                                </m:num>
                                <m:den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296" y="5759654"/>
                <a:ext cx="2065565" cy="87818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3661386" y="5792454"/>
                <a:ext cx="1670329" cy="836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lim</m:t>
                          </m:r>
                        </m:e>
                        <m:lim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lim>
                      </m:limLow>
                      <m:f>
                        <m:f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386" y="5792454"/>
                <a:ext cx="1670329" cy="83625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5161132" y="5845556"/>
                <a:ext cx="843501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∞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132" y="5845556"/>
                <a:ext cx="843501" cy="50783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803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4" grpId="0"/>
      <p:bldP spid="21" grpId="0"/>
      <p:bldP spid="3" grpId="0"/>
      <p:bldP spid="22" grpId="0"/>
      <p:bldP spid="7" grpId="0"/>
      <p:bldP spid="8" grpId="0"/>
      <p:bldP spid="30" grpId="0"/>
      <p:bldP spid="31" grpId="0"/>
      <p:bldP spid="9" grpId="0"/>
      <p:bldP spid="32" grpId="0"/>
      <p:bldP spid="33" grpId="0"/>
      <p:bldP spid="34" grpId="0"/>
      <p:bldP spid="35" grpId="0"/>
      <p:bldP spid="3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0" name="Rectangle 6"/>
          <p:cNvSpPr/>
          <p:nvPr/>
        </p:nvSpPr>
        <p:spPr>
          <a:xfrm>
            <a:off x="677853" y="887509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Calcula o limite seguinte:</a:t>
            </a:r>
          </a:p>
        </p:txBody>
      </p:sp>
      <p:sp>
        <p:nvSpPr>
          <p:cNvPr id="44" name="Rectangle 6"/>
          <p:cNvSpPr/>
          <p:nvPr/>
        </p:nvSpPr>
        <p:spPr>
          <a:xfrm>
            <a:off x="688861" y="2205951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Sugestão de resolução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(continuação)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13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4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 7"/>
          <p:cNvSpPr/>
          <p:nvPr/>
        </p:nvSpPr>
        <p:spPr>
          <a:xfrm>
            <a:off x="4138618" y="195812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PT" sz="1400" i="1" dirty="0">
                <a:latin typeface="Arial" panose="020B0604020202020204" pitchFamily="34" charset="0"/>
                <a:cs typeface="Arial" panose="020B0604020202020204" pitchFamily="34" charset="0"/>
              </a:rPr>
              <a:t>Caderno de Apoio às Metas </a:t>
            </a:r>
            <a:r>
              <a:rPr lang="pt-PT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Curriculares</a:t>
            </a:r>
            <a:r>
              <a:rPr lang="pt-PT" sz="1400" i="1" dirty="0">
                <a:latin typeface="Arial" panose="020B0604020202020204" pitchFamily="34" charset="0"/>
                <a:cs typeface="Arial" panose="020B0604020202020204" pitchFamily="34" charset="0"/>
              </a:rPr>
              <a:t>, 12.º ano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3724236" y="1257024"/>
                <a:ext cx="1695528" cy="6527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lim</m:t>
                          </m:r>
                        </m:e>
                        <m:lim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→+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lim>
                      </m:limLow>
                      <m:f>
                        <m:f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236" y="1257024"/>
                <a:ext cx="1695528" cy="6527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692666" y="2673441"/>
                <a:ext cx="1332673" cy="6527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lim</m:t>
                          </m:r>
                        </m:e>
                        <m:lim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lim>
                      </m:limLow>
                      <m:f>
                        <m:f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66" y="2673441"/>
                <a:ext cx="1332673" cy="6527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1804296" y="2673441"/>
                <a:ext cx="2065565" cy="878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lim</m:t>
                          </m:r>
                        </m:e>
                        <m:lim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lim>
                      </m:limLow>
                      <m:f>
                        <m:f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pt-PT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pt-PT" b="0" i="1" dirty="0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1 </m:t>
                                  </m:r>
                                </m:num>
                                <m:den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296" y="2673441"/>
                <a:ext cx="2065565" cy="87818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3661386" y="2706241"/>
                <a:ext cx="1670329" cy="836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lim</m:t>
                          </m:r>
                        </m:e>
                        <m:lim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lim>
                      </m:limLow>
                      <m:f>
                        <m:f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386" y="2706241"/>
                <a:ext cx="1670329" cy="83625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5161132" y="2759343"/>
                <a:ext cx="843501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∞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132" y="2759343"/>
                <a:ext cx="843501" cy="5078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667185" y="3488708"/>
                <a:ext cx="8264441" cy="11910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  <a:tabLst>
                    <a:tab pos="623888" algn="l"/>
                  </a:tabLst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Como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PT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lim</m:t>
                        </m:r>
                      </m:e>
                      <m:lim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→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den>
                    </m:f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PT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lim</m:t>
                        </m:r>
                      </m:e>
                      <m:lim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→+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pelo teorema das funções enquadradas, conclui-se que: 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85" y="3488708"/>
                <a:ext cx="8264441" cy="1191095"/>
              </a:xfrm>
              <a:prstGeom prst="rect">
                <a:avLst/>
              </a:prstGeom>
              <a:blipFill rotWithShape="0">
                <a:blip r:embed="rId8"/>
                <a:stretch>
                  <a:fillRect l="-590" b="-306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3549425" y="4515955"/>
                <a:ext cx="1695528" cy="6527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lim</m:t>
                          </m:r>
                        </m:e>
                        <m:lim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→+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lim>
                      </m:limLow>
                      <m:f>
                        <m:f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425" y="4515955"/>
                <a:ext cx="1695528" cy="6527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5040109" y="4588410"/>
                <a:ext cx="843501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 dirty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∞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109" y="4588410"/>
                <a:ext cx="843501" cy="5078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74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20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Revisões |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Limites de sucessões 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4" name="Retângulo arredondado 23"/>
          <p:cNvSpPr/>
          <p:nvPr/>
        </p:nvSpPr>
        <p:spPr>
          <a:xfrm>
            <a:off x="535442" y="840865"/>
            <a:ext cx="8191700" cy="3314276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6"/>
              <p:cNvSpPr/>
              <p:nvPr/>
            </p:nvSpPr>
            <p:spPr>
              <a:xfrm>
                <a:off x="666847" y="1278348"/>
                <a:ext cx="8049289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tabLst>
                    <a:tab pos="623888" algn="l"/>
                  </a:tabLst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Dada uma sucessão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), um número real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diz-se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limite da sucessão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1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1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pt-PT" b="1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𝒖</m:t>
                        </m:r>
                      </m:e>
                      <m:sub>
                        <m:r>
                          <a:rPr lang="pt-PT" b="1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b>
                    </m:sSub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ou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limite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1" i="1" smtClean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1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𝒖</m:t>
                        </m:r>
                      </m:e>
                      <m:sub>
                        <m:r>
                          <a:rPr lang="pt-PT" b="1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quando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</m:oMath>
                </a14:m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tende para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b="1" i="1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quando, para todo o número real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𝛿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existir uma ordem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tal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que: </a:t>
                </a:r>
                <a:endParaRPr lang="pt-PT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tabLst>
                    <a:tab pos="623888" algn="l"/>
                  </a:tabLst>
                </a:pP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⇒|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|&lt;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278348"/>
                <a:ext cx="8049289" cy="1754326"/>
              </a:xfrm>
              <a:prstGeom prst="rect">
                <a:avLst/>
              </a:prstGeom>
              <a:blipFill rotWithShape="0">
                <a:blip r:embed="rId3"/>
                <a:stretch>
                  <a:fillRect l="-606" r="-227" b="-209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6"/>
          <p:cNvSpPr/>
          <p:nvPr/>
        </p:nvSpPr>
        <p:spPr>
          <a:xfrm>
            <a:off x="677853" y="833721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Definição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77853" y="4780847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tabLst>
                    <a:tab pos="623888" algn="l"/>
                  </a:tabLst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 existir um número real </a:t>
                </a:r>
                <a14:m>
                  <m:oMath xmlns:m="http://schemas.openxmlformats.org/officeDocument/2006/math">
                    <m:r>
                      <a:rPr lang="pt-PT" b="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pt-PT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tal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⟶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diz-se que a sucessão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</a:t>
                </a:r>
                <a:r>
                  <a:rPr lang="pt-PT" b="1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convergente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Caso contrário,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diz-se que a sucessão é </a:t>
                </a:r>
                <a:r>
                  <a:rPr lang="pt-PT" b="1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divergente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4780847"/>
                <a:ext cx="8049289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606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6"/>
          <p:cNvSpPr/>
          <p:nvPr/>
        </p:nvSpPr>
        <p:spPr>
          <a:xfrm>
            <a:off x="661344" y="4363531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Nota: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35" name="Retângulo arredondado 34"/>
          <p:cNvSpPr/>
          <p:nvPr/>
        </p:nvSpPr>
        <p:spPr>
          <a:xfrm>
            <a:off x="535442" y="4335190"/>
            <a:ext cx="8191700" cy="1368987"/>
          </a:xfrm>
          <a:prstGeom prst="roundRect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677853" y="2936494"/>
                <a:ext cx="8032780" cy="597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Representa-se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pt-PT" i="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</m:func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ou simplesmente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lim</m:t>
                        </m:r>
                      </m:fName>
                      <m:e>
                        <m:sSub>
                          <m:sSub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2936494"/>
                <a:ext cx="8032780" cy="597215"/>
              </a:xfrm>
              <a:prstGeom prst="rect">
                <a:avLst/>
              </a:prstGeom>
              <a:blipFill rotWithShape="0">
                <a:blip r:embed="rId5"/>
                <a:stretch>
                  <a:fillRect l="-607" b="-102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677852" y="3519326"/>
                <a:ext cx="8016271" cy="480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Nesta situação, diz-se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tende para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2" y="3519326"/>
                <a:ext cx="8016271" cy="480131"/>
              </a:xfrm>
              <a:prstGeom prst="rect">
                <a:avLst/>
              </a:prstGeom>
              <a:blipFill rotWithShape="0">
                <a:blip r:embed="rId6"/>
                <a:stretch>
                  <a:fillRect l="-608" b="-101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6"/>
          <p:cNvSpPr/>
          <p:nvPr/>
        </p:nvSpPr>
        <p:spPr>
          <a:xfrm>
            <a:off x="677853" y="5732518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Exemplos: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677853" y="6217394"/>
                <a:ext cx="1399742" cy="484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lim</m:t>
                        </m:r>
                      </m:fName>
                      <m:e>
                        <m:f>
                          <m:fPr>
                            <m:ctrlPr>
                              <a:rPr lang="pt-PT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1 </m:t>
                            </m:r>
                          </m:num>
                          <m:den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den>
                        </m:f>
                      </m:e>
                    </m:func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1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pt-PT" b="1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6217394"/>
                <a:ext cx="1399742" cy="484941"/>
              </a:xfrm>
              <a:prstGeom prst="rect">
                <a:avLst/>
              </a:prstGeom>
              <a:blipFill rotWithShape="0">
                <a:blip r:embed="rId7"/>
                <a:stretch>
                  <a:fillRect l="-3478" b="-759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/>
              <p:cNvSpPr/>
              <p:nvPr/>
            </p:nvSpPr>
            <p:spPr>
              <a:xfrm>
                <a:off x="3743298" y="6217394"/>
                <a:ext cx="1428853" cy="484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lim</m:t>
                        </m:r>
                      </m:fName>
                      <m:e>
                        <m:f>
                          <m:fPr>
                            <m:ctrlPr>
                              <a:rPr lang="pt-PT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1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pt-PT" i="1" dirty="0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pt-PT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1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pt-PT" b="1" dirty="0"/>
              </a:p>
            </p:txBody>
          </p:sp>
        </mc:Choice>
        <mc:Fallback xmlns="">
          <p:sp>
            <p:nvSpPr>
              <p:cNvPr id="38" name="Re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298" y="6217394"/>
                <a:ext cx="1428853" cy="484941"/>
              </a:xfrm>
              <a:prstGeom prst="rect">
                <a:avLst/>
              </a:prstGeom>
              <a:blipFill rotWithShape="0">
                <a:blip r:embed="rId8"/>
                <a:stretch>
                  <a:fillRect l="-3419" b="-759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6837853" y="6275198"/>
                <a:ext cx="13564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lim</m:t>
                        </m:r>
                      </m:fName>
                      <m:e>
                        <m:r>
                          <a:rPr lang="pt-PT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func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1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endParaRPr lang="pt-PT" b="1" dirty="0"/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853" y="6275198"/>
                <a:ext cx="1356462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4054" t="-9836" b="-2295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87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/>
      <p:bldP spid="28" grpId="0"/>
      <p:bldP spid="2" grpId="0"/>
      <p:bldP spid="34" grpId="0"/>
      <p:bldP spid="35" grpId="0" animBg="1"/>
      <p:bldP spid="8" grpId="0"/>
      <p:bldP spid="36" grpId="0"/>
      <p:bldP spid="37" grpId="0"/>
      <p:bldP spid="10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Revisões |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Limites de sucessões 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4" name="Retângulo arredondado 23"/>
          <p:cNvSpPr/>
          <p:nvPr/>
        </p:nvSpPr>
        <p:spPr>
          <a:xfrm>
            <a:off x="535442" y="840865"/>
            <a:ext cx="8191700" cy="2530979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6"/>
              <p:cNvSpPr/>
              <p:nvPr/>
            </p:nvSpPr>
            <p:spPr>
              <a:xfrm>
                <a:off x="666847" y="1278348"/>
                <a:ext cx="8049289" cy="1589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Uma sucessão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tem limite </a:t>
                </a:r>
                <a14:m>
                  <m:oMath xmlns:m="http://schemas.openxmlformats.org/officeDocument/2006/math"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 escreve-se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pt-PT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=+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ou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pt-PT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=+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e>
                    </m:func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ou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lim</m:t>
                        </m:r>
                      </m:fName>
                      <m:e>
                        <m:sSub>
                          <m:sSub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pt-PT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=+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quando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para todo 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existir uma ordem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tal que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 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278348"/>
                <a:ext cx="8049289" cy="1589666"/>
              </a:xfrm>
              <a:prstGeom prst="rect">
                <a:avLst/>
              </a:prstGeom>
              <a:blipFill rotWithShape="0">
                <a:blip r:embed="rId3"/>
                <a:stretch>
                  <a:fillRect l="-606" b="-230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6"/>
          <p:cNvSpPr/>
          <p:nvPr/>
        </p:nvSpPr>
        <p:spPr>
          <a:xfrm>
            <a:off x="677853" y="833721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Definição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/>
              <p:cNvSpPr/>
              <p:nvPr/>
            </p:nvSpPr>
            <p:spPr>
              <a:xfrm>
                <a:off x="677853" y="4108497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Uma sucessão que tenha limite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não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é limitada, logo não é convergente e, portanto, é divergente.</a:t>
                </a:r>
              </a:p>
            </p:txBody>
          </p:sp>
        </mc:Choice>
        <mc:Fallback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4108497"/>
                <a:ext cx="8049289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606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6"/>
          <p:cNvSpPr/>
          <p:nvPr/>
        </p:nvSpPr>
        <p:spPr>
          <a:xfrm>
            <a:off x="661344" y="3691181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Nota: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35" name="Retângulo arredondado 34"/>
          <p:cNvSpPr/>
          <p:nvPr/>
        </p:nvSpPr>
        <p:spPr>
          <a:xfrm>
            <a:off x="535442" y="3662840"/>
            <a:ext cx="8191700" cy="1422717"/>
          </a:xfrm>
          <a:prstGeom prst="roundRect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677853" y="2829158"/>
                <a:ext cx="8032780" cy="480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Diz-se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tende para </a:t>
                </a:r>
                <a14:m>
                  <m:oMath xmlns:m="http://schemas.openxmlformats.org/officeDocument/2006/math">
                    <m:r>
                      <a:rPr lang="pt-PT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∞ 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representa-se 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1" i="1" dirty="0" smtClean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1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𝒖</m:t>
                        </m:r>
                      </m:e>
                      <m:sub>
                        <m:r>
                          <a:rPr lang="pt-PT" b="1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b>
                    </m:sSub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⟶+∞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2829158"/>
                <a:ext cx="8032780" cy="480131"/>
              </a:xfrm>
              <a:prstGeom prst="rect">
                <a:avLst/>
              </a:prstGeom>
              <a:blipFill rotWithShape="0">
                <a:blip r:embed="rId5"/>
                <a:stretch>
                  <a:fillRect l="-607" b="-101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6"/>
          <p:cNvSpPr/>
          <p:nvPr/>
        </p:nvSpPr>
        <p:spPr>
          <a:xfrm>
            <a:off x="691300" y="5261873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Exemplos: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691300" y="5737014"/>
                <a:ext cx="16056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lim</m:t>
                        </m:r>
                      </m:fName>
                      <m:e>
                        <m:r>
                          <a:rPr lang="pt-PT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func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b="1" i="1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endParaRPr lang="pt-PT" b="1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00" y="5737014"/>
                <a:ext cx="1605696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030" t="-9836" b="-2295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/>
              <p:cNvSpPr/>
              <p:nvPr/>
            </p:nvSpPr>
            <p:spPr>
              <a:xfrm>
                <a:off x="3709256" y="5737014"/>
                <a:ext cx="17130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lim</m:t>
                        </m:r>
                      </m:fName>
                      <m:e>
                        <m:sSup>
                          <m:sSupPr>
                            <m:ctrlPr>
                              <a:rPr lang="pt-PT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b="1" i="1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endParaRPr lang="pt-PT" b="1" dirty="0"/>
              </a:p>
            </p:txBody>
          </p:sp>
        </mc:Choice>
        <mc:Fallback xmlns="">
          <p:sp>
            <p:nvSpPr>
              <p:cNvPr id="38" name="Re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256" y="5737014"/>
                <a:ext cx="1713033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847" t="-9836" b="-2295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6834550" y="5735475"/>
                <a:ext cx="1757276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lim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pt-PT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rad>
                      </m:e>
                    </m:func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b="1" i="1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endParaRPr lang="pt-PT" b="1" dirty="0"/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550" y="5735475"/>
                <a:ext cx="1757276" cy="372410"/>
              </a:xfrm>
              <a:prstGeom prst="rect">
                <a:avLst/>
              </a:prstGeom>
              <a:blipFill rotWithShape="0">
                <a:blip r:embed="rId8"/>
                <a:stretch>
                  <a:fillRect l="-2778" t="-9836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391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/>
      <p:bldP spid="28" grpId="0"/>
      <p:bldP spid="2" grpId="0"/>
      <p:bldP spid="34" grpId="0"/>
      <p:bldP spid="35" grpId="0" animBg="1"/>
      <p:bldP spid="8" grpId="0"/>
      <p:bldP spid="37" grpId="0"/>
      <p:bldP spid="10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Revisões |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Limites de sucessões 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4" name="Retângulo arredondado 23"/>
          <p:cNvSpPr/>
          <p:nvPr/>
        </p:nvSpPr>
        <p:spPr>
          <a:xfrm>
            <a:off x="535442" y="840865"/>
            <a:ext cx="8191700" cy="2530979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6"/>
              <p:cNvSpPr/>
              <p:nvPr/>
            </p:nvSpPr>
            <p:spPr>
              <a:xfrm>
                <a:off x="666847" y="1278348"/>
                <a:ext cx="8049289" cy="1589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Uma sucessão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tem limite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 escreve-se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pt-PT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ou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pt-PT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pt-PT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e>
                    </m:func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ou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lim</m:t>
                        </m:r>
                      </m:fName>
                      <m:e>
                        <m:sSub>
                          <m:sSub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pt-PT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quando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para todo 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existir uma ordem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tal que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&lt;−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278348"/>
                <a:ext cx="8049289" cy="1589666"/>
              </a:xfrm>
              <a:prstGeom prst="rect">
                <a:avLst/>
              </a:prstGeom>
              <a:blipFill rotWithShape="0">
                <a:blip r:embed="rId3"/>
                <a:stretch>
                  <a:fillRect l="-606" b="-230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6"/>
          <p:cNvSpPr/>
          <p:nvPr/>
        </p:nvSpPr>
        <p:spPr>
          <a:xfrm>
            <a:off x="677853" y="833721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Definição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/>
              <p:cNvSpPr/>
              <p:nvPr/>
            </p:nvSpPr>
            <p:spPr>
              <a:xfrm>
                <a:off x="677853" y="4108497"/>
                <a:ext cx="8049289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Uma sucessão que tenha limite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não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é limitada, logo não é convergente e, portanto, é divergente.</a:t>
                </a:r>
              </a:p>
            </p:txBody>
          </p:sp>
        </mc:Choice>
        <mc:Fallback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4108497"/>
                <a:ext cx="8049289" cy="872034"/>
              </a:xfrm>
              <a:prstGeom prst="rect">
                <a:avLst/>
              </a:prstGeom>
              <a:blipFill rotWithShape="1">
                <a:blip r:embed="rId4"/>
                <a:stretch>
                  <a:fillRect l="-606" r="-1287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6"/>
          <p:cNvSpPr/>
          <p:nvPr/>
        </p:nvSpPr>
        <p:spPr>
          <a:xfrm>
            <a:off x="661344" y="3691181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Nota: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35" name="Retângulo arredondado 34"/>
          <p:cNvSpPr/>
          <p:nvPr/>
        </p:nvSpPr>
        <p:spPr>
          <a:xfrm>
            <a:off x="535442" y="3662840"/>
            <a:ext cx="8191700" cy="1422717"/>
          </a:xfrm>
          <a:prstGeom prst="roundRect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677853" y="2829158"/>
                <a:ext cx="8032780" cy="435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Diz-se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tende para </a:t>
                </a:r>
                <a14:m>
                  <m:oMath xmlns:m="http://schemas.openxmlformats.org/officeDocument/2006/math">
                    <m:r>
                      <a:rPr lang="pt-PT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∞ 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representa-se 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1" i="1" dirty="0" smtClean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1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𝒖</m:t>
                        </m:r>
                      </m:e>
                      <m:sub>
                        <m:r>
                          <a:rPr lang="pt-PT" b="1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b>
                    </m:sSub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⟶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2829158"/>
                <a:ext cx="8032780" cy="435760"/>
              </a:xfrm>
              <a:prstGeom prst="rect">
                <a:avLst/>
              </a:prstGeom>
              <a:blipFill rotWithShape="0">
                <a:blip r:embed="rId5"/>
                <a:stretch>
                  <a:fillRect l="-607" b="-208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6"/>
          <p:cNvSpPr/>
          <p:nvPr/>
        </p:nvSpPr>
        <p:spPr>
          <a:xfrm>
            <a:off x="691300" y="5261873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Exemplos: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691300" y="5737014"/>
                <a:ext cx="19327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lim</m:t>
                        </m:r>
                      </m:fName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(−</m:t>
                        </m:r>
                        <m:r>
                          <a:rPr lang="pt-PT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func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1" i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b="1" i="1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endParaRPr lang="pt-PT" b="1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00" y="5737014"/>
                <a:ext cx="1932709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524" t="-9836" b="-2295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/>
              <p:cNvSpPr/>
              <p:nvPr/>
            </p:nvSpPr>
            <p:spPr>
              <a:xfrm>
                <a:off x="3620131" y="5737014"/>
                <a:ext cx="20400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lim</m:t>
                        </m:r>
                      </m:fName>
                      <m:e>
                        <m:sSup>
                          <m:sSupPr>
                            <m:ctrlPr>
                              <a:rPr lang="pt-PT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(−</m:t>
                            </m:r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func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1" i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b="1" i="1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endParaRPr lang="pt-PT" b="1" dirty="0"/>
              </a:p>
            </p:txBody>
          </p:sp>
        </mc:Choice>
        <mc:Fallback xmlns="">
          <p:sp>
            <p:nvSpPr>
              <p:cNvPr id="38" name="Re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131" y="5737014"/>
                <a:ext cx="2040046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687" t="-9836" b="-2295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6656300" y="5735475"/>
                <a:ext cx="2084289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lim</m:t>
                        </m:r>
                      </m:fName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(−</m:t>
                        </m:r>
                        <m:rad>
                          <m:radPr>
                            <m:degHide m:val="on"/>
                            <m:ctrlPr>
                              <a:rPr lang="pt-PT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rad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func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1" i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b="1" i="1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endParaRPr lang="pt-PT" b="1" dirty="0"/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300" y="5735475"/>
                <a:ext cx="2084289" cy="372410"/>
              </a:xfrm>
              <a:prstGeom prst="rect">
                <a:avLst/>
              </a:prstGeom>
              <a:blipFill rotWithShape="0">
                <a:blip r:embed="rId8"/>
                <a:stretch>
                  <a:fillRect l="-2632" t="-9836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790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/>
      <p:bldP spid="28" grpId="0"/>
      <p:bldP spid="2" grpId="0"/>
      <p:bldP spid="34" grpId="0"/>
      <p:bldP spid="35" grpId="0" animBg="1"/>
      <p:bldP spid="8" grpId="0"/>
      <p:bldP spid="37" grpId="0"/>
      <p:bldP spid="10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Revisões |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Operações com limites finitos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36185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5"/>
              <p:cNvSpPr txBox="1"/>
              <p:nvPr/>
            </p:nvSpPr>
            <p:spPr>
              <a:xfrm>
                <a:off x="677853" y="861487"/>
                <a:ext cx="8003446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Sendo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lim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⁡</m:t>
                    </m:r>
                    <m:sSub>
                      <m:sSub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lim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⁡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9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861487"/>
                <a:ext cx="8003446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609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ângulo 1"/>
              <p:cNvSpPr/>
              <p:nvPr/>
            </p:nvSpPr>
            <p:spPr>
              <a:xfrm>
                <a:off x="672352" y="1366291"/>
                <a:ext cx="8014448" cy="631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366291"/>
                <a:ext cx="8014448" cy="631135"/>
              </a:xfrm>
              <a:prstGeom prst="rect">
                <a:avLst/>
              </a:prstGeom>
              <a:blipFill rotWithShape="0">
                <a:blip r:embed="rId4"/>
                <a:stretch>
                  <a:fillRect l="-45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ângulo 11"/>
              <p:cNvSpPr/>
              <p:nvPr/>
            </p:nvSpPr>
            <p:spPr>
              <a:xfrm>
                <a:off x="672352" y="1994399"/>
                <a:ext cx="8014448" cy="631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sSub>
                      <m:sSub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994399"/>
                <a:ext cx="8014448" cy="631135"/>
              </a:xfrm>
              <a:prstGeom prst="rect">
                <a:avLst/>
              </a:prstGeom>
              <a:blipFill rotWithShape="0">
                <a:blip r:embed="rId5"/>
                <a:stretch>
                  <a:fillRect l="-45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ângulo 12"/>
              <p:cNvSpPr/>
              <p:nvPr/>
            </p:nvSpPr>
            <p:spPr>
              <a:xfrm>
                <a:off x="672351" y="2622507"/>
                <a:ext cx="8014449" cy="755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∀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𝑛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2622507"/>
                <a:ext cx="8014449" cy="755207"/>
              </a:xfrm>
              <a:prstGeom prst="rect">
                <a:avLst/>
              </a:prstGeom>
              <a:blipFill rotWithShape="0">
                <a:blip r:embed="rId6"/>
                <a:stretch>
                  <a:fillRect l="-45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ângulo 14"/>
              <p:cNvSpPr/>
              <p:nvPr/>
            </p:nvSpPr>
            <p:spPr>
              <a:xfrm>
                <a:off x="672352" y="3374687"/>
                <a:ext cx="8008947" cy="631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×</m:t>
                                </m:r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sSub>
                      <m:sSub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374687"/>
                <a:ext cx="8008947" cy="631135"/>
              </a:xfrm>
              <a:prstGeom prst="rect">
                <a:avLst/>
              </a:prstGeom>
              <a:blipFill rotWithShape="0">
                <a:blip r:embed="rId7"/>
                <a:stretch>
                  <a:fillRect l="-457" b="-194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ângulo 17"/>
              <p:cNvSpPr/>
              <p:nvPr/>
            </p:nvSpPr>
            <p:spPr>
              <a:xfrm>
                <a:off x="672352" y="4002795"/>
                <a:ext cx="8014448" cy="631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𝑟</m:t>
                            </m:r>
                          </m:sup>
                        </m:sSup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se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𝑟</m:t>
                    </m:r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002795"/>
                <a:ext cx="8014448" cy="631135"/>
              </a:xfrm>
              <a:prstGeom prst="rect">
                <a:avLst/>
              </a:prstGeom>
              <a:blipFill rotWithShape="0">
                <a:blip r:embed="rId8"/>
                <a:stretch>
                  <a:fillRect l="-456" b="-194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72352" y="4630903"/>
                <a:ext cx="8008947" cy="631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𝑟</m:t>
                            </m:r>
                          </m:sup>
                        </m:sSup>
                      </m:e>
                    </m:func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</a:t>
                </a:r>
                <a:r>
                  <a:rPr lang="pt-PT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𝑟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ℚ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⁺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≥0, ∀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630903"/>
                <a:ext cx="8008947" cy="631135"/>
              </a:xfrm>
              <a:prstGeom prst="rect">
                <a:avLst/>
              </a:prstGeom>
              <a:blipFill rotWithShape="0">
                <a:blip r:embed="rId9"/>
                <a:stretch>
                  <a:fillRect l="-457" b="-194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666850" y="5259014"/>
                <a:ext cx="8019949" cy="631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𝑟</m:t>
                            </m:r>
                          </m:sup>
                        </m:sSup>
                      </m:e>
                    </m:func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</a:t>
                </a:r>
                <a:r>
                  <a:rPr lang="pt-PT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𝑟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ℚ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&gt;0, ∀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50" y="5259014"/>
                <a:ext cx="8019949" cy="631135"/>
              </a:xfrm>
              <a:prstGeom prst="rect">
                <a:avLst/>
              </a:prstGeom>
              <a:blipFill rotWithShape="0">
                <a:blip r:embed="rId10"/>
                <a:stretch>
                  <a:fillRect l="-456" b="-194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927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5" grpId="0"/>
      <p:bldP spid="26" grpId="0"/>
      <p:bldP spid="3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Revisões |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Operações com limites finitos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5"/>
          <p:cNvSpPr txBox="1"/>
          <p:nvPr/>
        </p:nvSpPr>
        <p:spPr>
          <a:xfrm>
            <a:off x="677853" y="861487"/>
            <a:ext cx="80034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ângulo 18"/>
              <p:cNvSpPr/>
              <p:nvPr/>
            </p:nvSpPr>
            <p:spPr>
              <a:xfrm>
                <a:off x="677853" y="1169432"/>
                <a:ext cx="3865641" cy="5735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b="0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</m:t>
                            </m:r>
                            <m:r>
                              <m:rPr>
                                <m:sty m:val="p"/>
                              </m:rPr>
                              <a:rPr lang="pt-PT" b="0" i="0" smtClean="0">
                                <a:effectLst/>
                                <a:latin typeface="Cambria Math"/>
                                <a:cs typeface="Arial" panose="020B0604020202020204" pitchFamily="34" charset="0"/>
                              </a:rPr>
                              <m:t>im</m:t>
                            </m:r>
                          </m:e>
                          <m:lim>
                            <m:r>
                              <a:rPr lang="pt-PT" b="0" i="0" smtClean="0">
                                <a:effectLst/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3+</m:t>
                            </m:r>
                            <m:f>
                              <m:f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pt-PT" b="0" i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pt-PT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Clr>
                    <a:srgbClr val="6AA342"/>
                  </a:buClr>
                  <a:buFont typeface="+mj-lt"/>
                  <a:buAutoNum type="arabicPeriod"/>
                </a:pPr>
                <a:endParaRPr lang="pt-PT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0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pt-PT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</m:sup>
                            </m:sSup>
                            <m:r>
                              <a:rPr lang="pt-PT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−3</m:t>
                            </m:r>
                          </m:e>
                        </m:d>
                      </m:e>
                    </m:func>
                  </m:oMath>
                </a14:m>
                <a:endParaRPr lang="pt-PT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Clr>
                    <a:srgbClr val="F47929"/>
                  </a:buClr>
                  <a:buFont typeface="+mj-lt"/>
                  <a:buAutoNum type="arabicPeriod"/>
                </a:pPr>
                <a:endParaRPr lang="pt-PT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0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pt-PT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pt-PT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den>
                            </m:f>
                            <m:r>
                              <a:rPr lang="pt-PT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×</m:t>
                            </m:r>
                            <m:f>
                              <m:f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pt-PT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Clr>
                    <a:srgbClr val="F47929"/>
                  </a:buClr>
                  <a:buFont typeface="+mj-lt"/>
                  <a:buAutoNum type="arabicPeriod"/>
                </a:pPr>
                <a:endParaRPr lang="pt-PT" sz="105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</m:t>
                            </m:r>
                            <m:r>
                              <m:rPr>
                                <m:sty m:val="p"/>
                              </m:rPr>
                              <a:rPr lang="pt-PT" i="0">
                                <a:latin typeface="Cambria Math"/>
                                <a:cs typeface="Arial" panose="020B0604020202020204" pitchFamily="34" charset="0"/>
                              </a:rPr>
                              <m:t>im</m:t>
                            </m:r>
                          </m:e>
                          <m:lim>
                            <m:r>
                              <a:rPr lang="pt-PT" b="0" i="0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5+</m:t>
                                </m:r>
                                <m:f>
                                  <m:f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b="0" i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 1 </m:t>
                                    </m:r>
                                  </m:num>
                                  <m:den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den>
                                </m:f>
                              </m:num>
                              <m:den>
                                <m:f>
                                  <m:f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b="0" i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5</m:t>
                                    </m:r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  <m:r>
                                      <a:rPr lang="pt-PT" b="0" i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+1</m:t>
                                    </m:r>
                                  </m:num>
                                  <m:den>
                                    <m:r>
                                      <a:rPr lang="pt-PT" b="0" i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den>
                                </m:f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Clr>
                    <a:srgbClr val="F47929"/>
                  </a:buClr>
                  <a:buFont typeface="+mj-lt"/>
                  <a:buAutoNum type="arabicPeriod"/>
                </a:pPr>
                <a:endParaRPr lang="pt-PT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0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0">
                                <a:latin typeface="Cambria Math"/>
                                <a:cs typeface="Arial" panose="020B0604020202020204" pitchFamily="34" charset="0"/>
                              </a:rPr>
                              <m:t>2×</m:t>
                            </m:r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0">
                                    <a:latin typeface="Cambria Math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pt-PT" i="0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pt-PT" i="0">
                                    <a:latin typeface="Cambria Math"/>
                                    <a:cs typeface="Arial" panose="020B0604020202020204" pitchFamily="34" charset="0"/>
                                  </a:rPr>
                                  <m:t>+3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Clr>
                    <a:srgbClr val="F47929"/>
                  </a:buClr>
                  <a:buFont typeface="+mj-lt"/>
                  <a:buAutoNum type="arabicPeriod"/>
                </a:pP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0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pt-PT" i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  <m:r>
                                      <a:rPr lang="pt-PT" b="0" i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−5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pt-PT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e>
                    </m:func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Clr>
                    <a:srgbClr val="F47929"/>
                  </a:buClr>
                </a:pP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1169432"/>
                <a:ext cx="3865641" cy="5735481"/>
              </a:xfrm>
              <a:prstGeom prst="rect">
                <a:avLst/>
              </a:prstGeom>
              <a:blipFill rotWithShape="0">
                <a:blip r:embed="rId3"/>
                <a:stretch>
                  <a:fillRect l="-94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ângulo 4"/>
              <p:cNvSpPr/>
              <p:nvPr/>
            </p:nvSpPr>
            <p:spPr>
              <a:xfrm>
                <a:off x="2298900" y="1169329"/>
                <a:ext cx="2172198" cy="6920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d>
                      </m:e>
                    </m:func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900" y="1169329"/>
                <a:ext cx="2172198" cy="69204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ângulo 4"/>
              <p:cNvSpPr/>
              <p:nvPr/>
            </p:nvSpPr>
            <p:spPr>
              <a:xfrm>
                <a:off x="4278786" y="1310259"/>
                <a:ext cx="1242648" cy="4564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=3+0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786" y="1310259"/>
                <a:ext cx="1242648" cy="45647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ângulo 4"/>
              <p:cNvSpPr/>
              <p:nvPr/>
            </p:nvSpPr>
            <p:spPr>
              <a:xfrm>
                <a:off x="5101854" y="1310216"/>
                <a:ext cx="611065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854" y="1310216"/>
                <a:ext cx="611065" cy="5078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ângulo 4"/>
              <p:cNvSpPr/>
              <p:nvPr/>
            </p:nvSpPr>
            <p:spPr>
              <a:xfrm>
                <a:off x="2402427" y="2077728"/>
                <a:ext cx="2264531" cy="648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d>
                      </m:e>
                    </m:func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427" y="2077728"/>
                <a:ext cx="2264531" cy="64876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ângulo 4"/>
              <p:cNvSpPr/>
              <p:nvPr/>
            </p:nvSpPr>
            <p:spPr>
              <a:xfrm>
                <a:off x="4475706" y="2174674"/>
                <a:ext cx="1242648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=0−3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706" y="2174674"/>
                <a:ext cx="1242648" cy="5078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ângulo 4"/>
              <p:cNvSpPr/>
              <p:nvPr/>
            </p:nvSpPr>
            <p:spPr>
              <a:xfrm>
                <a:off x="5302623" y="2175071"/>
                <a:ext cx="784189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623" y="2175071"/>
                <a:ext cx="784189" cy="5078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ângulo 4"/>
              <p:cNvSpPr/>
              <p:nvPr/>
            </p:nvSpPr>
            <p:spPr>
              <a:xfrm>
                <a:off x="2732726" y="2904122"/>
                <a:ext cx="2743059" cy="7372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726" y="2904122"/>
                <a:ext cx="2743059" cy="73725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ângulo 4"/>
              <p:cNvSpPr/>
              <p:nvPr/>
            </p:nvSpPr>
            <p:spPr>
              <a:xfrm>
                <a:off x="5232731" y="2921692"/>
                <a:ext cx="1595630" cy="6623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3 </m:t>
                        </m:r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731" y="2921692"/>
                <a:ext cx="1595630" cy="66236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ângulo 4"/>
              <p:cNvSpPr/>
              <p:nvPr/>
            </p:nvSpPr>
            <p:spPr>
              <a:xfrm>
                <a:off x="6611891" y="2931949"/>
                <a:ext cx="622286" cy="6924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pt-PT" b="1" i="1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1" i="1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1" i="1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  <m:r>
                          <a:rPr lang="pt-PT" b="1" i="1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a:rPr lang="pt-PT" b="1" i="1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891" y="2931949"/>
                <a:ext cx="622286" cy="69249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ângulo 4"/>
              <p:cNvSpPr/>
              <p:nvPr/>
            </p:nvSpPr>
            <p:spPr>
              <a:xfrm>
                <a:off x="2138418" y="3675679"/>
                <a:ext cx="1266757" cy="994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pt-PT">
                                    <a:latin typeface="Cambria Math"/>
                                    <a:cs typeface="Arial" panose="020B0604020202020204" pitchFamily="34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pt-PT">
                                    <a:latin typeface="Cambria Math"/>
                                    <a:cs typeface="Arial" panose="020B0604020202020204" pitchFamily="34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5</m:t>
                                    </m:r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+1</m:t>
                                    </m:r>
                                  </m:num>
                                  <m:den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418" y="3675679"/>
                <a:ext cx="1266757" cy="99456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ângulo 4"/>
              <p:cNvSpPr/>
              <p:nvPr/>
            </p:nvSpPr>
            <p:spPr>
              <a:xfrm>
                <a:off x="3221650" y="3804975"/>
                <a:ext cx="638957" cy="8510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f>
                          <m:f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5 </m:t>
                            </m:r>
                          </m:num>
                          <m:den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650" y="3804975"/>
                <a:ext cx="638957" cy="85100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ângulo 4"/>
              <p:cNvSpPr/>
              <p:nvPr/>
            </p:nvSpPr>
            <p:spPr>
              <a:xfrm>
                <a:off x="3665564" y="3911755"/>
                <a:ext cx="1091966" cy="6824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=5×</m:t>
                    </m:r>
                    <m:f>
                      <m:f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2 </m:t>
                        </m:r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564" y="3911755"/>
                <a:ext cx="1091966" cy="68249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ângulo 4"/>
              <p:cNvSpPr/>
              <p:nvPr/>
            </p:nvSpPr>
            <p:spPr>
              <a:xfrm>
                <a:off x="4492309" y="4022263"/>
                <a:ext cx="611065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309" y="4022263"/>
                <a:ext cx="611065" cy="50783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ângulo 4"/>
              <p:cNvSpPr/>
              <p:nvPr/>
            </p:nvSpPr>
            <p:spPr>
              <a:xfrm>
                <a:off x="2529506" y="4818865"/>
                <a:ext cx="1895071" cy="6835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2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+3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506" y="4818865"/>
                <a:ext cx="1895071" cy="68352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ângulo 4"/>
              <p:cNvSpPr/>
              <p:nvPr/>
            </p:nvSpPr>
            <p:spPr>
              <a:xfrm>
                <a:off x="4222507" y="4849168"/>
                <a:ext cx="1040670" cy="6799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2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f>
                      <m:f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507" y="4849168"/>
                <a:ext cx="1040670" cy="67993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ângulo 4"/>
              <p:cNvSpPr/>
              <p:nvPr/>
            </p:nvSpPr>
            <p:spPr>
              <a:xfrm>
                <a:off x="5077972" y="4957469"/>
                <a:ext cx="611065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972" y="4957469"/>
                <a:ext cx="611065" cy="507831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ângulo 4"/>
              <p:cNvSpPr/>
              <p:nvPr/>
            </p:nvSpPr>
            <p:spPr>
              <a:xfrm>
                <a:off x="2244921" y="5738343"/>
                <a:ext cx="1606465" cy="7587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PT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lim</m:t>
                                    </m:r>
                                  </m:e>
                                  <m:lim>
                                    <m: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</m:lim>
                                </m:limLow>
                              </m:fName>
                              <m:e>
                                <m:f>
                                  <m:f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  <m: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−5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921" y="5738343"/>
                <a:ext cx="1606465" cy="758734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ângulo 4"/>
              <p:cNvSpPr/>
              <p:nvPr/>
            </p:nvSpPr>
            <p:spPr>
              <a:xfrm>
                <a:off x="3653305" y="5744220"/>
                <a:ext cx="978409" cy="7961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1 </m:t>
                                </m:r>
                              </m:num>
                              <m:den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305" y="5744220"/>
                <a:ext cx="978409" cy="79618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ângulo 4"/>
              <p:cNvSpPr/>
              <p:nvPr/>
            </p:nvSpPr>
            <p:spPr>
              <a:xfrm>
                <a:off x="4392047" y="5840273"/>
                <a:ext cx="647934" cy="6926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b="1" i="1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1" i="1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1" i="1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pt-PT" b="1" i="1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a:rPr lang="pt-PT" b="1" i="1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047" y="5840273"/>
                <a:ext cx="647934" cy="692626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699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/>
      <p:bldP spid="15" grpId="0"/>
      <p:bldP spid="16" grpId="0"/>
      <p:bldP spid="18" grpId="0"/>
      <p:bldP spid="24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Revisões |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Operações com limites infinitos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36185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ângulo 17"/>
              <p:cNvSpPr/>
              <p:nvPr/>
            </p:nvSpPr>
            <p:spPr>
              <a:xfrm>
                <a:off x="657687" y="3388450"/>
                <a:ext cx="8014448" cy="480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 indent="-268288">
                  <a:lnSpc>
                    <a:spcPct val="14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+∞+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=+∞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87" y="3388450"/>
                <a:ext cx="8014448" cy="480131"/>
              </a:xfrm>
              <a:prstGeom prst="rect">
                <a:avLst/>
              </a:prstGeom>
              <a:blipFill rotWithShape="0">
                <a:blip r:embed="rId3"/>
                <a:stretch>
                  <a:fillRect l="-532" b="-632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677853" y="1365293"/>
                <a:ext cx="8049289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Quando escrevemos, por exemplo,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+∞+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=+∞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estamos a traduzir, simbolicamente, que a soma de duas sucessões, das quais uma tende para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a outra é convergente para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tende para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1365293"/>
                <a:ext cx="8049289" cy="1338828"/>
              </a:xfrm>
              <a:prstGeom prst="rect">
                <a:avLst/>
              </a:prstGeom>
              <a:blipFill rotWithShape="0">
                <a:blip r:embed="rId4"/>
                <a:stretch>
                  <a:fillRect l="-606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6"/>
          <p:cNvSpPr/>
          <p:nvPr/>
        </p:nvSpPr>
        <p:spPr>
          <a:xfrm>
            <a:off x="661344" y="947977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Nota: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16" name="Retângulo arredondado 15"/>
          <p:cNvSpPr/>
          <p:nvPr/>
        </p:nvSpPr>
        <p:spPr>
          <a:xfrm>
            <a:off x="535442" y="919636"/>
            <a:ext cx="8191700" cy="1863905"/>
          </a:xfrm>
          <a:prstGeom prst="roundRect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ectangle 6"/>
          <p:cNvSpPr/>
          <p:nvPr/>
        </p:nvSpPr>
        <p:spPr>
          <a:xfrm>
            <a:off x="657687" y="2918149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Adição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ângulo 17"/>
              <p:cNvSpPr/>
              <p:nvPr/>
            </p:nvSpPr>
            <p:spPr>
              <a:xfrm>
                <a:off x="657687" y="3882347"/>
                <a:ext cx="8014448" cy="435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 indent="-268288">
                  <a:lnSpc>
                    <a:spcPct val="14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+∞+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+∞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=+∞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87" y="3882347"/>
                <a:ext cx="8014448" cy="435760"/>
              </a:xfrm>
              <a:prstGeom prst="rect">
                <a:avLst/>
              </a:prstGeom>
              <a:blipFill rotWithShape="0">
                <a:blip r:embed="rId5"/>
                <a:stretch>
                  <a:fillRect l="-532" b="-1831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ângulo 17"/>
              <p:cNvSpPr/>
              <p:nvPr/>
            </p:nvSpPr>
            <p:spPr>
              <a:xfrm>
                <a:off x="657687" y="4331873"/>
                <a:ext cx="8014448" cy="435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 indent="-268288">
                  <a:lnSpc>
                    <a:spcPct val="14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∞+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=−∞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87" y="4331873"/>
                <a:ext cx="8014448" cy="435760"/>
              </a:xfrm>
              <a:prstGeom prst="rect">
                <a:avLst/>
              </a:prstGeom>
              <a:blipFill rotWithShape="0">
                <a:blip r:embed="rId6"/>
                <a:stretch>
                  <a:fillRect l="-532" b="-1831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ângulo 17"/>
              <p:cNvSpPr/>
              <p:nvPr/>
            </p:nvSpPr>
            <p:spPr>
              <a:xfrm>
                <a:off x="657687" y="4781399"/>
                <a:ext cx="8014448" cy="435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 indent="-268288">
                  <a:lnSpc>
                    <a:spcPct val="14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∞+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87" y="4781399"/>
                <a:ext cx="8014448" cy="435760"/>
              </a:xfrm>
              <a:prstGeom prst="rect">
                <a:avLst/>
              </a:prstGeom>
              <a:blipFill rotWithShape="0">
                <a:blip r:embed="rId7"/>
                <a:stretch>
                  <a:fillRect l="-532" b="-1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ângulo 17"/>
              <p:cNvSpPr/>
              <p:nvPr/>
            </p:nvSpPr>
            <p:spPr>
              <a:xfrm>
                <a:off x="657687" y="5230923"/>
                <a:ext cx="8014448" cy="480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 indent="-268288">
                  <a:lnSpc>
                    <a:spcPct val="14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+∞+</m:t>
                    </m:r>
                    <m:d>
                      <m:dPr>
                        <m:ctrlPr>
                          <a:rPr lang="pt-PT" b="1" i="1" smtClean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1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b="1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e>
                    </m:d>
                  </m:oMath>
                </a14:m>
                <a:endParaRPr lang="pt-PT" b="1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87" y="5230923"/>
                <a:ext cx="8014448" cy="480131"/>
              </a:xfrm>
              <a:prstGeom prst="rect">
                <a:avLst/>
              </a:prstGeom>
              <a:blipFill rotWithShape="0">
                <a:blip r:embed="rId8"/>
                <a:stretch>
                  <a:fillRect l="-532" b="-632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7"/>
          <p:cNvSpPr/>
          <p:nvPr/>
        </p:nvSpPr>
        <p:spPr>
          <a:xfrm>
            <a:off x="2251433" y="5286322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Indeterminação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ângulo arredondado 26"/>
          <p:cNvSpPr/>
          <p:nvPr/>
        </p:nvSpPr>
        <p:spPr>
          <a:xfrm>
            <a:off x="4141694" y="3134961"/>
            <a:ext cx="4585447" cy="2058615"/>
          </a:xfrm>
          <a:prstGeom prst="roundRect">
            <a:avLst/>
          </a:prstGeom>
          <a:noFill/>
          <a:ln w="25400"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6"/>
              <p:cNvSpPr/>
              <p:nvPr/>
            </p:nvSpPr>
            <p:spPr>
              <a:xfrm>
                <a:off x="6245640" y="4580070"/>
                <a:ext cx="1470934" cy="408623"/>
              </a:xfrm>
              <a:prstGeom prst="roundRect">
                <a:avLst/>
              </a:prstGeom>
              <a:solidFill>
                <a:srgbClr val="0D677A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+∞+(−∞)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3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640" y="4580070"/>
                <a:ext cx="1470934" cy="408623"/>
              </a:xfrm>
              <a:prstGeom prst="roundRect">
                <a:avLst/>
              </a:prstGeom>
              <a:blipFill rotWithShape="0">
                <a:blip r:embed="rId9"/>
                <a:stretch>
                  <a:fillRect b="-74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ângulo 6"/>
          <p:cNvSpPr/>
          <p:nvPr/>
        </p:nvSpPr>
        <p:spPr>
          <a:xfrm>
            <a:off x="6245640" y="4483243"/>
            <a:ext cx="1532183" cy="539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9"/>
              <p:cNvSpPr/>
              <p:nvPr/>
            </p:nvSpPr>
            <p:spPr>
              <a:xfrm>
                <a:off x="6850941" y="3903486"/>
                <a:ext cx="1470934" cy="408623"/>
              </a:xfrm>
              <a:prstGeom prst="roundRect">
                <a:avLst/>
              </a:prstGeom>
              <a:solidFill>
                <a:srgbClr val="0D677A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+∞+(−∞)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5" name="Rounded 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941" y="3903486"/>
                <a:ext cx="1470934" cy="408623"/>
              </a:xfrm>
              <a:prstGeom prst="roundRect">
                <a:avLst/>
              </a:prstGeom>
              <a:blipFill rotWithShape="0">
                <a:blip r:embed="rId10"/>
                <a:stretch>
                  <a:fillRect b="-74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ângulo 4"/>
          <p:cNvSpPr/>
          <p:nvPr/>
        </p:nvSpPr>
        <p:spPr>
          <a:xfrm>
            <a:off x="6832975" y="3842946"/>
            <a:ext cx="1488900" cy="548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5"/>
              <p:cNvSpPr/>
              <p:nvPr/>
            </p:nvSpPr>
            <p:spPr>
              <a:xfrm>
                <a:off x="6442691" y="3317840"/>
                <a:ext cx="1470934" cy="408623"/>
              </a:xfrm>
              <a:prstGeom prst="roundRect">
                <a:avLst/>
              </a:prstGeom>
              <a:solidFill>
                <a:srgbClr val="0D677A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+∞+(−∞)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7" name="Rounded 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691" y="3317840"/>
                <a:ext cx="1470934" cy="408623"/>
              </a:xfrm>
              <a:prstGeom prst="roundRect">
                <a:avLst/>
              </a:prstGeom>
              <a:blipFill rotWithShape="0">
                <a:blip r:embed="rId11"/>
                <a:stretch>
                  <a:fillRect b="-74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ângulo 2"/>
          <p:cNvSpPr/>
          <p:nvPr/>
        </p:nvSpPr>
        <p:spPr>
          <a:xfrm>
            <a:off x="6442691" y="3231434"/>
            <a:ext cx="1662605" cy="552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ângulo 1"/>
              <p:cNvSpPr/>
              <p:nvPr/>
            </p:nvSpPr>
            <p:spPr>
              <a:xfrm>
                <a:off x="4285265" y="3135083"/>
                <a:ext cx="2796409" cy="648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</m:t>
                            </m:r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  <m:sSup>
                              <m:sSup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−2</m:t>
                            </m:r>
                            <m:sSup>
                              <m:sSup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265" y="3135083"/>
                <a:ext cx="2796409" cy="648767"/>
              </a:xfrm>
              <a:prstGeom prst="rect">
                <a:avLst/>
              </a:prstGeom>
              <a:blipFill rotWithShape="0">
                <a:blip r:embed="rId12"/>
                <a:stretch>
                  <a:fillRect l="-152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ângulo 1"/>
              <p:cNvSpPr/>
              <p:nvPr/>
            </p:nvSpPr>
            <p:spPr>
              <a:xfrm>
                <a:off x="6408344" y="3135083"/>
                <a:ext cx="1731265" cy="648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344" y="3135083"/>
                <a:ext cx="1731265" cy="64876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ângulo 1"/>
              <p:cNvSpPr/>
              <p:nvPr/>
            </p:nvSpPr>
            <p:spPr>
              <a:xfrm>
                <a:off x="7328503" y="3231434"/>
                <a:ext cx="89864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+∞</m:t>
                      </m:r>
                    </m:oMath>
                  </m:oMathPara>
                </a14:m>
                <a:endParaRPr lang="pt-PT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503" y="3231434"/>
                <a:ext cx="898641" cy="50783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ângulo 1"/>
              <p:cNvSpPr/>
              <p:nvPr/>
            </p:nvSpPr>
            <p:spPr>
              <a:xfrm>
                <a:off x="4285265" y="3742887"/>
                <a:ext cx="2796409" cy="648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−4−2</m:t>
                            </m:r>
                            <m:sSup>
                              <m:sSup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265" y="3742887"/>
                <a:ext cx="2796409" cy="648767"/>
              </a:xfrm>
              <a:prstGeom prst="rect">
                <a:avLst/>
              </a:prstGeom>
              <a:blipFill rotWithShape="0">
                <a:blip r:embed="rId15"/>
                <a:stretch>
                  <a:fillRect l="-152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ângulo 1"/>
              <p:cNvSpPr/>
              <p:nvPr/>
            </p:nvSpPr>
            <p:spPr>
              <a:xfrm>
                <a:off x="6727909" y="3750030"/>
                <a:ext cx="1731265" cy="648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func>
                        <m:func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−4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909" y="3750030"/>
                <a:ext cx="1731265" cy="64876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ângulo 1"/>
              <p:cNvSpPr/>
              <p:nvPr/>
            </p:nvSpPr>
            <p:spPr>
              <a:xfrm>
                <a:off x="7636477" y="3831929"/>
                <a:ext cx="89864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lang="pt-PT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477" y="3831929"/>
                <a:ext cx="898641" cy="507831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ângulo 1"/>
              <p:cNvSpPr/>
              <p:nvPr/>
            </p:nvSpPr>
            <p:spPr>
              <a:xfrm>
                <a:off x="4291110" y="4391654"/>
                <a:ext cx="2796409" cy="631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−6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110" y="4391654"/>
                <a:ext cx="2796409" cy="631135"/>
              </a:xfrm>
              <a:prstGeom prst="rect">
                <a:avLst/>
              </a:prstGeom>
              <a:blipFill rotWithShape="0">
                <a:blip r:embed="rId18"/>
                <a:stretch>
                  <a:fillRect l="-152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ângulo 1"/>
              <p:cNvSpPr/>
              <p:nvPr/>
            </p:nvSpPr>
            <p:spPr>
              <a:xfrm>
                <a:off x="6220734" y="4392415"/>
                <a:ext cx="1731265" cy="640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−3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734" y="4392415"/>
                <a:ext cx="1731265" cy="640496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ângulo 1"/>
              <p:cNvSpPr/>
              <p:nvPr/>
            </p:nvSpPr>
            <p:spPr>
              <a:xfrm>
                <a:off x="7206655" y="4483243"/>
                <a:ext cx="89864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−∞</m:t>
                      </m:r>
                    </m:oMath>
                  </m:oMathPara>
                </a14:m>
                <a:endParaRPr lang="pt-PT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655" y="4483243"/>
                <a:ext cx="898641" cy="507831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Seta em ângulo reto para cima 47"/>
          <p:cNvSpPr/>
          <p:nvPr/>
        </p:nvSpPr>
        <p:spPr>
          <a:xfrm>
            <a:off x="4141694" y="5216855"/>
            <a:ext cx="2340000" cy="339578"/>
          </a:xfrm>
          <a:prstGeom prst="bentUpArrow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473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4" grpId="0"/>
      <p:bldP spid="15" grpId="0"/>
      <p:bldP spid="16" grpId="0" animBg="1"/>
      <p:bldP spid="18" grpId="0"/>
      <p:bldP spid="24" grpId="0"/>
      <p:bldP spid="27" grpId="0"/>
      <p:bldP spid="28" grpId="0"/>
      <p:bldP spid="29" grpId="0"/>
      <p:bldP spid="31" grpId="0"/>
      <p:bldP spid="32" grpId="0" animBg="1"/>
      <p:bldP spid="33" grpId="0" animBg="1"/>
      <p:bldP spid="33" grpId="1" animBg="1"/>
      <p:bldP spid="34" grpId="0" animBg="1"/>
      <p:bldP spid="35" grpId="0" animBg="1"/>
      <p:bldP spid="35" grpId="1" animBg="1"/>
      <p:bldP spid="36" grpId="0" animBg="1"/>
      <p:bldP spid="37" grpId="0" animBg="1"/>
      <p:bldP spid="37" grpId="1" animBg="1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13125</TotalTime>
  <Words>6696</Words>
  <Application>Microsoft Office PowerPoint</Application>
  <PresentationFormat>Apresentação no Ecrã (4:3)</PresentationFormat>
  <Paragraphs>523</Paragraphs>
  <Slides>35</Slides>
  <Notes>35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35</vt:i4>
      </vt:variant>
    </vt:vector>
  </HeadingPairs>
  <TitlesOfParts>
    <vt:vector size="36" baseType="lpstr">
      <vt:lpstr>Tema do Office</vt:lpstr>
      <vt:lpstr>Limites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Leya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Marques;Vítor Nogueira</dc:creator>
  <cp:lastModifiedBy>Sofia Pereira Carvalhosa</cp:lastModifiedBy>
  <cp:revision>958</cp:revision>
  <dcterms:created xsi:type="dcterms:W3CDTF">2015-12-10T15:13:19Z</dcterms:created>
  <dcterms:modified xsi:type="dcterms:W3CDTF">2017-07-13T12:43:36Z</dcterms:modified>
</cp:coreProperties>
</file>