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sldIdLst>
    <p:sldId id="256" r:id="rId2"/>
    <p:sldId id="261" r:id="rId3"/>
    <p:sldId id="406" r:id="rId4"/>
    <p:sldId id="409" r:id="rId5"/>
    <p:sldId id="408" r:id="rId6"/>
    <p:sldId id="414" r:id="rId7"/>
    <p:sldId id="410" r:id="rId8"/>
    <p:sldId id="412" r:id="rId9"/>
    <p:sldId id="413" r:id="rId10"/>
    <p:sldId id="411" r:id="rId11"/>
    <p:sldId id="415" r:id="rId12"/>
    <p:sldId id="397" r:id="rId13"/>
    <p:sldId id="312" r:id="rId14"/>
    <p:sldId id="417" r:id="rId15"/>
    <p:sldId id="399" r:id="rId16"/>
    <p:sldId id="421" r:id="rId17"/>
    <p:sldId id="419" r:id="rId18"/>
    <p:sldId id="357" r:id="rId19"/>
    <p:sldId id="404" r:id="rId20"/>
    <p:sldId id="392" r:id="rId21"/>
    <p:sldId id="401" r:id="rId22"/>
    <p:sldId id="405" r:id="rId23"/>
    <p:sldId id="42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3154">
          <p15:clr>
            <a:srgbClr val="A4A3A4"/>
          </p15:clr>
        </p15:guide>
        <p15:guide id="4" pos="61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e carvalho" initials="f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342"/>
    <a:srgbClr val="0D677A"/>
    <a:srgbClr val="ED1C24"/>
    <a:srgbClr val="4F81BD"/>
    <a:srgbClr val="00ADEE"/>
    <a:srgbClr val="404040"/>
    <a:srgbClr val="225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11" autoAdjust="0"/>
    <p:restoredTop sz="96128" autoAdjust="0"/>
  </p:normalViewPr>
  <p:slideViewPr>
    <p:cSldViewPr snapToGrid="0" snapToObjects="1">
      <p:cViewPr varScale="1">
        <p:scale>
          <a:sx n="82" d="100"/>
          <a:sy n="82" d="100"/>
        </p:scale>
        <p:origin x="1728" y="58"/>
      </p:cViewPr>
      <p:guideLst>
        <p:guide orient="horz" pos="482"/>
        <p:guide pos="612"/>
        <p:guide orient="horz" pos="3154"/>
        <p:guide pos="6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pPr/>
              <a:t>31/08/2020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1967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2.jpe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2.jpe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560.pn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83.png"/><Relationship Id="rId3" Type="http://schemas.openxmlformats.org/officeDocument/2006/relationships/image" Target="../media/image2.jpeg"/><Relationship Id="rId21" Type="http://schemas.openxmlformats.org/officeDocument/2006/relationships/image" Target="../media/image91.png"/><Relationship Id="rId7" Type="http://schemas.openxmlformats.org/officeDocument/2006/relationships/image" Target="../media/image79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6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760.png"/><Relationship Id="rId5" Type="http://schemas.openxmlformats.org/officeDocument/2006/relationships/image" Target="../media/image77.png"/><Relationship Id="rId15" Type="http://schemas.openxmlformats.org/officeDocument/2006/relationships/image" Target="../media/image85.png"/><Relationship Id="rId10" Type="http://schemas.openxmlformats.org/officeDocument/2006/relationships/image" Target="../media/image81.png"/><Relationship Id="rId19" Type="http://schemas.openxmlformats.org/officeDocument/2006/relationships/image" Target="../media/image89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2.jpe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3" Type="http://schemas.openxmlformats.org/officeDocument/2006/relationships/image" Target="../media/image2.jpeg"/><Relationship Id="rId7" Type="http://schemas.openxmlformats.org/officeDocument/2006/relationships/image" Target="../media/image9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0.png"/><Relationship Id="rId5" Type="http://schemas.openxmlformats.org/officeDocument/2006/relationships/image" Target="../media/image950.png"/><Relationship Id="rId4" Type="http://schemas.openxmlformats.org/officeDocument/2006/relationships/image" Target="../media/image940.png"/><Relationship Id="rId9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0.png"/><Relationship Id="rId13" Type="http://schemas.openxmlformats.org/officeDocument/2006/relationships/image" Target="../media/image112.png"/><Relationship Id="rId18" Type="http://schemas.openxmlformats.org/officeDocument/2006/relationships/image" Target="../media/image116.png"/><Relationship Id="rId3" Type="http://schemas.openxmlformats.org/officeDocument/2006/relationships/image" Target="../media/image2.jpeg"/><Relationship Id="rId21" Type="http://schemas.openxmlformats.org/officeDocument/2006/relationships/image" Target="../media/image1170.png"/><Relationship Id="rId7" Type="http://schemas.openxmlformats.org/officeDocument/2006/relationships/image" Target="../media/image107.png"/><Relationship Id="rId12" Type="http://schemas.openxmlformats.org/officeDocument/2006/relationships/image" Target="../media/image111.png"/><Relationship Id="rId17" Type="http://schemas.openxmlformats.org/officeDocument/2006/relationships/image" Target="../media/image115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11" Type="http://schemas.openxmlformats.org/officeDocument/2006/relationships/image" Target="../media/image110.png"/><Relationship Id="rId5" Type="http://schemas.openxmlformats.org/officeDocument/2006/relationships/image" Target="../media/image105.png"/><Relationship Id="rId15" Type="http://schemas.openxmlformats.org/officeDocument/2006/relationships/image" Target="../media/image113.png"/><Relationship Id="rId23" Type="http://schemas.openxmlformats.org/officeDocument/2006/relationships/image" Target="../media/image119.png"/><Relationship Id="rId10" Type="http://schemas.openxmlformats.org/officeDocument/2006/relationships/image" Target="../media/image109.png"/><Relationship Id="rId19" Type="http://schemas.openxmlformats.org/officeDocument/2006/relationships/image" Target="../media/image117.png"/><Relationship Id="rId4" Type="http://schemas.openxmlformats.org/officeDocument/2006/relationships/image" Target="../media/image104.png"/><Relationship Id="rId9" Type="http://schemas.openxmlformats.org/officeDocument/2006/relationships/image" Target="../media/image108.png"/><Relationship Id="rId14" Type="http://schemas.openxmlformats.org/officeDocument/2006/relationships/image" Target="../media/image1100.png"/><Relationship Id="rId22" Type="http://schemas.openxmlformats.org/officeDocument/2006/relationships/image" Target="../media/image11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2.jpe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3" Type="http://schemas.openxmlformats.org/officeDocument/2006/relationships/image" Target="../media/image2.jpe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5" Type="http://schemas.openxmlformats.org/officeDocument/2006/relationships/image" Target="../media/image137.png"/><Relationship Id="rId10" Type="http://schemas.openxmlformats.org/officeDocument/2006/relationships/image" Target="../media/image132.png"/><Relationship Id="rId19" Type="http://schemas.openxmlformats.org/officeDocument/2006/relationships/image" Target="../media/image141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2.jpe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2.jpe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8.png"/><Relationship Id="rId3" Type="http://schemas.openxmlformats.org/officeDocument/2006/relationships/image" Target="../media/image2.jpe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160.png"/><Relationship Id="rId15" Type="http://schemas.openxmlformats.org/officeDocument/2006/relationships/image" Target="../media/image170.png"/><Relationship Id="rId10" Type="http://schemas.openxmlformats.org/officeDocument/2006/relationships/image" Target="../media/image165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Relationship Id="rId14" Type="http://schemas.openxmlformats.org/officeDocument/2006/relationships/image" Target="../media/image1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9410" y="2156204"/>
            <a:ext cx="4760074" cy="4012371"/>
          </a:xfrm>
        </p:spPr>
        <p:txBody>
          <a:bodyPr>
            <a:noAutofit/>
          </a:bodyPr>
          <a:lstStyle/>
          <a:p>
            <a:r>
              <a:rPr lang="pt-PT" sz="48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Limites segundo </a:t>
            </a:r>
            <a:r>
              <a:rPr lang="pt-PT" sz="48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Heine</a:t>
            </a:r>
            <a:r>
              <a:rPr lang="pt-PT" sz="48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funções</a:t>
            </a:r>
            <a:br>
              <a:rPr lang="pt-PT" sz="48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48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reais de variável real</a:t>
            </a:r>
            <a:endParaRPr lang="en-US" sz="48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4"/>
              <p:cNvSpPr/>
              <p:nvPr/>
            </p:nvSpPr>
            <p:spPr>
              <a:xfrm>
                <a:off x="1022680" y="994083"/>
                <a:ext cx="7439148" cy="2767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Dada uma função real de variável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cujo domínio não é majorado (ou minorado), o número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designa-se por 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limite de </a:t>
                </a: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quando </a:t>
                </a: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tende para mais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(ou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menos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infinito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, quando, para toda a sucessão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) 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de elementos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com limite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+∞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pt-PT" dirty="0">
                            <a:latin typeface="Arial" pitchFamily="34" charset="0"/>
                            <a:cs typeface="Arial" pitchFamily="34" charset="0"/>
                          </a:rPr>
                          <m:t>ou</m:t>
                        </m:r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−∞</m:t>
                        </m:r>
                      </m:e>
                    </m:d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 smtClean="0">
                        <a:latin typeface="Cambria Math"/>
                        <a:cs typeface="Arial" pitchFamily="34" charset="0"/>
                      </a:rPr>
                      <m:t>lim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⁡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 = 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 Representa-se por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b="1" i="1" smtClean="0">
                                <a:solidFill>
                                  <a:srgbClr val="6AA34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±∞</m:t>
                            </m:r>
                          </m:lim>
                        </m:limLow>
                      </m:fName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</m:d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𝒃</m:t>
                        </m:r>
                      </m:e>
                    </m:func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diz-se que “</a:t>
                </a:r>
                <a14:m>
                  <m:oMath xmlns:m="http://schemas.openxmlformats.org/officeDocument/2006/math">
                    <m:r>
                      <a:rPr lang="pt-PT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dirty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PT" dirty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dirty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tende para </a:t>
                </a:r>
                <a14:m>
                  <m:oMath xmlns:m="http://schemas.openxmlformats.org/officeDocument/2006/math">
                    <m:r>
                      <a:rPr lang="pt-PT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dirty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quando </a:t>
                </a:r>
                <a14:m>
                  <m:oMath xmlns:m="http://schemas.openxmlformats.org/officeDocument/2006/math">
                    <m:r>
                      <a:rPr lang="pt-PT" dirty="0">
                        <a:latin typeface="Cambria Math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tende para mais (ou menos) infinito”.</a:t>
                </a:r>
                <a:endParaRPr lang="pt-PT" b="1" dirty="0">
                  <a:solidFill>
                    <a:srgbClr val="6AA34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80" y="994083"/>
                <a:ext cx="7439148" cy="2767168"/>
              </a:xfrm>
              <a:prstGeom prst="rect">
                <a:avLst/>
              </a:prstGeom>
              <a:blipFill rotWithShape="1">
                <a:blip r:embed="rId4"/>
                <a:stretch>
                  <a:fillRect l="-738" r="-1148" b="-88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6"/>
          <p:cNvSpPr txBox="1"/>
          <p:nvPr/>
        </p:nvSpPr>
        <p:spPr>
          <a:xfrm>
            <a:off x="976313" y="165511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AA342"/>
              </a:buClr>
            </a:pP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Limites no infinito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ângulo 6"/>
              <p:cNvSpPr/>
              <p:nvPr/>
            </p:nvSpPr>
            <p:spPr>
              <a:xfrm>
                <a:off x="1033281" y="4413190"/>
                <a:ext cx="773262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b="1" dirty="0">
                    <a:solidFill>
                      <a:srgbClr val="0D677A"/>
                    </a:solidFill>
                    <a:latin typeface="Arial" pitchFamily="34" charset="0"/>
                    <a:cs typeface="Arial" pitchFamily="34" charset="0"/>
                  </a:rPr>
                  <a:t>Nota: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O limite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) 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quando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tende para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±∞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se existir, é 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único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81" y="4413190"/>
                <a:ext cx="7732627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710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04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55700" y="128032"/>
            <a:ext cx="77406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Exemplo 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950997" y="814944"/>
                <a:ext cx="7901330" cy="1223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Considera a função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definida por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PT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</a:rPr>
                          <m:t>𝑥</m:t>
                        </m:r>
                        <m:r>
                          <a:rPr lang="pt-PT" b="0" i="1" smtClean="0">
                            <a:latin typeface="Cambria Math"/>
                          </a:rPr>
                          <m:t>²</m:t>
                        </m:r>
                      </m:den>
                    </m:f>
                  </m:oMath>
                </a14:m>
                <a:r>
                  <a:rPr lang="pt-PT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Recorrendo à definição de limite segundo 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Heine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, prova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−∞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e>
                    </m:func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7" y="814944"/>
                <a:ext cx="7901330" cy="1223027"/>
              </a:xfrm>
              <a:prstGeom prst="rect">
                <a:avLst/>
              </a:prstGeom>
              <a:blipFill rotWithShape="1">
                <a:blip r:embed="rId4"/>
                <a:stretch>
                  <a:fillRect l="-617" b="-5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1"/>
          <p:cNvSpPr/>
          <p:nvPr/>
        </p:nvSpPr>
        <p:spPr>
          <a:xfrm>
            <a:off x="958850" y="2238638"/>
            <a:ext cx="27879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967753" y="3037418"/>
                <a:ext cx="6802440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>
                    <a:latin typeface="Arial" pitchFamily="34" charset="0"/>
                    <a:cs typeface="Arial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uma sucessão qualquer de elementos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pt-PT" b="0" i="0" dirty="0" smtClean="0">
                        <a:latin typeface="Cambria Math"/>
                        <a:cs typeface="Arial" pitchFamily="34" charset="0"/>
                      </a:rPr>
                      <m:t>→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−∞</m:t>
                    </m:r>
                  </m:oMath>
                </a14:m>
                <a:r>
                  <a:rPr lang="pt-PT" dirty="0"/>
                  <a:t>.</a:t>
                </a: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53" y="3037418"/>
                <a:ext cx="6802440" cy="391582"/>
              </a:xfrm>
              <a:prstGeom prst="rect">
                <a:avLst/>
              </a:prstGeom>
              <a:blipFill rotWithShape="1">
                <a:blip r:embed="rId5"/>
                <a:stretch>
                  <a:fillRect l="-806" t="-7692" r="-627" b="-184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1277840" y="3986142"/>
                <a:ext cx="1503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>
                        <a:latin typeface="Cambria Math"/>
                        <a:cs typeface="Arial" pitchFamily="34" charset="0"/>
                      </a:rPr>
                      <m:t>lim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⁡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 = 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840" y="3986142"/>
                <a:ext cx="150323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2553690" y="3921355"/>
                <a:ext cx="1347869" cy="519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 smtClean="0">
                        <a:latin typeface="Cambria Math"/>
                        <a:cs typeface="Arial" pitchFamily="34" charset="0"/>
                      </a:rPr>
                      <m:t>lim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⁡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d>
                          <m:dPr>
                            <m:ctrlPr>
                              <a:rPr lang="pt-P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pt-PT" b="0" i="1" smtClean="0">
                            <a:latin typeface="Cambria Math"/>
                          </a:rPr>
                          <m:t>²</m:t>
                        </m:r>
                      </m:den>
                    </m:f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= 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690" y="3921355"/>
                <a:ext cx="1347869" cy="51975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ângulo 10"/>
              <p:cNvSpPr/>
              <p:nvPr/>
            </p:nvSpPr>
            <p:spPr>
              <a:xfrm>
                <a:off x="3743400" y="3901214"/>
                <a:ext cx="1240468" cy="539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⁡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PT" i="1" dirty="0">
                            <a:latin typeface="Cambria Math"/>
                            <a:cs typeface="Arial" pitchFamily="34" charset="0"/>
                          </a:rPr>
                          <m:t>lim</m:t>
                        </m:r>
                        <m:d>
                          <m:dPr>
                            <m:ctrlPr>
                              <a:rPr lang="pt-PT" b="0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pt-PT" i="1" dirty="0">
                            <a:latin typeface="Cambria Math"/>
                            <a:cs typeface="Arial" pitchFamily="34" charset="0"/>
                          </a:rPr>
                          <m:t>lim</m:t>
                        </m:r>
                        <m:d>
                          <m:dPr>
                            <m:ctrlPr>
                              <a:rPr lang="pt-PT" b="0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²</m:t>
                        </m:r>
                      </m:den>
                    </m:f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= 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11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400" y="3901214"/>
                <a:ext cx="1240468" cy="5391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2"/>
              <p:cNvSpPr/>
              <p:nvPr/>
            </p:nvSpPr>
            <p:spPr>
              <a:xfrm>
                <a:off x="4785247" y="3908016"/>
                <a:ext cx="1290161" cy="539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lim</m:t>
                        </m:r>
                        <m:d>
                          <m:dPr>
                            <m:ctrlPr>
                              <a:rPr lang="pt-PT" b="0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pt-P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  <m:t>lim</m:t>
                            </m:r>
                            <m: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pt-PT" b="0" i="1" smtClean="0">
                            <a:latin typeface="Cambria Math"/>
                          </a:rPr>
                          <m:t>²</m:t>
                        </m:r>
                      </m:den>
                    </m:f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= 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13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247" y="3908016"/>
                <a:ext cx="1290161" cy="5391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4"/>
              <p:cNvSpPr/>
              <p:nvPr/>
            </p:nvSpPr>
            <p:spPr>
              <a:xfrm>
                <a:off x="5951735" y="3921871"/>
                <a:ext cx="1012265" cy="514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d>
                          <m:dPr>
                            <m:ctrlPr>
                              <a:rPr lang="pt-P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/>
                              </a:rPr>
                              <m:t>−∞</m:t>
                            </m:r>
                          </m:e>
                        </m:d>
                        <m:r>
                          <a:rPr lang="pt-PT" b="0" i="1" smtClean="0">
                            <a:latin typeface="Cambria Math"/>
                          </a:rPr>
                          <m:t>²</m:t>
                        </m:r>
                      </m:den>
                    </m:f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= 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1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735" y="3921871"/>
                <a:ext cx="1012265" cy="51411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8"/>
              <p:cNvSpPr/>
              <p:nvPr/>
            </p:nvSpPr>
            <p:spPr>
              <a:xfrm>
                <a:off x="4171111" y="5148227"/>
                <a:ext cx="1880451" cy="452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∴</m:t>
                      </m:r>
                      <m:func>
                        <m:funcPr>
                          <m:ctrlP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−∞</m:t>
                              </m:r>
                            </m:lim>
                          </m:limLow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111" y="5148227"/>
                <a:ext cx="1880451" cy="45294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7"/>
              <p:cNvSpPr/>
              <p:nvPr/>
            </p:nvSpPr>
            <p:spPr>
              <a:xfrm>
                <a:off x="6883178" y="3921871"/>
                <a:ext cx="803425" cy="485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</a:rPr>
                          <m:t>+∞</m:t>
                        </m:r>
                      </m:den>
                    </m:f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= 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18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178" y="3921871"/>
                <a:ext cx="803425" cy="4854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18"/>
              <p:cNvSpPr/>
              <p:nvPr/>
            </p:nvSpPr>
            <p:spPr>
              <a:xfrm>
                <a:off x="7413426" y="3994262"/>
                <a:ext cx="4171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0</m:t>
                      </m:r>
                      <m:r>
                        <a:rPr lang="pt-PT" i="1" dirty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426" y="3994262"/>
                <a:ext cx="417102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4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3" grpId="0" animBg="1"/>
      <p:bldP spid="15" grpId="0" animBg="1"/>
      <p:bldP spid="9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5" name="TextBox 16"/>
          <p:cNvSpPr txBox="1"/>
          <p:nvPr/>
        </p:nvSpPr>
        <p:spPr>
          <a:xfrm>
            <a:off x="1116013" y="137543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Operações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limites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5"/>
              <p:cNvSpPr txBox="1"/>
              <p:nvPr/>
            </p:nvSpPr>
            <p:spPr>
              <a:xfrm>
                <a:off x="971550" y="603752"/>
                <a:ext cx="8058150" cy="1048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duas funções tais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ponto finito (ponto aderente do respetivo domínio) ou infinito:</a:t>
                </a:r>
              </a:p>
            </p:txBody>
          </p:sp>
        </mc:Choice>
        <mc:Fallback xmlns="">
          <p:sp>
            <p:nvSpPr>
              <p:cNvPr id="2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603752"/>
                <a:ext cx="8058150" cy="1048749"/>
              </a:xfrm>
              <a:prstGeom prst="rect">
                <a:avLst/>
              </a:prstGeom>
              <a:blipFill rotWithShape="1">
                <a:blip r:embed="rId4"/>
                <a:stretch>
                  <a:fillRect l="-605" r="-681" b="-40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ângulo 26"/>
              <p:cNvSpPr/>
              <p:nvPr/>
            </p:nvSpPr>
            <p:spPr>
              <a:xfrm>
                <a:off x="869947" y="2030462"/>
                <a:ext cx="3257439" cy="640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47" y="2030462"/>
                <a:ext cx="3257439" cy="640496"/>
              </a:xfrm>
              <a:prstGeom prst="rect">
                <a:avLst/>
              </a:prstGeom>
              <a:blipFill rotWithShape="1">
                <a:blip r:embed="rId5"/>
                <a:stretch>
                  <a:fillRect l="-13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27"/>
              <p:cNvSpPr/>
              <p:nvPr/>
            </p:nvSpPr>
            <p:spPr>
              <a:xfrm>
                <a:off x="869950" y="3138514"/>
                <a:ext cx="3270250" cy="633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×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</m:d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50" y="3138514"/>
                <a:ext cx="3270250" cy="633250"/>
              </a:xfrm>
              <a:prstGeom prst="rect">
                <a:avLst/>
              </a:prstGeom>
              <a:blipFill rotWithShape="1">
                <a:blip r:embed="rId6"/>
                <a:stretch>
                  <a:fillRect l="-13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28"/>
              <p:cNvSpPr/>
              <p:nvPr/>
            </p:nvSpPr>
            <p:spPr>
              <a:xfrm>
                <a:off x="869948" y="3757525"/>
                <a:ext cx="5492313" cy="753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𝑔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se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sSub>
                      <m:sSub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Rec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48" y="3757525"/>
                <a:ext cx="5492313" cy="753091"/>
              </a:xfrm>
              <a:prstGeom prst="rect">
                <a:avLst/>
              </a:prstGeom>
              <a:blipFill rotWithShape="1">
                <a:blip r:embed="rId7"/>
                <a:stretch>
                  <a:fillRect l="-77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29"/>
              <p:cNvSpPr/>
              <p:nvPr/>
            </p:nvSpPr>
            <p:spPr>
              <a:xfrm>
                <a:off x="869950" y="4522721"/>
                <a:ext cx="3617913" cy="633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×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</m:d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50" y="4522721"/>
                <a:ext cx="3617913" cy="633250"/>
              </a:xfrm>
              <a:prstGeom prst="rect">
                <a:avLst/>
              </a:prstGeom>
              <a:blipFill rotWithShape="1">
                <a:blip r:embed="rId8"/>
                <a:stretch>
                  <a:fillRect l="-1180" b="-9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ângulo 30"/>
              <p:cNvSpPr/>
              <p:nvPr/>
            </p:nvSpPr>
            <p:spPr>
              <a:xfrm>
                <a:off x="869950" y="5225340"/>
                <a:ext cx="5492312" cy="633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𝑟</m:t>
                            </m:r>
                          </m:sup>
                        </m:sSup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se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1" name="Rec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50" y="5225340"/>
                <a:ext cx="5492312" cy="633250"/>
              </a:xfrm>
              <a:prstGeom prst="rect">
                <a:avLst/>
              </a:prstGeom>
              <a:blipFill>
                <a:blip r:embed="rId9"/>
                <a:stretch>
                  <a:fillRect l="-777" b="-9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ângulo 32"/>
              <p:cNvSpPr/>
              <p:nvPr/>
            </p:nvSpPr>
            <p:spPr>
              <a:xfrm>
                <a:off x="870061" y="2579310"/>
                <a:ext cx="3257439" cy="640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pt-PT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</m:d>
                        <m:d>
                          <m:dPr>
                            <m:ctrlP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61" y="2579310"/>
                <a:ext cx="3257439" cy="640496"/>
              </a:xfrm>
              <a:prstGeom prst="rect">
                <a:avLst/>
              </a:prstGeom>
              <a:blipFill rotWithShape="1">
                <a:blip r:embed="rId10"/>
                <a:stretch>
                  <a:fillRect l="-13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ângulo 33"/>
              <p:cNvSpPr/>
              <p:nvPr/>
            </p:nvSpPr>
            <p:spPr>
              <a:xfrm>
                <a:off x="869948" y="1481614"/>
                <a:ext cx="3257439" cy="640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48" y="1481614"/>
                <a:ext cx="3257439" cy="640496"/>
              </a:xfrm>
              <a:prstGeom prst="rect">
                <a:avLst/>
              </a:prstGeom>
              <a:blipFill rotWithShape="1">
                <a:blip r:embed="rId11"/>
                <a:stretch>
                  <a:fillRect l="-13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nto dobrado 34"/>
              <p:cNvSpPr/>
              <p:nvPr/>
            </p:nvSpPr>
            <p:spPr>
              <a:xfrm>
                <a:off x="5267325" y="1674726"/>
                <a:ext cx="3506068" cy="2097038"/>
              </a:xfrm>
              <a:prstGeom prst="foldedCorner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/>
              </a:p>
              <a:p>
                <a:pPr algn="ctr"/>
                <a:r>
                  <a:rPr lang="pt-PT" dirty="0">
                    <a:solidFill>
                      <a:schemeClr val="bg1"/>
                    </a:solidFill>
                  </a:rPr>
                  <a:t>Nota:</a:t>
                </a:r>
              </a:p>
              <a:p>
                <a:pPr algn="ctr"/>
                <a:r>
                  <a:rPr lang="pt-PT" dirty="0">
                    <a:solidFill>
                      <a:schemeClr val="tx1"/>
                    </a:solidFill>
                  </a:rPr>
                  <a:t>Todas estas propriedades são suscetíveis de serem alargadas ao caso de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pt-PT" dirty="0">
                    <a:solidFill>
                      <a:schemeClr val="tx1"/>
                    </a:solidFill>
                  </a:rPr>
                  <a:t> 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pt-PT" dirty="0">
                    <a:solidFill>
                      <a:schemeClr val="tx1"/>
                    </a:solidFill>
                  </a:rPr>
                  <a:t> serem infinitos, exceto se conduzirem a indeterminações.</a:t>
                </a:r>
              </a:p>
            </p:txBody>
          </p:sp>
        </mc:Choice>
        <mc:Fallback xmlns="">
          <p:sp>
            <p:nvSpPr>
              <p:cNvPr id="35" name="Canto dobrad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325" y="1674726"/>
                <a:ext cx="3506068" cy="2097038"/>
              </a:xfrm>
              <a:prstGeom prst="foldedCorner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ângulo 30">
                <a:extLst>
                  <a:ext uri="{FF2B5EF4-FFF2-40B4-BE49-F238E27FC236}">
                    <a16:creationId xmlns:a16="http://schemas.microsoft.com/office/drawing/2014/main" id="{1516CCE4-2936-4DFD-B3A3-168BBCC03DB0}"/>
                  </a:ext>
                </a:extLst>
              </p:cNvPr>
              <p:cNvSpPr/>
              <p:nvPr/>
            </p:nvSpPr>
            <p:spPr>
              <a:xfrm>
                <a:off x="869947" y="5848540"/>
                <a:ext cx="7098396" cy="655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ctrlPr>
                              <a:rPr lang="pt-PT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deg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deg>
                      <m:e>
                        <m:sSub>
                          <m:sSubPr>
                            <m:ctrlPr>
                              <a:rPr lang="pt-PT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ra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se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ℕ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∧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≥0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𝑠𝑒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é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𝑝𝑎𝑟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3" name="Rectângulo 30">
                <a:extLst>
                  <a:ext uri="{FF2B5EF4-FFF2-40B4-BE49-F238E27FC236}">
                    <a16:creationId xmlns:a16="http://schemas.microsoft.com/office/drawing/2014/main" id="{1516CCE4-2936-4DFD-B3A3-168BBCC03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47" y="5848540"/>
                <a:ext cx="7098396" cy="655500"/>
              </a:xfrm>
              <a:prstGeom prst="rect">
                <a:avLst/>
              </a:prstGeom>
              <a:blipFill>
                <a:blip r:embed="rId13"/>
                <a:stretch>
                  <a:fillRect l="-601" b="-92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44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1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2" name="TextBox 16"/>
          <p:cNvSpPr txBox="1"/>
          <p:nvPr/>
        </p:nvSpPr>
        <p:spPr>
          <a:xfrm>
            <a:off x="1116013" y="137543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Operações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limites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infinitos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5"/>
              <p:cNvSpPr txBox="1"/>
              <p:nvPr/>
            </p:nvSpPr>
            <p:spPr>
              <a:xfrm>
                <a:off x="958850" y="817076"/>
                <a:ext cx="3740120" cy="2676477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Adição</a:t>
                </a:r>
              </a:p>
              <a:p>
                <a:pPr marL="350837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+∞+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350837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+∞+</m:t>
                    </m:r>
                    <m:d>
                      <m:d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+∞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0837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∞+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0837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+(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0837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+∞+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50" y="817076"/>
                <a:ext cx="3740120" cy="2676477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37"/>
          <p:cNvSpPr/>
          <p:nvPr/>
        </p:nvSpPr>
        <p:spPr>
          <a:xfrm>
            <a:off x="2669009" y="2925297"/>
            <a:ext cx="179889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700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indeterminação</a:t>
            </a:r>
            <a:endParaRPr lang="pt-PT" sz="1700" b="1" dirty="0">
              <a:solidFill>
                <a:srgbClr val="6AA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5"/>
              <p:cNvSpPr txBox="1"/>
              <p:nvPr/>
            </p:nvSpPr>
            <p:spPr>
              <a:xfrm>
                <a:off x="959134" y="3625739"/>
                <a:ext cx="3739835" cy="297471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177800" indent="-177800" defTabSz="444500">
                  <a:lnSpc>
                    <a:spcPct val="150000"/>
                  </a:lnSpc>
                </a:pP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Divisão</a:t>
                </a:r>
              </a:p>
              <a:p>
                <a:pPr marL="285750" indent="-285750" defTabSz="44450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endParaRPr lang="pt-PT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defTabSz="44450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defTabSz="44450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den>
                    </m:f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444500">
                  <a:lnSpc>
                    <a:spcPct val="150000"/>
                  </a:lnSpc>
                </a:pP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34" y="3625739"/>
                <a:ext cx="3739835" cy="2974715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37"/>
          <p:cNvSpPr/>
          <p:nvPr/>
        </p:nvSpPr>
        <p:spPr>
          <a:xfrm>
            <a:off x="2985278" y="6025225"/>
            <a:ext cx="179889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700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indeterminação</a:t>
            </a:r>
            <a:endParaRPr lang="pt-PT" sz="1700" b="1" dirty="0">
              <a:solidFill>
                <a:srgbClr val="6AA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36"/>
          <p:cNvSpPr/>
          <p:nvPr/>
        </p:nvSpPr>
        <p:spPr>
          <a:xfrm>
            <a:off x="3012387" y="5465302"/>
            <a:ext cx="179889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700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indeterminação</a:t>
            </a:r>
            <a:endParaRPr lang="pt-PT" sz="1700" b="1" dirty="0">
              <a:solidFill>
                <a:srgbClr val="6AA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515680" y="4187605"/>
                <a:ext cx="1295400" cy="2377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defTabSz="44450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den>
                    </m:f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defTabSz="44450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=∞</m:t>
                    </m:r>
                  </m:oMath>
                </a14:m>
                <a:endParaRPr lang="pt-PT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 defTabSz="44450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den>
                    </m:f>
                  </m:oMath>
                </a14:m>
                <a:endParaRPr lang="pt-PT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 defTabSz="44450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pt-PT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680" y="4187605"/>
                <a:ext cx="1295400" cy="2377446"/>
              </a:xfrm>
              <a:prstGeom prst="rect">
                <a:avLst/>
              </a:prstGeom>
              <a:blipFill rotWithShape="1">
                <a:blip r:embed="rId6"/>
                <a:stretch>
                  <a:fillRect l="-3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5"/>
              <p:cNvSpPr txBox="1"/>
              <p:nvPr/>
            </p:nvSpPr>
            <p:spPr>
              <a:xfrm>
                <a:off x="4806951" y="796714"/>
                <a:ext cx="4146550" cy="5113103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Multiplicação</a:t>
                </a:r>
              </a:p>
              <a:p>
                <a:pPr marL="285750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+∞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pt-PT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85750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+∞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85750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+∞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+∞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85750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+∞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85750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85750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85750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−∞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85750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+∞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ℚ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85750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−∞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se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par</a:t>
                </a:r>
              </a:p>
              <a:p>
                <a:pPr marL="285750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−∞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se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ímpar</a:t>
                </a:r>
              </a:p>
              <a:p>
                <a:pPr marL="285750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∞×0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951" y="796714"/>
                <a:ext cx="4146550" cy="5113103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37"/>
          <p:cNvSpPr/>
          <p:nvPr/>
        </p:nvSpPr>
        <p:spPr>
          <a:xfrm>
            <a:off x="5940878" y="5282907"/>
            <a:ext cx="179889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700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indeterminação</a:t>
            </a:r>
            <a:endParaRPr lang="pt-PT" sz="1700" b="1" dirty="0">
              <a:solidFill>
                <a:srgbClr val="6AA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4"/>
          <p:cNvSpPr txBox="1"/>
          <p:nvPr/>
        </p:nvSpPr>
        <p:spPr>
          <a:xfrm>
            <a:off x="1022368" y="14699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Exemplo 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10442628" y="11362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3"/>
          <p:cNvSpPr txBox="1"/>
          <p:nvPr/>
        </p:nvSpPr>
        <p:spPr>
          <a:xfrm>
            <a:off x="982455" y="686055"/>
            <a:ext cx="8054669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Determina: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ângulo 16"/>
              <p:cNvSpPr/>
              <p:nvPr/>
            </p:nvSpPr>
            <p:spPr>
              <a:xfrm>
                <a:off x="1022368" y="1114850"/>
                <a:ext cx="3865641" cy="4390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Arial" panose="020B0604020202020204" pitchFamily="34" charset="0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pt-PT" b="0" i="0" smtClean="0"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  <m:t>im</m:t>
                            </m:r>
                          </m:e>
                          <m:lim>
                            <m:r>
                              <a:rPr lang="pt-PT" b="0" i="1" smtClean="0"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b="0" i="1" smtClean="0"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3+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pt-PT" b="0" i="1" dirty="0">
                  <a:latin typeface="Cambria Math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b="0" i="1" dirty="0">
                  <a:latin typeface="Cambria Math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pt-PT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→−3⁻</m:t>
                            </m:r>
                          </m:lim>
                        </m:limLow>
                        <m:rad>
                          <m:ra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g>
                          <m:e>
                            <m:f>
                              <m:f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den>
                            </m:f>
                          </m:e>
                        </m:rad>
                      </m:fName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</m:e>
                    </m:fun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³</m:t>
                            </m:r>
                          </m:e>
                        </m:d>
                      </m:e>
                    </m:fun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68" y="1114850"/>
                <a:ext cx="3865641" cy="4390113"/>
              </a:xfrm>
              <a:prstGeom prst="rect">
                <a:avLst/>
              </a:prstGeom>
              <a:blipFill>
                <a:blip r:embed="rId4"/>
                <a:stretch>
                  <a:fillRect l="-12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7"/>
              <p:cNvSpPr/>
              <p:nvPr/>
            </p:nvSpPr>
            <p:spPr>
              <a:xfrm>
                <a:off x="2528643" y="1115541"/>
                <a:ext cx="2157385" cy="6332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643" y="1115541"/>
                <a:ext cx="2157385" cy="633250"/>
              </a:xfrm>
              <a:prstGeom prst="rect">
                <a:avLst/>
              </a:prstGeom>
              <a:blipFill rotWithShape="1">
                <a:blip r:embed="rId5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4"/>
              <p:cNvSpPr/>
              <p:nvPr/>
            </p:nvSpPr>
            <p:spPr>
              <a:xfrm>
                <a:off x="4497896" y="1203306"/>
                <a:ext cx="100540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=3+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896" y="1203306"/>
                <a:ext cx="1005403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4"/>
              <p:cNvSpPr/>
              <p:nvPr/>
            </p:nvSpPr>
            <p:spPr>
              <a:xfrm>
                <a:off x="5367356" y="1209061"/>
                <a:ext cx="601447" cy="456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356" y="1209061"/>
                <a:ext cx="601447" cy="4564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ângulo 4"/>
              <p:cNvSpPr/>
              <p:nvPr/>
            </p:nvSpPr>
            <p:spPr>
              <a:xfrm>
                <a:off x="2426344" y="1937189"/>
                <a:ext cx="2508444" cy="6332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344" y="1937189"/>
                <a:ext cx="2508444" cy="6332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4"/>
              <p:cNvSpPr/>
              <p:nvPr/>
            </p:nvSpPr>
            <p:spPr>
              <a:xfrm>
                <a:off x="4664681" y="2031797"/>
                <a:ext cx="1429430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2×</m:t>
                    </m:r>
                    <m:d>
                      <m:d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−∞</m:t>
                        </m:r>
                      </m:e>
                    </m:d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681" y="2031797"/>
                <a:ext cx="1429430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4"/>
              <p:cNvSpPr/>
              <p:nvPr/>
            </p:nvSpPr>
            <p:spPr>
              <a:xfrm>
                <a:off x="5965009" y="2036211"/>
                <a:ext cx="841897" cy="456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009" y="2036211"/>
                <a:ext cx="841897" cy="45647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4"/>
              <p:cNvSpPr/>
              <p:nvPr/>
            </p:nvSpPr>
            <p:spPr>
              <a:xfrm>
                <a:off x="2392138" y="2546710"/>
                <a:ext cx="1319720" cy="948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pt-PT">
                                    <a:latin typeface="Cambria Math"/>
                                    <a:cs typeface="Arial" panose="020B0604020202020204" pitchFamily="34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→1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pt-PT">
                                    <a:latin typeface="Cambria Math"/>
                                    <a:cs typeface="Arial" panose="020B0604020202020204" pitchFamily="34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→1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138" y="2546710"/>
                <a:ext cx="1319720" cy="94814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ângulo 4"/>
              <p:cNvSpPr/>
              <p:nvPr/>
            </p:nvSpPr>
            <p:spPr>
              <a:xfrm>
                <a:off x="3642155" y="2772992"/>
                <a:ext cx="1008609" cy="682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3×1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5×1−1</m:t>
                        </m:r>
                      </m:den>
                    </m:f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155" y="2772992"/>
                <a:ext cx="1008609" cy="68249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ângulo 4"/>
              <p:cNvSpPr/>
              <p:nvPr/>
            </p:nvSpPr>
            <p:spPr>
              <a:xfrm>
                <a:off x="4582360" y="2783973"/>
                <a:ext cx="570990" cy="679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60" y="2783973"/>
                <a:ext cx="570990" cy="67993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ângulo 4"/>
              <p:cNvSpPr/>
              <p:nvPr/>
            </p:nvSpPr>
            <p:spPr>
              <a:xfrm>
                <a:off x="2777904" y="3523180"/>
                <a:ext cx="1329275" cy="867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func>
                          <m:func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pt-PT">
                                    <a:latin typeface="Cambria Math"/>
                                    <a:cs typeface="Arial" panose="020B0604020202020204" pitchFamily="34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→−3⁻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den>
                            </m:f>
                          </m:e>
                        </m:func>
                      </m:e>
                    </m:rad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6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904" y="3523180"/>
                <a:ext cx="1329275" cy="86741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ângulo 4"/>
              <p:cNvSpPr/>
              <p:nvPr/>
            </p:nvSpPr>
            <p:spPr>
              <a:xfrm>
                <a:off x="4146459" y="3528704"/>
                <a:ext cx="837793" cy="867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0⁻</m:t>
                            </m:r>
                          </m:den>
                        </m:f>
                      </m:e>
                    </m:rad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8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459" y="3528704"/>
                <a:ext cx="837793" cy="86741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ângulo 4"/>
              <p:cNvSpPr/>
              <p:nvPr/>
            </p:nvSpPr>
            <p:spPr>
              <a:xfrm>
                <a:off x="4893565" y="3802391"/>
                <a:ext cx="1676934" cy="51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−∞</m:t>
                        </m:r>
                      </m:e>
                    </m:ra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=−∞</m:t>
                    </m:r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9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565" y="3802391"/>
                <a:ext cx="1676934" cy="51571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ângulo 4"/>
              <p:cNvSpPr/>
              <p:nvPr/>
            </p:nvSpPr>
            <p:spPr>
              <a:xfrm>
                <a:off x="2948582" y="4568444"/>
                <a:ext cx="2340384" cy="641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limLow>
                        <m:limLow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→+∞</m:t>
                          </m:r>
                        </m:lim>
                      </m:limLow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limLow>
                        <m:limLow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→+∞</m:t>
                          </m:r>
                        </m:lim>
                      </m:limLow>
                      <m:sSup>
                        <m:sSupPr>
                          <m:ctrlP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7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582" y="4568444"/>
                <a:ext cx="2340384" cy="64152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ângulo 4"/>
              <p:cNvSpPr/>
              <p:nvPr/>
            </p:nvSpPr>
            <p:spPr>
              <a:xfrm>
                <a:off x="2955188" y="5356828"/>
                <a:ext cx="213718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+∞</m:t>
                          </m:r>
                        </m:e>
                      </m:d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+∞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188" y="5356828"/>
                <a:ext cx="2137188" cy="50783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ângulo 4"/>
              <p:cNvSpPr/>
              <p:nvPr/>
            </p:nvSpPr>
            <p:spPr>
              <a:xfrm>
                <a:off x="5097366" y="4532598"/>
                <a:ext cx="2586798" cy="739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limLow>
                        <m:limLow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→+∞</m:t>
                          </m:r>
                        </m:lim>
                      </m:limLow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→+∞</m:t>
                              </m:r>
                            </m:lim>
                          </m:limLow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³</m:t>
                      </m:r>
                    </m:oMath>
                  </m:oMathPara>
                </a14:m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9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66" y="4532598"/>
                <a:ext cx="2586798" cy="73937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ângulo 4"/>
              <p:cNvSpPr/>
              <p:nvPr/>
            </p:nvSpPr>
            <p:spPr>
              <a:xfrm>
                <a:off x="5071110" y="5370649"/>
                <a:ext cx="1313180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=−∞−∞</m:t>
                      </m:r>
                    </m:oMath>
                  </m:oMathPara>
                </a14:m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110" y="5370649"/>
                <a:ext cx="1313180" cy="50783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ângulo 4"/>
              <p:cNvSpPr/>
              <p:nvPr/>
            </p:nvSpPr>
            <p:spPr>
              <a:xfrm>
                <a:off x="6308453" y="5363128"/>
                <a:ext cx="84189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=−∞</m:t>
                      </m:r>
                    </m:oMath>
                  </m:oMathPara>
                </a14:m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453" y="5363128"/>
                <a:ext cx="841897" cy="50783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8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8" grpId="0" animBg="1"/>
      <p:bldP spid="39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5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extBox 16"/>
          <p:cNvSpPr txBox="1"/>
          <p:nvPr/>
        </p:nvSpPr>
        <p:spPr>
          <a:xfrm>
            <a:off x="1116013" y="137543"/>
            <a:ext cx="6946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Produto de uma função limitada por uma função com limite nulo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ângulo 1"/>
              <p:cNvSpPr/>
              <p:nvPr/>
            </p:nvSpPr>
            <p:spPr>
              <a:xfrm>
                <a:off x="1111250" y="2679220"/>
                <a:ext cx="7575550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O teorema acima também se estende ao caso de limites laterais bem como ao caso de limites em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±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∞.</m:t>
                    </m:r>
                  </m:oMath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50" y="2679220"/>
                <a:ext cx="7575550" cy="872034"/>
              </a:xfrm>
              <a:prstGeom prst="rect">
                <a:avLst/>
              </a:prstGeom>
              <a:blipFill>
                <a:blip r:embed="rId4"/>
                <a:stretch>
                  <a:fillRect l="-644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ângulo 2"/>
              <p:cNvSpPr/>
              <p:nvPr/>
            </p:nvSpPr>
            <p:spPr>
              <a:xfrm>
                <a:off x="1087998" y="4300273"/>
                <a:ext cx="6684401" cy="508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PT" b="0" i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sen</m:t>
                                </m:r>
                              </m:fName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/>
                  <a:t>, pois  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</a:rPr>
                      <m:t>−1 ≤</m:t>
                    </m:r>
                    <m:func>
                      <m:funcPr>
                        <m:ctrlPr>
                          <a:rPr lang="pt-PT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dirty="0" smtClean="0">
                            <a:latin typeface="Cambria Math"/>
                          </a:rPr>
                          <m:t>sen</m:t>
                        </m:r>
                      </m:fName>
                      <m:e>
                        <m:r>
                          <a:rPr lang="pt-PT" b="0" i="1" dirty="0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pt-PT" i="1" dirty="0">
                        <a:latin typeface="Cambria Math"/>
                      </a:rPr>
                      <m:t> ≤ 1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</a:rPr>
                      <m:t>∀ </m:t>
                    </m:r>
                    <m:r>
                      <a:rPr lang="pt-PT" i="1" dirty="0" smtClean="0">
                        <a:latin typeface="Cambria Math"/>
                      </a:rPr>
                      <m:t>𝑥</m:t>
                    </m:r>
                    <m:r>
                      <a:rPr lang="pt-PT" b="0" i="1" dirty="0" smtClean="0">
                        <a:latin typeface="Cambria Math"/>
                      </a:rPr>
                      <m:t>∈</m:t>
                    </m:r>
                    <m:r>
                      <a:rPr lang="pt-PT" b="0" i="1" dirty="0" smtClean="0">
                        <a:latin typeface="Cambria Math"/>
                      </a:rPr>
                      <m:t>ℝ</m:t>
                    </m:r>
                    <m:r>
                      <a:rPr lang="pt-PT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pt-PT" dirty="0"/>
                  <a:t>   e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pt-PT" dirty="0"/>
              </a:p>
            </p:txBody>
          </p:sp>
        </mc:Choice>
        <mc:Fallback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98" y="4300273"/>
                <a:ext cx="6684401" cy="508601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ângulo 7"/>
          <p:cNvSpPr/>
          <p:nvPr/>
        </p:nvSpPr>
        <p:spPr>
          <a:xfrm>
            <a:off x="1111250" y="3809788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ângulo 1">
                <a:extLst>
                  <a:ext uri="{FF2B5EF4-FFF2-40B4-BE49-F238E27FC236}">
                    <a16:creationId xmlns:a16="http://schemas.microsoft.com/office/drawing/2014/main" id="{81C9BF75-74F3-4563-A873-3B4652FDB3B9}"/>
                  </a:ext>
                </a:extLst>
              </p:cNvPr>
              <p:cNvSpPr/>
              <p:nvPr/>
            </p:nvSpPr>
            <p:spPr>
              <a:xfrm>
                <a:off x="1111250" y="1371937"/>
                <a:ext cx="7575550" cy="1048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Dados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</a:rPr>
                      <m:t>𝐷</m:t>
                    </m:r>
                    <m:r>
                      <a:rPr lang="pt-PT" i="1" dirty="0" smtClean="0">
                        <a:latin typeface="Cambria Math"/>
                      </a:rPr>
                      <m:t>⊂</m:t>
                    </m:r>
                    <m:r>
                      <a:rPr lang="pt-PT" b="0" i="1" dirty="0" smtClean="0">
                        <a:latin typeface="Cambria Math"/>
                      </a:rPr>
                      <m:t>ℝ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as funções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: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𝐷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→</m:t>
                    </m:r>
                    <m:r>
                      <a:rPr lang="pt-PT" i="1" dirty="0">
                        <a:latin typeface="Cambria Math"/>
                      </a:rPr>
                      <m:t>ℝ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𝑔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: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𝐷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→</m:t>
                    </m:r>
                    <m:r>
                      <a:rPr lang="pt-PT" i="1" dirty="0">
                        <a:latin typeface="Cambria Math"/>
                      </a:rPr>
                      <m:t>ℝ</m:t>
                    </m:r>
                    <m:r>
                      <a:rPr lang="pt-PT" i="1" dirty="0">
                        <a:latin typeface="Cambria Math"/>
                      </a:rPr>
                      <m:t> 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e um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aderente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𝐷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pt-PT" b="1" i="1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se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𝒈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é limitada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, então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t-PT" b="1" i="1" smtClean="0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pt-PT" b="1" i="1">
                                    <a:solidFill>
                                      <a:srgbClr val="6AA342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b="1" i="1">
                                    <a:solidFill>
                                      <a:srgbClr val="6AA342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pt-PT" b="1" i="1" smtClean="0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pt-PT" b="1" i="1">
                                    <a:solidFill>
                                      <a:srgbClr val="6AA342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b="1" i="1">
                                    <a:solidFill>
                                      <a:srgbClr val="6AA342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pt-PT" b="1" i="1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Rectângulo 1">
                <a:extLst>
                  <a:ext uri="{FF2B5EF4-FFF2-40B4-BE49-F238E27FC236}">
                    <a16:creationId xmlns:a16="http://schemas.microsoft.com/office/drawing/2014/main" id="{81C9BF75-74F3-4563-A873-3B4652FDB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50" y="1371937"/>
                <a:ext cx="7575550" cy="1048749"/>
              </a:xfrm>
              <a:prstGeom prst="rect">
                <a:avLst/>
              </a:prstGeom>
              <a:blipFill>
                <a:blip r:embed="rId6"/>
                <a:stretch>
                  <a:fillRect l="-644" b="-58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9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5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extBox 16"/>
          <p:cNvSpPr txBox="1"/>
          <p:nvPr/>
        </p:nvSpPr>
        <p:spPr>
          <a:xfrm>
            <a:off x="1116013" y="137543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Limite de uma função composta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915306" y="784117"/>
                <a:ext cx="8185150" cy="1082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𝑔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duas funções reais de variável real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um ponto aderente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𝑔</m:t>
                        </m:r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∘</m:t>
                        </m:r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b="1" i="1" smtClean="0">
                                <a:solidFill>
                                  <a:srgbClr val="6AA34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pt-PT" b="1" i="1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então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b="1" i="1" smtClean="0">
                                <a:solidFill>
                                  <a:srgbClr val="6AA34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pt-PT" b="1" i="1" smtClean="0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𝒈</m:t>
                            </m:r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∘</m:t>
                            </m:r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𝒇</m:t>
                            </m:r>
                          </m:e>
                        </m:d>
                        <m:d>
                          <m:dPr>
                            <m:ctrlP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pt-PT" b="1" i="1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06" y="784117"/>
                <a:ext cx="8185150" cy="1082604"/>
              </a:xfrm>
              <a:prstGeom prst="rect">
                <a:avLst/>
              </a:prstGeom>
              <a:blipFill rotWithShape="1">
                <a:blip r:embed="rId4"/>
                <a:stretch>
                  <a:fillRect l="-596" r="-223" b="-11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ângulo 7"/>
          <p:cNvSpPr/>
          <p:nvPr/>
        </p:nvSpPr>
        <p:spPr>
          <a:xfrm>
            <a:off x="915306" y="2521875"/>
            <a:ext cx="13388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5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958850" y="2891207"/>
                <a:ext cx="4572000" cy="14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Na figura está parte da representação gráfica de uma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𝑔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definida em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ea typeface="Cambria Math"/>
                        <a:cs typeface="Arial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 Determina o valor de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³+3</m:t>
                            </m:r>
                          </m:e>
                        </m:d>
                      </m:e>
                    </m:func>
                    <m:r>
                      <a:rPr lang="pt-PT" b="0" i="0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50" y="2891207"/>
                <a:ext cx="4572000" cy="1469441"/>
              </a:xfrm>
              <a:prstGeom prst="rect">
                <a:avLst/>
              </a:prstGeom>
              <a:blipFill rotWithShape="1">
                <a:blip r:embed="rId5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ângulo 5"/>
              <p:cNvSpPr/>
              <p:nvPr/>
            </p:nvSpPr>
            <p:spPr>
              <a:xfrm>
                <a:off x="941597" y="4860653"/>
                <a:ext cx="5899150" cy="1515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Consideremos a mudança de variável</a:t>
                </a:r>
                <a:r>
                  <a:rPr lang="pt-PT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³+3=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→−1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Assim,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³+3</m:t>
                            </m:r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Rec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597" y="4860653"/>
                <a:ext cx="5899150" cy="1515928"/>
              </a:xfrm>
              <a:prstGeom prst="rect">
                <a:avLst/>
              </a:prstGeom>
              <a:blipFill rotWithShape="1">
                <a:blip r:embed="rId6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"/>
          <p:cNvSpPr/>
          <p:nvPr/>
        </p:nvSpPr>
        <p:spPr>
          <a:xfrm>
            <a:off x="941597" y="4380522"/>
            <a:ext cx="27879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</a:p>
        </p:txBody>
      </p:sp>
      <p:pic>
        <p:nvPicPr>
          <p:cNvPr id="13" name="Picture 2" descr="Z:\home\mariana\Área de Trabalho\Dropbox\Expoente_pps_11ano\Expoente_Funcoes\imagem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14" y="2419866"/>
            <a:ext cx="2410799" cy="287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2139834" y="5370451"/>
                <a:ext cx="19447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>
                    <a:latin typeface="Arial" pitchFamily="34" charset="0"/>
                    <a:cs typeface="Arial" pitchFamily="34" charset="0"/>
                  </a:rPr>
                  <a:t>então</a:t>
                </a:r>
                <a:r>
                  <a:rPr lang="pt-PT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³+3→2</m:t>
                    </m:r>
                  </m:oMath>
                </a14:m>
                <a:r>
                  <a:rPr lang="pt-PT" dirty="0"/>
                  <a:t>,</a:t>
                </a:r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834" y="5370451"/>
                <a:ext cx="1944763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2508" t="-9836" r="-156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ângulo 6"/>
              <p:cNvSpPr/>
              <p:nvPr/>
            </p:nvSpPr>
            <p:spPr>
              <a:xfrm>
                <a:off x="3978549" y="5283434"/>
                <a:ext cx="150150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isto é,</a:t>
                </a:r>
                <a:r>
                  <a:rPr lang="pt-PT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→2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549" y="5283434"/>
                <a:ext cx="1501501" cy="507831"/>
              </a:xfrm>
              <a:prstGeom prst="rect">
                <a:avLst/>
              </a:prstGeom>
              <a:blipFill rotWithShape="1">
                <a:blip r:embed="rId9"/>
                <a:stretch>
                  <a:fillRect l="-3659" r="-284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8"/>
              <p:cNvSpPr/>
              <p:nvPr/>
            </p:nvSpPr>
            <p:spPr>
              <a:xfrm>
                <a:off x="3421739" y="5857490"/>
                <a:ext cx="1148135" cy="483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739" y="5857490"/>
                <a:ext cx="1148135" cy="483915"/>
              </a:xfrm>
              <a:prstGeom prst="rect">
                <a:avLst/>
              </a:prstGeom>
              <a:blipFill rotWithShape="1">
                <a:blip r:embed="rId10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4416128" y="5773267"/>
                <a:ext cx="614271" cy="456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128" y="5773267"/>
                <a:ext cx="614271" cy="456535"/>
              </a:xfrm>
              <a:prstGeom prst="rect">
                <a:avLst/>
              </a:prstGeom>
              <a:blipFill rotWithShape="1">
                <a:blip r:embed="rId11"/>
                <a:stretch>
                  <a:fillRect r="-7921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47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5" grpId="0" animBg="1"/>
      <p:bldP spid="12" grpId="0"/>
      <p:bldP spid="3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7" name="TextBox 16"/>
          <p:cNvSpPr txBox="1"/>
          <p:nvPr/>
        </p:nvSpPr>
        <p:spPr>
          <a:xfrm>
            <a:off x="1116012" y="137543"/>
            <a:ext cx="77612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Levantamento algébrico de indeterminações envolvendo funções racionais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4"/>
          <p:cNvSpPr/>
          <p:nvPr/>
        </p:nvSpPr>
        <p:spPr>
          <a:xfrm>
            <a:off x="971550" y="1225396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Estratégias:</a:t>
            </a:r>
            <a:endParaRPr lang="en-US" b="1" dirty="0">
              <a:solidFill>
                <a:srgbClr val="6AA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1"/>
              <p:cNvSpPr/>
              <p:nvPr/>
            </p:nvSpPr>
            <p:spPr>
              <a:xfrm>
                <a:off x="1116012" y="3788966"/>
                <a:ext cx="12691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+∞−∞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12" y="3788966"/>
                <a:ext cx="126913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6"/>
          <p:cNvCxnSpPr>
            <a:stCxn id="31" idx="3"/>
          </p:cNvCxnSpPr>
          <p:nvPr/>
        </p:nvCxnSpPr>
        <p:spPr>
          <a:xfrm>
            <a:off x="2385142" y="3973632"/>
            <a:ext cx="1669863" cy="751076"/>
          </a:xfrm>
          <a:prstGeom prst="straightConnector1">
            <a:avLst/>
          </a:prstGeom>
          <a:ln>
            <a:solidFill>
              <a:srgbClr val="6AA34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17"/>
              <p:cNvSpPr/>
              <p:nvPr/>
            </p:nvSpPr>
            <p:spPr>
              <a:xfrm>
                <a:off x="1315214" y="4579962"/>
                <a:ext cx="659476" cy="567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∞</m:t>
                              </m:r>
                            </m:num>
                            <m:den>
                              <m: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∞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214" y="4579962"/>
                <a:ext cx="659476" cy="5673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8"/>
              <p:cNvSpPr/>
              <p:nvPr/>
            </p:nvSpPr>
            <p:spPr>
              <a:xfrm>
                <a:off x="1190032" y="5539141"/>
                <a:ext cx="10206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0×</m:t>
                          </m:r>
                          <m: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032" y="5539141"/>
                <a:ext cx="102066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19"/>
          <p:cNvCxnSpPr/>
          <p:nvPr/>
        </p:nvCxnSpPr>
        <p:spPr>
          <a:xfrm>
            <a:off x="1905760" y="4899982"/>
            <a:ext cx="2149245" cy="0"/>
          </a:xfrm>
          <a:prstGeom prst="straightConnector1">
            <a:avLst/>
          </a:prstGeom>
          <a:ln>
            <a:solidFill>
              <a:srgbClr val="6AA34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21"/>
          <p:cNvCxnSpPr>
            <a:stCxn id="36" idx="3"/>
          </p:cNvCxnSpPr>
          <p:nvPr/>
        </p:nvCxnSpPr>
        <p:spPr>
          <a:xfrm flipV="1">
            <a:off x="2210696" y="5086958"/>
            <a:ext cx="1844309" cy="636849"/>
          </a:xfrm>
          <a:prstGeom prst="straightConnector1">
            <a:avLst/>
          </a:prstGeom>
          <a:ln>
            <a:solidFill>
              <a:srgbClr val="6AA34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23"/>
          <p:cNvSpPr/>
          <p:nvPr/>
        </p:nvSpPr>
        <p:spPr>
          <a:xfrm>
            <a:off x="4176694" y="4538219"/>
            <a:ext cx="1865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Simplificar a expressão de modo a obter: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24"/>
              <p:cNvSpPr/>
              <p:nvPr/>
            </p:nvSpPr>
            <p:spPr>
              <a:xfrm>
                <a:off x="6328408" y="4748523"/>
                <a:ext cx="794769" cy="991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pt-PT" b="0" dirty="0">
                  <a:cs typeface="Arial" panose="020B0604020202020204" pitchFamily="34" charset="0"/>
                </a:endParaRPr>
              </a:p>
              <a:p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51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408" y="4748523"/>
                <a:ext cx="794769" cy="9916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28"/>
          <p:cNvCxnSpPr/>
          <p:nvPr/>
        </p:nvCxnSpPr>
        <p:spPr>
          <a:xfrm>
            <a:off x="5800430" y="5019557"/>
            <a:ext cx="595784" cy="0"/>
          </a:xfrm>
          <a:prstGeom prst="straightConnector1">
            <a:avLst/>
          </a:prstGeom>
          <a:ln>
            <a:solidFill>
              <a:srgbClr val="6AA34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33"/>
          <p:cNvCxnSpPr>
            <a:cxnSpLocks/>
          </p:cNvCxnSpPr>
          <p:nvPr/>
        </p:nvCxnSpPr>
        <p:spPr>
          <a:xfrm flipV="1">
            <a:off x="6729438" y="3788966"/>
            <a:ext cx="0" cy="935743"/>
          </a:xfrm>
          <a:prstGeom prst="straightConnector1">
            <a:avLst/>
          </a:prstGeom>
          <a:ln>
            <a:solidFill>
              <a:srgbClr val="6AA34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ectangle 34"/>
          <p:cNvSpPr/>
          <p:nvPr/>
        </p:nvSpPr>
        <p:spPr>
          <a:xfrm>
            <a:off x="5943430" y="2148266"/>
            <a:ext cx="2976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1.º Fatorizar o numerador e o denominador;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2.º Simplificar;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3.º Utilizar as propriedades operatórias dos limites.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20"/>
              <p:cNvSpPr/>
              <p:nvPr/>
            </p:nvSpPr>
            <p:spPr>
              <a:xfrm>
                <a:off x="1315214" y="2328755"/>
                <a:ext cx="63062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214" y="2328755"/>
                <a:ext cx="630622" cy="7146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25"/>
          <p:cNvCxnSpPr/>
          <p:nvPr/>
        </p:nvCxnSpPr>
        <p:spPr>
          <a:xfrm flipV="1">
            <a:off x="2015620" y="2612454"/>
            <a:ext cx="3784810" cy="10030"/>
          </a:xfrm>
          <a:prstGeom prst="straightConnector1">
            <a:avLst/>
          </a:prstGeom>
          <a:ln>
            <a:solidFill>
              <a:srgbClr val="6AA34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958850" y="1725355"/>
                <a:ext cx="1128835" cy="369332"/>
              </a:xfrm>
              <a:prstGeom prst="rect">
                <a:avLst/>
              </a:prstGeom>
              <a:solidFill>
                <a:srgbClr val="6AA342"/>
              </a:solidFill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latin typeface="Arial" pitchFamily="34" charset="0"/>
                    <a:cs typeface="Arial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pt-PT" b="1" i="1" dirty="0" smtClean="0"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r>
                      <a:rPr lang="pt-PT" b="1" i="1" dirty="0" smtClean="0">
                        <a:latin typeface="Cambria Math"/>
                      </a:rPr>
                      <m:t>𝒂</m:t>
                    </m:r>
                  </m:oMath>
                </a14:m>
                <a:endParaRPr lang="pt-PT" b="1" dirty="0"/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50" y="1725355"/>
                <a:ext cx="1128835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4324" t="-9836" b="-229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26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6" grpId="0" animBg="1"/>
      <p:bldP spid="49" grpId="0"/>
      <p:bldP spid="51" grpId="0" animBg="1"/>
      <p:bldP spid="54" grpId="0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3568726" y="2277617"/>
                <a:ext cx="2370714" cy="551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/>
                        <a:cs typeface="Lucida Grande"/>
                      </a:rPr>
                      <m:t>⟺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Lucida Grande"/>
                      </a:rPr>
                      <m:t>𝑥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f>
                      <m:fPr>
                        <m:ctrlP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fPr>
                      <m:num>
                        <m:r>
                          <a:rPr lang="pt-PT" b="0" i="0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2</m:t>
                        </m:r>
                        <m: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4−4×2×</m:t>
                            </m:r>
                            <m:d>
                              <m:dPr>
                                <m:ctrlPr>
                                  <a:rPr lang="pt-PT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b="0" i="1" dirty="0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pt-PT" b="0" i="1" dirty="0" smtClean="0">
                            <a:latin typeface="Cambria Math"/>
                            <a:ea typeface="Cambria Math"/>
                            <a:cs typeface="Lucida Grande"/>
                          </a:rPr>
                          <m:t>2×2</m:t>
                        </m:r>
                      </m:den>
                    </m:f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26" y="2277617"/>
                <a:ext cx="2370714" cy="5518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ângulo 10"/>
              <p:cNvSpPr/>
              <p:nvPr/>
            </p:nvSpPr>
            <p:spPr>
              <a:xfrm>
                <a:off x="5727001" y="2391058"/>
                <a:ext cx="2106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b="0" i="1" dirty="0" smtClean="0">
                          <a:latin typeface="Cambria Math"/>
                          <a:ea typeface="Cambria Math"/>
                          <a:cs typeface="Lucida Grande"/>
                        </a:rPr>
                        <m:t>𝑥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−1∨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𝑥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001" y="2391058"/>
                <a:ext cx="210621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11"/>
              <p:cNvSpPr/>
              <p:nvPr/>
            </p:nvSpPr>
            <p:spPr>
              <a:xfrm>
                <a:off x="1772306" y="2828630"/>
                <a:ext cx="15221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 pitchFamily="34" charset="0"/>
                        </a:rPr>
                        <m:t>2</m:t>
                      </m:r>
                      <m:r>
                        <a:rPr lang="pt-PT" i="1" dirty="0" smtClean="0"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pt-PT" i="1" dirty="0" smtClean="0">
                          <a:latin typeface="Cambria Math"/>
                          <a:cs typeface="Arial" pitchFamily="34" charset="0"/>
                        </a:rPr>
                        <m:t>²−2</m:t>
                      </m:r>
                      <m:r>
                        <a:rPr lang="pt-PT" i="1" dirty="0" smtClean="0"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pt-PT" i="1" dirty="0" smtClean="0">
                          <a:latin typeface="Cambria Math"/>
                          <a:cs typeface="Arial" pitchFamily="34" charset="0"/>
                        </a:rPr>
                        <m:t>−4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306" y="2828630"/>
                <a:ext cx="152214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2"/>
              <p:cNvSpPr/>
              <p:nvPr/>
            </p:nvSpPr>
            <p:spPr>
              <a:xfrm>
                <a:off x="3106546" y="2820798"/>
                <a:ext cx="2054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/>
                          <a:ea typeface="Cambria Math"/>
                        </a:rPr>
                        <m:t>=2</m:t>
                      </m:r>
                      <m:d>
                        <m:dPr>
                          <m:ctrlP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pt-PT" b="0" i="1" dirty="0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pt-PT" b="0" i="1" dirty="0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546" y="2820798"/>
                <a:ext cx="205498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13"/>
              <p:cNvSpPr/>
              <p:nvPr/>
            </p:nvSpPr>
            <p:spPr>
              <a:xfrm>
                <a:off x="1807546" y="2416681"/>
                <a:ext cx="19517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2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²−2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−4=0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14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546" y="2416681"/>
                <a:ext cx="195175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ângulo 14"/>
          <p:cNvSpPr/>
          <p:nvPr/>
        </p:nvSpPr>
        <p:spPr>
          <a:xfrm>
            <a:off x="954847" y="1956635"/>
            <a:ext cx="7242855" cy="1348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z</a:t>
            </a:r>
          </a:p>
        </p:txBody>
      </p:sp>
      <p:sp>
        <p:nvSpPr>
          <p:cNvPr id="21" name="TextBox 14"/>
          <p:cNvSpPr txBox="1"/>
          <p:nvPr/>
        </p:nvSpPr>
        <p:spPr>
          <a:xfrm>
            <a:off x="1022368" y="14699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Exemplo 6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982455" y="686055"/>
            <a:ext cx="8054669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Determina: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ângulo 23"/>
              <p:cNvSpPr/>
              <p:nvPr/>
            </p:nvSpPr>
            <p:spPr>
              <a:xfrm>
                <a:off x="974210" y="1172657"/>
                <a:ext cx="3865641" cy="708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b="0" i="0" smtClean="0"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b="0" i="1" smtClean="0"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  <m: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  <m:t>²−4</m:t>
                            </m:r>
                          </m:num>
                          <m:den>
                            <m: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  <m: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  <m:t>²−2</m:t>
                            </m:r>
                            <m: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  <m: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  <m:t>−4</m:t>
                            </m:r>
                          </m:den>
                        </m:f>
                      </m:e>
                    </m:func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pt-PT" b="0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10" y="1172657"/>
                <a:ext cx="3865641" cy="708720"/>
              </a:xfrm>
              <a:prstGeom prst="rect">
                <a:avLst/>
              </a:prstGeom>
              <a:blipFill rotWithShape="1">
                <a:blip r:embed="rId9"/>
                <a:stretch>
                  <a:fillRect l="-12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2815180" y="1185202"/>
                <a:ext cx="1641731" cy="754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 dirty="0">
                                <a:effectLst/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pt-PT" i="1" dirty="0"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 dirty="0">
                                    <a:effectLst/>
                                    <a:latin typeface="Cambria Math"/>
                                    <a:cs typeface="Arial" pitchFamily="34" charset="0"/>
                                  </a:rPr>
                                  <m:t>𝑥</m:t>
                                </m:r>
                                <m:r>
                                  <a:rPr lang="pt-PT" i="1" dirty="0">
                                    <a:effectLst/>
                                    <a:latin typeface="Cambria Math"/>
                                    <a:cs typeface="Arial" pitchFamily="34" charset="0"/>
                                  </a:rPr>
                                  <m:t>−2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pt-PT" i="1" dirty="0"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 dirty="0">
                                    <a:effectLst/>
                                    <a:latin typeface="Cambria Math"/>
                                    <a:cs typeface="Arial" pitchFamily="34" charset="0"/>
                                  </a:rPr>
                                  <m:t>𝑥</m:t>
                                </m:r>
                                <m:r>
                                  <a:rPr lang="pt-PT" i="1" dirty="0">
                                    <a:effectLst/>
                                    <a:latin typeface="Cambria Math"/>
                                    <a:cs typeface="Arial" pitchFamily="34" charset="0"/>
                                  </a:rPr>
                                  <m:t>+2</m:t>
                                </m:r>
                              </m:e>
                            </m:d>
                          </m:num>
                          <m:den>
                            <m:r>
                              <a:rPr lang="pt-PT" i="1" dirty="0">
                                <a:effectLst/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pt-PT" i="1" dirty="0"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 dirty="0">
                                    <a:effectLst/>
                                    <a:latin typeface="Cambria Math"/>
                                    <a:cs typeface="Arial" pitchFamily="34" charset="0"/>
                                  </a:rPr>
                                  <m:t>𝑥</m:t>
                                </m:r>
                                <m:r>
                                  <a:rPr lang="pt-PT" i="1" dirty="0">
                                    <a:effectLst/>
                                    <a:latin typeface="Cambria Math"/>
                                    <a:cs typeface="Arial" pitchFamily="34" charset="0"/>
                                  </a:rPr>
                                  <m:t>−2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pt-PT" i="1" dirty="0">
                                    <a:effectLst/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 dirty="0">
                                    <a:effectLst/>
                                    <a:latin typeface="Cambria Math"/>
                                    <a:cs typeface="Arial" pitchFamily="34" charset="0"/>
                                  </a:rPr>
                                  <m:t>𝑥</m:t>
                                </m:r>
                                <m:r>
                                  <a:rPr lang="pt-PT" i="1" dirty="0">
                                    <a:effectLst/>
                                    <a:latin typeface="Cambria Math"/>
                                    <a:cs typeface="Arial" pitchFamily="34" charset="0"/>
                                  </a:rPr>
                                  <m:t>+1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180" y="1185202"/>
                <a:ext cx="1641731" cy="75418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24"/>
              <p:cNvSpPr/>
              <p:nvPr/>
            </p:nvSpPr>
            <p:spPr>
              <a:xfrm>
                <a:off x="4299457" y="1204601"/>
                <a:ext cx="1275670" cy="717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smtClean="0"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  <m: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  <m:t>+2</m:t>
                            </m:r>
                          </m:num>
                          <m:den>
                            <m: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  <m: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  <m:t>+2</m:t>
                            </m:r>
                          </m:den>
                        </m:f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ec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457" y="1204601"/>
                <a:ext cx="1275670" cy="7176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25"/>
              <p:cNvSpPr/>
              <p:nvPr/>
            </p:nvSpPr>
            <p:spPr>
              <a:xfrm>
                <a:off x="5400837" y="1218452"/>
                <a:ext cx="1008609" cy="682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2+2</m:t>
                        </m:r>
                      </m:num>
                      <m:den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2×2+2</m:t>
                        </m:r>
                      </m:den>
                    </m:f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837" y="1218452"/>
                <a:ext cx="1008609" cy="68204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ângulo 26"/>
              <p:cNvSpPr/>
              <p:nvPr/>
            </p:nvSpPr>
            <p:spPr>
              <a:xfrm>
                <a:off x="6241019" y="1222803"/>
                <a:ext cx="570990" cy="632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Rec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019" y="1222803"/>
                <a:ext cx="570990" cy="632930"/>
              </a:xfrm>
              <a:prstGeom prst="rect">
                <a:avLst/>
              </a:prstGeom>
              <a:blipFill rotWithShape="1">
                <a:blip r:embed="rId13"/>
                <a:stretch>
                  <a:fillRect b="-194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ela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8890474"/>
                  </p:ext>
                </p:extLst>
              </p:nvPr>
            </p:nvGraphicFramePr>
            <p:xfrm>
              <a:off x="2920035" y="5229617"/>
              <a:ext cx="2412000" cy="82395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0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02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02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74652">
                    <a:tc>
                      <a:txBody>
                        <a:bodyPr/>
                        <a:lstStyle/>
                        <a:p>
                          <a:endParaRPr lang="pt-PT" sz="17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700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PT" sz="17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700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sz="17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700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sz="17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700" dirty="0" smtClean="0">
                                    <a:latin typeface="Cambria Math"/>
                                  </a:rPr>
                                  <m:t>−8</m:t>
                                </m:r>
                              </m:oMath>
                            </m:oMathPara>
                          </a14:m>
                          <a:endParaRPr lang="pt-PT" sz="17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sz="17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6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700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pt-PT" sz="17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 sz="17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700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pt-PT" sz="17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700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pt-PT" sz="17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700" dirty="0" smtClean="0">
                                    <a:latin typeface="Cambria Math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pt-PT" sz="17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sz="17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652">
                    <a:tc>
                      <a:txBody>
                        <a:bodyPr/>
                        <a:lstStyle/>
                        <a:p>
                          <a:endParaRPr lang="pt-PT" sz="17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700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PT" sz="17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700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pt-PT" sz="17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700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pt-PT" sz="17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700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sz="17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PT" sz="1700" b="0" i="0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pt-PT" sz="1700" b="0" i="0" dirty="0" smtClean="0">
                                    <a:latin typeface="Cambria Math"/>
                                  </a:rPr>
                                  <m:t>R</m:t>
                                </m:r>
                              </m:oMath>
                            </m:oMathPara>
                          </a14:m>
                          <a:endParaRPr lang="pt-PT" sz="1700" dirty="0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ela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658890474"/>
                  </p:ext>
                </p:extLst>
              </p:nvPr>
            </p:nvGraphicFramePr>
            <p:xfrm>
              <a:off x="2920035" y="5229617"/>
              <a:ext cx="2412000" cy="82395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2000"/>
                    <a:gridCol w="402000"/>
                    <a:gridCol w="402000"/>
                    <a:gridCol w="402000"/>
                    <a:gridCol w="402000"/>
                    <a:gridCol w="402000"/>
                  </a:tblGrid>
                  <a:tr h="274652">
                    <a:tc>
                      <a:txBody>
                        <a:bodyPr/>
                        <a:lstStyle/>
                        <a:p>
                          <a:endParaRPr lang="pt-PT" sz="17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14"/>
                          <a:stretch>
                            <a:fillRect l="-100000" t="-2222" r="-400000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0" marR="0" marT="0" marB="0">
                        <a:blipFill rotWithShape="1">
                          <a:blip r:embed="rId14"/>
                          <a:stretch>
                            <a:fillRect l="-200000" t="-2222" r="-300000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0" marR="0" marT="0" marB="0">
                        <a:blipFill rotWithShape="1">
                          <a:blip r:embed="rId14"/>
                          <a:stretch>
                            <a:fillRect l="-300000" t="-2222" r="-200000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0" marR="0" marT="0" marB="0">
                        <a:blipFill rotWithShape="1">
                          <a:blip r:embed="rId14"/>
                          <a:stretch>
                            <a:fillRect l="-400000" t="-2222" r="-100000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sz="1700" dirty="0"/>
                        </a:p>
                      </a:txBody>
                      <a:tcPr marL="0" marR="0" marT="0" marB="0"/>
                    </a:tc>
                  </a:tr>
                  <a:tr h="274652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t="-102222" r="-500000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sz="17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l="-200000" t="-102222" r="-300000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l="-300000" t="-102222" r="-200000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l="-400000" t="-102222" r="-100000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sz="17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652">
                    <a:tc>
                      <a:txBody>
                        <a:bodyPr/>
                        <a:lstStyle/>
                        <a:p>
                          <a:endParaRPr lang="pt-PT" sz="17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14"/>
                          <a:stretch>
                            <a:fillRect l="-100000" t="-202222" r="-4000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14"/>
                          <a:stretch>
                            <a:fillRect l="-200000" t="-202222" r="-3000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14"/>
                          <a:stretch>
                            <a:fillRect l="-300000" t="-202222" r="-2000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14"/>
                          <a:stretch>
                            <a:fillRect l="-400000" t="-202222" r="-1000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14"/>
                          <a:stretch>
                            <a:fillRect l="-500000" t="-202222" b="-22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ângulo 34"/>
              <p:cNvSpPr/>
              <p:nvPr/>
            </p:nvSpPr>
            <p:spPr>
              <a:xfrm>
                <a:off x="2673001" y="6270138"/>
                <a:ext cx="3078920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17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pt-PT" sz="1700" i="1" dirty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sz="1700" i="1" dirty="0"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sup>
                      </m:sSup>
                      <m:r>
                        <a:rPr lang="pt-PT" sz="1700" i="1" dirty="0">
                          <a:latin typeface="Cambria Math"/>
                          <a:cs typeface="Arial" pitchFamily="34" charset="0"/>
                        </a:rPr>
                        <m:t>−8</m:t>
                      </m:r>
                      <m:r>
                        <a:rPr lang="pt-PT" sz="1700" b="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d>
                        <m:dPr>
                          <m:ctrlPr>
                            <a:rPr lang="pt-PT" sz="17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pt-PT" sz="1700" i="1" dirty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  <m:r>
                            <a:rPr lang="pt-PT" sz="1700" i="1" dirty="0">
                              <a:latin typeface="Cambria Math"/>
                              <a:cs typeface="Arial" pitchFamily="34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pt-PT" sz="17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pt-PT" sz="1700" i="1" dirty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  <m:r>
                            <a:rPr lang="pt-PT" sz="1700" i="1" dirty="0">
                              <a:latin typeface="Cambria Math"/>
                              <a:cs typeface="Arial" pitchFamily="34" charset="0"/>
                            </a:rPr>
                            <m:t>²+2</m:t>
                          </m:r>
                          <m:r>
                            <a:rPr lang="pt-PT" sz="1700" i="1" dirty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  <m:r>
                            <a:rPr lang="pt-PT" sz="1700" i="1" dirty="0">
                              <a:latin typeface="Cambria Math"/>
                              <a:cs typeface="Arial" pitchFamily="34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lang="pt-PT" sz="1700" dirty="0"/>
              </a:p>
            </p:txBody>
          </p:sp>
        </mc:Choice>
        <mc:Fallback xmlns="">
          <p:sp>
            <p:nvSpPr>
              <p:cNvPr id="35" name="Rec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1" y="6270138"/>
                <a:ext cx="3078920" cy="35394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ângulo 35"/>
          <p:cNvSpPr/>
          <p:nvPr/>
        </p:nvSpPr>
        <p:spPr>
          <a:xfrm>
            <a:off x="954847" y="5135525"/>
            <a:ext cx="3362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0" u="sng" dirty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Cálculos auxiliares</a:t>
            </a:r>
          </a:p>
        </p:txBody>
      </p:sp>
      <p:sp>
        <p:nvSpPr>
          <p:cNvPr id="37" name="Rectângulo 36"/>
          <p:cNvSpPr/>
          <p:nvPr/>
        </p:nvSpPr>
        <p:spPr>
          <a:xfrm>
            <a:off x="954847" y="5155181"/>
            <a:ext cx="7242855" cy="1522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ângulo 38"/>
              <p:cNvSpPr/>
              <p:nvPr/>
            </p:nvSpPr>
            <p:spPr>
              <a:xfrm>
                <a:off x="1126610" y="3769946"/>
                <a:ext cx="3865641" cy="745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b="0" i="0" smtClean="0"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b="0" i="1" smtClean="0"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b="0" i="1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pt-PT" i="1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 dirty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 dirty="0">
                                        <a:latin typeface="Cambria Math"/>
                                        <a:cs typeface="Arial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 dirty="0">
                                        <a:latin typeface="Cambria Math"/>
                                        <a:cs typeface="Arial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pt-PT" i="1" dirty="0">
                                    <a:latin typeface="Cambria Math"/>
                                    <a:cs typeface="Arial" pitchFamily="34" charset="0"/>
                                  </a:rPr>
                                  <m:t>−8</m:t>
                                </m:r>
                              </m:e>
                            </m:d>
                            <m: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pt-PT" i="1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 dirty="0">
                                    <a:latin typeface="Cambria Math"/>
                                    <a:cs typeface="Arial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pt-PT" b="0" i="1" dirty="0" smtClean="0">
                                    <a:latin typeface="Cambria Math"/>
                                    <a:cs typeface="Arial" pitchFamily="34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pt-PT" i="1" dirty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i="1" dirty="0">
                                        <a:latin typeface="Cambria Math"/>
                                        <a:cs typeface="Arial" pitchFamily="34" charset="0"/>
                                      </a:rPr>
                                      <m:t>𝑥</m:t>
                                    </m:r>
                                    <m:r>
                                      <a:rPr lang="pt-PT" i="1" dirty="0">
                                        <a:latin typeface="Cambria Math"/>
                                        <a:cs typeface="Arial" pitchFamily="34" charset="0"/>
                                      </a:rPr>
                                      <m:t>−2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 =</m:t>
                    </m:r>
                  </m:oMath>
                </a14:m>
                <a:endParaRPr lang="pt-PT" b="0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10" y="3769946"/>
                <a:ext cx="3865641" cy="745204"/>
              </a:xfrm>
              <a:prstGeom prst="rect">
                <a:avLst/>
              </a:prstGeom>
              <a:blipFill rotWithShape="1">
                <a:blip r:embed="rId16"/>
                <a:stretch>
                  <a:fillRect l="-12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ângulo 39"/>
              <p:cNvSpPr/>
              <p:nvPr/>
            </p:nvSpPr>
            <p:spPr>
              <a:xfrm>
                <a:off x="4053235" y="3728944"/>
                <a:ext cx="1402115" cy="800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smtClean="0"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pt-PT" i="1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 dirty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 dirty="0">
                                        <a:latin typeface="Cambria Math"/>
                                        <a:cs typeface="Arial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 dirty="0">
                                        <a:latin typeface="Cambria Math"/>
                                        <a:cs typeface="Arial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pt-PT" i="1" dirty="0">
                                    <a:latin typeface="Cambria Math"/>
                                    <a:cs typeface="Arial" pitchFamily="34" charset="0"/>
                                  </a:rPr>
                                  <m:t>−8</m:t>
                                </m:r>
                              </m:e>
                            </m:d>
                            <m: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  <m:t>×</m:t>
                            </m:r>
                            <m:r>
                              <a:rPr lang="pt-PT" b="0" i="1" dirty="0" smtClean="0"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PT" b="0" i="1" dirty="0" smtClean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pt-PT" i="1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 dirty="0">
                                    <a:latin typeface="Cambria Math"/>
                                    <a:cs typeface="Arial" pitchFamily="34" charset="0"/>
                                  </a:rPr>
                                  <m:t>𝑥</m:t>
                                </m:r>
                                <m:r>
                                  <a:rPr lang="pt-PT" i="1" dirty="0">
                                    <a:latin typeface="Cambria Math"/>
                                    <a:cs typeface="Arial" pitchFamily="34" charset="0"/>
                                  </a:rPr>
                                  <m:t>−2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Rec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235" y="3728944"/>
                <a:ext cx="1402115" cy="80034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ângulo 40"/>
              <p:cNvSpPr/>
              <p:nvPr/>
            </p:nvSpPr>
            <p:spPr>
              <a:xfrm>
                <a:off x="5309592" y="3747872"/>
                <a:ext cx="2624373" cy="715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smtClean="0"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pt-PT" i="1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 dirty="0">
                                    <a:latin typeface="Cambria Math"/>
                                    <a:cs typeface="Arial" pitchFamily="34" charset="0"/>
                                  </a:rPr>
                                  <m:t>𝑥</m:t>
                                </m:r>
                                <m:r>
                                  <a:rPr lang="pt-PT" i="1" dirty="0">
                                    <a:latin typeface="Cambria Math"/>
                                    <a:cs typeface="Arial" pitchFamily="34" charset="0"/>
                                  </a:rPr>
                                  <m:t>−2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pt-PT" i="1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 dirty="0">
                                    <a:latin typeface="Cambria Math"/>
                                    <a:cs typeface="Arial" pitchFamily="34" charset="0"/>
                                  </a:rPr>
                                  <m:t>𝑥</m:t>
                                </m:r>
                                <m:r>
                                  <a:rPr lang="pt-PT" i="1" dirty="0">
                                    <a:latin typeface="Cambria Math"/>
                                    <a:cs typeface="Arial" pitchFamily="34" charset="0"/>
                                  </a:rPr>
                                  <m:t>²+2</m:t>
                                </m:r>
                                <m:r>
                                  <a:rPr lang="pt-PT" i="1" dirty="0">
                                    <a:latin typeface="Cambria Math"/>
                                    <a:cs typeface="Arial" pitchFamily="34" charset="0"/>
                                  </a:rPr>
                                  <m:t>𝑥</m:t>
                                </m:r>
                                <m:r>
                                  <a:rPr lang="pt-PT" i="1" dirty="0">
                                    <a:latin typeface="Cambria Math"/>
                                    <a:cs typeface="Arial" pitchFamily="34" charset="0"/>
                                  </a:rPr>
                                  <m:t>+4</m:t>
                                </m:r>
                              </m:e>
                            </m:d>
                            <m:r>
                              <a:rPr lang="pt-PT" b="0" i="1" dirty="0" smtClean="0">
                                <a:latin typeface="Cambria Math"/>
                                <a:cs typeface="Arial" pitchFamily="34" charset="0"/>
                              </a:rPr>
                              <m:t>×2</m:t>
                            </m:r>
                          </m:num>
                          <m:den>
                            <m:d>
                              <m:dPr>
                                <m:ctrlP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b="0" i="1" dirty="0" smtClean="0">
                                    <a:latin typeface="Cambria Math"/>
                                    <a:cs typeface="Arial" pitchFamily="34" charset="0"/>
                                  </a:rPr>
                                  <m:t>𝑥</m:t>
                                </m:r>
                                <m:r>
                                  <a:rPr lang="pt-PT" b="0" i="1" dirty="0" smtClean="0">
                                    <a:latin typeface="Cambria Math"/>
                                    <a:cs typeface="Arial" pitchFamily="34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pt-PT" b="0" i="1" dirty="0" smtClean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Rec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592" y="3747872"/>
                <a:ext cx="2624373" cy="71551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ângulo 41"/>
              <p:cNvSpPr/>
              <p:nvPr/>
            </p:nvSpPr>
            <p:spPr>
              <a:xfrm>
                <a:off x="5548243" y="4374316"/>
                <a:ext cx="1686424" cy="75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pt-PT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PT" b="0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 dirty="0">
                                    <a:latin typeface="Cambria Math"/>
                                    <a:cs typeface="Arial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pt-PT" b="0" i="1" dirty="0" smtClean="0">
                                    <a:latin typeface="Cambria Math"/>
                                    <a:cs typeface="Arial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  <m:t>+2×</m:t>
                            </m:r>
                            <m:r>
                              <a:rPr lang="pt-PT" b="0" i="1" dirty="0" smtClean="0">
                                <a:latin typeface="Cambria Math"/>
                                <a:cs typeface="Arial" pitchFamily="34" charset="0"/>
                              </a:rPr>
                              <m:t>2+4</m:t>
                            </m:r>
                          </m:e>
                        </m:d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×</m:t>
                        </m:r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Rec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243" y="4374316"/>
                <a:ext cx="1686424" cy="75732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ângulo 42"/>
              <p:cNvSpPr/>
              <p:nvPr/>
            </p:nvSpPr>
            <p:spPr>
              <a:xfrm>
                <a:off x="7015595" y="4540176"/>
                <a:ext cx="72968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=12</m:t>
                      </m:r>
                    </m:oMath>
                  </m:oMathPara>
                </a14:m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595" y="4540176"/>
                <a:ext cx="729687" cy="50783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20"/>
              <p:cNvSpPr/>
              <p:nvPr/>
            </p:nvSpPr>
            <p:spPr>
              <a:xfrm>
                <a:off x="2457802" y="994291"/>
                <a:ext cx="538096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b="1" i="1" dirty="0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sz="1400" b="1" i="1" dirty="0">
                                  <a:solidFill>
                                    <a:srgbClr val="6AA34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sz="1400" b="1" i="1" dirty="0" smtClean="0">
                                  <a:solidFill>
                                    <a:srgbClr val="6AA342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num>
                            <m:den>
                              <m:r>
                                <a:rPr lang="pt-PT" sz="1400" b="1" i="1" dirty="0" smtClean="0">
                                  <a:solidFill>
                                    <a:srgbClr val="6AA342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sz="1400" b="1" dirty="0">
                  <a:solidFill>
                    <a:srgbClr val="6AA342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802" y="994291"/>
                <a:ext cx="538096" cy="576376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18"/>
              <p:cNvSpPr/>
              <p:nvPr/>
            </p:nvSpPr>
            <p:spPr>
              <a:xfrm>
                <a:off x="3630317" y="3837028"/>
                <a:ext cx="83343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b="1" i="1" dirty="0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1" i="1" dirty="0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pt-PT" sz="1400" b="1" i="1" dirty="0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×∞</m:t>
                          </m:r>
                        </m:e>
                      </m:d>
                    </m:oMath>
                  </m:oMathPara>
                </a14:m>
                <a:endParaRPr lang="pt-PT" sz="1400" b="1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45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317" y="3837028"/>
                <a:ext cx="833433" cy="30777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ângulo 45"/>
          <p:cNvSpPr/>
          <p:nvPr/>
        </p:nvSpPr>
        <p:spPr>
          <a:xfrm>
            <a:off x="948387" y="1960329"/>
            <a:ext cx="3362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0" u="sng" dirty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Cálculos auxiliares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29"/>
              <p:cNvSpPr/>
              <p:nvPr/>
            </p:nvSpPr>
            <p:spPr>
              <a:xfrm>
                <a:off x="3795493" y="4393273"/>
                <a:ext cx="1923732" cy="764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smtClean="0"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pt-PT" i="1" dirty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 dirty="0">
                                    <a:latin typeface="Cambria Math"/>
                                    <a:cs typeface="Arial" pitchFamily="34" charset="0"/>
                                  </a:rPr>
                                  <m:t>𝑥</m:t>
                                </m:r>
                                <m:r>
                                  <a:rPr lang="pt-PT" i="1" dirty="0">
                                    <a:latin typeface="Cambria Math"/>
                                    <a:cs typeface="Arial" pitchFamily="34" charset="0"/>
                                  </a:rPr>
                                  <m:t>²+2</m:t>
                                </m:r>
                                <m:r>
                                  <a:rPr lang="pt-PT" i="1" dirty="0">
                                    <a:latin typeface="Cambria Math"/>
                                    <a:cs typeface="Arial" pitchFamily="34" charset="0"/>
                                  </a:rPr>
                                  <m:t>𝑥</m:t>
                                </m:r>
                                <m:r>
                                  <a:rPr lang="pt-PT" i="1" dirty="0">
                                    <a:latin typeface="Cambria Math"/>
                                    <a:cs typeface="Arial" pitchFamily="34" charset="0"/>
                                  </a:rPr>
                                  <m:t>+4</m:t>
                                </m:r>
                              </m:e>
                            </m:d>
                            <m:r>
                              <a:rPr lang="pt-PT" b="0" i="1" dirty="0" smtClean="0">
                                <a:latin typeface="Cambria Math"/>
                                <a:cs typeface="Arial" pitchFamily="34" charset="0"/>
                              </a:rPr>
                              <m:t>×2</m:t>
                            </m:r>
                          </m:num>
                          <m:den>
                            <m:r>
                              <a:rPr lang="pt-PT" b="0" i="1" dirty="0" smtClean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Rec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493" y="4393273"/>
                <a:ext cx="1923732" cy="764761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94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 animBg="1"/>
      <p:bldP spid="25" grpId="0" animBg="1"/>
      <p:bldP spid="26" grpId="0" animBg="1"/>
      <p:bldP spid="27" grpId="0" animBg="1"/>
      <p:bldP spid="35" grpId="0" animBg="1"/>
      <p:bldP spid="36" grpId="0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1"/>
              <p:cNvSpPr/>
              <p:nvPr/>
            </p:nvSpPr>
            <p:spPr>
              <a:xfrm>
                <a:off x="1198698" y="2312759"/>
                <a:ext cx="16851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+∞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698" y="2312759"/>
                <a:ext cx="168514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6"/>
          <p:cNvCxnSpPr>
            <a:stCxn id="31" idx="3"/>
          </p:cNvCxnSpPr>
          <p:nvPr/>
        </p:nvCxnSpPr>
        <p:spPr>
          <a:xfrm>
            <a:off x="2883839" y="2497425"/>
            <a:ext cx="1558974" cy="0"/>
          </a:xfrm>
          <a:prstGeom prst="straightConnector1">
            <a:avLst/>
          </a:prstGeom>
          <a:ln>
            <a:solidFill>
              <a:srgbClr val="6AA34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8"/>
          <p:cNvSpPr/>
          <p:nvPr/>
        </p:nvSpPr>
        <p:spPr>
          <a:xfrm>
            <a:off x="4466388" y="2312759"/>
            <a:ext cx="4191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Colocar em evidência o termo de maior grau.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17"/>
              <p:cNvSpPr/>
              <p:nvPr/>
            </p:nvSpPr>
            <p:spPr>
              <a:xfrm>
                <a:off x="1315214" y="4897199"/>
                <a:ext cx="63062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214" y="4897199"/>
                <a:ext cx="630622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8"/>
              <p:cNvSpPr/>
              <p:nvPr/>
            </p:nvSpPr>
            <p:spPr>
              <a:xfrm>
                <a:off x="1190032" y="5893700"/>
                <a:ext cx="10206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0×</m:t>
                          </m:r>
                          <m: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032" y="5893700"/>
                <a:ext cx="102066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19"/>
          <p:cNvCxnSpPr/>
          <p:nvPr/>
        </p:nvCxnSpPr>
        <p:spPr>
          <a:xfrm>
            <a:off x="1905760" y="5254541"/>
            <a:ext cx="2149245" cy="0"/>
          </a:xfrm>
          <a:prstGeom prst="straightConnector1">
            <a:avLst/>
          </a:prstGeom>
          <a:ln>
            <a:solidFill>
              <a:srgbClr val="6AA34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21"/>
          <p:cNvCxnSpPr/>
          <p:nvPr/>
        </p:nvCxnSpPr>
        <p:spPr>
          <a:xfrm flipV="1">
            <a:off x="2418060" y="5441516"/>
            <a:ext cx="1636945" cy="654675"/>
          </a:xfrm>
          <a:prstGeom prst="straightConnector1">
            <a:avLst/>
          </a:prstGeom>
          <a:ln>
            <a:solidFill>
              <a:srgbClr val="6AA34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23"/>
          <p:cNvSpPr/>
          <p:nvPr/>
        </p:nvSpPr>
        <p:spPr>
          <a:xfrm>
            <a:off x="4232677" y="4967422"/>
            <a:ext cx="1865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Simplificar a expressão de modo a obter: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24"/>
              <p:cNvSpPr/>
              <p:nvPr/>
            </p:nvSpPr>
            <p:spPr>
              <a:xfrm>
                <a:off x="6328408" y="5103082"/>
                <a:ext cx="720197" cy="844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</m:den>
                          </m:f>
                        </m:e>
                      </m:d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pt-PT" b="0" dirty="0">
                  <a:cs typeface="Arial" panose="020B0604020202020204" pitchFamily="34" charset="0"/>
                </a:endParaRPr>
              </a:p>
              <a:p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51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408" y="5103082"/>
                <a:ext cx="720197" cy="8443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28"/>
          <p:cNvCxnSpPr/>
          <p:nvPr/>
        </p:nvCxnSpPr>
        <p:spPr>
          <a:xfrm>
            <a:off x="5800430" y="5374116"/>
            <a:ext cx="595784" cy="0"/>
          </a:xfrm>
          <a:prstGeom prst="straightConnector1">
            <a:avLst/>
          </a:prstGeom>
          <a:ln>
            <a:solidFill>
              <a:srgbClr val="6AA34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33"/>
          <p:cNvCxnSpPr/>
          <p:nvPr/>
        </p:nvCxnSpPr>
        <p:spPr>
          <a:xfrm flipV="1">
            <a:off x="6617472" y="4318967"/>
            <a:ext cx="0" cy="760300"/>
          </a:xfrm>
          <a:prstGeom prst="straightConnector1">
            <a:avLst/>
          </a:prstGeom>
          <a:ln>
            <a:solidFill>
              <a:srgbClr val="6AA34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ectangle 34"/>
          <p:cNvSpPr/>
          <p:nvPr/>
        </p:nvSpPr>
        <p:spPr>
          <a:xfrm>
            <a:off x="5943430" y="3118638"/>
            <a:ext cx="2732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Colocar em evidência o termo de maior grau no numerador e no denominador.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20"/>
              <p:cNvSpPr/>
              <p:nvPr/>
            </p:nvSpPr>
            <p:spPr>
              <a:xfrm>
                <a:off x="1315214" y="3299127"/>
                <a:ext cx="668132" cy="844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>
                  <a:cs typeface="Arial" panose="020B0604020202020204" pitchFamily="34" charset="0"/>
                </a:endParaRPr>
              </a:p>
              <a:p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55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214" y="3299127"/>
                <a:ext cx="668132" cy="8443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25"/>
          <p:cNvCxnSpPr/>
          <p:nvPr/>
        </p:nvCxnSpPr>
        <p:spPr>
          <a:xfrm flipV="1">
            <a:off x="2015620" y="3582826"/>
            <a:ext cx="3784810" cy="10030"/>
          </a:xfrm>
          <a:prstGeom prst="straightConnector1">
            <a:avLst/>
          </a:prstGeom>
          <a:ln>
            <a:solidFill>
              <a:srgbClr val="6AA34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958850" y="1725355"/>
                <a:ext cx="1352230" cy="369332"/>
              </a:xfrm>
              <a:prstGeom prst="rect">
                <a:avLst/>
              </a:prstGeom>
              <a:solidFill>
                <a:srgbClr val="6AA342"/>
              </a:solidFill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latin typeface="Arial" pitchFamily="34" charset="0"/>
                    <a:cs typeface="Arial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pt-PT" b="1" i="1" dirty="0" smtClean="0">
                        <a:latin typeface="Cambria Math"/>
                        <a:cs typeface="Arial" panose="020B0604020202020204" pitchFamily="34" charset="0"/>
                      </a:rPr>
                      <m:t>→±∞</m:t>
                    </m:r>
                  </m:oMath>
                </a14:m>
                <a:endParaRPr lang="pt-PT" b="1" dirty="0"/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50" y="1725355"/>
                <a:ext cx="1352230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3604" t="-9836" b="-229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16"/>
          <p:cNvSpPr txBox="1"/>
          <p:nvPr/>
        </p:nvSpPr>
        <p:spPr>
          <a:xfrm>
            <a:off x="1116012" y="137543"/>
            <a:ext cx="77612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Levantamento algébrico de indeterminações envolvendo funções racionais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4"/>
          <p:cNvSpPr/>
          <p:nvPr/>
        </p:nvSpPr>
        <p:spPr>
          <a:xfrm>
            <a:off x="971550" y="1225396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Estratégias:</a:t>
            </a:r>
            <a:endParaRPr lang="en-US" b="1" dirty="0">
              <a:solidFill>
                <a:srgbClr val="6AA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46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35" grpId="0" animBg="1"/>
      <p:bldP spid="36" grpId="0" animBg="1"/>
      <p:bldP spid="49" grpId="0"/>
      <p:bldP spid="51" grpId="0" animBg="1"/>
      <p:bldP spid="54" grpId="0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55700" y="128032"/>
            <a:ext cx="77406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Pontos aderentes a um conjunto de números reais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950913" y="1048266"/>
                <a:ext cx="7732627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Dados um conjunto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⊂</m:t>
                    </m:r>
                    <m:r>
                      <a:rPr lang="pt-PT" b="0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ℝ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 um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</m:oMath>
                </a14:m>
                <a:r>
                  <a:rPr lang="pt-PT" dirty="0"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diz-se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é um </a:t>
                </a: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ponto aderente de </a:t>
                </a: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quando existe uma sucessão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sSub>
                      <m:sSubPr>
                        <m:ctrlP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sSubPr>
                      <m:e>
                        <m: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𝑥</m:t>
                        </m:r>
                      </m:e>
                      <m:sub>
                        <m: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𝑛</m:t>
                        </m:r>
                      </m:sub>
                    </m:sSub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de elementos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tal 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lim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⁡</m:t>
                    </m:r>
                    <m:sSub>
                      <m:sSubPr>
                        <m:ctrlP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13" y="1048266"/>
                <a:ext cx="7732627" cy="1338828"/>
              </a:xfrm>
              <a:prstGeom prst="rect">
                <a:avLst/>
              </a:prstGeom>
              <a:blipFill rotWithShape="1">
                <a:blip r:embed="rId4"/>
                <a:stretch>
                  <a:fillRect l="-710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950913" y="2273107"/>
                <a:ext cx="7732627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Todo 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um ponto aderente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	(basta considerar a sucessão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). 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 startAt="2"/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Pode ter-se um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aderente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sem que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pertença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13" y="2273107"/>
                <a:ext cx="7732627" cy="1338828"/>
              </a:xfrm>
              <a:prstGeom prst="rect">
                <a:avLst/>
              </a:prstGeom>
              <a:blipFill rotWithShape="1">
                <a:blip r:embed="rId5"/>
                <a:stretch>
                  <a:fillRect l="-552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ângulo 8"/>
          <p:cNvSpPr/>
          <p:nvPr/>
        </p:nvSpPr>
        <p:spPr>
          <a:xfrm>
            <a:off x="989013" y="3654937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D677A"/>
                </a:solidFill>
                <a:latin typeface="Arial" pitchFamily="34" charset="0"/>
                <a:cs typeface="Arial" pitchFamily="34" charset="0"/>
              </a:rPr>
              <a:t>Exemplo: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971550" y="4128847"/>
                <a:ext cx="41420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0" dirty="0">
                    <a:latin typeface="Arial" pitchFamily="34" charset="0"/>
                    <a:cs typeface="Arial" pitchFamily="34" charset="0"/>
                  </a:rPr>
                  <a:t>Considera o conjunto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</a:rPr>
                      <m:t>𝐴</m:t>
                    </m:r>
                    <m:r>
                      <a:rPr lang="pt-PT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pt-PT" b="0" i="1" smtClean="0">
                        <a:latin typeface="Cambria Math"/>
                      </a:rPr>
                      <m:t>∪</m:t>
                    </m:r>
                    <m:d>
                      <m:dPr>
                        <m:begChr m:val="["/>
                        <m:endChr m:val="["/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</a:rPr>
                          <m:t>0, 3</m:t>
                        </m:r>
                      </m:e>
                    </m:d>
                  </m:oMath>
                </a14:m>
                <a:r>
                  <a:rPr lang="pt-PT" dirty="0"/>
                  <a:t>.</a:t>
                </a:r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4128847"/>
                <a:ext cx="4142031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176" t="-9836" r="-1324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ângulo 10"/>
              <p:cNvSpPr/>
              <p:nvPr/>
            </p:nvSpPr>
            <p:spPr>
              <a:xfrm>
                <a:off x="933450" y="4559713"/>
                <a:ext cx="8185150" cy="1096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3 é um ponto aderente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pois, por exemplo,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3−</m:t>
                    </m:r>
                    <m:f>
                      <m:fPr>
                        <m:ctrlP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𝑛</m:t>
                        </m:r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uma sucessão de elementos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tal 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 smtClean="0">
                        <a:latin typeface="Cambria Math"/>
                        <a:cs typeface="Arial" pitchFamily="34" charset="0"/>
                      </a:rPr>
                      <m:t>lim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⁡</m:t>
                    </m:r>
                    <m:sSub>
                      <m:sSubPr>
                        <m:ctrlP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3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" y="4559713"/>
                <a:ext cx="8185150" cy="1096775"/>
              </a:xfrm>
              <a:prstGeom prst="rect">
                <a:avLst/>
              </a:prstGeom>
              <a:blipFill rotWithShape="1">
                <a:blip r:embed="rId7"/>
                <a:stretch>
                  <a:fillRect l="-447" b="-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11"/>
              <p:cNvSpPr/>
              <p:nvPr/>
            </p:nvSpPr>
            <p:spPr>
              <a:xfrm>
                <a:off x="958850" y="5662207"/>
                <a:ext cx="776279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itchFamily="34" charset="0"/>
                      </a:rPr>
                      <m:t>−2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um ponto aderente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pois, por exemplo,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−2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uma sucessão de elementos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tal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i="0" dirty="0">
                            <a:latin typeface="Cambria Math"/>
                            <a:cs typeface="Arial" pitchFamily="34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−2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50" y="5662207"/>
                <a:ext cx="7762790" cy="923330"/>
              </a:xfrm>
              <a:prstGeom prst="rect">
                <a:avLst/>
              </a:prstGeom>
              <a:blipFill rotWithShape="1">
                <a:blip r:embed="rId8"/>
                <a:stretch>
                  <a:fillRect l="-471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3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9" grpId="0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4"/>
              <p:cNvSpPr/>
              <p:nvPr/>
            </p:nvSpPr>
            <p:spPr>
              <a:xfrm>
                <a:off x="964062" y="3919842"/>
                <a:ext cx="2460674" cy="1048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²</m:t>
                                </m:r>
                                <m:d>
                                  <m:d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² </m:t>
                                        </m:r>
                                      </m:den>
                                    </m:f>
                                  </m:e>
                                </m:d>
                              </m:num>
                              <m:den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−2</m:t>
                                    </m:r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−2</m:t>
                                        </m:r>
                                        <m:sSup>
                                          <m:sSupPr>
                                            <m:ctrlP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PT" b="0" i="1" smtClean="0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62" y="3919842"/>
                <a:ext cx="2460674" cy="10489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14"/>
          <p:cNvSpPr txBox="1"/>
          <p:nvPr/>
        </p:nvSpPr>
        <p:spPr>
          <a:xfrm>
            <a:off x="1045149" y="146989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Exemplo 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982455" y="686055"/>
            <a:ext cx="8054669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Determina: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871800" y="1353221"/>
                <a:ext cx="3865641" cy="652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sup>
                            </m:s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  <m:sSup>
                              <m:sSup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+5</m:t>
                            </m:r>
                          </m:e>
                        </m:d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 =</m:t>
                        </m:r>
                      </m:e>
                    </m:func>
                  </m:oMath>
                </a14:m>
                <a:endParaRPr lang="pt-PT" b="0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00" y="1353221"/>
                <a:ext cx="3865641" cy="652936"/>
              </a:xfrm>
              <a:prstGeom prst="rect">
                <a:avLst/>
              </a:prstGeom>
              <a:blipFill rotWithShape="1">
                <a:blip r:embed="rId5"/>
                <a:stretch>
                  <a:fillRect l="-11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8"/>
              <p:cNvSpPr/>
              <p:nvPr/>
            </p:nvSpPr>
            <p:spPr>
              <a:xfrm>
                <a:off x="3561819" y="1131465"/>
                <a:ext cx="3304815" cy="1025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sSup>
                                      <m:sSupPr>
                                        <m:ctrlPr>
                                          <a:rPr lang="pt-PT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819" y="1131465"/>
                <a:ext cx="3304815" cy="10258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4"/>
              <p:cNvSpPr/>
              <p:nvPr/>
            </p:nvSpPr>
            <p:spPr>
              <a:xfrm>
                <a:off x="2679471" y="3092102"/>
                <a:ext cx="2022157" cy="800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3×</m:t>
                                </m:r>
                                <m:d>
                                  <m:dPr>
                                    <m:ctrlPr>
                                      <a:rPr lang="pt-PT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pt-PT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−1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471" y="3092102"/>
                <a:ext cx="2022157" cy="8003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"/>
              <p:cNvSpPr/>
              <p:nvPr/>
            </p:nvSpPr>
            <p:spPr>
              <a:xfrm>
                <a:off x="991662" y="2169570"/>
                <a:ext cx="3727367" cy="523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sup>
                        </m:sSup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11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62" y="2169570"/>
                <a:ext cx="3727367" cy="5236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7"/>
              <p:cNvSpPr/>
              <p:nvPr/>
            </p:nvSpPr>
            <p:spPr>
              <a:xfrm>
                <a:off x="4566105" y="2236616"/>
                <a:ext cx="22373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∞×</m:t>
                    </m:r>
                    <m:d>
                      <m:d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1−0+0</m:t>
                        </m:r>
                      </m:e>
                    </m:d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13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105" y="2236616"/>
                <a:ext cx="223734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9"/>
              <p:cNvSpPr/>
              <p:nvPr/>
            </p:nvSpPr>
            <p:spPr>
              <a:xfrm>
                <a:off x="6581961" y="2236968"/>
                <a:ext cx="8418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15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961" y="2236968"/>
                <a:ext cx="841897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0"/>
              <p:cNvSpPr/>
              <p:nvPr/>
            </p:nvSpPr>
            <p:spPr>
              <a:xfrm>
                <a:off x="3255719" y="1243137"/>
                <a:ext cx="903501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sz="1500" i="1" dirty="0" smtClean="0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∞</m:t>
                        </m:r>
                        <m:r>
                          <a:rPr lang="pt-PT" sz="1500" b="0" i="1" dirty="0" smtClean="0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−∞</m:t>
                        </m:r>
                      </m:e>
                    </m:d>
                  </m:oMath>
                </a14:m>
                <a:r>
                  <a:rPr lang="pt-PT" sz="1500" dirty="0"/>
                  <a:t> </a:t>
                </a:r>
              </a:p>
            </p:txBody>
          </p:sp>
        </mc:Choice>
        <mc:Fallback xmlns="">
          <p:sp>
            <p:nvSpPr>
              <p:cNvPr id="16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719" y="1243137"/>
                <a:ext cx="903501" cy="3231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1"/>
              <p:cNvSpPr/>
              <p:nvPr/>
            </p:nvSpPr>
            <p:spPr>
              <a:xfrm>
                <a:off x="2487567" y="3083231"/>
                <a:ext cx="505202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1500" i="1" dirty="0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sz="1500" b="0" i="1" dirty="0" smtClean="0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num>
                          <m:den>
                            <m:r>
                              <a:rPr lang="pt-PT" sz="1500" b="0" i="1" dirty="0" smtClean="0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1500" dirty="0"/>
                  <a:t> </a:t>
                </a:r>
              </a:p>
            </p:txBody>
          </p:sp>
        </mc:Choice>
        <mc:Fallback xmlns="">
          <p:sp>
            <p:nvSpPr>
              <p:cNvPr id="17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567" y="3083231"/>
                <a:ext cx="505202" cy="43774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4"/>
              <p:cNvSpPr/>
              <p:nvPr/>
            </p:nvSpPr>
            <p:spPr>
              <a:xfrm>
                <a:off x="4540414" y="3127062"/>
                <a:ext cx="2172390" cy="764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²+3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−2</m:t>
                                    </m:r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dirty="0">
                    <a:latin typeface="Cambria Math"/>
                    <a:cs typeface="Arial" panose="020B0604020202020204" pitchFamily="34" charset="0"/>
                  </a:rPr>
                  <a:t>=</a:t>
                </a:r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414" y="3127062"/>
                <a:ext cx="2172390" cy="76476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3"/>
              <p:cNvSpPr/>
              <p:nvPr/>
            </p:nvSpPr>
            <p:spPr>
              <a:xfrm>
                <a:off x="6224940" y="3051848"/>
                <a:ext cx="505202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1500" i="1" dirty="0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sz="1500" b="0" i="1" dirty="0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num>
                          <m:den>
                            <m:r>
                              <a:rPr lang="pt-PT" sz="1500" b="0" i="1" dirty="0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1500" dirty="0"/>
                  <a:t> </a:t>
                </a:r>
              </a:p>
            </p:txBody>
          </p:sp>
        </mc:Choice>
        <mc:Fallback xmlns="">
          <p:sp>
            <p:nvSpPr>
              <p:cNvPr id="19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940" y="3051848"/>
                <a:ext cx="505202" cy="43774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45"/>
              <p:cNvSpPr/>
              <p:nvPr/>
            </p:nvSpPr>
            <p:spPr>
              <a:xfrm>
                <a:off x="3303724" y="4166859"/>
                <a:ext cx="3111108" cy="719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²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² 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t-PT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dirty="0">
                    <a:latin typeface="Cambria Math"/>
                    <a:cs typeface="Arial" panose="020B0604020202020204" pitchFamily="34" charset="0"/>
                  </a:rPr>
                  <a:t>=</a:t>
                </a:r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1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724" y="4166859"/>
                <a:ext cx="3111108" cy="71955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47"/>
              <p:cNvSpPr/>
              <p:nvPr/>
            </p:nvSpPr>
            <p:spPr>
              <a:xfrm>
                <a:off x="3696077" y="5185363"/>
                <a:ext cx="1335622" cy="485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−∞</m:t>
                        </m:r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+0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1−0</m:t>
                        </m:r>
                      </m:den>
                    </m:f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2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077" y="5185363"/>
                <a:ext cx="1335622" cy="485774"/>
              </a:xfrm>
              <a:prstGeom prst="rect">
                <a:avLst/>
              </a:prstGeom>
              <a:blipFill rotWithShape="1">
                <a:blip r:embed="rId16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48"/>
              <p:cNvSpPr/>
              <p:nvPr/>
            </p:nvSpPr>
            <p:spPr>
              <a:xfrm>
                <a:off x="4819211" y="5236641"/>
                <a:ext cx="14269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×1=0</m:t>
                    </m:r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3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211" y="5236641"/>
                <a:ext cx="1426994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"/>
              <p:cNvSpPr/>
              <p:nvPr/>
            </p:nvSpPr>
            <p:spPr>
              <a:xfrm>
                <a:off x="868017" y="2962657"/>
                <a:ext cx="1978427" cy="957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PT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³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−1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−2</m:t>
                                    </m:r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+1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</m:e>
                    </m:fun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17" y="2962657"/>
                <a:ext cx="1978427" cy="95718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9"/>
              <p:cNvSpPr/>
              <p:nvPr/>
            </p:nvSpPr>
            <p:spPr>
              <a:xfrm>
                <a:off x="950994" y="5067956"/>
                <a:ext cx="2939587" cy="719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² 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t-PT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25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4" y="5067956"/>
                <a:ext cx="2939587" cy="719556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6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0" name="Rectangle 2"/>
          <p:cNvSpPr/>
          <p:nvPr/>
        </p:nvSpPr>
        <p:spPr>
          <a:xfrm>
            <a:off x="992219" y="1421733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Multiplicar pelo conjugado</a:t>
            </a:r>
          </a:p>
        </p:txBody>
      </p:sp>
      <p:sp>
        <p:nvSpPr>
          <p:cNvPr id="31" name="Rectangle 7"/>
          <p:cNvSpPr/>
          <p:nvPr/>
        </p:nvSpPr>
        <p:spPr>
          <a:xfrm>
            <a:off x="987488" y="2815755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Multiplicar pela própria raiz</a:t>
            </a:r>
          </a:p>
        </p:txBody>
      </p:sp>
      <p:sp>
        <p:nvSpPr>
          <p:cNvPr id="34" name="Rectângulo 4"/>
          <p:cNvSpPr/>
          <p:nvPr/>
        </p:nvSpPr>
        <p:spPr>
          <a:xfrm>
            <a:off x="918870" y="1821584"/>
            <a:ext cx="7864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itchFamily="34" charset="0"/>
                <a:cs typeface="Arial" pitchFamily="34" charset="0"/>
              </a:rPr>
              <a:t>Multiplicar numerador/denominador pela expressão conjugada do binómio onde se encontra a expressão irracional.</a:t>
            </a:r>
          </a:p>
        </p:txBody>
      </p:sp>
      <p:sp>
        <p:nvSpPr>
          <p:cNvPr id="5" name="Rectângulo 4"/>
          <p:cNvSpPr/>
          <p:nvPr/>
        </p:nvSpPr>
        <p:spPr>
          <a:xfrm>
            <a:off x="1016063" y="3284615"/>
            <a:ext cx="7381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Arial" pitchFamily="34" charset="0"/>
                <a:cs typeface="Arial" pitchFamily="34" charset="0"/>
              </a:rPr>
              <a:t>Multiplicar numerador/denominador pela própria raiz envolvida.</a:t>
            </a:r>
          </a:p>
        </p:txBody>
      </p:sp>
      <p:sp>
        <p:nvSpPr>
          <p:cNvPr id="47" name="TextBox 16"/>
          <p:cNvSpPr txBox="1"/>
          <p:nvPr/>
        </p:nvSpPr>
        <p:spPr>
          <a:xfrm>
            <a:off x="1116012" y="137543"/>
            <a:ext cx="7761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Limites de funções irracionais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"/>
          <p:cNvSpPr/>
          <p:nvPr/>
        </p:nvSpPr>
        <p:spPr>
          <a:xfrm>
            <a:off x="971550" y="984766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Estratégias:</a:t>
            </a:r>
            <a:endParaRPr lang="en-US" b="1" dirty="0">
              <a:solidFill>
                <a:srgbClr val="6AA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8"/>
              <p:cNvSpPr/>
              <p:nvPr/>
            </p:nvSpPr>
            <p:spPr>
              <a:xfrm>
                <a:off x="1016063" y="4347034"/>
                <a:ext cx="3865641" cy="732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e>
                            </m:rad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rad>
                          </m:num>
                          <m:den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−1</m:t>
                            </m:r>
                          </m:den>
                        </m:f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 =</m:t>
                    </m:r>
                  </m:oMath>
                </a14:m>
                <a:r>
                  <a:rPr lang="pt-PT" b="0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63" y="4347034"/>
                <a:ext cx="3865641" cy="7327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4"/>
              <p:cNvSpPr/>
              <p:nvPr/>
            </p:nvSpPr>
            <p:spPr>
              <a:xfrm>
                <a:off x="4746369" y="5105154"/>
                <a:ext cx="1449564" cy="500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2×1−1</m:t>
                            </m:r>
                          </m:e>
                        </m:rad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rad>
                      </m:den>
                    </m:f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14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369" y="5105154"/>
                <a:ext cx="1449564" cy="5006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25"/>
              <p:cNvSpPr/>
              <p:nvPr/>
            </p:nvSpPr>
            <p:spPr>
              <a:xfrm>
                <a:off x="6070573" y="5099372"/>
                <a:ext cx="570990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15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573" y="5099372"/>
                <a:ext cx="570990" cy="483466"/>
              </a:xfrm>
              <a:prstGeom prst="rect">
                <a:avLst/>
              </a:prstGeom>
              <a:blipFill rotWithShape="1">
                <a:blip r:embed="rId6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7"/>
              <p:cNvSpPr/>
              <p:nvPr/>
            </p:nvSpPr>
            <p:spPr>
              <a:xfrm>
                <a:off x="2080260" y="4156200"/>
                <a:ext cx="959107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500" i="1" dirty="0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sz="1500" b="0" i="1" dirty="0" smtClean="0">
                                  <a:solidFill>
                                    <a:srgbClr val="6AA34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sz="1500" b="0" i="1" dirty="0" smtClean="0">
                                  <a:solidFill>
                                    <a:srgbClr val="6AA342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pt-PT" sz="1500" b="0" i="1" dirty="0" smtClean="0">
                                  <a:solidFill>
                                    <a:srgbClr val="6AA342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sz="1500" b="0" dirty="0">
                  <a:solidFill>
                    <a:srgbClr val="6AA342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260" y="4156200"/>
                <a:ext cx="959107" cy="6109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ângulo 16"/>
              <p:cNvSpPr/>
              <p:nvPr/>
            </p:nvSpPr>
            <p:spPr>
              <a:xfrm>
                <a:off x="2658886" y="4506360"/>
                <a:ext cx="2652521" cy="5974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−1</m:t>
                                    </m:r>
                                  </m:e>
                                </m:rad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d>
                            <m:d>
                              <m:dPr>
                                <m:ctrlPr>
                                  <a:rPr lang="pt-PT" b="1" i="1">
                                    <a:solidFill>
                                      <a:srgbClr val="6AA342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𝟏</m:t>
                                    </m:r>
                                  </m:e>
                                </m:rad>
                                <m:r>
                                  <a:rPr lang="pt-PT" b="1" i="1">
                                    <a:solidFill>
                                      <a:srgbClr val="6AA342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</m:e>
                                </m:rad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pt-PT" b="1" i="1">
                                    <a:solidFill>
                                      <a:srgbClr val="6AA342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𝟏</m:t>
                                    </m:r>
                                  </m:e>
                                </m:rad>
                                <m:r>
                                  <a:rPr lang="pt-PT" b="1" i="1">
                                    <a:solidFill>
                                      <a:srgbClr val="6AA342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</m:e>
                                </m:rad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17" name="Rec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86" y="4506360"/>
                <a:ext cx="2652521" cy="5974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7"/>
              <p:cNvSpPr/>
              <p:nvPr/>
            </p:nvSpPr>
            <p:spPr>
              <a:xfrm>
                <a:off x="5170384" y="4552002"/>
                <a:ext cx="2576411" cy="537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−1−</m:t>
                            </m:r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d>
                              <m:dPr>
                                <m:ctrlPr>
                                  <a:rPr lang="pt-P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pt-P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pt-PT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pt-PT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−1</m:t>
                                    </m:r>
                                  </m:e>
                                </m:rad>
                                <m:r>
                                  <a:rPr lang="pt-PT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d>
                          </m:den>
                        </m:f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18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384" y="4552002"/>
                <a:ext cx="2576411" cy="5379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18"/>
              <p:cNvSpPr/>
              <p:nvPr/>
            </p:nvSpPr>
            <p:spPr>
              <a:xfrm>
                <a:off x="1016063" y="5107394"/>
                <a:ext cx="2339167" cy="537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−1</m:t>
                            </m:r>
                          </m:num>
                          <m:den>
                            <m:d>
                              <m:dPr>
                                <m:ctrlPr>
                                  <a:rPr lang="pt-P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pt-P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pt-PT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pt-PT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−1</m:t>
                                    </m:r>
                                  </m:e>
                                </m:rad>
                                <m:r>
                                  <a:rPr lang="pt-PT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19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63" y="5107394"/>
                <a:ext cx="2339167" cy="53732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19"/>
              <p:cNvSpPr/>
              <p:nvPr/>
            </p:nvSpPr>
            <p:spPr>
              <a:xfrm>
                <a:off x="3193439" y="5105154"/>
                <a:ext cx="1724318" cy="512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e>
                            </m:rad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e>
                    </m:func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20" name="Rec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439" y="5105154"/>
                <a:ext cx="1724318" cy="51238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ângulo 22"/>
          <p:cNvSpPr/>
          <p:nvPr/>
        </p:nvSpPr>
        <p:spPr>
          <a:xfrm>
            <a:off x="1003300" y="3821998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5164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5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ângulo 18"/>
              <p:cNvSpPr/>
              <p:nvPr/>
            </p:nvSpPr>
            <p:spPr>
              <a:xfrm>
                <a:off x="1003630" y="3272245"/>
                <a:ext cx="3865641" cy="68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−2</m:t>
                                    </m:r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lang="pt-PT" b="0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3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30" y="3272245"/>
                <a:ext cx="3865641" cy="6854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ângulo 4"/>
              <p:cNvSpPr/>
              <p:nvPr/>
            </p:nvSpPr>
            <p:spPr>
              <a:xfrm>
                <a:off x="2696959" y="3106940"/>
                <a:ext cx="1944315" cy="1025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pt-PT" b="1" i="1" smtClean="0">
                                            <a:solidFill>
                                              <a:srgbClr val="6AA342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b="1" i="1" smtClean="0">
                                            <a:solidFill>
                                              <a:srgbClr val="6AA342"/>
                                            </a:solidFill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pt-PT" b="1" i="1" smtClean="0">
                                            <a:solidFill>
                                              <a:srgbClr val="6AA342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pt-PT" b="0" i="1" smtClean="0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𝑥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pt-PT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pt-PT" b="0" i="1" smtClean="0">
                                                    <a:latin typeface="Cambria Math"/>
                                                    <a:cs typeface="Arial" panose="020B060402020202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pt-PT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4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959" y="3106940"/>
                <a:ext cx="1944315" cy="10258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21"/>
              <p:cNvSpPr/>
              <p:nvPr/>
            </p:nvSpPr>
            <p:spPr>
              <a:xfrm>
                <a:off x="4452630" y="3435816"/>
                <a:ext cx="226164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PT" b="0" i="1" smtClean="0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65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630" y="3435816"/>
                <a:ext cx="2261645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24"/>
              <p:cNvSpPr/>
              <p:nvPr/>
            </p:nvSpPr>
            <p:spPr>
              <a:xfrm>
                <a:off x="4483291" y="4537852"/>
                <a:ext cx="901272" cy="501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</m:rad>
                      </m:den>
                    </m:f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66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291" y="4537852"/>
                <a:ext cx="901272" cy="501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27"/>
              <p:cNvSpPr/>
              <p:nvPr/>
            </p:nvSpPr>
            <p:spPr>
              <a:xfrm>
                <a:off x="2370504" y="3177218"/>
                <a:ext cx="479553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1500" b="0" i="1" dirty="0" smtClean="0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sz="1500" b="0" i="1" dirty="0" smtClean="0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num>
                          <m:den>
                            <m:r>
                              <a:rPr lang="pt-PT" sz="1500" b="0" i="1" dirty="0" smtClean="0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1500" dirty="0"/>
                  <a:t> </a:t>
                </a:r>
              </a:p>
            </p:txBody>
          </p:sp>
        </mc:Choice>
        <mc:Fallback xmlns="">
          <p:sp>
            <p:nvSpPr>
              <p:cNvPr id="67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504" y="3177218"/>
                <a:ext cx="479553" cy="43774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8"/>
              <p:cNvSpPr/>
              <p:nvPr/>
            </p:nvSpPr>
            <p:spPr>
              <a:xfrm>
                <a:off x="6457929" y="3435816"/>
                <a:ext cx="231864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pt-PT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68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29" y="3435816"/>
                <a:ext cx="2318648" cy="7146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29"/>
              <p:cNvSpPr/>
              <p:nvPr/>
            </p:nvSpPr>
            <p:spPr>
              <a:xfrm>
                <a:off x="2921315" y="4537525"/>
                <a:ext cx="1742593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69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315" y="4537525"/>
                <a:ext cx="1742593" cy="7146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31"/>
              <p:cNvSpPr/>
              <p:nvPr/>
            </p:nvSpPr>
            <p:spPr>
              <a:xfrm>
                <a:off x="5256466" y="4595334"/>
                <a:ext cx="6014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70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466" y="4595334"/>
                <a:ext cx="601447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28"/>
              <p:cNvSpPr/>
              <p:nvPr/>
            </p:nvSpPr>
            <p:spPr>
              <a:xfrm>
                <a:off x="943923" y="4531947"/>
                <a:ext cx="209653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71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23" y="4531947"/>
                <a:ext cx="2096536" cy="71468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9"/>
          <p:cNvSpPr/>
          <p:nvPr/>
        </p:nvSpPr>
        <p:spPr>
          <a:xfrm>
            <a:off x="987254" y="1034696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Colocar em evidência</a:t>
            </a:r>
          </a:p>
        </p:txBody>
      </p:sp>
      <p:sp>
        <p:nvSpPr>
          <p:cNvPr id="24" name="Rectângulo 23"/>
          <p:cNvSpPr/>
          <p:nvPr/>
        </p:nvSpPr>
        <p:spPr>
          <a:xfrm>
            <a:off x="943923" y="1404028"/>
            <a:ext cx="7426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Arial" pitchFamily="34" charset="0"/>
                <a:cs typeface="Arial" pitchFamily="34" charset="0"/>
              </a:rPr>
              <a:t>Colocar em evidência um fator de modo a transformar a expressão que se encontra no radicando num produto.</a:t>
            </a:r>
          </a:p>
        </p:txBody>
      </p:sp>
      <p:sp>
        <p:nvSpPr>
          <p:cNvPr id="25" name="Rectângulo 24"/>
          <p:cNvSpPr/>
          <p:nvPr/>
        </p:nvSpPr>
        <p:spPr>
          <a:xfrm>
            <a:off x="1003300" y="2561444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dirty="0"/>
          </a:p>
        </p:txBody>
      </p:sp>
      <p:sp>
        <p:nvSpPr>
          <p:cNvPr id="26" name="TextBox 16"/>
          <p:cNvSpPr txBox="1"/>
          <p:nvPr/>
        </p:nvSpPr>
        <p:spPr>
          <a:xfrm>
            <a:off x="1116012" y="137543"/>
            <a:ext cx="7761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Limites de funções irracionais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4"/>
          <p:cNvSpPr/>
          <p:nvPr/>
        </p:nvSpPr>
        <p:spPr>
          <a:xfrm>
            <a:off x="971550" y="1056955"/>
            <a:ext cx="753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</a:t>
            </a:r>
            <a:endParaRPr lang="en-US" b="1" dirty="0">
              <a:solidFill>
                <a:srgbClr val="6AA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9"/>
          <p:cNvSpPr/>
          <p:nvPr/>
        </p:nvSpPr>
        <p:spPr>
          <a:xfrm>
            <a:off x="985838" y="1546602"/>
            <a:ext cx="6160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Definir a função por ramos e determinar os limites laterais.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1116012" y="137543"/>
            <a:ext cx="7761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Limites de funções que envolvem módulos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ângulo 18"/>
              <p:cNvSpPr/>
              <p:nvPr/>
            </p:nvSpPr>
            <p:spPr>
              <a:xfrm>
                <a:off x="1026303" y="2586801"/>
                <a:ext cx="1610405" cy="744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e>
                            </m:d>
                          </m:num>
                          <m:den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²−1</m:t>
                            </m:r>
                          </m:den>
                        </m:f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=?</m:t>
                        </m:r>
                      </m:e>
                    </m:func>
                  </m:oMath>
                </a14:m>
                <a:r>
                  <a:rPr lang="pt-PT" b="0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03" y="2586801"/>
                <a:ext cx="1610405" cy="7445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ângulo 14"/>
          <p:cNvSpPr/>
          <p:nvPr/>
        </p:nvSpPr>
        <p:spPr>
          <a:xfrm>
            <a:off x="985838" y="219211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4772201" y="2590180"/>
                <a:ext cx="3527569" cy="561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−2</m:t>
                          </m:r>
                        </m:e>
                      </m:d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PT" b="0" i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se</m:t>
                                    </m:r>
                                  </m:e>
                                  <m:e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≥1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+2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PT" b="0" i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se</m:t>
                                    </m:r>
                                  </m:e>
                                  <m:e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&lt;1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pt-PT" b="0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201" y="2590180"/>
                <a:ext cx="3527569" cy="5618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971550" y="3479260"/>
                <a:ext cx="1496372" cy="633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→1⁺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²−1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3479260"/>
                <a:ext cx="1496372" cy="6333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7"/>
              <p:cNvSpPr/>
              <p:nvPr/>
            </p:nvSpPr>
            <p:spPr>
              <a:xfrm>
                <a:off x="2317732" y="3493774"/>
                <a:ext cx="1587550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→1⁺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²−1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732" y="3493774"/>
                <a:ext cx="1587550" cy="618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19"/>
              <p:cNvSpPr/>
              <p:nvPr/>
            </p:nvSpPr>
            <p:spPr>
              <a:xfrm>
                <a:off x="3735154" y="3483696"/>
                <a:ext cx="2376868" cy="659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→1⁺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−1)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c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154" y="3483696"/>
                <a:ext cx="2376868" cy="6591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20"/>
              <p:cNvSpPr/>
              <p:nvPr/>
            </p:nvSpPr>
            <p:spPr>
              <a:xfrm>
                <a:off x="5985316" y="3492666"/>
                <a:ext cx="1650901" cy="651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→1⁺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c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316" y="3492666"/>
                <a:ext cx="1650901" cy="65197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ângulo 15"/>
              <p:cNvSpPr/>
              <p:nvPr/>
            </p:nvSpPr>
            <p:spPr>
              <a:xfrm>
                <a:off x="7476312" y="3637475"/>
                <a:ext cx="603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c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312" y="3637475"/>
                <a:ext cx="60305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ângulo 22"/>
              <p:cNvSpPr/>
              <p:nvPr/>
            </p:nvSpPr>
            <p:spPr>
              <a:xfrm>
                <a:off x="976949" y="4357360"/>
                <a:ext cx="1496372" cy="633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→1⁻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²−1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Rec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49" y="4357360"/>
                <a:ext cx="1496372" cy="63331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ângulo 23"/>
              <p:cNvSpPr/>
              <p:nvPr/>
            </p:nvSpPr>
            <p:spPr>
              <a:xfrm>
                <a:off x="2323131" y="4361241"/>
                <a:ext cx="1760675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→1⁻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²−1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131" y="4361241"/>
                <a:ext cx="1760675" cy="61824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24"/>
              <p:cNvSpPr/>
              <p:nvPr/>
            </p:nvSpPr>
            <p:spPr>
              <a:xfrm>
                <a:off x="3931947" y="4340530"/>
                <a:ext cx="2376868" cy="659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→1⁻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−1)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c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47" y="4340530"/>
                <a:ext cx="2376868" cy="65915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25"/>
              <p:cNvSpPr/>
              <p:nvPr/>
            </p:nvSpPr>
            <p:spPr>
              <a:xfrm>
                <a:off x="6192742" y="4349500"/>
                <a:ext cx="1650901" cy="651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→1⁻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c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742" y="4349500"/>
                <a:ext cx="1650901" cy="65197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ângulo 26"/>
              <p:cNvSpPr/>
              <p:nvPr/>
            </p:nvSpPr>
            <p:spPr>
              <a:xfrm>
                <a:off x="7736903" y="4482666"/>
                <a:ext cx="7761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c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03" y="4482666"/>
                <a:ext cx="776175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ângulo 16"/>
              <p:cNvSpPr/>
              <p:nvPr/>
            </p:nvSpPr>
            <p:spPr>
              <a:xfrm>
                <a:off x="985838" y="5504891"/>
                <a:ext cx="5941819" cy="527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>
                    <a:latin typeface="Arial" pitchFamily="34" charset="0"/>
                    <a:cs typeface="Arial" pitchFamily="34" charset="0"/>
                  </a:rPr>
                  <a:t>Como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→1⁺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e>
                            </m:d>
                          </m:num>
                          <m:den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²−1</m:t>
                            </m:r>
                          </m:den>
                        </m:f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≠</m:t>
                        </m:r>
                      </m:e>
                    </m:func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→1⁻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e>
                            </m:d>
                          </m:num>
                          <m:den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²−1</m:t>
                            </m:r>
                          </m:den>
                        </m:f>
                      </m:e>
                    </m:func>
                  </m:oMath>
                </a14:m>
                <a:r>
                  <a:rPr lang="pt-PT" dirty="0"/>
                  <a:t>,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então não existe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e>
                            </m:d>
                          </m:num>
                          <m:den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²−1</m:t>
                            </m:r>
                          </m:den>
                        </m:f>
                      </m:e>
                    </m:func>
                  </m:oMath>
                </a14:m>
                <a:r>
                  <a:rPr lang="pt-PT" dirty="0"/>
                  <a:t>.</a:t>
                </a:r>
              </a:p>
            </p:txBody>
          </p:sp>
        </mc:Choice>
        <mc:Fallback xmlns="">
          <p:sp>
            <p:nvSpPr>
              <p:cNvPr id="17" name="Rec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38" y="5504891"/>
                <a:ext cx="5941819" cy="527132"/>
              </a:xfrm>
              <a:prstGeom prst="rect">
                <a:avLst/>
              </a:prstGeom>
              <a:blipFill rotWithShape="1">
                <a:blip r:embed="rId16"/>
                <a:stretch>
                  <a:fillRect l="-924" b="-34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" grpId="0" animBg="1"/>
      <p:bldP spid="15" grpId="0"/>
      <p:bldP spid="2" grpId="0" animBg="1"/>
      <p:bldP spid="3" grpId="0" animBg="1"/>
      <p:bldP spid="18" grpId="0" animBg="1"/>
      <p:bldP spid="20" grpId="0" animBg="1"/>
      <p:bldP spid="21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6"/>
          <p:cNvSpPr txBox="1"/>
          <p:nvPr/>
        </p:nvSpPr>
        <p:spPr>
          <a:xfrm>
            <a:off x="976313" y="84829"/>
            <a:ext cx="6946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AA342"/>
              </a:buClr>
            </a:pP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Limite de uma função num ponto aderente</a:t>
            </a:r>
          </a:p>
          <a:p>
            <a:pPr>
              <a:buClr>
                <a:srgbClr val="6AA342"/>
              </a:buClr>
            </a:pP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ao respetivo domínio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4"/>
              <p:cNvSpPr/>
              <p:nvPr/>
            </p:nvSpPr>
            <p:spPr>
              <a:xfrm>
                <a:off x="976314" y="1115472"/>
                <a:ext cx="7455306" cy="1913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uma função real de variável real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o número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designa-se por 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limite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quando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tende para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quando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for um ponto aderente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 para toda a sucessão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) 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de elementos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convergente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i="0" dirty="0" smtClean="0">
                            <a:latin typeface="Cambria Math"/>
                            <a:cs typeface="Arial" pitchFamily="34" charset="0"/>
                          </a:rPr>
                          <m:t>lim</m:t>
                        </m:r>
                      </m:fName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i="1" dirty="0">
                                    <a:latin typeface="Cambria Math"/>
                                    <a:cs typeface="Arial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i="1" dirty="0">
                                    <a:latin typeface="Cambria Math"/>
                                    <a:cs typeface="Arial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Escreve-se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14" y="1115472"/>
                <a:ext cx="7455306" cy="1913152"/>
              </a:xfrm>
              <a:prstGeom prst="rect">
                <a:avLst/>
              </a:prstGeom>
              <a:blipFill rotWithShape="1">
                <a:blip r:embed="rId4"/>
                <a:stretch>
                  <a:fillRect l="-654" r="-13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7"/>
              <p:cNvSpPr/>
              <p:nvPr/>
            </p:nvSpPr>
            <p:spPr>
              <a:xfrm>
                <a:off x="552893" y="3679161"/>
                <a:ext cx="8335915" cy="2203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b="1" dirty="0">
                    <a:solidFill>
                      <a:srgbClr val="0D677A"/>
                    </a:solidFill>
                    <a:latin typeface="Arial" pitchFamily="34" charset="0"/>
                    <a:cs typeface="Arial" pitchFamily="34" charset="0"/>
                  </a:rPr>
                  <a:t>Notas:</a:t>
                </a:r>
              </a:p>
              <a:p>
                <a:pPr>
                  <a:lnSpc>
                    <a:spcPct val="150000"/>
                  </a:lnSpc>
                  <a:buClr>
                    <a:srgbClr val="0D677A"/>
                  </a:buClr>
                </a:pPr>
                <a:r>
                  <a:rPr lang="pt-PT" b="1" dirty="0">
                    <a:solidFill>
                      <a:srgbClr val="0D677A"/>
                    </a:solidFill>
                    <a:latin typeface="Arial" pitchFamily="34" charset="0"/>
                    <a:cs typeface="Arial" pitchFamily="34" charset="0"/>
                  </a:rPr>
                  <a:t>1.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Para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∈</m:t>
                    </m:r>
                    <m:sSub>
                      <m:sSub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se o limite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  <m:d>
                      <m:dPr>
                        <m:ctrlPr>
                          <a:rPr lang="pt-PT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quando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tende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existir, é igual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)</m:t>
                    </m:r>
                    <m:r>
                      <a:rPr lang="pt-PT" b="0" i="0" dirty="0" smtClean="0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D677A"/>
                  </a:buClr>
                </a:pPr>
                <a:r>
                  <a:rPr lang="pt-PT" b="1" dirty="0">
                    <a:solidFill>
                      <a:srgbClr val="0D677A"/>
                    </a:solidFill>
                    <a:latin typeface="Arial" pitchFamily="34" charset="0"/>
                    <a:cs typeface="Arial" pitchFamily="34" charset="0"/>
                  </a:rPr>
                  <a:t>2.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O limite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) 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quando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tende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se existir, é único.</a:t>
                </a:r>
              </a:p>
              <a:p>
                <a:pPr marL="265113" indent="-265113">
                  <a:lnSpc>
                    <a:spcPct val="150000"/>
                  </a:lnSpc>
                  <a:buClr>
                    <a:srgbClr val="0D677A"/>
                  </a:buClr>
                </a:pPr>
                <a:r>
                  <a:rPr lang="pt-PT" b="1" dirty="0">
                    <a:solidFill>
                      <a:srgbClr val="0D677A"/>
                    </a:solidFill>
                    <a:latin typeface="Arial" pitchFamily="34" charset="0"/>
                    <a:cs typeface="Arial" pitchFamily="34" charset="0"/>
                  </a:rPr>
                  <a:t>3.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A definição de limite e a propriedade presente na nota anterior estende-se ao caso de limites infinitos.</a:t>
                </a:r>
              </a:p>
            </p:txBody>
          </p:sp>
        </mc:Choice>
        <mc:Fallback xmlns="">
          <p:sp>
            <p:nvSpPr>
              <p:cNvPr id="18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93" y="3679161"/>
                <a:ext cx="8335915" cy="2203232"/>
              </a:xfrm>
              <a:prstGeom prst="rect">
                <a:avLst/>
              </a:prstGeom>
              <a:blipFill rotWithShape="1">
                <a:blip r:embed="rId5"/>
                <a:stretch>
                  <a:fillRect l="-658" r="-439" b="-13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xão em ângulos retos 31"/>
          <p:cNvCxnSpPr/>
          <p:nvPr/>
        </p:nvCxnSpPr>
        <p:spPr>
          <a:xfrm>
            <a:off x="2616220" y="3028624"/>
            <a:ext cx="594816" cy="332564"/>
          </a:xfrm>
          <a:prstGeom prst="bentConnector3">
            <a:avLst>
              <a:gd name="adj1" fmla="val -51"/>
            </a:avLst>
          </a:prstGeom>
          <a:ln>
            <a:solidFill>
              <a:srgbClr val="0D677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ângulo arredondado 29"/>
          <p:cNvSpPr/>
          <p:nvPr/>
        </p:nvSpPr>
        <p:spPr>
          <a:xfrm>
            <a:off x="976314" y="1115473"/>
            <a:ext cx="7678588" cy="1913152"/>
          </a:xfrm>
          <a:prstGeom prst="roundRect">
            <a:avLst/>
          </a:prstGeom>
          <a:noFill/>
          <a:ln>
            <a:solidFill>
              <a:srgbClr val="0D677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30"/>
          <p:cNvSpPr/>
          <p:nvPr/>
        </p:nvSpPr>
        <p:spPr>
          <a:xfrm>
            <a:off x="3211036" y="3176522"/>
            <a:ext cx="3942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 de limite segundo </a:t>
            </a:r>
            <a:r>
              <a:rPr lang="pt-PT" b="1" dirty="0" err="1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Heine</a:t>
            </a:r>
            <a:endParaRPr lang="pt-PT" b="1" dirty="0">
              <a:solidFill>
                <a:srgbClr val="0D67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0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09082" y="142093"/>
            <a:ext cx="77406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Exemplo 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950997" y="814944"/>
                <a:ext cx="8056821" cy="1304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Considera a função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definida por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PT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</a:rPr>
                          <m:t>−4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</a:rPr>
                          <m:t>𝑥</m:t>
                        </m:r>
                        <m:r>
                          <a:rPr lang="pt-PT" b="0" i="1" smtClean="0">
                            <a:latin typeface="Cambria Math"/>
                          </a:rPr>
                          <m:t>³−2</m:t>
                        </m:r>
                      </m:den>
                    </m:f>
                  </m:oMath>
                </a14:m>
                <a:r>
                  <a:rPr lang="pt-PT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Recorrendo à definição de limite segundo 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Heine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, prova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PT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pt-PT" i="1">
                                <a:latin typeface="Cambria Math"/>
                              </a:rPr>
                              <m:t>123</m:t>
                            </m:r>
                          </m:den>
                        </m:f>
                      </m:e>
                    </m:func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7" y="814944"/>
                <a:ext cx="8056821" cy="1304331"/>
              </a:xfrm>
              <a:prstGeom prst="rect">
                <a:avLst/>
              </a:prstGeom>
              <a:blipFill rotWithShape="1">
                <a:blip r:embed="rId4"/>
                <a:stretch>
                  <a:fillRect l="-60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1"/>
          <p:cNvSpPr/>
          <p:nvPr/>
        </p:nvSpPr>
        <p:spPr>
          <a:xfrm>
            <a:off x="958850" y="2297594"/>
            <a:ext cx="27879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950997" y="3037418"/>
                <a:ext cx="6626109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>
                    <a:latin typeface="Arial" pitchFamily="34" charset="0"/>
                    <a:cs typeface="Arial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uma sucessão qualquer de elementos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pt-PT" b="0" i="0" dirty="0" smtClean="0">
                        <a:latin typeface="Cambria Math"/>
                        <a:cs typeface="Arial" pitchFamily="34" charset="0"/>
                      </a:rPr>
                      <m:t>→5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7" y="3037418"/>
                <a:ext cx="6626109" cy="391582"/>
              </a:xfrm>
              <a:prstGeom prst="rect">
                <a:avLst/>
              </a:prstGeom>
              <a:blipFill rotWithShape="1">
                <a:blip r:embed="rId5"/>
                <a:stretch>
                  <a:fillRect l="-736" t="-7692" b="-1692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958850" y="3738361"/>
                <a:ext cx="1503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>
                        <a:latin typeface="Cambria Math"/>
                        <a:cs typeface="Arial" pitchFamily="34" charset="0"/>
                      </a:rPr>
                      <m:t>lim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⁡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 = 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50" y="3738361"/>
                <a:ext cx="150323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2234700" y="3673574"/>
                <a:ext cx="1568635" cy="520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 smtClean="0">
                        <a:latin typeface="Cambria Math"/>
                        <a:cs typeface="Arial" pitchFamily="34" charset="0"/>
                      </a:rPr>
                      <m:t>lim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⁡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/>
                          </a:rPr>
                          <m:t>−4</m:t>
                        </m:r>
                      </m:num>
                      <m:den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pt-PT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pt-PT" b="0" i="1" smtClean="0">
                            <a:latin typeface="Cambria Math"/>
                          </a:rPr>
                          <m:t>)³</m:t>
                        </m:r>
                        <m:r>
                          <a:rPr lang="pt-PT" i="1"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= 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700" y="3673574"/>
                <a:ext cx="1568635" cy="520079"/>
              </a:xfrm>
              <a:prstGeom prst="rect">
                <a:avLst/>
              </a:prstGeom>
              <a:blipFill rotWithShape="1">
                <a:blip r:embed="rId7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ângulo 10"/>
              <p:cNvSpPr/>
              <p:nvPr/>
            </p:nvSpPr>
            <p:spPr>
              <a:xfrm>
                <a:off x="3680117" y="3657360"/>
                <a:ext cx="1652440" cy="540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⁡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PT" i="1" dirty="0">
                            <a:latin typeface="Cambria Math"/>
                            <a:cs typeface="Arial" pitchFamily="34" charset="0"/>
                          </a:rPr>
                          <m:t>lim</m:t>
                        </m:r>
                        <m:d>
                          <m:dPr>
                            <m:ctrlPr>
                              <a:rPr lang="pt-PT" b="0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</a:rPr>
                              <m:t>−4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pt-PT" i="1" dirty="0">
                            <a:latin typeface="Cambria Math"/>
                            <a:cs typeface="Arial" pitchFamily="34" charset="0"/>
                          </a:rPr>
                          <m:t>lim</m:t>
                        </m:r>
                        <m:d>
                          <m:dPr>
                            <m:ctrlPr>
                              <a:rPr lang="pt-PT" b="0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pt-PT" b="0" i="1" smtClean="0">
                                <a:latin typeface="Cambria Math"/>
                              </a:rPr>
                              <m:t>)³</m:t>
                            </m:r>
                            <m:r>
                              <a:rPr lang="pt-PT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= 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11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117" y="3657360"/>
                <a:ext cx="1652440" cy="540661"/>
              </a:xfrm>
              <a:prstGeom prst="rect">
                <a:avLst/>
              </a:prstGeom>
              <a:blipFill rotWithShape="1">
                <a:blip r:embed="rId8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2"/>
              <p:cNvSpPr/>
              <p:nvPr/>
            </p:nvSpPr>
            <p:spPr>
              <a:xfrm>
                <a:off x="5240588" y="3660199"/>
                <a:ext cx="1760995" cy="540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lim</m:t>
                        </m:r>
                        <m:d>
                          <m:dPr>
                            <m:ctrlPr>
                              <a:rPr lang="pt-PT" b="0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</a:rPr>
                              <m:t>−4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pt-PT" i="1" dirty="0">
                            <a:latin typeface="Cambria Math"/>
                            <a:cs typeface="Arial" pitchFamily="34" charset="0"/>
                          </a:rPr>
                          <m:t>lim</m:t>
                        </m:r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pt-PT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PT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pt-PT" b="0" i="1" smtClean="0">
                            <a:latin typeface="Cambria Math"/>
                          </a:rPr>
                          <m:t>)³</m:t>
                        </m:r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pt-PT" b="0" i="0" dirty="0" smtClean="0">
                            <a:latin typeface="Cambria Math"/>
                            <a:cs typeface="Arial" pitchFamily="34" charset="0"/>
                          </a:rPr>
                          <m:t>lim</m:t>
                        </m:r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⁡2</m:t>
                        </m:r>
                      </m:den>
                    </m:f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= 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13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588" y="3660199"/>
                <a:ext cx="1760995" cy="540661"/>
              </a:xfrm>
              <a:prstGeom prst="rect">
                <a:avLst/>
              </a:prstGeom>
              <a:blipFill rotWithShape="1">
                <a:blip r:embed="rId9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4"/>
              <p:cNvSpPr/>
              <p:nvPr/>
            </p:nvSpPr>
            <p:spPr>
              <a:xfrm>
                <a:off x="3772194" y="4516622"/>
                <a:ext cx="963725" cy="484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</a:rPr>
                          <m:t>5³</m:t>
                        </m:r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−2</m:t>
                        </m:r>
                      </m:den>
                    </m:f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= 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1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194" y="4516622"/>
                <a:ext cx="963725" cy="484620"/>
              </a:xfrm>
              <a:prstGeom prst="rect">
                <a:avLst/>
              </a:prstGeom>
              <a:blipFill rotWithShape="1">
                <a:blip r:embed="rId10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ângulo 15"/>
              <p:cNvSpPr/>
              <p:nvPr/>
            </p:nvSpPr>
            <p:spPr>
              <a:xfrm>
                <a:off x="4573208" y="4504758"/>
                <a:ext cx="793807" cy="484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</a:rPr>
                          <m:t>123</m:t>
                        </m:r>
                      </m:den>
                    </m:f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16" name="Rec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208" y="4504758"/>
                <a:ext cx="793807" cy="484300"/>
              </a:xfrm>
              <a:prstGeom prst="rect">
                <a:avLst/>
              </a:prstGeom>
              <a:blipFill rotWithShape="1">
                <a:blip r:embed="rId11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8"/>
              <p:cNvSpPr/>
              <p:nvPr/>
            </p:nvSpPr>
            <p:spPr>
              <a:xfrm>
                <a:off x="4802815" y="5388266"/>
                <a:ext cx="2077620" cy="508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∴</m:t>
                    </m:r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PT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pt-PT" i="1">
                                <a:latin typeface="Cambria Math"/>
                              </a:rPr>
                              <m:t>123</m:t>
                            </m:r>
                          </m:den>
                        </m:f>
                      </m:e>
                    </m:func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815" y="5388266"/>
                <a:ext cx="2077620" cy="508281"/>
              </a:xfrm>
              <a:prstGeom prst="rect">
                <a:avLst/>
              </a:prstGeom>
              <a:blipFill rotWithShape="1">
                <a:blip r:embed="rId12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7"/>
              <p:cNvSpPr/>
              <p:nvPr/>
            </p:nvSpPr>
            <p:spPr>
              <a:xfrm>
                <a:off x="1998784" y="4496094"/>
                <a:ext cx="1997085" cy="539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lim</m:t>
                        </m:r>
                        <m:d>
                          <m:dPr>
                            <m:ctrlPr>
                              <a:rPr lang="pt-PT" b="0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</a:rPr>
                              <m:t>−4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pt-P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  <m:t>lim</m:t>
                            </m:r>
                            <m: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pt-PT" b="0" i="1" smtClean="0">
                            <a:latin typeface="Cambria Math"/>
                          </a:rPr>
                          <m:t>³</m:t>
                        </m:r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pt-PT" b="0" i="0" dirty="0" smtClean="0">
                            <a:latin typeface="Cambria Math"/>
                            <a:cs typeface="Arial" pitchFamily="34" charset="0"/>
                          </a:rPr>
                          <m:t>lim</m:t>
                        </m:r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⁡2</m:t>
                        </m:r>
                      </m:den>
                    </m:f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= 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18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784" y="4496094"/>
                <a:ext cx="1997085" cy="5391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90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9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4"/>
              <p:cNvSpPr/>
              <p:nvPr/>
            </p:nvSpPr>
            <p:spPr>
              <a:xfrm>
                <a:off x="1019856" y="953789"/>
                <a:ext cx="7900860" cy="433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uma função real de variável real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 Diz-se que:</a:t>
                </a:r>
              </a:p>
              <a:p>
                <a:pPr>
                  <a:lnSpc>
                    <a:spcPct val="150000"/>
                  </a:lnSpc>
                </a:pPr>
                <a:endParaRPr lang="pt-PT" dirty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o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limite de </a:t>
                </a: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quando </a:t>
                </a: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tende para </a:t>
                </a: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por valores inferiores a </a:t>
                </a: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ou 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limite de </a:t>
                </a: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à esquerda de </a:t>
                </a: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quando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>
                                    <a:latin typeface="Cambria Math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d>
                              <m:dPr>
                                <m:begChr m:val="]"/>
                                <m:endChr m:val="["/>
                                <m:ctrlPr>
                                  <a:rPr lang="pt-PT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−∞,   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Escreve-se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⁻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PT" b="1" dirty="0">
                  <a:solidFill>
                    <a:srgbClr val="6AA34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:endParaRPr lang="pt-PT" b="1" dirty="0">
                  <a:solidFill>
                    <a:srgbClr val="6AA34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o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limite de </a:t>
                </a: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quando </a:t>
                </a: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tende para </a:t>
                </a: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por valores superiores a </a:t>
                </a: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ou 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limite de </a:t>
                </a: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à direita de </a:t>
                </a: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quando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>
                                    <a:latin typeface="Cambria Math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d>
                              <m:dPr>
                                <m:begChr m:val="]"/>
                                <m:endChr m:val="["/>
                                <m:ctrlPr>
                                  <a:rPr lang="pt-PT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,+∞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Escreve-se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⁺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PT" b="1" dirty="0">
                  <a:solidFill>
                    <a:srgbClr val="6AA34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56" y="953789"/>
                <a:ext cx="7900860" cy="4333494"/>
              </a:xfrm>
              <a:prstGeom prst="rect">
                <a:avLst/>
              </a:prstGeom>
              <a:blipFill rotWithShape="1">
                <a:blip r:embed="rId4"/>
                <a:stretch>
                  <a:fillRect l="-617" r="-463" b="-102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6"/>
          <p:cNvSpPr txBox="1"/>
          <p:nvPr/>
        </p:nvSpPr>
        <p:spPr>
          <a:xfrm>
            <a:off x="976313" y="165511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AA342"/>
              </a:buClr>
            </a:pP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Limites laterais</a:t>
            </a:r>
          </a:p>
        </p:txBody>
      </p:sp>
    </p:spTree>
    <p:extLst>
      <p:ext uri="{BB962C8B-B14F-4D97-AF65-F5344CB8AC3E}">
        <p14:creationId xmlns:p14="http://schemas.microsoft.com/office/powerpoint/2010/main" val="107287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55700" y="128032"/>
            <a:ext cx="77406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Exemplo 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950997" y="814944"/>
                <a:ext cx="8095293" cy="12212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Considera a função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definida por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PT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</a:rPr>
                          <m:t>−4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</a:rPr>
                          <m:t>𝑥</m:t>
                        </m:r>
                        <m:r>
                          <a:rPr lang="pt-PT" b="0" i="1" smtClean="0"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pt-PT" b="0" i="1" smtClean="0">
                        <a:latin typeface="Cambria Math"/>
                      </a:rPr>
                      <m:t>+5</m:t>
                    </m:r>
                  </m:oMath>
                </a14:m>
                <a:r>
                  <a:rPr lang="pt-PT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Recorrendo à definição de limite segundo 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Heine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, prova que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2⁺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−∞</m:t>
                        </m:r>
                      </m:e>
                    </m:func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7" y="814944"/>
                <a:ext cx="8095293" cy="1221296"/>
              </a:xfrm>
              <a:prstGeom prst="rect">
                <a:avLst/>
              </a:prstGeom>
              <a:blipFill rotWithShape="1">
                <a:blip r:embed="rId4"/>
                <a:stretch>
                  <a:fillRect l="-602" b="-15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1"/>
          <p:cNvSpPr/>
          <p:nvPr/>
        </p:nvSpPr>
        <p:spPr>
          <a:xfrm>
            <a:off x="958850" y="2183230"/>
            <a:ext cx="27879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509352" y="2869915"/>
                <a:ext cx="8503990" cy="391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>
                    <a:latin typeface="Arial" pitchFamily="34" charset="0"/>
                    <a:cs typeface="Arial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uma sucessão qualquer de elementos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pt-PT" b="0" i="0" dirty="0" smtClean="0">
                        <a:latin typeface="Cambria Math"/>
                        <a:cs typeface="Arial" pitchFamily="34" charset="0"/>
                      </a:rPr>
                      <m:t>→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2∧</m:t>
                    </m:r>
                    <m:sSub>
                      <m:sSubPr>
                        <m:ctrlP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&gt;2,  ∀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𝑛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pt-PT" dirty="0"/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52" y="2869915"/>
                <a:ext cx="8503990" cy="391582"/>
              </a:xfrm>
              <a:prstGeom prst="rect">
                <a:avLst/>
              </a:prstGeom>
              <a:blipFill rotWithShape="1">
                <a:blip r:embed="rId5"/>
                <a:stretch>
                  <a:fillRect l="-645" t="-7813" b="-187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607961" y="3847592"/>
                <a:ext cx="1503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>
                        <a:latin typeface="Cambria Math"/>
                        <a:cs typeface="Arial" pitchFamily="34" charset="0"/>
                      </a:rPr>
                      <m:t>lim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⁡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 = 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61" y="3847592"/>
                <a:ext cx="150323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1883811" y="3782805"/>
                <a:ext cx="1988942" cy="534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i="0" dirty="0" smtClean="0">
                            <a:latin typeface="Cambria Math"/>
                            <a:cs typeface="Arial" pitchFamily="34" charset="0"/>
                          </a:rPr>
                          <m:t>lim</m:t>
                        </m:r>
                      </m:fName>
                      <m:e>
                        <m:d>
                          <m:dPr>
                            <m:ctrlPr>
                              <a:rPr lang="pt-PT" b="0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</a:rPr>
                                  <m:t>−4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pt-PT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pt-PT" i="1">
                                <a:latin typeface="Cambria Math"/>
                              </a:rPr>
                              <m:t>+5</m:t>
                            </m:r>
                          </m:e>
                        </m:d>
                      </m:e>
                    </m:func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= 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811" y="3782805"/>
                <a:ext cx="1988942" cy="53424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ângulo 10"/>
              <p:cNvSpPr/>
              <p:nvPr/>
            </p:nvSpPr>
            <p:spPr>
              <a:xfrm>
                <a:off x="5632074" y="3773448"/>
                <a:ext cx="2203873" cy="539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⁡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PT" i="1" dirty="0">
                            <a:latin typeface="Cambria Math"/>
                            <a:cs typeface="Arial" pitchFamily="34" charset="0"/>
                          </a:rPr>
                          <m:t>lim</m:t>
                        </m:r>
                        <m:d>
                          <m:dPr>
                            <m:ctrlPr>
                              <a:rPr lang="pt-PT" b="0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</a:rPr>
                              <m:t>−4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pt-PT" i="1" dirty="0">
                            <a:latin typeface="Cambria Math"/>
                            <a:cs typeface="Arial" pitchFamily="34" charset="0"/>
                          </a:rPr>
                          <m:t>lim</m:t>
                        </m:r>
                        <m:d>
                          <m:dPr>
                            <m:ctrlPr>
                              <a:rPr lang="pt-PT" b="0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pt-PT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pt-PT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pt-PT" b="0" i="0" smtClean="0">
                        <a:latin typeface="Cambria Math"/>
                      </a:rPr>
                      <m:t>lim</m:t>
                    </m:r>
                    <m:r>
                      <a:rPr lang="pt-PT" b="0" i="1" smtClean="0">
                        <a:latin typeface="Cambria Math"/>
                      </a:rPr>
                      <m:t>⁡</m:t>
                    </m:r>
                    <m:r>
                      <a:rPr lang="pt-PT" i="1">
                        <a:latin typeface="Cambria Math"/>
                      </a:rPr>
                      <m:t>5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= 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11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074" y="3773448"/>
                <a:ext cx="2203873" cy="5391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2"/>
              <p:cNvSpPr/>
              <p:nvPr/>
            </p:nvSpPr>
            <p:spPr>
              <a:xfrm>
                <a:off x="1671261" y="4628854"/>
                <a:ext cx="2600968" cy="539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lim</m:t>
                        </m:r>
                        <m:d>
                          <m:dPr>
                            <m:ctrlPr>
                              <a:rPr lang="pt-PT" b="0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</a:rPr>
                              <m:t>−4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pt-PT" i="1" dirty="0">
                            <a:latin typeface="Cambria Math"/>
                            <a:cs typeface="Arial" pitchFamily="34" charset="0"/>
                          </a:rPr>
                          <m:t>lim</m:t>
                        </m:r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PT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pt-PT" b="0" i="0" dirty="0" smtClean="0">
                            <a:latin typeface="Cambria Math"/>
                            <a:cs typeface="Arial" pitchFamily="34" charset="0"/>
                          </a:rPr>
                          <m:t>lim</m:t>
                        </m:r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⁡2</m:t>
                        </m:r>
                      </m:den>
                    </m:f>
                    <m:r>
                      <a:rPr lang="pt-PT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pt-PT" b="0" i="0" smtClean="0">
                        <a:latin typeface="Cambria Math"/>
                      </a:rPr>
                      <m:t>lim</m:t>
                    </m:r>
                    <m:r>
                      <a:rPr lang="pt-PT" b="0" i="1" smtClean="0">
                        <a:latin typeface="Cambria Math"/>
                      </a:rPr>
                      <m:t>⁡</m:t>
                    </m:r>
                    <m:r>
                      <a:rPr lang="pt-PT" i="1">
                        <a:latin typeface="Cambria Math"/>
                      </a:rPr>
                      <m:t>5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= 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13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261" y="4628854"/>
                <a:ext cx="2600968" cy="5391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13"/>
              <p:cNvSpPr/>
              <p:nvPr/>
            </p:nvSpPr>
            <p:spPr>
              <a:xfrm>
                <a:off x="3654891" y="3778147"/>
                <a:ext cx="2120068" cy="518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 smtClean="0">
                        <a:latin typeface="Cambria Math"/>
                        <a:cs typeface="Arial" pitchFamily="34" charset="0"/>
                      </a:rPr>
                      <m:t>lim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⁡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/>
                          </a:rPr>
                          <m:t>−4</m:t>
                        </m:r>
                      </m:num>
                      <m:den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pt-PT" i="1"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pt-PT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pt-PT" b="0" i="0" smtClean="0">
                        <a:latin typeface="Cambria Math"/>
                      </a:rPr>
                      <m:t>lim</m:t>
                    </m:r>
                    <m:r>
                      <a:rPr lang="pt-PT" b="0" i="1" smtClean="0">
                        <a:latin typeface="Cambria Math"/>
                      </a:rPr>
                      <m:t>⁡</m:t>
                    </m:r>
                    <m:r>
                      <a:rPr lang="pt-PT" i="1">
                        <a:latin typeface="Cambria Math"/>
                      </a:rPr>
                      <m:t>5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= 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14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891" y="3778147"/>
                <a:ext cx="2120068" cy="5186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4"/>
              <p:cNvSpPr/>
              <p:nvPr/>
            </p:nvSpPr>
            <p:spPr>
              <a:xfrm>
                <a:off x="4147451" y="4655748"/>
                <a:ext cx="1367682" cy="482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</a:rPr>
                          <m:t>2⁺</m:t>
                        </m:r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−2</m:t>
                        </m:r>
                      </m:den>
                    </m:f>
                    <m:r>
                      <a:rPr lang="pt-PT" i="1">
                        <a:latin typeface="Cambria Math"/>
                      </a:rPr>
                      <m:t>+5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= 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1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451" y="4655748"/>
                <a:ext cx="1367682" cy="482889"/>
              </a:xfrm>
              <a:prstGeom prst="rect">
                <a:avLst/>
              </a:prstGeom>
              <a:blipFill rotWithShape="1">
                <a:blip r:embed="rId11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ângulo 15"/>
              <p:cNvSpPr/>
              <p:nvPr/>
            </p:nvSpPr>
            <p:spPr>
              <a:xfrm>
                <a:off x="7423151" y="4723473"/>
                <a:ext cx="6575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−∞</m:t>
                      </m:r>
                      <m:r>
                        <a:rPr lang="pt-PT" i="1" dirty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c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151" y="4723473"/>
                <a:ext cx="657551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8"/>
              <p:cNvSpPr/>
              <p:nvPr/>
            </p:nvSpPr>
            <p:spPr>
              <a:xfrm>
                <a:off x="4370343" y="5695428"/>
                <a:ext cx="2010294" cy="452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∴</m:t>
                      </m:r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2⁺</m:t>
                              </m:r>
                            </m:lim>
                          </m:limLow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=−∞</m:t>
                          </m:r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343" y="5695428"/>
                <a:ext cx="2010294" cy="452945"/>
              </a:xfrm>
              <a:prstGeom prst="rect">
                <a:avLst/>
              </a:prstGeom>
              <a:blipFill rotWithShape="1"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7"/>
              <p:cNvSpPr/>
              <p:nvPr/>
            </p:nvSpPr>
            <p:spPr>
              <a:xfrm>
                <a:off x="5375490" y="4653038"/>
                <a:ext cx="1200970" cy="484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</a:rPr>
                          <m:t>0⁺</m:t>
                        </m:r>
                      </m:den>
                    </m:f>
                    <m:r>
                      <a:rPr lang="pt-PT" i="1">
                        <a:latin typeface="Cambria Math"/>
                      </a:rPr>
                      <m:t>+5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= 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18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490" y="4653038"/>
                <a:ext cx="1200970" cy="484620"/>
              </a:xfrm>
              <a:prstGeom prst="rect">
                <a:avLst/>
              </a:prstGeom>
              <a:blipFill rotWithShape="1">
                <a:blip r:embed="rId14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18"/>
              <p:cNvSpPr/>
              <p:nvPr/>
            </p:nvSpPr>
            <p:spPr>
              <a:xfrm>
                <a:off x="6316720" y="4714432"/>
                <a:ext cx="1350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−</m:t>
                      </m:r>
                      <m:r>
                        <a:rPr lang="pt-PT" b="0" i="1" smtClean="0">
                          <a:latin typeface="Cambria Math"/>
                        </a:rPr>
                        <m:t>∞</m:t>
                      </m:r>
                      <m:r>
                        <a:rPr lang="pt-PT" i="1">
                          <a:latin typeface="Cambria Math"/>
                        </a:rPr>
                        <m:t>+5</m:t>
                      </m:r>
                      <m:r>
                        <a:rPr lang="pt-PT" i="1" dirty="0">
                          <a:latin typeface="Cambria Math"/>
                          <a:cs typeface="Arial" pitchFamily="34" charset="0"/>
                        </a:rPr>
                        <m:t> = 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720" y="4714432"/>
                <a:ext cx="135005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1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9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4"/>
              <p:cNvSpPr/>
              <p:nvPr/>
            </p:nvSpPr>
            <p:spPr>
              <a:xfrm>
                <a:off x="962867" y="1101706"/>
                <a:ext cx="7764274" cy="3995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Dada uma função real de variável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dado um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aderente ao respetivo domínio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pt-PT" dirty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D677A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pt-PT" b="1" i="1" dirty="0" smtClean="0">
                        <a:solidFill>
                          <a:srgbClr val="0D677A"/>
                        </a:solidFill>
                        <a:latin typeface="Cambria Math"/>
                        <a:cs typeface="Arial" pitchFamily="34" charset="0"/>
                      </a:rPr>
                      <m:t> ∉</m:t>
                    </m:r>
                    <m:sSub>
                      <m:sSubPr>
                        <m:ctrlPr>
                          <a:rPr lang="pt-PT" b="1" i="1" dirty="0" smtClean="0">
                            <a:solidFill>
                              <a:srgbClr val="0D677A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b="1" i="1" dirty="0" smtClean="0">
                            <a:solidFill>
                              <a:srgbClr val="0D677A"/>
                            </a:solidFill>
                            <a:latin typeface="Cambria Math"/>
                            <a:cs typeface="Arial" pitchFamily="34" charset="0"/>
                          </a:rPr>
                          <m:t>𝑫</m:t>
                        </m:r>
                      </m:e>
                      <m:sub>
                        <m:r>
                          <a:rPr lang="pt-PT" b="1" i="1" dirty="0" smtClean="0">
                            <a:solidFill>
                              <a:srgbClr val="0D677A"/>
                            </a:solidFill>
                            <a:latin typeface="Cambria Math"/>
                            <a:cs typeface="Arial" pitchFamily="34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⁻</m:t>
                            </m:r>
                          </m:lim>
                        </m:limLow>
                      </m:fName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pt-PT" b="1" i="1" smtClean="0">
                                    <a:solidFill>
                                      <a:srgbClr val="6AA3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1" i="1">
                                    <a:solidFill>
                                      <a:srgbClr val="6AA342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t-PT" b="1" i="1" smtClean="0">
                                    <a:solidFill>
                                      <a:srgbClr val="6AA342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existirem e </a:t>
                </a:r>
                <a:r>
                  <a:rPr lang="pt-PT" u="sng" dirty="0">
                    <a:uFill>
                      <a:solidFill>
                        <a:srgbClr val="6AA342"/>
                      </a:solidFill>
                    </a:uFill>
                    <a:latin typeface="Arial" pitchFamily="34" charset="0"/>
                    <a:cs typeface="Arial" pitchFamily="34" charset="0"/>
                  </a:rPr>
                  <a:t>forem iguais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, então existe 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e, nesse caso,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⁻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pt-P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:endParaRPr lang="pt-PT" dirty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D677A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pt-PT" b="1" i="1" dirty="0" smtClean="0">
                        <a:solidFill>
                          <a:srgbClr val="0D677A"/>
                        </a:solidFill>
                        <a:latin typeface="Cambria Math"/>
                        <a:cs typeface="Arial" pitchFamily="34" charset="0"/>
                      </a:rPr>
                      <m:t>∈</m:t>
                    </m:r>
                    <m:sSub>
                      <m:sSubPr>
                        <m:ctrlPr>
                          <a:rPr lang="pt-PT" b="1" i="1" dirty="0">
                            <a:solidFill>
                              <a:srgbClr val="0D677A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b="1" i="1" dirty="0">
                            <a:solidFill>
                              <a:srgbClr val="0D677A"/>
                            </a:solidFill>
                            <a:latin typeface="Cambria Math"/>
                            <a:cs typeface="Arial" pitchFamily="34" charset="0"/>
                          </a:rPr>
                          <m:t>𝑫</m:t>
                        </m:r>
                      </m:e>
                      <m:sub>
                        <m:r>
                          <a:rPr lang="pt-PT" b="1" i="1" dirty="0">
                            <a:solidFill>
                              <a:srgbClr val="0D677A"/>
                            </a:solidFill>
                            <a:latin typeface="Cambria Math"/>
                            <a:cs typeface="Arial" pitchFamily="34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⁻</m:t>
                            </m:r>
                          </m:lim>
                        </m:limLow>
                      </m:fName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pt-PT" b="1" i="1">
                                    <a:solidFill>
                                      <a:srgbClr val="6AA3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1" i="1">
                                    <a:solidFill>
                                      <a:srgbClr val="6AA342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t-PT" b="1" i="1">
                                    <a:solidFill>
                                      <a:srgbClr val="6AA342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existirem e 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forem iguais a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então existe 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e, nesse caso,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⁻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67" y="1101706"/>
                <a:ext cx="7764274" cy="3995774"/>
              </a:xfrm>
              <a:prstGeom prst="rect">
                <a:avLst/>
              </a:prstGeom>
              <a:blipFill rotWithShape="1">
                <a:blip r:embed="rId4"/>
                <a:stretch>
                  <a:fillRect l="-706" r="-39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6"/>
          <p:cNvSpPr txBox="1"/>
          <p:nvPr/>
        </p:nvSpPr>
        <p:spPr>
          <a:xfrm>
            <a:off x="976313" y="165511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AA342"/>
              </a:buClr>
            </a:pP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Limites laterais</a:t>
            </a:r>
          </a:p>
        </p:txBody>
      </p:sp>
    </p:spTree>
    <p:extLst>
      <p:ext uri="{BB962C8B-B14F-4D97-AF65-F5344CB8AC3E}">
        <p14:creationId xmlns:p14="http://schemas.microsoft.com/office/powerpoint/2010/main" val="17812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6"/>
          <p:cNvSpPr txBox="1"/>
          <p:nvPr/>
        </p:nvSpPr>
        <p:spPr>
          <a:xfrm>
            <a:off x="976313" y="165511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AA342"/>
              </a:buClr>
            </a:pP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Limites laterais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0965" y="968102"/>
            <a:ext cx="2388734" cy="273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897751" y="1662791"/>
                <a:ext cx="1197443" cy="460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51" y="1662791"/>
                <a:ext cx="1197443" cy="4603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ângulo 6"/>
              <p:cNvSpPr/>
              <p:nvPr/>
            </p:nvSpPr>
            <p:spPr>
              <a:xfrm>
                <a:off x="944110" y="2111747"/>
                <a:ext cx="1151084" cy="452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⁻</m:t>
                              </m:r>
                            </m:lim>
                          </m:limLow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c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10" y="2111747"/>
                <a:ext cx="1151084" cy="452945"/>
              </a:xfrm>
              <a:prstGeom prst="rect">
                <a:avLst/>
              </a:prstGeom>
              <a:blipFill rotWithShape="1"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622736" y="4025865"/>
                <a:ext cx="895053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𝑎</m:t>
                      </m:r>
                      <m:r>
                        <a:rPr lang="pt-PT" b="0" i="1" smtClean="0">
                          <a:latin typeface="Cambria Math"/>
                        </a:rPr>
                        <m:t>∉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736" y="4025865"/>
                <a:ext cx="895053" cy="391582"/>
              </a:xfrm>
              <a:prstGeom prst="rect">
                <a:avLst/>
              </a:prstGeom>
              <a:blipFill rotWithShape="1"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979015" y="4503151"/>
                <a:ext cx="2412327" cy="460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⁻</m:t>
                              </m:r>
                            </m:lim>
                          </m:limLow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≠</m:t>
                      </m:r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15" y="4503151"/>
                <a:ext cx="2412327" cy="460319"/>
              </a:xfrm>
              <a:prstGeom prst="rect">
                <a:avLst/>
              </a:prstGeom>
              <a:blipFill rotWithShape="1"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xão recta unidireccional 12"/>
          <p:cNvCxnSpPr/>
          <p:nvPr/>
        </p:nvCxnSpPr>
        <p:spPr>
          <a:xfrm>
            <a:off x="2095194" y="5008552"/>
            <a:ext cx="0" cy="601786"/>
          </a:xfrm>
          <a:prstGeom prst="straightConnector1">
            <a:avLst/>
          </a:prstGeom>
          <a:ln w="31750">
            <a:solidFill>
              <a:srgbClr val="0D677A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ângulo 13"/>
              <p:cNvSpPr/>
              <p:nvPr/>
            </p:nvSpPr>
            <p:spPr>
              <a:xfrm>
                <a:off x="1147655" y="5663425"/>
                <a:ext cx="2114874" cy="452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pt-PT" dirty="0">
                    <a:cs typeface="Arial" panose="020B0604020202020204" pitchFamily="34" charset="0"/>
                  </a:rPr>
                  <a:t>Não existe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pt-PT" dirty="0"/>
              </a:p>
            </p:txBody>
          </p:sp>
        </mc:Choice>
        <mc:Fallback>
          <p:sp>
            <p:nvSpPr>
              <p:cNvPr id="14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55" y="5663425"/>
                <a:ext cx="2114874" cy="452945"/>
              </a:xfrm>
              <a:prstGeom prst="rect">
                <a:avLst/>
              </a:prstGeom>
              <a:blipFill>
                <a:blip r:embed="rId9"/>
                <a:stretch>
                  <a:fillRect l="-2305" t="-5405" b="-40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3908" y="817609"/>
            <a:ext cx="2608645" cy="295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7"/>
              <p:cNvSpPr/>
              <p:nvPr/>
            </p:nvSpPr>
            <p:spPr>
              <a:xfrm>
                <a:off x="4942607" y="2049216"/>
                <a:ext cx="1388329" cy="452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⁻</m:t>
                              </m:r>
                            </m:lim>
                          </m:limLow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607" y="2049216"/>
                <a:ext cx="1388329" cy="452945"/>
              </a:xfrm>
              <a:prstGeom prst="rect">
                <a:avLst/>
              </a:prstGeom>
              <a:blipFill rotWithShape="1">
                <a:blip r:embed="rId11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18"/>
              <p:cNvSpPr/>
              <p:nvPr/>
            </p:nvSpPr>
            <p:spPr>
              <a:xfrm>
                <a:off x="5452924" y="1588897"/>
                <a:ext cx="1197443" cy="460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924" y="1588897"/>
                <a:ext cx="1197443" cy="46031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6066041" y="4025865"/>
                <a:ext cx="925510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𝑎</m:t>
                      </m:r>
                      <m:r>
                        <a:rPr lang="pt-PT" b="0" i="1" smtClean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041" y="4025865"/>
                <a:ext cx="925510" cy="391582"/>
              </a:xfrm>
              <a:prstGeom prst="rect">
                <a:avLst/>
              </a:prstGeom>
              <a:blipFill rotWithShape="1">
                <a:blip r:embed="rId1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20"/>
              <p:cNvSpPr/>
              <p:nvPr/>
            </p:nvSpPr>
            <p:spPr>
              <a:xfrm>
                <a:off x="5557922" y="4497551"/>
                <a:ext cx="1911292" cy="452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⁺</m:t>
                              </m:r>
                            </m:lim>
                          </m:limLow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≠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c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922" y="4497551"/>
                <a:ext cx="1911292" cy="452945"/>
              </a:xfrm>
              <a:prstGeom prst="rect">
                <a:avLst/>
              </a:prstGeom>
              <a:blipFill rotWithShape="1">
                <a:blip r:embed="rId14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xão recta unidireccional 21"/>
          <p:cNvCxnSpPr/>
          <p:nvPr/>
        </p:nvCxnSpPr>
        <p:spPr>
          <a:xfrm>
            <a:off x="6528796" y="5006975"/>
            <a:ext cx="0" cy="601786"/>
          </a:xfrm>
          <a:prstGeom prst="straightConnector1">
            <a:avLst/>
          </a:prstGeom>
          <a:ln w="31750">
            <a:solidFill>
              <a:srgbClr val="0D677A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ângulo 22"/>
              <p:cNvSpPr/>
              <p:nvPr/>
            </p:nvSpPr>
            <p:spPr>
              <a:xfrm>
                <a:off x="5452924" y="5768666"/>
                <a:ext cx="2061975" cy="452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pt-PT" dirty="0">
                    <a:cs typeface="Arial" panose="020B0604020202020204" pitchFamily="34" charset="0"/>
                  </a:rPr>
                  <a:t>Não existe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pt-PT" dirty="0"/>
              </a:p>
            </p:txBody>
          </p:sp>
        </mc:Choice>
        <mc:Fallback>
          <p:sp>
            <p:nvSpPr>
              <p:cNvPr id="23" name="Rec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924" y="5768666"/>
                <a:ext cx="2061975" cy="452945"/>
              </a:xfrm>
              <a:prstGeom prst="rect">
                <a:avLst/>
              </a:prstGeom>
              <a:blipFill>
                <a:blip r:embed="rId15"/>
                <a:stretch>
                  <a:fillRect l="-2663" t="-5333" b="-2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13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4" grpId="0"/>
      <p:bldP spid="18" grpId="0"/>
      <p:bldP spid="19" grpId="0"/>
      <p:bldP spid="20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6"/>
          <p:cNvSpPr txBox="1"/>
          <p:nvPr/>
        </p:nvSpPr>
        <p:spPr>
          <a:xfrm>
            <a:off x="976313" y="165511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AA342"/>
              </a:buClr>
            </a:pP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Limites laterais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1075" y="964368"/>
            <a:ext cx="3013322" cy="358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624118" y="2528204"/>
                <a:ext cx="2412327" cy="460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⁻</m:t>
                              </m:r>
                            </m:lim>
                          </m:limLow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18" y="2528204"/>
                <a:ext cx="2412327" cy="460319"/>
              </a:xfrm>
              <a:prstGeom prst="rect">
                <a:avLst/>
              </a:prstGeom>
              <a:blipFill rotWithShape="1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6556233" y="1518428"/>
                <a:ext cx="925510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𝑎</m:t>
                      </m:r>
                      <m:r>
                        <a:rPr lang="pt-PT" b="0" i="1" smtClean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233" y="1518428"/>
                <a:ext cx="925510" cy="391582"/>
              </a:xfrm>
              <a:prstGeom prst="rect">
                <a:avLst/>
              </a:prstGeom>
              <a:blipFill rotWithShape="1"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5812825" y="2152905"/>
                <a:ext cx="2412327" cy="460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⁻</m:t>
                              </m:r>
                            </m:lim>
                          </m:limLow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825" y="2152905"/>
                <a:ext cx="2412327" cy="4603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xão recta unidireccional 11"/>
          <p:cNvCxnSpPr/>
          <p:nvPr/>
        </p:nvCxnSpPr>
        <p:spPr>
          <a:xfrm>
            <a:off x="7018989" y="3310522"/>
            <a:ext cx="0" cy="601786"/>
          </a:xfrm>
          <a:prstGeom prst="straightConnector1">
            <a:avLst/>
          </a:prstGeom>
          <a:ln w="31750">
            <a:solidFill>
              <a:srgbClr val="0D677A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ângulo 12"/>
              <p:cNvSpPr/>
              <p:nvPr/>
            </p:nvSpPr>
            <p:spPr>
              <a:xfrm>
                <a:off x="5988000" y="4005512"/>
                <a:ext cx="2061975" cy="452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pt-PT" dirty="0">
                    <a:cs typeface="Arial" panose="020B0604020202020204" pitchFamily="34" charset="0"/>
                  </a:rPr>
                  <a:t>Não existe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pt-PT" dirty="0"/>
              </a:p>
            </p:txBody>
          </p:sp>
        </mc:Choice>
        <mc:Fallback>
          <p:sp>
            <p:nvSpPr>
              <p:cNvPr id="13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000" y="4005512"/>
                <a:ext cx="2061975" cy="452945"/>
              </a:xfrm>
              <a:prstGeom prst="rect">
                <a:avLst/>
              </a:prstGeom>
              <a:blipFill>
                <a:blip r:embed="rId8"/>
                <a:stretch>
                  <a:fillRect l="-2360" t="-5405" b="-40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ângulo 3"/>
              <p:cNvSpPr/>
              <p:nvPr/>
            </p:nvSpPr>
            <p:spPr>
              <a:xfrm>
                <a:off x="5188170" y="2769111"/>
                <a:ext cx="3799695" cy="460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⁻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≠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pt-PT" dirty="0"/>
                  <a:t> 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≠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4" name="Rec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170" y="2769111"/>
                <a:ext cx="3799695" cy="460319"/>
              </a:xfrm>
              <a:prstGeom prst="rect">
                <a:avLst/>
              </a:prstGeom>
              <a:blipFill rotWithShape="1">
                <a:blip r:embed="rId9"/>
                <a:stretch>
                  <a:fillRect t="-5263" b="-131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44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3" grpId="0"/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14536</TotalTime>
  <Words>1851</Words>
  <Application>Microsoft Office PowerPoint</Application>
  <PresentationFormat>Apresentação no Ecrã (4:3)</PresentationFormat>
  <Paragraphs>331</Paragraphs>
  <Slides>23</Slides>
  <Notes>23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Wingdings</vt:lpstr>
      <vt:lpstr>Tema do Office</vt:lpstr>
      <vt:lpstr>Limites segundo Heine de funções reais de variável real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</dc:creator>
  <cp:lastModifiedBy>SUSANA LUZIA MACHADO G. MOREIRA GOMES</cp:lastModifiedBy>
  <cp:revision>659</cp:revision>
  <dcterms:created xsi:type="dcterms:W3CDTF">2015-12-10T15:13:19Z</dcterms:created>
  <dcterms:modified xsi:type="dcterms:W3CDTF">2020-08-31T15:58:10Z</dcterms:modified>
</cp:coreProperties>
</file>