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60" r:id="rId3"/>
    <p:sldId id="267" r:id="rId4"/>
    <p:sldId id="268" r:id="rId5"/>
    <p:sldId id="266" r:id="rId6"/>
    <p:sldId id="273" r:id="rId7"/>
    <p:sldId id="269" r:id="rId8"/>
    <p:sldId id="274" r:id="rId9"/>
    <p:sldId id="261" r:id="rId10"/>
    <p:sldId id="276" r:id="rId11"/>
    <p:sldId id="277" r:id="rId12"/>
    <p:sldId id="278" r:id="rId13"/>
    <p:sldId id="279" r:id="rId14"/>
    <p:sldId id="281" r:id="rId15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E1E"/>
    <a:srgbClr val="E05D56"/>
    <a:srgbClr val="B4BC1A"/>
    <a:srgbClr val="FCF8B8"/>
    <a:srgbClr val="7F7F7F"/>
    <a:srgbClr val="595959"/>
    <a:srgbClr val="33BEDD"/>
    <a:srgbClr val="F7F8D2"/>
    <a:srgbClr val="ACB319"/>
    <a:srgbClr val="FEF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51" autoAdjust="0"/>
    <p:restoredTop sz="95177" autoAdjust="0"/>
  </p:normalViewPr>
  <p:slideViewPr>
    <p:cSldViewPr>
      <p:cViewPr>
        <p:scale>
          <a:sx n="70" d="100"/>
          <a:sy n="70" d="100"/>
        </p:scale>
        <p:origin x="-2232" y="-420"/>
      </p:cViewPr>
      <p:guideLst>
        <p:guide orient="horz" pos="11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D1496A-3DB6-4CF4-B090-BB2A8C92873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F8D34-67E1-480A-A9C2-AFB64CDC7D3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77915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04" y="4365104"/>
            <a:ext cx="5616624" cy="3509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591E7E58-C4B2-4668-852D-146EBC70EF08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7B99-D528-41A8-B44A-F0649B5C984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2393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88F1-F227-4250-BC49-A6D9F57E7A1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16FF-2C87-461E-BD93-87B56D5DEA7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93476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F1714-4A80-42B4-9D5F-AD9B00F217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C54C-078F-4DA2-BAB9-2AC5F95473E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3602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FCAB-BD1E-4481-9B0C-CB0523071DDA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1BA-5B9C-440F-BC5D-940B6F3303B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62802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268759"/>
            <a:ext cx="5194920" cy="4536505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3008313" cy="4536505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F3EA-1FCA-415B-80A2-39CD669D78CF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B8A1-2C2B-494F-B575-D04B6E3AA6B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8226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CC05-7F48-496C-8496-E143FA823BB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1271-32DD-482E-B8C2-B4964E3AB1C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081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559C-CA97-4DF6-953E-B1AEAD390822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E0640-8503-46CA-8667-3184E5039D2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7700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EB64F8D1-D94E-474C-AD8B-C1A0267FB1EB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D1D9-0CCC-457B-BE60-B44D856C3EF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321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746E9224-0A85-4696-9CED-5ACAC70EE53E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5D81-EDBE-454E-82A4-E5668DF640B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9998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BC82347E-753E-4AFB-BCB0-BB4009B883E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C70D-7E19-4A84-9C74-5E50A8F0AE7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007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8236B-11C5-4226-BEDD-51CB5F42E2C5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90AB-0477-4070-BB0D-7CD944A4D6C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7848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008" y="3075037"/>
            <a:ext cx="5217839" cy="1794123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008" y="2636912"/>
            <a:ext cx="5252120" cy="438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0051A5"/>
                </a:solidFill>
                <a:latin typeface="LucidaGrande" panose="02000000000000000000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E10D-D6A0-49AD-AC36-CDA84724045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077B-3AB6-4B27-B077-0277D18061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7734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1B3F6-DEE1-4573-940B-3CC570C3DC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A851-C86C-4CD6-941F-1988FA9097C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6572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041775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07704" y="46192"/>
            <a:ext cx="5760640" cy="64519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5EC4513-38EF-45DE-8173-8FAA7051935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3684-AE12-4C76-8192-55DBC49C420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027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2BD4-2AE3-4264-876B-2ABB06F3EF13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7FAF7-F8CA-4306-8EC8-A379F531FE5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3934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075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fld id="{992265B7-0EEA-420D-964F-72D1E3302767}" type="datetimeFigureOut">
              <a:rPr lang="pt-PT"/>
              <a:pPr>
                <a:defRPr/>
              </a:pPr>
              <a:t>09-05-2016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638" y="6356350"/>
            <a:ext cx="2895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Grande" pitchFamily="2" charset="0"/>
              </a:defRPr>
            </a:lvl1pPr>
          </a:lstStyle>
          <a:p>
            <a:pPr>
              <a:defRPr/>
            </a:pPr>
            <a:fld id="{976D4364-F0C5-4BA3-A031-C0682372199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  <p:sldLayoutId id="2147484148" r:id="rId12"/>
    <p:sldLayoutId id="2147484149" r:id="rId13"/>
    <p:sldLayoutId id="2147484150" r:id="rId14"/>
    <p:sldLayoutId id="214748415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Segoe UI Semibold" panose="020B0702040204020203" pitchFamily="34" charset="0"/>
          <a:ea typeface="Lucida Grande"/>
          <a:cs typeface="Lucida Grande" panose="020B07000405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9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slide" Target="slide6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slide" Target="slide6.xml"/><Relationship Id="rId4" Type="http://schemas.openxmlformats.org/officeDocument/2006/relationships/slide" Target="slide6.xml"/><Relationship Id="rId9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slide" Target="slide8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70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slide" Target="slide8.xml"/><Relationship Id="rId4" Type="http://schemas.openxmlformats.org/officeDocument/2006/relationships/slide" Target="slide8.xml"/><Relationship Id="rId9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59632" y="4365104"/>
            <a:ext cx="7345511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14" name="CaixaDeTexto 13">
            <a:hlinkClick r:id="rId3" action="ppaction://hlinksldjump"/>
          </p:cNvPr>
          <p:cNvSpPr txBox="1"/>
          <p:nvPr/>
        </p:nvSpPr>
        <p:spPr>
          <a:xfrm>
            <a:off x="7397864" y="6237312"/>
            <a:ext cx="1224136" cy="40862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VOLTAR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>
            <a:off x="522000" y="4298435"/>
            <a:ext cx="8100000" cy="1074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dirty="0" smtClean="0"/>
              <a:t>Se </a:t>
            </a:r>
            <a:r>
              <a:rPr lang="pt-PT" dirty="0"/>
              <a:t>uma amostra é enviesada, a </a:t>
            </a:r>
            <a:r>
              <a:rPr lang="pt-PT" sz="2800" b="1" dirty="0">
                <a:solidFill>
                  <a:srgbClr val="B4BC1A"/>
                </a:solidFill>
              </a:rPr>
              <a:t>estimativa</a:t>
            </a:r>
            <a:r>
              <a:rPr lang="pt-PT" dirty="0"/>
              <a:t> com base nessa amostra </a:t>
            </a:r>
            <a:r>
              <a:rPr lang="pt-PT" dirty="0" smtClean="0"/>
              <a:t>também será </a:t>
            </a:r>
            <a:r>
              <a:rPr lang="pt-PT" sz="2800" b="1" dirty="0">
                <a:solidFill>
                  <a:srgbClr val="B4BC1A"/>
                </a:solidFill>
              </a:rPr>
              <a:t>enviesada</a:t>
            </a:r>
            <a:r>
              <a:rPr lang="pt-PT" dirty="0"/>
              <a:t>.</a:t>
            </a:r>
          </a:p>
        </p:txBody>
      </p:sp>
      <p:sp>
        <p:nvSpPr>
          <p:cNvPr id="8" name="Rectângulo 7"/>
          <p:cNvSpPr/>
          <p:nvPr/>
        </p:nvSpPr>
        <p:spPr>
          <a:xfrm>
            <a:off x="6246440" y="2708920"/>
            <a:ext cx="2286000" cy="919401"/>
          </a:xfrm>
          <a:prstGeom prst="round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pt-PT" sz="3000" b="1" dirty="0"/>
              <a:t>AMOSTRA</a:t>
            </a:r>
          </a:p>
          <a:p>
            <a:pPr lvl="0" algn="ctr"/>
            <a:r>
              <a:rPr lang="pt-PT" b="1" dirty="0"/>
              <a:t>REPRESENTATIVA</a:t>
            </a:r>
            <a:endParaRPr lang="pt-PT" dirty="0"/>
          </a:p>
        </p:txBody>
      </p:sp>
      <p:grpSp>
        <p:nvGrpSpPr>
          <p:cNvPr id="20" name="Grupo 19"/>
          <p:cNvGrpSpPr/>
          <p:nvPr/>
        </p:nvGrpSpPr>
        <p:grpSpPr>
          <a:xfrm>
            <a:off x="6939440" y="1710101"/>
            <a:ext cx="900000" cy="1070827"/>
            <a:chOff x="6070936" y="1824509"/>
            <a:chExt cx="900000" cy="1070827"/>
          </a:xfrm>
        </p:grpSpPr>
        <p:sp>
          <p:nvSpPr>
            <p:cNvPr id="16" name="Fluxograma: extrair 15"/>
            <p:cNvSpPr/>
            <p:nvPr/>
          </p:nvSpPr>
          <p:spPr>
            <a:xfrm>
              <a:off x="6070936" y="1824509"/>
              <a:ext cx="900000" cy="900000"/>
            </a:xfrm>
            <a:prstGeom prst="flowChartExtract">
              <a:avLst/>
            </a:prstGeom>
            <a:solidFill>
              <a:srgbClr val="D7DE1E"/>
            </a:solidFill>
            <a:ln w="57150" cap="rnd">
              <a:solidFill>
                <a:srgbClr val="D7DE1E"/>
              </a:solidFill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6289921" y="1879673"/>
              <a:ext cx="43473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6000" b="1" dirty="0" smtClean="0">
                  <a:solidFill>
                    <a:schemeClr val="bg1"/>
                  </a:solidFill>
                </a:rPr>
                <a:t>!</a:t>
              </a:r>
              <a:endParaRPr lang="pt-PT" sz="6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Rectângulo 20"/>
          <p:cNvSpPr/>
          <p:nvPr/>
        </p:nvSpPr>
        <p:spPr>
          <a:xfrm>
            <a:off x="832295" y="1489607"/>
            <a:ext cx="2843808" cy="213104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2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269827" y="1561616"/>
            <a:ext cx="248983" cy="468000"/>
          </a:xfrm>
          <a:prstGeom prst="rect">
            <a:avLst/>
          </a:prstGeom>
          <a:noFill/>
        </p:spPr>
      </p:pic>
      <p:pic>
        <p:nvPicPr>
          <p:cNvPr id="33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726721" y="2107239"/>
            <a:ext cx="255262" cy="468000"/>
          </a:xfrm>
          <a:prstGeom prst="rect">
            <a:avLst/>
          </a:prstGeom>
          <a:noFill/>
        </p:spPr>
      </p:pic>
      <p:pic>
        <p:nvPicPr>
          <p:cNvPr id="34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518809" y="2107239"/>
            <a:ext cx="248983" cy="468000"/>
          </a:xfrm>
          <a:prstGeom prst="rect">
            <a:avLst/>
          </a:prstGeom>
          <a:noFill/>
        </p:spPr>
      </p:pic>
      <p:pic>
        <p:nvPicPr>
          <p:cNvPr id="35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202241" y="2107239"/>
            <a:ext cx="255262" cy="468000"/>
          </a:xfrm>
          <a:prstGeom prst="rect">
            <a:avLst/>
          </a:prstGeom>
          <a:noFill/>
        </p:spPr>
      </p:pic>
      <p:pic>
        <p:nvPicPr>
          <p:cNvPr id="36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019919" y="2107239"/>
            <a:ext cx="248983" cy="468000"/>
          </a:xfrm>
          <a:prstGeom prst="rect">
            <a:avLst/>
          </a:prstGeom>
          <a:noFill/>
        </p:spPr>
      </p:pic>
      <p:pic>
        <p:nvPicPr>
          <p:cNvPr id="37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938189" y="2107239"/>
            <a:ext cx="255262" cy="468000"/>
          </a:xfrm>
          <a:prstGeom prst="rect">
            <a:avLst/>
          </a:prstGeom>
          <a:noFill/>
        </p:spPr>
      </p:pic>
      <p:pic>
        <p:nvPicPr>
          <p:cNvPr id="38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268178" y="2107239"/>
            <a:ext cx="248983" cy="468000"/>
          </a:xfrm>
          <a:prstGeom prst="rect">
            <a:avLst/>
          </a:prstGeom>
          <a:noFill/>
        </p:spPr>
      </p:pic>
      <p:pic>
        <p:nvPicPr>
          <p:cNvPr id="39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202241" y="1561616"/>
            <a:ext cx="255262" cy="468000"/>
          </a:xfrm>
          <a:prstGeom prst="rect">
            <a:avLst/>
          </a:prstGeom>
          <a:noFill/>
        </p:spPr>
      </p:pic>
      <p:pic>
        <p:nvPicPr>
          <p:cNvPr id="40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726721" y="1561616"/>
            <a:ext cx="255262" cy="468000"/>
          </a:xfrm>
          <a:prstGeom prst="rect">
            <a:avLst/>
          </a:prstGeom>
          <a:noFill/>
        </p:spPr>
      </p:pic>
      <p:pic>
        <p:nvPicPr>
          <p:cNvPr id="41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019919" y="1561616"/>
            <a:ext cx="248983" cy="468000"/>
          </a:xfrm>
          <a:prstGeom prst="rect">
            <a:avLst/>
          </a:prstGeom>
          <a:noFill/>
        </p:spPr>
      </p:pic>
      <p:pic>
        <p:nvPicPr>
          <p:cNvPr id="42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462977" y="2107239"/>
            <a:ext cx="255262" cy="468000"/>
          </a:xfrm>
          <a:prstGeom prst="rect">
            <a:avLst/>
          </a:prstGeom>
          <a:noFill/>
        </p:spPr>
      </p:pic>
      <p:pic>
        <p:nvPicPr>
          <p:cNvPr id="43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770995" y="2106495"/>
            <a:ext cx="248983" cy="468000"/>
          </a:xfrm>
          <a:prstGeom prst="rect">
            <a:avLst/>
          </a:prstGeom>
          <a:noFill/>
        </p:spPr>
      </p:pic>
      <p:pic>
        <p:nvPicPr>
          <p:cNvPr id="44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462977" y="1561616"/>
            <a:ext cx="255262" cy="468000"/>
          </a:xfrm>
          <a:prstGeom prst="rect">
            <a:avLst/>
          </a:prstGeom>
          <a:noFill/>
        </p:spPr>
      </p:pic>
      <p:pic>
        <p:nvPicPr>
          <p:cNvPr id="45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938189" y="1561616"/>
            <a:ext cx="255262" cy="468000"/>
          </a:xfrm>
          <a:prstGeom prst="rect">
            <a:avLst/>
          </a:prstGeom>
          <a:noFill/>
        </p:spPr>
      </p:pic>
      <p:pic>
        <p:nvPicPr>
          <p:cNvPr id="46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462977" y="2656007"/>
            <a:ext cx="255262" cy="468000"/>
          </a:xfrm>
          <a:prstGeom prst="rect">
            <a:avLst/>
          </a:prstGeom>
          <a:noFill/>
        </p:spPr>
      </p:pic>
      <p:pic>
        <p:nvPicPr>
          <p:cNvPr id="47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268902" y="2656007"/>
            <a:ext cx="248983" cy="468000"/>
          </a:xfrm>
          <a:prstGeom prst="rect">
            <a:avLst/>
          </a:prstGeom>
          <a:noFill/>
        </p:spPr>
      </p:pic>
      <p:pic>
        <p:nvPicPr>
          <p:cNvPr id="48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1726721" y="2656007"/>
            <a:ext cx="255262" cy="468000"/>
          </a:xfrm>
          <a:prstGeom prst="rect">
            <a:avLst/>
          </a:prstGeom>
          <a:noFill/>
        </p:spPr>
      </p:pic>
      <p:pic>
        <p:nvPicPr>
          <p:cNvPr id="49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518810" y="2656007"/>
            <a:ext cx="248983" cy="468000"/>
          </a:xfrm>
          <a:prstGeom prst="rect">
            <a:avLst/>
          </a:prstGeom>
          <a:noFill/>
        </p:spPr>
      </p:pic>
      <p:pic>
        <p:nvPicPr>
          <p:cNvPr id="50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019919" y="2656007"/>
            <a:ext cx="248983" cy="468000"/>
          </a:xfrm>
          <a:prstGeom prst="rect">
            <a:avLst/>
          </a:prstGeom>
          <a:noFill/>
        </p:spPr>
      </p:pic>
      <p:pic>
        <p:nvPicPr>
          <p:cNvPr id="51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770996" y="2656007"/>
            <a:ext cx="248983" cy="468000"/>
          </a:xfrm>
          <a:prstGeom prst="rect">
            <a:avLst/>
          </a:prstGeom>
          <a:noFill/>
        </p:spPr>
      </p:pic>
      <p:pic>
        <p:nvPicPr>
          <p:cNvPr id="52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3015736" y="2656007"/>
            <a:ext cx="248983" cy="468000"/>
          </a:xfrm>
          <a:prstGeom prst="rect">
            <a:avLst/>
          </a:prstGeom>
          <a:noFill/>
        </p:spPr>
      </p:pic>
      <p:pic>
        <p:nvPicPr>
          <p:cNvPr id="53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3278430" y="2656007"/>
            <a:ext cx="248983" cy="468000"/>
          </a:xfrm>
          <a:prstGeom prst="rect">
            <a:avLst/>
          </a:prstGeom>
          <a:noFill/>
        </p:spPr>
      </p:pic>
      <p:sp>
        <p:nvSpPr>
          <p:cNvPr id="60" name="Rectângulo 59"/>
          <p:cNvSpPr/>
          <p:nvPr/>
        </p:nvSpPr>
        <p:spPr>
          <a:xfrm>
            <a:off x="1665865" y="3251320"/>
            <a:ext cx="117666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b="1" dirty="0" smtClean="0"/>
              <a:t>População</a:t>
            </a:r>
            <a:endParaRPr lang="pt-PT" b="1" dirty="0"/>
          </a:p>
        </p:txBody>
      </p:sp>
      <p:sp>
        <p:nvSpPr>
          <p:cNvPr id="65" name="Rectângulo 64"/>
          <p:cNvSpPr/>
          <p:nvPr/>
        </p:nvSpPr>
        <p:spPr>
          <a:xfrm>
            <a:off x="4108151" y="1489606"/>
            <a:ext cx="1728192" cy="213104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7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4556751" y="2107238"/>
            <a:ext cx="255262" cy="468000"/>
          </a:xfrm>
          <a:prstGeom prst="rect">
            <a:avLst/>
          </a:prstGeom>
          <a:noFill/>
        </p:spPr>
      </p:pic>
      <p:pic>
        <p:nvPicPr>
          <p:cNvPr id="70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4849949" y="2107238"/>
            <a:ext cx="248983" cy="468000"/>
          </a:xfrm>
          <a:prstGeom prst="rect">
            <a:avLst/>
          </a:prstGeom>
          <a:noFill/>
        </p:spPr>
      </p:pic>
      <p:pic>
        <p:nvPicPr>
          <p:cNvPr id="73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098208" y="2107238"/>
            <a:ext cx="248983" cy="468000"/>
          </a:xfrm>
          <a:prstGeom prst="rect">
            <a:avLst/>
          </a:prstGeom>
          <a:noFill/>
        </p:spPr>
      </p:pic>
      <p:pic>
        <p:nvPicPr>
          <p:cNvPr id="75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4556751" y="1561615"/>
            <a:ext cx="255262" cy="468000"/>
          </a:xfrm>
          <a:prstGeom prst="rect">
            <a:avLst/>
          </a:prstGeom>
          <a:noFill/>
        </p:spPr>
      </p:pic>
      <p:pic>
        <p:nvPicPr>
          <p:cNvPr id="76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4849949" y="1561615"/>
            <a:ext cx="248983" cy="468000"/>
          </a:xfrm>
          <a:prstGeom prst="rect">
            <a:avLst/>
          </a:prstGeom>
          <a:noFill/>
        </p:spPr>
      </p:pic>
      <p:pic>
        <p:nvPicPr>
          <p:cNvPr id="77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4293007" y="2107238"/>
            <a:ext cx="255262" cy="468000"/>
          </a:xfrm>
          <a:prstGeom prst="rect">
            <a:avLst/>
          </a:prstGeom>
          <a:noFill/>
        </p:spPr>
      </p:pic>
      <p:pic>
        <p:nvPicPr>
          <p:cNvPr id="79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4293007" y="1561615"/>
            <a:ext cx="255262" cy="468000"/>
          </a:xfrm>
          <a:prstGeom prst="rect">
            <a:avLst/>
          </a:prstGeom>
          <a:noFill/>
        </p:spPr>
      </p:pic>
      <p:pic>
        <p:nvPicPr>
          <p:cNvPr id="82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098932" y="2656006"/>
            <a:ext cx="248983" cy="468000"/>
          </a:xfrm>
          <a:prstGeom prst="rect">
            <a:avLst/>
          </a:prstGeom>
          <a:noFill/>
        </p:spPr>
      </p:pic>
      <p:pic>
        <p:nvPicPr>
          <p:cNvPr id="83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686"/>
          <a:stretch>
            <a:fillRect/>
          </a:stretch>
        </p:blipFill>
        <p:spPr bwMode="auto">
          <a:xfrm>
            <a:off x="4556751" y="2656006"/>
            <a:ext cx="255262" cy="468000"/>
          </a:xfrm>
          <a:prstGeom prst="rect">
            <a:avLst/>
          </a:prstGeom>
          <a:noFill/>
        </p:spPr>
      </p:pic>
      <p:pic>
        <p:nvPicPr>
          <p:cNvPr id="84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348840" y="2656006"/>
            <a:ext cx="248983" cy="468000"/>
          </a:xfrm>
          <a:prstGeom prst="rect">
            <a:avLst/>
          </a:prstGeom>
          <a:noFill/>
        </p:spPr>
      </p:pic>
      <p:pic>
        <p:nvPicPr>
          <p:cNvPr id="85" name="Picture 10" descr="https://encrypted-tbn2.gstatic.com/images?q=tbn:ANd9GcRraQoxMPnHtBVPZtiJfKILtjc6ZRpJ8a7MMFZA7CSVtkuHO2L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4849949" y="2656006"/>
            <a:ext cx="248983" cy="468000"/>
          </a:xfrm>
          <a:prstGeom prst="rect">
            <a:avLst/>
          </a:prstGeom>
          <a:noFill/>
        </p:spPr>
      </p:pic>
      <p:sp>
        <p:nvSpPr>
          <p:cNvPr id="89" name="Rectângulo 88"/>
          <p:cNvSpPr/>
          <p:nvPr/>
        </p:nvSpPr>
        <p:spPr>
          <a:xfrm>
            <a:off x="4474963" y="3251319"/>
            <a:ext cx="99456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b="1" dirty="0" smtClean="0"/>
              <a:t>Amostra</a:t>
            </a:r>
            <a:endParaRPr lang="pt-PT" b="1" dirty="0"/>
          </a:p>
        </p:txBody>
      </p:sp>
      <p:sp>
        <p:nvSpPr>
          <p:cNvPr id="54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0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1259632" y="3789041"/>
            <a:ext cx="2700000" cy="1169551"/>
          </a:xfrm>
          <a:prstGeom prst="rect">
            <a:avLst/>
          </a:prstGeom>
          <a:noFill/>
          <a:effectLst/>
        </p:spPr>
        <p:txBody>
          <a:bodyPr anchor="ctr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E05D56"/>
                </a:solidFill>
              </a:rPr>
              <a:t>DIMINUIR</a:t>
            </a:r>
          </a:p>
          <a:p>
            <a:pPr algn="ctr"/>
            <a:r>
              <a:rPr lang="pt-PT" b="1" dirty="0" smtClean="0">
                <a:solidFill>
                  <a:srgbClr val="E05D56"/>
                </a:solidFill>
              </a:rPr>
              <a:t>A</a:t>
            </a:r>
          </a:p>
          <a:p>
            <a:pPr algn="ctr"/>
            <a:r>
              <a:rPr lang="pt-PT" sz="2400" b="1" dirty="0" smtClean="0">
                <a:solidFill>
                  <a:srgbClr val="E05D56"/>
                </a:solidFill>
              </a:rPr>
              <a:t>CONFIANÇA  </a:t>
            </a:r>
            <a:endParaRPr lang="pt-PT" sz="2400" b="1" dirty="0">
              <a:solidFill>
                <a:srgbClr val="E05D56"/>
              </a:solidFill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4499992" y="3789040"/>
            <a:ext cx="3545944" cy="1169551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/>
          <a:p>
            <a:pPr algn="ctr"/>
            <a:r>
              <a:rPr lang="pt-PT" sz="2800" b="1" dirty="0">
                <a:solidFill>
                  <a:srgbClr val="E05D56"/>
                </a:solidFill>
              </a:rPr>
              <a:t>AUMENTAR </a:t>
            </a:r>
          </a:p>
          <a:p>
            <a:pPr algn="ctr"/>
            <a:r>
              <a:rPr lang="pt-PT" b="1" dirty="0">
                <a:solidFill>
                  <a:srgbClr val="E05D56"/>
                </a:solidFill>
              </a:rPr>
              <a:t>A</a:t>
            </a:r>
          </a:p>
          <a:p>
            <a:pPr algn="ctr"/>
            <a:r>
              <a:rPr lang="pt-PT" sz="2400" b="1" dirty="0" smtClean="0">
                <a:solidFill>
                  <a:srgbClr val="E05D56"/>
                </a:solidFill>
              </a:rPr>
              <a:t>DIMENSÃO </a:t>
            </a:r>
            <a:r>
              <a:rPr lang="pt-PT" sz="2400" b="1" dirty="0">
                <a:solidFill>
                  <a:srgbClr val="E05D56"/>
                </a:solidFill>
              </a:rPr>
              <a:t>DA AMOSTRA</a:t>
            </a:r>
          </a:p>
        </p:txBody>
      </p:sp>
      <p:sp>
        <p:nvSpPr>
          <p:cNvPr id="7" name="CaixaDeTexto 6">
            <a:hlinkClick r:id="rId3" action="ppaction://hlinksldjump"/>
          </p:cNvPr>
          <p:cNvSpPr txBox="1"/>
          <p:nvPr/>
        </p:nvSpPr>
        <p:spPr>
          <a:xfrm>
            <a:off x="7397864" y="6237312"/>
            <a:ext cx="1224136" cy="40862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VOLTAR</a:t>
            </a:r>
            <a:endParaRPr lang="pt-PT" dirty="0"/>
          </a:p>
        </p:txBody>
      </p:sp>
      <p:sp>
        <p:nvSpPr>
          <p:cNvPr id="2" name="Rectângulo 1"/>
          <p:cNvSpPr/>
          <p:nvPr/>
        </p:nvSpPr>
        <p:spPr>
          <a:xfrm>
            <a:off x="522000" y="1533907"/>
            <a:ext cx="8100000" cy="1787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dirty="0" smtClean="0"/>
              <a:t>Quanto maior </a:t>
            </a:r>
            <a:r>
              <a:rPr lang="pt-PT" dirty="0"/>
              <a:t>é o </a:t>
            </a:r>
            <a:r>
              <a:rPr lang="pt-PT" sz="2800" b="1" dirty="0">
                <a:solidFill>
                  <a:srgbClr val="B4BC1A"/>
                </a:solidFill>
              </a:rPr>
              <a:t>grau de </a:t>
            </a:r>
            <a:r>
              <a:rPr lang="pt-PT" sz="2800" b="1" dirty="0" smtClean="0">
                <a:solidFill>
                  <a:srgbClr val="B4BC1A"/>
                </a:solidFill>
              </a:rPr>
              <a:t>confiança </a:t>
            </a:r>
            <a:r>
              <a:rPr lang="pt-PT" dirty="0" smtClean="0"/>
              <a:t>maior </a:t>
            </a:r>
            <a:r>
              <a:rPr lang="pt-PT" dirty="0"/>
              <a:t>será a </a:t>
            </a:r>
            <a:r>
              <a:rPr lang="pt-PT" sz="2800" b="1" dirty="0">
                <a:solidFill>
                  <a:srgbClr val="B4BC1A"/>
                </a:solidFill>
              </a:rPr>
              <a:t>amplitude do </a:t>
            </a:r>
            <a:r>
              <a:rPr lang="pt-PT" sz="2800" b="1" dirty="0" smtClean="0">
                <a:solidFill>
                  <a:srgbClr val="B4BC1A"/>
                </a:solidFill>
              </a:rPr>
              <a:t>intervalo</a:t>
            </a:r>
            <a:r>
              <a:rPr lang="pt-PT" dirty="0" smtClean="0"/>
              <a:t>. No </a:t>
            </a:r>
            <a:r>
              <a:rPr lang="pt-PT" dirty="0"/>
              <a:t>entanto, para obtermos uma maior precisão, é fundamental </a:t>
            </a:r>
            <a:r>
              <a:rPr lang="pt-PT" b="1" u="sng" dirty="0"/>
              <a:t>construir intervalos com pequena amplitude</a:t>
            </a:r>
            <a:r>
              <a:rPr lang="pt-PT" dirty="0" smtClean="0"/>
              <a:t>.</a:t>
            </a:r>
            <a:r>
              <a:rPr lang="pt-PT" dirty="0"/>
              <a:t> Podemos fazê-lo de dois modos </a:t>
            </a:r>
            <a:r>
              <a:rPr lang="pt-PT" dirty="0" smtClean="0"/>
              <a:t>diferentes: </a:t>
            </a:r>
            <a:endParaRPr lang="pt-PT" sz="2400" dirty="0"/>
          </a:p>
        </p:txBody>
      </p:sp>
      <p:sp>
        <p:nvSpPr>
          <p:cNvPr id="9" name="Rectângulo 8"/>
          <p:cNvSpPr/>
          <p:nvPr/>
        </p:nvSpPr>
        <p:spPr>
          <a:xfrm>
            <a:off x="1572083" y="5036440"/>
            <a:ext cx="2062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PT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(não tem interesse) </a:t>
            </a:r>
          </a:p>
        </p:txBody>
      </p:sp>
      <p:sp>
        <p:nvSpPr>
          <p:cNvPr id="13" name="Rectângulo arredondado 12"/>
          <p:cNvSpPr/>
          <p:nvPr/>
        </p:nvSpPr>
        <p:spPr>
          <a:xfrm>
            <a:off x="4495154" y="3672320"/>
            <a:ext cx="3555620" cy="1430993"/>
          </a:xfrm>
          <a:prstGeom prst="roundRect">
            <a:avLst/>
          </a:prstGeom>
          <a:noFill/>
          <a:ln>
            <a:solidFill>
              <a:srgbClr val="E05D5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05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700808"/>
            <a:ext cx="8100000" cy="136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dirty="0"/>
              <a:t>Um dos </a:t>
            </a:r>
            <a:r>
              <a:rPr lang="pt-PT" dirty="0" err="1"/>
              <a:t>fatores</a:t>
            </a:r>
            <a:r>
              <a:rPr lang="pt-PT" dirty="0"/>
              <a:t> fundamentais a ter em conta quando queremos </a:t>
            </a:r>
            <a:r>
              <a:rPr lang="pt-PT" b="1" dirty="0">
                <a:solidFill>
                  <a:srgbClr val="B4BC1A"/>
                </a:solidFill>
              </a:rPr>
              <a:t>aumentar a </a:t>
            </a:r>
            <a:r>
              <a:rPr lang="pt-PT" sz="2800" b="1" dirty="0" smtClean="0">
                <a:solidFill>
                  <a:srgbClr val="B4BC1A"/>
                </a:solidFill>
              </a:rPr>
              <a:t>precisão</a:t>
            </a:r>
            <a:r>
              <a:rPr lang="pt-PT" dirty="0" smtClean="0"/>
              <a:t>, isto </a:t>
            </a:r>
            <a:r>
              <a:rPr lang="pt-PT" dirty="0"/>
              <a:t>é, diminuir a amplitude do intervalo de confiança sem diminuir a confiança, </a:t>
            </a:r>
            <a:r>
              <a:rPr lang="pt-PT" dirty="0" smtClean="0"/>
              <a:t>é </a:t>
            </a:r>
            <a:r>
              <a:rPr lang="pt-PT" b="1" dirty="0" smtClean="0">
                <a:solidFill>
                  <a:srgbClr val="B4BC1A"/>
                </a:solidFill>
              </a:rPr>
              <a:t>aumentarmos </a:t>
            </a:r>
            <a:r>
              <a:rPr lang="pt-PT" b="1" dirty="0">
                <a:solidFill>
                  <a:srgbClr val="B4BC1A"/>
                </a:solidFill>
              </a:rPr>
              <a:t>a </a:t>
            </a:r>
            <a:r>
              <a:rPr lang="pt-PT" sz="2800" b="1" dirty="0">
                <a:solidFill>
                  <a:srgbClr val="B4BC1A"/>
                </a:solidFill>
              </a:rPr>
              <a:t>dimensão da amostra</a:t>
            </a:r>
            <a:r>
              <a:rPr lang="pt-PT" dirty="0"/>
              <a:t>.</a:t>
            </a:r>
          </a:p>
        </p:txBody>
      </p:sp>
      <p:sp>
        <p:nvSpPr>
          <p:cNvPr id="3" name="Rectângulo 2">
            <a:hlinkClick r:id="rId3" action="ppaction://hlinksldjump"/>
          </p:cNvPr>
          <p:cNvSpPr/>
          <p:nvPr/>
        </p:nvSpPr>
        <p:spPr>
          <a:xfrm>
            <a:off x="1062000" y="3717032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O </a:t>
            </a:r>
            <a:r>
              <a:rPr lang="pt-PT" b="1" u="sng" dirty="0" smtClean="0">
                <a:solidFill>
                  <a:srgbClr val="E05D56"/>
                </a:solidFill>
              </a:rPr>
              <a:t>VALOR MÉDIO</a:t>
            </a:r>
            <a:endParaRPr lang="pt-PT" u="sng" dirty="0">
              <a:solidFill>
                <a:srgbClr val="E05D56"/>
              </a:solidFill>
            </a:endParaRPr>
          </a:p>
        </p:txBody>
      </p:sp>
      <p:sp>
        <p:nvSpPr>
          <p:cNvPr id="9" name="Rectângulo 8">
            <a:hlinkClick r:id="rId4" action="ppaction://hlinksldjump"/>
          </p:cNvPr>
          <p:cNvSpPr/>
          <p:nvPr/>
        </p:nvSpPr>
        <p:spPr>
          <a:xfrm>
            <a:off x="1062000" y="4704905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A </a:t>
            </a:r>
            <a:r>
              <a:rPr lang="pt-PT" b="1" u="sng" dirty="0" smtClean="0">
                <a:solidFill>
                  <a:srgbClr val="E05D56"/>
                </a:solidFill>
              </a:rPr>
              <a:t>PROPORÇÃO POPULACIONAL</a:t>
            </a:r>
            <a:endParaRPr lang="pt-PT" b="1" u="sng" dirty="0">
              <a:solidFill>
                <a:srgbClr val="E05D56"/>
              </a:solidFill>
            </a:endParaRPr>
          </a:p>
        </p:txBody>
      </p:sp>
      <p:sp>
        <p:nvSpPr>
          <p:cNvPr id="7" name="CaixaDeTexto 6">
            <a:hlinkClick r:id="rId5" action="ppaction://hlinksldjump"/>
          </p:cNvPr>
          <p:cNvSpPr txBox="1"/>
          <p:nvPr/>
        </p:nvSpPr>
        <p:spPr>
          <a:xfrm>
            <a:off x="7397864" y="6237312"/>
            <a:ext cx="1224136" cy="40862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VOLTAR</a:t>
            </a:r>
            <a:endParaRPr lang="pt-PT" dirty="0"/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70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hlinkClick r:id="rId3" action="ppaction://hlinksldjump"/>
          </p:cNvPr>
          <p:cNvSpPr txBox="1"/>
          <p:nvPr/>
        </p:nvSpPr>
        <p:spPr>
          <a:xfrm>
            <a:off x="7397864" y="6237312"/>
            <a:ext cx="1224136" cy="40862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VOLTAR</a:t>
            </a:r>
            <a:endParaRPr lang="pt-PT" dirty="0"/>
          </a:p>
        </p:txBody>
      </p:sp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778416"/>
            <a:ext cx="8100000" cy="136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dirty="0"/>
              <a:t>Um dos </a:t>
            </a:r>
            <a:r>
              <a:rPr lang="pt-PT" dirty="0" err="1"/>
              <a:t>fatores</a:t>
            </a:r>
            <a:r>
              <a:rPr lang="pt-PT" dirty="0"/>
              <a:t> fundamentais a ter em conta quando queremos </a:t>
            </a:r>
            <a:r>
              <a:rPr lang="pt-PT" b="1" dirty="0">
                <a:solidFill>
                  <a:srgbClr val="B4BC1A"/>
                </a:solidFill>
              </a:rPr>
              <a:t>aumentar a </a:t>
            </a:r>
            <a:r>
              <a:rPr lang="pt-PT" sz="2800" b="1" dirty="0" smtClean="0">
                <a:solidFill>
                  <a:srgbClr val="B4BC1A"/>
                </a:solidFill>
              </a:rPr>
              <a:t>precisão</a:t>
            </a:r>
            <a:r>
              <a:rPr lang="pt-PT" dirty="0" smtClean="0"/>
              <a:t>, isto </a:t>
            </a:r>
            <a:r>
              <a:rPr lang="pt-PT" dirty="0"/>
              <a:t>é, diminuir a amplitude do intervalo de confiança sem diminuir a confiança, </a:t>
            </a:r>
            <a:r>
              <a:rPr lang="pt-PT" dirty="0" smtClean="0"/>
              <a:t>é </a:t>
            </a:r>
            <a:r>
              <a:rPr lang="pt-PT" b="1" dirty="0" smtClean="0">
                <a:solidFill>
                  <a:srgbClr val="B4BC1A"/>
                </a:solidFill>
              </a:rPr>
              <a:t>aumentarmos </a:t>
            </a:r>
            <a:r>
              <a:rPr lang="pt-PT" b="1" dirty="0">
                <a:solidFill>
                  <a:srgbClr val="B4BC1A"/>
                </a:solidFill>
              </a:rPr>
              <a:t>a </a:t>
            </a:r>
            <a:r>
              <a:rPr lang="pt-PT" sz="2800" b="1" dirty="0">
                <a:solidFill>
                  <a:srgbClr val="B4BC1A"/>
                </a:solidFill>
              </a:rPr>
              <a:t>dimensão da amostra</a:t>
            </a:r>
            <a:r>
              <a:rPr lang="pt-PT" dirty="0"/>
              <a:t>.</a:t>
            </a:r>
          </a:p>
        </p:txBody>
      </p:sp>
      <p:sp>
        <p:nvSpPr>
          <p:cNvPr id="3" name="Rectângulo 2">
            <a:hlinkClick r:id="rId4" action="ppaction://hlinksldjump"/>
          </p:cNvPr>
          <p:cNvSpPr/>
          <p:nvPr/>
        </p:nvSpPr>
        <p:spPr>
          <a:xfrm>
            <a:off x="1062000" y="3717032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O </a:t>
            </a:r>
            <a:r>
              <a:rPr lang="pt-PT" b="1" u="sng" dirty="0" smtClean="0">
                <a:solidFill>
                  <a:srgbClr val="E05D56"/>
                </a:solidFill>
              </a:rPr>
              <a:t>VALOR MÉDIO</a:t>
            </a:r>
            <a:endParaRPr lang="pt-PT" u="sng" dirty="0">
              <a:solidFill>
                <a:srgbClr val="E05D56"/>
              </a:solidFill>
            </a:endParaRPr>
          </a:p>
        </p:txBody>
      </p:sp>
      <p:sp>
        <p:nvSpPr>
          <p:cNvPr id="9" name="Rectângulo 8">
            <a:hlinkClick r:id="rId5" action="ppaction://hlinksldjump"/>
          </p:cNvPr>
          <p:cNvSpPr/>
          <p:nvPr/>
        </p:nvSpPr>
        <p:spPr>
          <a:xfrm>
            <a:off x="1062000" y="4704905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A </a:t>
            </a:r>
            <a:r>
              <a:rPr lang="pt-PT" b="1" u="sng" dirty="0" smtClean="0">
                <a:solidFill>
                  <a:srgbClr val="E05D56"/>
                </a:solidFill>
              </a:rPr>
              <a:t>PROPORÇÃO POPULACIONAL</a:t>
            </a:r>
            <a:endParaRPr lang="pt-PT" b="1" u="sng" dirty="0">
              <a:solidFill>
                <a:srgbClr val="E05D56"/>
              </a:solidFill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0" y="9384"/>
            <a:ext cx="9144000" cy="687600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522000" y="1196752"/>
            <a:ext cx="8100000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8064440" y="1327120"/>
            <a:ext cx="468000" cy="468000"/>
            <a:chOff x="7622046" y="1118644"/>
            <a:chExt cx="468000" cy="468000"/>
          </a:xfrm>
        </p:grpSpPr>
        <p:sp>
          <p:nvSpPr>
            <p:cNvPr id="11" name="Oval 10">
              <a:hlinkClick r:id="rId6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Cruzada 11">
              <a:hlinkClick r:id="rId6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702000" y="2146942"/>
                <a:ext cx="7740000" cy="28662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A </a:t>
                </a:r>
                <a:r>
                  <a:rPr lang="pt-PT" sz="2800" b="1" dirty="0" smtClean="0">
                    <a:solidFill>
                      <a:srgbClr val="B4BC1A"/>
                    </a:solidFill>
                  </a:rPr>
                  <a:t>dimensão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mínima da amostra para estimar o valor médio</a:t>
                </a:r>
                <a:r>
                  <a:rPr lang="pt-PT" dirty="0" smtClean="0"/>
                  <a:t>,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pt-PT" dirty="0"/>
                  <a:t>, com uma </a:t>
                </a:r>
                <a:r>
                  <a:rPr lang="pt-PT" dirty="0" smtClean="0"/>
                  <a:t>margem de </a:t>
                </a:r>
                <a:r>
                  <a:rPr lang="pt-PT" dirty="0"/>
                  <a:t>erro menor ou igual a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pt-PT" dirty="0" smtClean="0"/>
                  <a:t>, </a:t>
                </a:r>
                <a:r>
                  <a:rPr lang="pt-PT" dirty="0"/>
                  <a:t>é dada por:</a:t>
                </a:r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𝑛</m:t>
                      </m:r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⋅</m:t>
                                  </m:r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𝜀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>
                  <a:lnSpc>
                    <a:spcPct val="150000"/>
                  </a:lnSpc>
                </a:pPr>
                <a:r>
                  <a:rPr lang="pt-PT" dirty="0"/>
                  <a:t>onde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dirty="0" smtClean="0"/>
                  <a:t> </a:t>
                </a:r>
                <a:r>
                  <a:rPr lang="pt-PT" dirty="0"/>
                  <a:t>é a dimensão da </a:t>
                </a:r>
                <a:r>
                  <a:rPr lang="pt-PT" dirty="0" smtClean="0"/>
                  <a:t>amostra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 smtClean="0"/>
                  <a:t>o </a:t>
                </a:r>
                <a:r>
                  <a:rPr lang="pt-PT" dirty="0"/>
                  <a:t>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" y="2146942"/>
                <a:ext cx="7740000" cy="2866234"/>
              </a:xfrm>
              <a:prstGeom prst="rect">
                <a:avLst/>
              </a:prstGeom>
              <a:blipFill rotWithShape="1">
                <a:blip r:embed="rId7"/>
                <a:stretch>
                  <a:fillRect l="-1575" t="-1915" r="-1654" b="-106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1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hlinkClick r:id="rId3" action="ppaction://hlinksldjump"/>
          </p:cNvPr>
          <p:cNvSpPr txBox="1"/>
          <p:nvPr/>
        </p:nvSpPr>
        <p:spPr>
          <a:xfrm>
            <a:off x="7397864" y="6237312"/>
            <a:ext cx="1224136" cy="40862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VOLTAR</a:t>
            </a:r>
            <a:endParaRPr lang="pt-PT" dirty="0"/>
          </a:p>
        </p:txBody>
      </p:sp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778416"/>
            <a:ext cx="8100000" cy="136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dirty="0"/>
              <a:t>Um dos </a:t>
            </a:r>
            <a:r>
              <a:rPr lang="pt-PT" dirty="0" err="1"/>
              <a:t>fatores</a:t>
            </a:r>
            <a:r>
              <a:rPr lang="pt-PT" dirty="0"/>
              <a:t> fundamentais a ter em conta quando queremos </a:t>
            </a:r>
            <a:r>
              <a:rPr lang="pt-PT" b="1" dirty="0">
                <a:solidFill>
                  <a:srgbClr val="B4BC1A"/>
                </a:solidFill>
              </a:rPr>
              <a:t>aumentar a </a:t>
            </a:r>
            <a:r>
              <a:rPr lang="pt-PT" sz="2800" b="1" dirty="0" smtClean="0">
                <a:solidFill>
                  <a:srgbClr val="B4BC1A"/>
                </a:solidFill>
              </a:rPr>
              <a:t>precisão</a:t>
            </a:r>
            <a:r>
              <a:rPr lang="pt-PT" dirty="0" smtClean="0"/>
              <a:t>, isto </a:t>
            </a:r>
            <a:r>
              <a:rPr lang="pt-PT" dirty="0"/>
              <a:t>é, diminuir a amplitude do intervalo de confiança sem diminuir a confiança, </a:t>
            </a:r>
            <a:r>
              <a:rPr lang="pt-PT" dirty="0" smtClean="0"/>
              <a:t>é </a:t>
            </a:r>
            <a:r>
              <a:rPr lang="pt-PT" b="1" dirty="0" smtClean="0">
                <a:solidFill>
                  <a:srgbClr val="B4BC1A"/>
                </a:solidFill>
              </a:rPr>
              <a:t>aumentarmos </a:t>
            </a:r>
            <a:r>
              <a:rPr lang="pt-PT" b="1" dirty="0">
                <a:solidFill>
                  <a:srgbClr val="B4BC1A"/>
                </a:solidFill>
              </a:rPr>
              <a:t>a </a:t>
            </a:r>
            <a:r>
              <a:rPr lang="pt-PT" sz="2800" b="1" dirty="0">
                <a:solidFill>
                  <a:srgbClr val="B4BC1A"/>
                </a:solidFill>
              </a:rPr>
              <a:t>dimensão da amostra</a:t>
            </a:r>
            <a:r>
              <a:rPr lang="pt-PT" dirty="0"/>
              <a:t>.</a:t>
            </a:r>
          </a:p>
        </p:txBody>
      </p:sp>
      <p:sp>
        <p:nvSpPr>
          <p:cNvPr id="3" name="Rectângulo 2">
            <a:hlinkClick r:id="rId4" action="ppaction://hlinksldjump"/>
          </p:cNvPr>
          <p:cNvSpPr/>
          <p:nvPr/>
        </p:nvSpPr>
        <p:spPr>
          <a:xfrm>
            <a:off x="1062000" y="3717032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O </a:t>
            </a:r>
            <a:r>
              <a:rPr lang="pt-PT" b="1" u="sng" dirty="0" smtClean="0">
                <a:solidFill>
                  <a:srgbClr val="E05D56"/>
                </a:solidFill>
              </a:rPr>
              <a:t>VALOR MÉDIO</a:t>
            </a:r>
            <a:endParaRPr lang="pt-PT" u="sng" dirty="0">
              <a:solidFill>
                <a:srgbClr val="E05D56"/>
              </a:solidFill>
            </a:endParaRPr>
          </a:p>
        </p:txBody>
      </p:sp>
      <p:sp>
        <p:nvSpPr>
          <p:cNvPr id="9" name="Rectângulo 8">
            <a:hlinkClick r:id="rId5" action="ppaction://hlinksldjump"/>
          </p:cNvPr>
          <p:cNvSpPr/>
          <p:nvPr/>
        </p:nvSpPr>
        <p:spPr>
          <a:xfrm>
            <a:off x="1062000" y="4704905"/>
            <a:ext cx="7020000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pt-PT" b="1" dirty="0" smtClean="0"/>
              <a:t>DIMENSÃO MÍNIMA PARA ESTIMAR A </a:t>
            </a:r>
            <a:r>
              <a:rPr lang="pt-PT" b="1" u="sng" dirty="0" smtClean="0">
                <a:solidFill>
                  <a:srgbClr val="E05D56"/>
                </a:solidFill>
              </a:rPr>
              <a:t>PROPORÇÃO POPULACIONAL</a:t>
            </a:r>
            <a:endParaRPr lang="pt-PT" b="1" u="sng" dirty="0">
              <a:solidFill>
                <a:srgbClr val="E05D56"/>
              </a:solidFill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0" y="7937"/>
            <a:ext cx="9144000" cy="687600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522000" y="1196752"/>
            <a:ext cx="8100000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8064440" y="1327120"/>
            <a:ext cx="468000" cy="468000"/>
            <a:chOff x="7622046" y="1118644"/>
            <a:chExt cx="468000" cy="468000"/>
          </a:xfrm>
        </p:grpSpPr>
        <p:sp>
          <p:nvSpPr>
            <p:cNvPr id="11" name="Oval 10">
              <a:hlinkClick r:id="rId6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Cruzada 11">
              <a:hlinkClick r:id="rId6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702000" y="2150710"/>
                <a:ext cx="7740000" cy="32355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A </a:t>
                </a:r>
                <a:r>
                  <a:rPr lang="pt-PT" sz="2800" b="1" dirty="0" smtClean="0">
                    <a:solidFill>
                      <a:srgbClr val="B4BC1A"/>
                    </a:solidFill>
                  </a:rPr>
                  <a:t>dimensão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mínima da amostra para estimar a proporção populacional</a:t>
                </a:r>
                <a:r>
                  <a:rPr lang="pt-PT" dirty="0" smtClean="0"/>
                  <a:t>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r>
                  <a:rPr lang="pt-PT" dirty="0"/>
                  <a:t>, com uma </a:t>
                </a:r>
                <a:r>
                  <a:rPr lang="pt-PT" dirty="0" smtClean="0"/>
                  <a:t>margem de </a:t>
                </a:r>
                <a:r>
                  <a:rPr lang="pt-PT" dirty="0"/>
                  <a:t>erro menor ou igual a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pt-PT" dirty="0" smtClean="0"/>
                  <a:t>, </a:t>
                </a:r>
                <a:r>
                  <a:rPr lang="pt-PT" dirty="0"/>
                  <a:t>é dada por</a:t>
                </a:r>
                <a:r>
                  <a:rPr lang="pt-PT" dirty="0" smtClean="0"/>
                  <a:t>: </a:t>
                </a:r>
                <a:endParaRPr lang="pt-PT" sz="2400" dirty="0"/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𝑛</m:t>
                      </m:r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𝑧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𝜀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</m:acc>
                      <m:r>
                        <a:rPr lang="pt-PT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1−</m:t>
                          </m:r>
                          <m:acc>
                            <m:accPr>
                              <m:chr m:val="̂"/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>
                  <a:lnSpc>
                    <a:spcPct val="150000"/>
                  </a:lnSpc>
                </a:pPr>
                <a:r>
                  <a:rPr lang="pt-PT" dirty="0"/>
                  <a:t>onde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dirty="0" smtClean="0"/>
                  <a:t> </a:t>
                </a:r>
                <a:r>
                  <a:rPr lang="pt-PT" dirty="0"/>
                  <a:t>é a dimensão da </a:t>
                </a:r>
                <a:r>
                  <a:rPr lang="pt-PT" dirty="0" smtClean="0"/>
                  <a:t>amostra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 smtClean="0"/>
                  <a:t>o </a:t>
                </a:r>
                <a:r>
                  <a:rPr lang="pt-PT" dirty="0"/>
                  <a:t>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" y="2150710"/>
                <a:ext cx="7740000" cy="3235566"/>
              </a:xfrm>
              <a:prstGeom prst="rect">
                <a:avLst/>
              </a:prstGeom>
              <a:blipFill rotWithShape="1">
                <a:blip r:embed="rId7"/>
                <a:stretch>
                  <a:fillRect l="-1575" t="-1695" r="-1654" b="-75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31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522000" y="1726600"/>
            <a:ext cx="8100000" cy="1215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sz="2800" b="1" dirty="0">
                <a:solidFill>
                  <a:srgbClr val="B4BC1A"/>
                </a:solidFill>
              </a:rPr>
              <a:t>Intervalo de confiança </a:t>
            </a:r>
            <a:r>
              <a:rPr lang="pt-PT" dirty="0"/>
              <a:t>de um parâmetro é um intervalo no qual temos </a:t>
            </a:r>
            <a:r>
              <a:rPr lang="pt-PT" dirty="0" smtClean="0"/>
              <a:t>alguma confiança </a:t>
            </a:r>
            <a:r>
              <a:rPr lang="pt-PT" dirty="0"/>
              <a:t>que contenha o verdadeiro valor do parâmetro. A essa confiança </a:t>
            </a:r>
            <a:r>
              <a:rPr lang="pt-PT" dirty="0" smtClean="0"/>
              <a:t>chamamos </a:t>
            </a:r>
            <a:r>
              <a:rPr lang="pt-PT" b="1" dirty="0" smtClean="0"/>
              <a:t>nível</a:t>
            </a:r>
            <a:r>
              <a:rPr lang="pt-PT" dirty="0" smtClean="0"/>
              <a:t> </a:t>
            </a:r>
            <a:r>
              <a:rPr lang="pt-PT" dirty="0"/>
              <a:t>ou </a:t>
            </a:r>
            <a:r>
              <a:rPr lang="pt-PT" b="1" dirty="0"/>
              <a:t>grau de confiança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522000" y="3952436"/>
            <a:ext cx="81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Qualquer intervalo de confiança tem a forma</a:t>
            </a:r>
            <a:r>
              <a:rPr lang="pt-PT" dirty="0" smtClean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445294" y="4434961"/>
                <a:ext cx="825341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14:m>
                  <m:oMath xmlns:m="http://schemas.openxmlformats.org/officeDocument/2006/math">
                    <m:r>
                      <a:rPr lang="pt-PT" sz="2800" b="1" i="1" dirty="0">
                        <a:solidFill>
                          <a:srgbClr val="E05D56"/>
                        </a:solidFill>
                        <a:latin typeface="Cambria Math"/>
                      </a:rPr>
                      <m:t>]</m:t>
                    </m:r>
                  </m:oMath>
                </a14:m>
                <a:r>
                  <a:rPr lang="pt-PT" sz="2450" b="1" dirty="0">
                    <a:solidFill>
                      <a:srgbClr val="E05D56"/>
                    </a:solidFill>
                  </a:rPr>
                  <a:t>estatística </a:t>
                </a:r>
                <a14:m>
                  <m:oMath xmlns:m="http://schemas.openxmlformats.org/officeDocument/2006/math">
                    <m:r>
                      <a:rPr lang="pt-PT" sz="2450" b="1" i="1" dirty="0">
                        <a:solidFill>
                          <a:srgbClr val="E05D56"/>
                        </a:solidFill>
                        <a:latin typeface="Cambria Math"/>
                      </a:rPr>
                      <m:t>–</m:t>
                    </m:r>
                  </m:oMath>
                </a14:m>
                <a:r>
                  <a:rPr lang="pt-PT" sz="2450" b="1" dirty="0">
                    <a:solidFill>
                      <a:srgbClr val="E05D56"/>
                    </a:solidFill>
                  </a:rPr>
                  <a:t> margem de erro</a:t>
                </a:r>
                <a:r>
                  <a:rPr lang="pt-PT" sz="2450" b="1" dirty="0" smtClean="0">
                    <a:solidFill>
                      <a:srgbClr val="E05D5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sz="2450" b="1" i="1" dirty="0">
                        <a:solidFill>
                          <a:srgbClr val="E05D56"/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pt-PT" sz="2450" b="1" dirty="0">
                    <a:solidFill>
                      <a:srgbClr val="E05D56"/>
                    </a:solidFill>
                  </a:rPr>
                  <a:t> estatística </a:t>
                </a:r>
                <a14:m>
                  <m:oMath xmlns:m="http://schemas.openxmlformats.org/officeDocument/2006/math">
                    <m:r>
                      <a:rPr lang="pt-PT" sz="2450" b="1" i="1" dirty="0">
                        <a:solidFill>
                          <a:srgbClr val="E05D56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pt-PT" sz="2450" b="1" dirty="0">
                    <a:solidFill>
                      <a:srgbClr val="E05D56"/>
                    </a:solidFill>
                  </a:rPr>
                  <a:t> margem de erro</a:t>
                </a:r>
                <a14:m>
                  <m:oMath xmlns:m="http://schemas.openxmlformats.org/officeDocument/2006/math">
                    <m:r>
                      <a:rPr lang="pt-PT" sz="2800" b="1" i="1" dirty="0">
                        <a:solidFill>
                          <a:srgbClr val="E05D56"/>
                        </a:solidFill>
                        <a:latin typeface="Cambria Math"/>
                      </a:rPr>
                      <m:t>[</m:t>
                    </m:r>
                  </m:oMath>
                </a14:m>
                <a:endParaRPr lang="pt-PT" sz="2450" b="1" dirty="0">
                  <a:solidFill>
                    <a:srgbClr val="E05D56"/>
                  </a:solidFill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94" y="4434961"/>
                <a:ext cx="8253412" cy="523220"/>
              </a:xfrm>
              <a:prstGeom prst="rect">
                <a:avLst/>
              </a:prstGeom>
              <a:blipFill rotWithShape="1">
                <a:blip r:embed="rId3"/>
                <a:stretch>
                  <a:fillRect b="-2588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o 23"/>
          <p:cNvGrpSpPr/>
          <p:nvPr/>
        </p:nvGrpSpPr>
        <p:grpSpPr>
          <a:xfrm>
            <a:off x="5632921" y="3179651"/>
            <a:ext cx="2178000" cy="1548000"/>
            <a:chOff x="5632921" y="3179651"/>
            <a:chExt cx="2178000" cy="1548000"/>
          </a:xfrm>
        </p:grpSpPr>
        <p:sp>
          <p:nvSpPr>
            <p:cNvPr id="20" name="Seta de movimento para a direita 19"/>
            <p:cNvSpPr/>
            <p:nvPr/>
          </p:nvSpPr>
          <p:spPr>
            <a:xfrm rot="5400000">
              <a:off x="5947921" y="2864651"/>
              <a:ext cx="1548000" cy="2178000"/>
            </a:xfrm>
            <a:prstGeom prst="stripedRightArrow">
              <a:avLst>
                <a:gd name="adj1" fmla="val 65693"/>
                <a:gd name="adj2" fmla="val 48124"/>
              </a:avLst>
            </a:prstGeom>
            <a:solidFill>
              <a:srgbClr val="B4BC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7" name="Rectângulo 16"/>
            <p:cNvSpPr/>
            <p:nvPr/>
          </p:nvSpPr>
          <p:spPr>
            <a:xfrm>
              <a:off x="6288947" y="3841027"/>
              <a:ext cx="865943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pt-PT" b="1" dirty="0" smtClean="0">
                  <a:solidFill>
                    <a:schemeClr val="bg1"/>
                  </a:solidFill>
                </a:rPr>
                <a:t>INDICA</a:t>
              </a:r>
              <a:endParaRPr lang="pt-PT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1307448" y="3179651"/>
            <a:ext cx="2178000" cy="1548000"/>
            <a:chOff x="1307448" y="3179651"/>
            <a:chExt cx="2178000" cy="1548000"/>
          </a:xfrm>
        </p:grpSpPr>
        <p:sp>
          <p:nvSpPr>
            <p:cNvPr id="11" name="Seta de movimento para a direita 10"/>
            <p:cNvSpPr/>
            <p:nvPr/>
          </p:nvSpPr>
          <p:spPr>
            <a:xfrm rot="5400000">
              <a:off x="1622448" y="2864651"/>
              <a:ext cx="1548000" cy="2178000"/>
            </a:xfrm>
            <a:prstGeom prst="stripedRightArrow">
              <a:avLst>
                <a:gd name="adj1" fmla="val 65693"/>
                <a:gd name="adj2" fmla="val 48124"/>
              </a:avLst>
            </a:prstGeom>
            <a:solidFill>
              <a:srgbClr val="B4BC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" name="Rectângulo 3"/>
            <p:cNvSpPr/>
            <p:nvPr/>
          </p:nvSpPr>
          <p:spPr>
            <a:xfrm>
              <a:off x="1938794" y="3841027"/>
              <a:ext cx="917559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pt-PT" b="1" dirty="0" smtClean="0">
                  <a:solidFill>
                    <a:schemeClr val="bg1"/>
                  </a:solidFill>
                </a:rPr>
                <a:t>ESTIMA</a:t>
              </a:r>
              <a:endParaRPr lang="pt-PT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Rectângulo 4"/>
          <p:cNvSpPr/>
          <p:nvPr/>
        </p:nvSpPr>
        <p:spPr>
          <a:xfrm>
            <a:off x="775459" y="4851157"/>
            <a:ext cx="32442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PARÂMETRO DESCONHECIDO </a:t>
            </a:r>
            <a:endParaRPr lang="pt-PT" sz="2800" b="1" dirty="0">
              <a:solidFill>
                <a:srgbClr val="B4BC1A"/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6001921" y="1423872"/>
            <a:ext cx="1440000" cy="1440000"/>
            <a:chOff x="6001921" y="1423872"/>
            <a:chExt cx="1440000" cy="1440000"/>
          </a:xfrm>
        </p:grpSpPr>
        <p:sp>
          <p:nvSpPr>
            <p:cNvPr id="15" name="Rectângulo 14"/>
            <p:cNvSpPr/>
            <p:nvPr/>
          </p:nvSpPr>
          <p:spPr>
            <a:xfrm>
              <a:off x="6001921" y="1423872"/>
              <a:ext cx="1440000" cy="144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6" name="Rectângulo 15"/>
            <p:cNvSpPr/>
            <p:nvPr/>
          </p:nvSpPr>
          <p:spPr>
            <a:xfrm>
              <a:off x="6164010" y="1717079"/>
              <a:ext cx="111581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b="1" dirty="0" smtClean="0">
                  <a:solidFill>
                    <a:prstClr val="black"/>
                  </a:solidFill>
                </a:rPr>
                <a:t>MARGEM</a:t>
              </a:r>
            </a:p>
            <a:p>
              <a:pPr algn="ctr"/>
              <a:r>
                <a:rPr lang="pt-PT" b="1" dirty="0" smtClean="0">
                  <a:solidFill>
                    <a:prstClr val="black"/>
                  </a:solidFill>
                </a:rPr>
                <a:t>DE</a:t>
              </a:r>
            </a:p>
            <a:p>
              <a:pPr algn="ctr"/>
              <a:r>
                <a:rPr lang="pt-PT" b="1" dirty="0" smtClean="0">
                  <a:solidFill>
                    <a:prstClr val="black"/>
                  </a:solidFill>
                </a:rPr>
                <a:t>ERRO </a:t>
              </a:r>
              <a:endParaRPr lang="pt-PT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18" name="Rectângulo 17"/>
          <p:cNvSpPr/>
          <p:nvPr/>
        </p:nvSpPr>
        <p:spPr>
          <a:xfrm>
            <a:off x="5099806" y="4851157"/>
            <a:ext cx="32442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PRECISÃO</a:t>
            </a:r>
          </a:p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DA ESTIMATIVA </a:t>
            </a:r>
            <a:endParaRPr lang="pt-PT" sz="2800" b="1" dirty="0">
              <a:solidFill>
                <a:srgbClr val="B4BC1A"/>
              </a:solidFill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7154890" y="1999503"/>
            <a:ext cx="864000" cy="1015663"/>
            <a:chOff x="7154890" y="1999503"/>
            <a:chExt cx="864000" cy="1015663"/>
          </a:xfrm>
        </p:grpSpPr>
        <p:sp>
          <p:nvSpPr>
            <p:cNvPr id="9" name="Oval 8"/>
            <p:cNvSpPr/>
            <p:nvPr/>
          </p:nvSpPr>
          <p:spPr>
            <a:xfrm>
              <a:off x="7154890" y="2122835"/>
              <a:ext cx="864000" cy="864000"/>
            </a:xfrm>
            <a:prstGeom prst="ellipse">
              <a:avLst/>
            </a:prstGeom>
            <a:solidFill>
              <a:srgbClr val="E05D56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anchor="ctr" anchorCtr="0">
              <a:spAutoFit/>
            </a:bodyPr>
            <a:lstStyle/>
            <a:p>
              <a:endParaRPr lang="pt-PT" sz="6000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ângulo 11"/>
                <p:cNvSpPr/>
                <p:nvPr/>
              </p:nvSpPr>
              <p:spPr>
                <a:xfrm>
                  <a:off x="7220251" y="1999503"/>
                  <a:ext cx="733278" cy="10156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pt-PT" sz="6000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𝜀</m:t>
                        </m:r>
                      </m:oMath>
                    </m:oMathPara>
                  </a14:m>
                  <a:endParaRPr lang="pt-PT" sz="6000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Rectângulo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0251" y="1999503"/>
                  <a:ext cx="733278" cy="101566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upo 12"/>
          <p:cNvGrpSpPr/>
          <p:nvPr/>
        </p:nvGrpSpPr>
        <p:grpSpPr>
          <a:xfrm>
            <a:off x="1677574" y="1423872"/>
            <a:ext cx="1440000" cy="1440000"/>
            <a:chOff x="1677574" y="1423872"/>
            <a:chExt cx="1440000" cy="1440000"/>
          </a:xfrm>
        </p:grpSpPr>
        <p:sp>
          <p:nvSpPr>
            <p:cNvPr id="10" name="Rectângulo 9"/>
            <p:cNvSpPr/>
            <p:nvPr/>
          </p:nvSpPr>
          <p:spPr>
            <a:xfrm>
              <a:off x="1677574" y="1423872"/>
              <a:ext cx="1440000" cy="144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" name="Rectângulo 2"/>
            <p:cNvSpPr/>
            <p:nvPr/>
          </p:nvSpPr>
          <p:spPr>
            <a:xfrm>
              <a:off x="1728444" y="1959206"/>
              <a:ext cx="13360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PT" b="1" dirty="0" smtClean="0">
                  <a:solidFill>
                    <a:prstClr val="black"/>
                  </a:solidFill>
                </a:rPr>
                <a:t>ESTATÍSTICA</a:t>
              </a:r>
              <a:endParaRPr lang="pt-PT" b="1" dirty="0"/>
            </a:p>
          </p:txBody>
        </p:sp>
      </p:grpSp>
      <p:sp>
        <p:nvSpPr>
          <p:cNvPr id="25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4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2204864"/>
            <a:ext cx="8100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PT" dirty="0"/>
              <a:t>O </a:t>
            </a:r>
            <a:r>
              <a:rPr lang="pt-PT" sz="2800" b="1" dirty="0">
                <a:solidFill>
                  <a:srgbClr val="B4BC1A"/>
                </a:solidFill>
              </a:rPr>
              <a:t>nível de confiança </a:t>
            </a:r>
            <a:r>
              <a:rPr lang="pt-PT" dirty="0"/>
              <a:t>indica-nos a confiança que temos em que o nosso </a:t>
            </a:r>
            <a:r>
              <a:rPr lang="pt-PT" dirty="0" smtClean="0"/>
              <a:t>intervalo contenha </a:t>
            </a:r>
            <a:r>
              <a:rPr lang="pt-PT" dirty="0"/>
              <a:t>o valor do parâmetro.</a:t>
            </a:r>
          </a:p>
        </p:txBody>
      </p:sp>
      <p:sp>
        <p:nvSpPr>
          <p:cNvPr id="3" name="Rectângulo 2"/>
          <p:cNvSpPr/>
          <p:nvPr/>
        </p:nvSpPr>
        <p:spPr>
          <a:xfrm>
            <a:off x="522000" y="3645024"/>
            <a:ext cx="81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/>
              <a:t>Os </a:t>
            </a:r>
            <a:r>
              <a:rPr lang="pt-PT" dirty="0"/>
              <a:t>mais </a:t>
            </a:r>
            <a:r>
              <a:rPr lang="pt-PT" dirty="0" smtClean="0"/>
              <a:t>utilizados são de: </a:t>
            </a:r>
            <a:endParaRPr lang="pt-PT" dirty="0"/>
          </a:p>
        </p:txBody>
      </p:sp>
      <p:sp>
        <p:nvSpPr>
          <p:cNvPr id="4" name="Oval 3"/>
          <p:cNvSpPr/>
          <p:nvPr/>
        </p:nvSpPr>
        <p:spPr>
          <a:xfrm>
            <a:off x="1559921" y="4221088"/>
            <a:ext cx="1080000" cy="1080000"/>
          </a:xfrm>
          <a:prstGeom prst="ellipse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 anchorCtr="0">
            <a:noAutofit/>
          </a:bodyPr>
          <a:lstStyle/>
          <a:p>
            <a:pPr lvl="0" algn="ctr"/>
            <a:r>
              <a:rPr lang="pt-PT" sz="2800" b="1" dirty="0" smtClean="0">
                <a:solidFill>
                  <a:prstClr val="black"/>
                </a:solidFill>
              </a:rPr>
              <a:t>90%</a:t>
            </a:r>
            <a:endParaRPr lang="pt-PT" sz="2800" b="1" dirty="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032000" y="4221088"/>
            <a:ext cx="1080000" cy="1080000"/>
          </a:xfrm>
          <a:prstGeom prst="ellipse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 anchorCtr="0">
            <a:noAutofit/>
          </a:bodyPr>
          <a:lstStyle/>
          <a:p>
            <a:pPr lvl="0" algn="ctr"/>
            <a:r>
              <a:rPr lang="pt-PT" sz="2800" b="1" dirty="0" smtClean="0">
                <a:solidFill>
                  <a:prstClr val="black"/>
                </a:solidFill>
              </a:rPr>
              <a:t>95%</a:t>
            </a:r>
            <a:endParaRPr lang="pt-PT" sz="2800" b="1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723063" y="4221088"/>
            <a:ext cx="1080000" cy="1080000"/>
          </a:xfrm>
          <a:prstGeom prst="ellipse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 anchorCtr="0">
            <a:noAutofit/>
          </a:bodyPr>
          <a:lstStyle/>
          <a:p>
            <a:pPr lvl="0" algn="ctr"/>
            <a:r>
              <a:rPr lang="pt-PT" sz="2800" b="1" dirty="0" smtClean="0">
                <a:solidFill>
                  <a:prstClr val="black"/>
                </a:solidFill>
              </a:rPr>
              <a:t>99%</a:t>
            </a:r>
            <a:endParaRPr lang="pt-PT" sz="2800" b="1" dirty="0">
              <a:solidFill>
                <a:prstClr val="black"/>
              </a:solidFill>
            </a:endParaRP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5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522000" y="2166699"/>
                <a:ext cx="8100000" cy="2524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Um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intervalo de confiança para a média</a:t>
                </a:r>
                <a:r>
                  <a:rPr lang="pt-PT" dirty="0"/>
                  <a:t>,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pt-PT" dirty="0" smtClean="0"/>
                  <a:t>, é </a:t>
                </a:r>
                <a:r>
                  <a:rPr lang="pt-PT" dirty="0"/>
                  <a:t>sempre da forma</a:t>
                </a:r>
                <a:r>
                  <a:rPr lang="pt-PT" dirty="0" smtClean="0"/>
                  <a:t>:</a:t>
                </a:r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]"/>
                          <m:endChr m:val="["/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;</m:t>
                          </m:r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latin typeface="Cambria Math"/>
                            </a:rPr>
                            <m:t>𝑧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pt-PT" i="1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/>
                <a:r>
                  <a:rPr lang="pt-PT" dirty="0" smtClean="0"/>
                  <a:t>em </a:t>
                </a:r>
                <a:r>
                  <a:rPr lang="pt-PT" dirty="0"/>
                  <a:t>que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i="1" dirty="0" smtClean="0"/>
                  <a:t>é</a:t>
                </a:r>
                <a:r>
                  <a:rPr lang="pt-PT" dirty="0" smtClean="0"/>
                  <a:t> </a:t>
                </a:r>
                <a:r>
                  <a:rPr lang="pt-PT" dirty="0"/>
                  <a:t>o 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2166699"/>
                <a:ext cx="8100000" cy="2524602"/>
              </a:xfrm>
              <a:prstGeom prst="rect">
                <a:avLst/>
              </a:prstGeom>
              <a:blipFill rotWithShape="1">
                <a:blip r:embed="rId3"/>
                <a:stretch>
                  <a:fillRect l="-678" t="-2169" r="-6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Botão de acção: personalizável 1">
                <a:hlinkClick r:id="rId4" action="ppaction://hlinksldjump" highlightClick="1"/>
              </p:cNvPr>
              <p:cNvSpPr/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solidFill>
                <a:srgbClr val="FCF8B8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>
                    <a:solidFill>
                      <a:schemeClr val="tx1"/>
                    </a:solidFill>
                  </a:rPr>
                  <a:t> </a:t>
                </a:r>
                <a:r>
                  <a:rPr lang="pt-PT" dirty="0">
                    <a:solidFill>
                      <a:schemeClr val="tx1"/>
                    </a:solidFill>
                  </a:rPr>
                  <a:t>para os níveis</a:t>
                </a:r>
              </a:p>
              <a:p>
                <a:pPr algn="ctr"/>
                <a:r>
                  <a:rPr lang="pt-PT" dirty="0">
                    <a:solidFill>
                      <a:schemeClr val="tx1"/>
                    </a:solidFill>
                  </a:rPr>
                  <a:t>de confiança mais usados</a:t>
                </a:r>
              </a:p>
            </p:txBody>
          </p:sp>
        </mc:Choice>
        <mc:Fallback xmlns="">
          <p:sp>
            <p:nvSpPr>
              <p:cNvPr id="2" name="Botão de acção: personalizável 1">
                <a:hlinkClick r:id="rId5" action="ppaction://hlinksldjump" highlightClick="1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94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522000" y="2166699"/>
                <a:ext cx="8100000" cy="2524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Um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intervalo de confiança para a média</a:t>
                </a:r>
                <a:r>
                  <a:rPr lang="pt-PT" dirty="0"/>
                  <a:t>,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pt-PT" dirty="0" smtClean="0"/>
                  <a:t>, é </a:t>
                </a:r>
                <a:r>
                  <a:rPr lang="pt-PT" dirty="0"/>
                  <a:t>sempre da forma</a:t>
                </a:r>
                <a:r>
                  <a:rPr lang="pt-PT" dirty="0" smtClean="0"/>
                  <a:t>:</a:t>
                </a:r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]"/>
                          <m:endChr m:val="["/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;</m:t>
                          </m:r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latin typeface="Cambria Math"/>
                            </a:rPr>
                            <m:t>𝑧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pt-PT" i="1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/>
                <a:r>
                  <a:rPr lang="pt-PT" dirty="0" smtClean="0"/>
                  <a:t>em </a:t>
                </a:r>
                <a:r>
                  <a:rPr lang="pt-PT" dirty="0"/>
                  <a:t>que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i="1" dirty="0" smtClean="0"/>
                  <a:t>é</a:t>
                </a:r>
                <a:r>
                  <a:rPr lang="pt-PT" dirty="0" smtClean="0"/>
                  <a:t> </a:t>
                </a:r>
                <a:r>
                  <a:rPr lang="pt-PT" dirty="0"/>
                  <a:t>o 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2166699"/>
                <a:ext cx="8100000" cy="2524602"/>
              </a:xfrm>
              <a:prstGeom prst="rect">
                <a:avLst/>
              </a:prstGeom>
              <a:blipFill rotWithShape="1">
                <a:blip r:embed="rId3"/>
                <a:stretch>
                  <a:fillRect l="-678" t="-2169" r="-6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Botão de acção: personalizável 1">
                <a:hlinkClick r:id="rId4" action="ppaction://hlinksldjump" highlightClick="1"/>
              </p:cNvPr>
              <p:cNvSpPr/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solidFill>
                <a:srgbClr val="FCF8B8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>
                    <a:solidFill>
                      <a:schemeClr val="tx1"/>
                    </a:solidFill>
                  </a:rPr>
                  <a:t> </a:t>
                </a:r>
                <a:r>
                  <a:rPr lang="pt-PT" dirty="0">
                    <a:solidFill>
                      <a:schemeClr val="tx1"/>
                    </a:solidFill>
                  </a:rPr>
                  <a:t>para os níveis</a:t>
                </a:r>
              </a:p>
              <a:p>
                <a:pPr algn="ctr"/>
                <a:r>
                  <a:rPr lang="pt-PT" dirty="0">
                    <a:solidFill>
                      <a:schemeClr val="tx1"/>
                    </a:solidFill>
                  </a:rPr>
                  <a:t>de confiança mais usados</a:t>
                </a:r>
              </a:p>
            </p:txBody>
          </p:sp>
        </mc:Choice>
        <mc:Fallback xmlns="">
          <p:sp>
            <p:nvSpPr>
              <p:cNvPr id="2" name="Botão de acção: personalizável 1">
                <a:hlinkClick r:id="rId5" action="ppaction://hlinksldjump" highlightClick="1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ângulo 5"/>
          <p:cNvSpPr/>
          <p:nvPr/>
        </p:nvSpPr>
        <p:spPr>
          <a:xfrm>
            <a:off x="0" y="-27384"/>
            <a:ext cx="9144000" cy="687600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1295636" y="1340768"/>
            <a:ext cx="6552728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1439724"/>
                  </p:ext>
                </p:extLst>
              </p:nvPr>
            </p:nvGraphicFramePr>
            <p:xfrm>
              <a:off x="2154070" y="2924944"/>
              <a:ext cx="4835860" cy="2376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7930"/>
                    <a:gridCol w="2417930"/>
                  </a:tblGrid>
                  <a:tr h="5940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dirty="0" smtClean="0"/>
                            <a:t>Nível de confiança</a:t>
                          </a:r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90%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1,645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95%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1,960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99%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2,576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1439724"/>
                  </p:ext>
                </p:extLst>
              </p:nvPr>
            </p:nvGraphicFramePr>
            <p:xfrm>
              <a:off x="2154070" y="2924944"/>
              <a:ext cx="4835860" cy="2376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7930"/>
                    <a:gridCol w="2417930"/>
                  </a:tblGrid>
                  <a:tr h="5940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dirty="0" smtClean="0"/>
                            <a:t>Nível de confiança</a:t>
                          </a:r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1020" b="-297959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102062" r="-100000" b="-2010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102062" b="-201031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200000" r="-100000" b="-9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200000" b="-98980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303093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30309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619672" y="2195572"/>
                <a:ext cx="590465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dirty="0"/>
                  <a:t>Valores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para os </a:t>
                </a:r>
                <a:r>
                  <a:rPr lang="pt-PT" dirty="0" smtClean="0"/>
                  <a:t>níveis de </a:t>
                </a:r>
                <a:r>
                  <a:rPr lang="pt-PT" dirty="0"/>
                  <a:t>confiança mais usados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2195572"/>
                <a:ext cx="5904656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upo 10"/>
          <p:cNvGrpSpPr/>
          <p:nvPr/>
        </p:nvGrpSpPr>
        <p:grpSpPr>
          <a:xfrm>
            <a:off x="7276680" y="1457040"/>
            <a:ext cx="468000" cy="468000"/>
            <a:chOff x="7622046" y="1118644"/>
            <a:chExt cx="468000" cy="468000"/>
          </a:xfrm>
        </p:grpSpPr>
        <p:sp>
          <p:nvSpPr>
            <p:cNvPr id="12" name="Oval 11">
              <a:hlinkClick r:id="rId9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Cruzada 12">
              <a:hlinkClick r:id="rId9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4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5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ângulo 5"/>
              <p:cNvSpPr/>
              <p:nvPr/>
            </p:nvSpPr>
            <p:spPr>
              <a:xfrm>
                <a:off x="522000" y="2166699"/>
                <a:ext cx="8100000" cy="28141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Um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intervalo de confiança para a proporção</a:t>
                </a:r>
                <a:r>
                  <a:rPr lang="pt-PT" dirty="0" smtClean="0"/>
                  <a:t>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r>
                  <a:rPr lang="pt-PT" dirty="0" smtClean="0"/>
                  <a:t>, para </a:t>
                </a:r>
                <a14:m>
                  <m:oMath xmlns:m="http://schemas.openxmlformats.org/officeDocument/2006/math">
                    <m:r>
                      <a:rPr lang="pt-PT" b="0" i="0" dirty="0" smtClean="0">
                        <a:latin typeface="Cambria Math"/>
                      </a:rPr>
                      <m:t> </m:t>
                    </m:r>
                    <m:r>
                      <a:rPr lang="pt-PT" i="1" dirty="0" smtClean="0">
                        <a:latin typeface="Cambria Math"/>
                      </a:rPr>
                      <m:t>𝑛</m:t>
                    </m:r>
                    <m:r>
                      <a:rPr lang="pt-PT" i="1" dirty="0" smtClean="0">
                        <a:latin typeface="Cambria Math"/>
                      </a:rPr>
                      <m:t> ≥ 30</m:t>
                    </m:r>
                  </m:oMath>
                </a14:m>
                <a:r>
                  <a:rPr lang="pt-PT" dirty="0" smtClean="0"/>
                  <a:t> é </a:t>
                </a:r>
                <a:r>
                  <a:rPr lang="pt-PT" dirty="0"/>
                  <a:t>sempre da forma</a:t>
                </a:r>
                <a:r>
                  <a:rPr lang="pt-PT" dirty="0" smtClean="0"/>
                  <a:t>:</a:t>
                </a:r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]"/>
                          <m:endChr m:val="["/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𝑧</m:t>
                          </m:r>
                          <m:rad>
                            <m:radPr>
                              <m:degHide m:val="on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1−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pt-PT" b="0" i="1" smtClean="0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PT" b="0" i="1" smtClean="0">
                                              <a:latin typeface="Cambria Math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</m:d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;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acc>
                            <m:accPr>
                              <m:chr m:val="̂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latin typeface="Cambria Math"/>
                            </a:rPr>
                            <m:t>𝑧</m:t>
                          </m:r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1−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pt-PT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PT" i="1">
                                              <a:latin typeface="Cambria Math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</m:d>
                                </m:num>
                                <m:den>
                                  <m:r>
                                    <a:rPr lang="pt-PT" i="1"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/>
                <a:r>
                  <a:rPr lang="pt-PT" dirty="0" smtClean="0"/>
                  <a:t>em </a:t>
                </a:r>
                <a:r>
                  <a:rPr lang="pt-PT" dirty="0"/>
                  <a:t>que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i="1" dirty="0" smtClean="0"/>
                  <a:t>é</a:t>
                </a:r>
                <a:r>
                  <a:rPr lang="pt-PT" dirty="0" smtClean="0"/>
                  <a:t> </a:t>
                </a:r>
                <a:r>
                  <a:rPr lang="pt-PT" dirty="0"/>
                  <a:t>o 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2166699"/>
                <a:ext cx="8100000" cy="2814104"/>
              </a:xfrm>
              <a:prstGeom prst="rect">
                <a:avLst/>
              </a:prstGeom>
              <a:blipFill rotWithShape="1">
                <a:blip r:embed="rId3"/>
                <a:stretch>
                  <a:fillRect l="-678" t="-1948" r="-678" b="-23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Botão de acção: personalizável 6">
                <a:hlinkClick r:id="rId4" action="ppaction://hlinksldjump" highlightClick="1"/>
              </p:cNvPr>
              <p:cNvSpPr/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solidFill>
                <a:srgbClr val="FCF8B8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>
                    <a:solidFill>
                      <a:schemeClr val="tx1"/>
                    </a:solidFill>
                  </a:rPr>
                  <a:t> </a:t>
                </a:r>
                <a:r>
                  <a:rPr lang="pt-PT" dirty="0">
                    <a:solidFill>
                      <a:schemeClr val="tx1"/>
                    </a:solidFill>
                  </a:rPr>
                  <a:t>para os níveis</a:t>
                </a:r>
              </a:p>
              <a:p>
                <a:pPr algn="ctr"/>
                <a:r>
                  <a:rPr lang="pt-PT" dirty="0">
                    <a:solidFill>
                      <a:schemeClr val="tx1"/>
                    </a:solidFill>
                  </a:rPr>
                  <a:t>de confiança mais usados</a:t>
                </a:r>
              </a:p>
            </p:txBody>
          </p:sp>
        </mc:Choice>
        <mc:Fallback xmlns="">
          <p:sp>
            <p:nvSpPr>
              <p:cNvPr id="7" name="Botão de acção: personalizável 6">
                <a:hlinkClick r:id="rId5" action="ppaction://hlinksldjump" highlightClick="1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2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3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ângulo 5"/>
              <p:cNvSpPr/>
              <p:nvPr/>
            </p:nvSpPr>
            <p:spPr>
              <a:xfrm>
                <a:off x="522000" y="2166699"/>
                <a:ext cx="8100000" cy="28141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 smtClean="0"/>
                  <a:t>Um </a:t>
                </a:r>
                <a:r>
                  <a:rPr lang="pt-PT" sz="2800" b="1" dirty="0">
                    <a:solidFill>
                      <a:srgbClr val="B4BC1A"/>
                    </a:solidFill>
                  </a:rPr>
                  <a:t>intervalo de confiança para a proporção</a:t>
                </a:r>
                <a:r>
                  <a:rPr lang="pt-PT" dirty="0" smtClean="0"/>
                  <a:t>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r>
                  <a:rPr lang="pt-PT" dirty="0" smtClean="0"/>
                  <a:t>, para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𝑛</m:t>
                    </m:r>
                    <m:r>
                      <a:rPr lang="pt-PT" i="1" dirty="0" smtClean="0">
                        <a:latin typeface="Cambria Math"/>
                      </a:rPr>
                      <m:t> ≥ 30</m:t>
                    </m:r>
                  </m:oMath>
                </a14:m>
                <a:r>
                  <a:rPr lang="pt-PT" dirty="0" smtClean="0"/>
                  <a:t> é </a:t>
                </a:r>
                <a:r>
                  <a:rPr lang="pt-PT" dirty="0"/>
                  <a:t>sempre da forma</a:t>
                </a:r>
                <a:r>
                  <a:rPr lang="pt-PT" dirty="0" smtClean="0"/>
                  <a:t>:</a:t>
                </a:r>
              </a:p>
              <a:p>
                <a:pPr algn="just"/>
                <a:endParaRPr lang="pt-PT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]"/>
                          <m:endChr m:val="["/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𝑧</m:t>
                          </m:r>
                          <m:rad>
                            <m:radPr>
                              <m:degHide m:val="on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1−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pt-PT" b="0" i="1" smtClean="0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PT" b="0" i="1" smtClean="0">
                                              <a:latin typeface="Cambria Math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</m:d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;</m:t>
                          </m:r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latin typeface="Cambria Math"/>
                            </a:rPr>
                            <m:t>𝑧</m:t>
                          </m:r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1−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pt-PT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PT" i="1">
                                              <a:latin typeface="Cambria Math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</m:d>
                                </m:num>
                                <m:den>
                                  <m:r>
                                    <a:rPr lang="pt-PT" i="1"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  <a:p>
                <a:pPr algn="just"/>
                <a:endParaRPr lang="pt-PT" dirty="0"/>
              </a:p>
              <a:p>
                <a:pPr algn="just"/>
                <a:r>
                  <a:rPr lang="pt-PT" dirty="0" smtClean="0"/>
                  <a:t>em </a:t>
                </a:r>
                <a:r>
                  <a:rPr lang="pt-PT" dirty="0"/>
                  <a:t>que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i="1" dirty="0" smtClean="0"/>
                  <a:t>é</a:t>
                </a:r>
                <a:r>
                  <a:rPr lang="pt-PT" dirty="0" smtClean="0"/>
                  <a:t> </a:t>
                </a:r>
                <a:r>
                  <a:rPr lang="pt-PT" dirty="0"/>
                  <a:t>o valor da </a:t>
                </a:r>
                <a:r>
                  <a:rPr lang="pt-PT" dirty="0" smtClean="0"/>
                  <a:t>distribuição </a:t>
                </a:r>
                <a:r>
                  <a:rPr lang="pt-PT" dirty="0"/>
                  <a:t>normal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𝑁</m:t>
                    </m:r>
                    <m:r>
                      <a:rPr lang="pt-PT" i="1" dirty="0" smtClean="0">
                        <a:latin typeface="Cambria Math"/>
                      </a:rPr>
                      <m:t>(0,1) </m:t>
                    </m:r>
                  </m:oMath>
                </a14:m>
                <a:r>
                  <a:rPr lang="pt-PT" dirty="0"/>
                  <a:t>associado ao </a:t>
                </a:r>
                <a:r>
                  <a:rPr lang="pt-PT" dirty="0" smtClean="0"/>
                  <a:t>nível </a:t>
                </a:r>
                <a:r>
                  <a:rPr lang="pt-PT" dirty="0"/>
                  <a:t>de </a:t>
                </a:r>
                <a:r>
                  <a:rPr lang="pt-PT" dirty="0" smtClean="0"/>
                  <a:t>confiança pretendido.</a:t>
                </a:r>
                <a:endParaRPr lang="pt-PT" dirty="0"/>
              </a:p>
            </p:txBody>
          </p:sp>
        </mc:Choice>
        <mc:Fallback xmlns=""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2166699"/>
                <a:ext cx="8100000" cy="2814104"/>
              </a:xfrm>
              <a:prstGeom prst="rect">
                <a:avLst/>
              </a:prstGeom>
              <a:blipFill rotWithShape="1">
                <a:blip r:embed="rId3"/>
                <a:stretch>
                  <a:fillRect l="-678" t="-1948" r="-678" b="-23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Botão de acção: personalizável 6">
                <a:hlinkClick r:id="rId4" action="ppaction://hlinksldjump" highlightClick="1"/>
              </p:cNvPr>
              <p:cNvSpPr/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solidFill>
                <a:srgbClr val="FCF8B8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>
                    <a:solidFill>
                      <a:schemeClr val="tx1"/>
                    </a:solidFill>
                  </a:rPr>
                  <a:t> </a:t>
                </a:r>
                <a:r>
                  <a:rPr lang="pt-PT" dirty="0">
                    <a:solidFill>
                      <a:schemeClr val="tx1"/>
                    </a:solidFill>
                  </a:rPr>
                  <a:t>para os níveis</a:t>
                </a:r>
              </a:p>
              <a:p>
                <a:pPr algn="ctr"/>
                <a:r>
                  <a:rPr lang="pt-PT" dirty="0">
                    <a:solidFill>
                      <a:schemeClr val="tx1"/>
                    </a:solidFill>
                  </a:rPr>
                  <a:t>de confiança mais usados</a:t>
                </a:r>
              </a:p>
            </p:txBody>
          </p:sp>
        </mc:Choice>
        <mc:Fallback xmlns="">
          <p:sp>
            <p:nvSpPr>
              <p:cNvPr id="7" name="Botão de acção: personalizável 6">
                <a:hlinkClick r:id="rId5" action="ppaction://hlinksldjump" highlightClick="1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759" y="5517232"/>
                <a:ext cx="2808312" cy="864096"/>
              </a:xfrm>
              <a:prstGeom prst="actionButtonBlank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ângulo 7"/>
          <p:cNvSpPr/>
          <p:nvPr/>
        </p:nvSpPr>
        <p:spPr>
          <a:xfrm>
            <a:off x="0" y="-27384"/>
            <a:ext cx="9144000" cy="687600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1295636" y="1340768"/>
            <a:ext cx="6552728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ela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07757959"/>
                  </p:ext>
                </p:extLst>
              </p:nvPr>
            </p:nvGraphicFramePr>
            <p:xfrm>
              <a:off x="2154070" y="2924944"/>
              <a:ext cx="4835860" cy="2376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7930"/>
                    <a:gridCol w="2417930"/>
                  </a:tblGrid>
                  <a:tr h="5940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dirty="0" smtClean="0"/>
                            <a:t>Nível de confiança</a:t>
                          </a:r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90%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1,645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95%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1,960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99%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2,576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ela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07757959"/>
                  </p:ext>
                </p:extLst>
              </p:nvPr>
            </p:nvGraphicFramePr>
            <p:xfrm>
              <a:off x="2154070" y="2924944"/>
              <a:ext cx="4835860" cy="2376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17930"/>
                    <a:gridCol w="2417930"/>
                  </a:tblGrid>
                  <a:tr h="5940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dirty="0" smtClean="0"/>
                            <a:t>Nível de confiança</a:t>
                          </a:r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4BC1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1020" b="-297959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102062" r="-100000" b="-2010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102062" b="-201031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200000" r="-100000" b="-9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200000" b="-98980"/>
                          </a:stretch>
                        </a:blipFill>
                      </a:tcPr>
                    </a:tc>
                  </a:tr>
                  <a:tr h="59406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t="-303093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ACB319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7"/>
                          <a:stretch>
                            <a:fillRect l="-100000" t="-30309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1619672" y="2195572"/>
                <a:ext cx="590465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dirty="0"/>
                  <a:t>Valores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</a:rPr>
                      <m:t>𝑧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para os </a:t>
                </a:r>
                <a:r>
                  <a:rPr lang="pt-PT" dirty="0" smtClean="0"/>
                  <a:t>níveis de </a:t>
                </a:r>
                <a:r>
                  <a:rPr lang="pt-PT" dirty="0"/>
                  <a:t>confiança mais usados</a:t>
                </a:r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2195572"/>
                <a:ext cx="5904656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upo 11"/>
          <p:cNvGrpSpPr/>
          <p:nvPr/>
        </p:nvGrpSpPr>
        <p:grpSpPr>
          <a:xfrm>
            <a:off x="7276680" y="1457040"/>
            <a:ext cx="468000" cy="468000"/>
            <a:chOff x="7622046" y="1118644"/>
            <a:chExt cx="468000" cy="468000"/>
          </a:xfrm>
        </p:grpSpPr>
        <p:sp>
          <p:nvSpPr>
            <p:cNvPr id="13" name="Oval 12">
              <a:hlinkClick r:id="rId9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Cruzada 13">
              <a:hlinkClick r:id="rId9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0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3402000" y="2889200"/>
            <a:ext cx="2340000" cy="2340000"/>
            <a:chOff x="3402000" y="2889200"/>
            <a:chExt cx="2340000" cy="2340000"/>
          </a:xfrm>
        </p:grpSpPr>
        <p:sp>
          <p:nvSpPr>
            <p:cNvPr id="9" name="Oval 8">
              <a:hlinkClick r:id="rId3" action="ppaction://hlinksldjump"/>
            </p:cNvPr>
            <p:cNvSpPr/>
            <p:nvPr/>
          </p:nvSpPr>
          <p:spPr>
            <a:xfrm>
              <a:off x="3402000" y="2889200"/>
              <a:ext cx="2340000" cy="2340000"/>
            </a:xfrm>
            <a:prstGeom prst="ellipse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" name="Rectângulo 2">
              <a:hlinkClick r:id="rId3" action="ppaction://hlinksldjump"/>
            </p:cNvPr>
            <p:cNvSpPr/>
            <p:nvPr/>
          </p:nvSpPr>
          <p:spPr>
            <a:xfrm>
              <a:off x="3442139" y="3874534"/>
              <a:ext cx="22597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b="1" dirty="0" smtClean="0"/>
                <a:t>GRAU DE CONFIANÇA</a:t>
              </a:r>
              <a:endParaRPr lang="pt-PT" dirty="0"/>
            </a:p>
          </p:txBody>
        </p:sp>
      </p:grpSp>
      <p:sp>
        <p:nvSpPr>
          <p:cNvPr id="5" name="Rectângulo 4"/>
          <p:cNvSpPr/>
          <p:nvPr/>
        </p:nvSpPr>
        <p:spPr>
          <a:xfrm>
            <a:off x="522000" y="1907540"/>
            <a:ext cx="81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/>
              <a:t>A qualidade e utilidade das estimativas dependem de três </a:t>
            </a:r>
            <a:r>
              <a:rPr lang="pt-PT" dirty="0" err="1"/>
              <a:t>fatores</a:t>
            </a:r>
            <a:r>
              <a:rPr lang="pt-PT" dirty="0"/>
              <a:t>: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683568" y="2889200"/>
            <a:ext cx="2340000" cy="2340000"/>
            <a:chOff x="683568" y="2889200"/>
            <a:chExt cx="2340000" cy="2340000"/>
          </a:xfrm>
        </p:grpSpPr>
        <p:sp>
          <p:nvSpPr>
            <p:cNvPr id="10" name="Oval 9">
              <a:hlinkClick r:id="rId4" action="ppaction://hlinksldjump"/>
            </p:cNvPr>
            <p:cNvSpPr/>
            <p:nvPr/>
          </p:nvSpPr>
          <p:spPr>
            <a:xfrm>
              <a:off x="683568" y="2889200"/>
              <a:ext cx="2340000" cy="2340000"/>
            </a:xfrm>
            <a:prstGeom prst="ellipse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2" name="Rectângulo 1">
              <a:hlinkClick r:id="rId4" action="ppaction://hlinksldjump"/>
            </p:cNvPr>
            <p:cNvSpPr/>
            <p:nvPr/>
          </p:nvSpPr>
          <p:spPr>
            <a:xfrm>
              <a:off x="971599" y="3616105"/>
              <a:ext cx="1768368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sz="2500" b="1" dirty="0" smtClean="0"/>
                <a:t>QUALIDADE</a:t>
              </a:r>
            </a:p>
          </p:txBody>
        </p:sp>
        <p:sp>
          <p:nvSpPr>
            <p:cNvPr id="7" name="Rectângulo 6">
              <a:hlinkClick r:id="rId4" action="ppaction://hlinksldjump"/>
            </p:cNvPr>
            <p:cNvSpPr/>
            <p:nvPr/>
          </p:nvSpPr>
          <p:spPr>
            <a:xfrm>
              <a:off x="1270046" y="3974560"/>
              <a:ext cx="117147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pt-PT" b="1" dirty="0" smtClean="0">
                  <a:solidFill>
                    <a:prstClr val="black"/>
                  </a:solidFill>
                </a:rPr>
                <a:t>DA</a:t>
              </a:r>
            </a:p>
            <a:p>
              <a:pPr lvl="0" algn="ctr"/>
              <a:r>
                <a:rPr lang="pt-PT" b="1" dirty="0" smtClean="0">
                  <a:solidFill>
                    <a:prstClr val="black"/>
                  </a:solidFill>
                </a:rPr>
                <a:t>AMOSTRA</a:t>
              </a:r>
              <a:endParaRPr lang="pt-PT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6235177" y="2889200"/>
            <a:ext cx="2340000" cy="2340000"/>
            <a:chOff x="6235177" y="2889200"/>
            <a:chExt cx="2340000" cy="2340000"/>
          </a:xfrm>
        </p:grpSpPr>
        <p:sp>
          <p:nvSpPr>
            <p:cNvPr id="11" name="Oval 10">
              <a:hlinkClick r:id="rId5" action="ppaction://hlinksldjump"/>
            </p:cNvPr>
            <p:cNvSpPr/>
            <p:nvPr/>
          </p:nvSpPr>
          <p:spPr>
            <a:xfrm>
              <a:off x="6235177" y="2889200"/>
              <a:ext cx="2340000" cy="2340000"/>
            </a:xfrm>
            <a:prstGeom prst="ellipse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" name="Rectângulo 3">
              <a:hlinkClick r:id="rId5" action="ppaction://hlinksldjump"/>
            </p:cNvPr>
            <p:cNvSpPr/>
            <p:nvPr/>
          </p:nvSpPr>
          <p:spPr>
            <a:xfrm>
              <a:off x="6581597" y="3616105"/>
              <a:ext cx="1675202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sz="2500" b="1" dirty="0" smtClean="0"/>
                <a:t>DIMENSÃO</a:t>
              </a:r>
            </a:p>
          </p:txBody>
        </p:sp>
        <p:sp>
          <p:nvSpPr>
            <p:cNvPr id="13" name="Rectângulo 12">
              <a:hlinkClick r:id="rId5" action="ppaction://hlinksldjump"/>
            </p:cNvPr>
            <p:cNvSpPr/>
            <p:nvPr/>
          </p:nvSpPr>
          <p:spPr>
            <a:xfrm>
              <a:off x="6831388" y="3974559"/>
              <a:ext cx="117147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pt-PT" b="1" dirty="0" smtClean="0">
                  <a:solidFill>
                    <a:prstClr val="black"/>
                  </a:solidFill>
                </a:rPr>
                <a:t>DA</a:t>
              </a:r>
            </a:p>
            <a:p>
              <a:pPr lvl="0" algn="ctr"/>
              <a:r>
                <a:rPr lang="pt-PT" b="1" dirty="0" smtClean="0">
                  <a:solidFill>
                    <a:prstClr val="black"/>
                  </a:solidFill>
                </a:rPr>
                <a:t>AMOSTRA</a:t>
              </a:r>
              <a:endParaRPr lang="pt-PT" dirty="0">
                <a:solidFill>
                  <a:prstClr val="black"/>
                </a:solidFill>
              </a:endParaRPr>
            </a:p>
          </p:txBody>
        </p:sp>
      </p:grpSp>
      <p:sp>
        <p:nvSpPr>
          <p:cNvPr id="17" name="Title 2"/>
          <p:cNvSpPr>
            <a:spLocks noGrp="1"/>
          </p:cNvSpPr>
          <p:nvPr>
            <p:ph type="title"/>
          </p:nvPr>
        </p:nvSpPr>
        <p:spPr>
          <a:xfrm>
            <a:off x="2123728" y="-315416"/>
            <a:ext cx="537671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INTERPRETAÇÃO DO CONCEITO DE INTERVALO DE CONFIANÇA</a:t>
            </a:r>
            <a:endParaRPr lang="pt-PT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2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250"/>
                            </p:stCondLst>
                            <p:childTnLst>
                              <p:par>
                                <p:cTn id="3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50"/>
                            </p:stCondLst>
                            <p:childTnLst>
                              <p:par>
                                <p:cTn id="4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2786</TotalTime>
  <Words>904</Words>
  <Application>Microsoft Office PowerPoint</Application>
  <PresentationFormat>Apresentação no Ecrã (4:3)</PresentationFormat>
  <Paragraphs>124</Paragraphs>
  <Slides>14</Slides>
  <Notes>0</Notes>
  <HiddenSlides>7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Office Theme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  <vt:lpstr>INTERPRETAÇÃO DO CONCEITO DE INTERVALO DE CONFIANÇA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Filipe Arroja Inácio</dc:creator>
  <cp:lastModifiedBy>Sofia Pereira Carvalhosa</cp:lastModifiedBy>
  <cp:revision>155</cp:revision>
  <dcterms:created xsi:type="dcterms:W3CDTF">2015-01-21T11:46:35Z</dcterms:created>
  <dcterms:modified xsi:type="dcterms:W3CDTF">2016-05-09T10:56:41Z</dcterms:modified>
</cp:coreProperties>
</file>