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61" r:id="rId3"/>
    <p:sldId id="304" r:id="rId4"/>
    <p:sldId id="312" r:id="rId5"/>
    <p:sldId id="315" r:id="rId6"/>
    <p:sldId id="311" r:id="rId7"/>
    <p:sldId id="316" r:id="rId8"/>
    <p:sldId id="262" r:id="rId9"/>
    <p:sldId id="318" r:id="rId10"/>
    <p:sldId id="264" r:id="rId11"/>
    <p:sldId id="319" r:id="rId12"/>
    <p:sldId id="313" r:id="rId13"/>
    <p:sldId id="320" r:id="rId14"/>
    <p:sldId id="321" r:id="rId15"/>
    <p:sldId id="336" r:id="rId16"/>
    <p:sldId id="337" r:id="rId17"/>
    <p:sldId id="338" r:id="rId18"/>
    <p:sldId id="325" r:id="rId19"/>
    <p:sldId id="327" r:id="rId20"/>
    <p:sldId id="328" r:id="rId21"/>
    <p:sldId id="329" r:id="rId22"/>
    <p:sldId id="331" r:id="rId23"/>
    <p:sldId id="332" r:id="rId24"/>
    <p:sldId id="334" r:id="rId25"/>
    <p:sldId id="33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e carvalho" initials="fc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342"/>
    <a:srgbClr val="0D677A"/>
    <a:srgbClr val="4F81BD"/>
    <a:srgbClr val="ED1C24"/>
    <a:srgbClr val="00ADEE"/>
    <a:srgbClr val="404040"/>
    <a:srgbClr val="22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92766" autoAdjust="0"/>
  </p:normalViewPr>
  <p:slideViewPr>
    <p:cSldViewPr snapToGrid="0" snapToObjects="1">
      <p:cViewPr>
        <p:scale>
          <a:sx n="90" d="100"/>
          <a:sy n="90" d="100"/>
        </p:scale>
        <p:origin x="-1638" y="-162"/>
      </p:cViewPr>
      <p:guideLst>
        <p:guide orient="horz" pos="482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09-06-2016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02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914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1235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607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9968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0954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064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757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578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79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8454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1218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690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23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46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668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57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jp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2.jp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5.png"/><Relationship Id="rId3" Type="http://schemas.openxmlformats.org/officeDocument/2006/relationships/image" Target="../media/image3.jpg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20.png"/><Relationship Id="rId5" Type="http://schemas.openxmlformats.org/officeDocument/2006/relationships/image" Target="../media/image89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8" Type="http://schemas.openxmlformats.org/officeDocument/2006/relationships/image" Target="../media/image103.png"/><Relationship Id="rId3" Type="http://schemas.openxmlformats.org/officeDocument/2006/relationships/image" Target="../media/image3.jpg"/><Relationship Id="rId21" Type="http://schemas.openxmlformats.org/officeDocument/2006/relationships/image" Target="../media/image10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3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8.png"/><Relationship Id="rId5" Type="http://schemas.openxmlformats.org/officeDocument/2006/relationships/image" Target="../media/image99.png"/><Relationship Id="rId15" Type="http://schemas.openxmlformats.org/officeDocument/2006/relationships/image" Target="../media/image112.png"/><Relationship Id="rId19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0.png"/><Relationship Id="rId1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8" Type="http://schemas.openxmlformats.org/officeDocument/2006/relationships/image" Target="../media/image116.png"/><Relationship Id="rId26" Type="http://schemas.openxmlformats.org/officeDocument/2006/relationships/image" Target="../media/image118.png"/><Relationship Id="rId3" Type="http://schemas.openxmlformats.org/officeDocument/2006/relationships/image" Target="../media/image3.jpg"/><Relationship Id="rId21" Type="http://schemas.openxmlformats.org/officeDocument/2006/relationships/image" Target="../media/image117.png"/><Relationship Id="rId12" Type="http://schemas.openxmlformats.org/officeDocument/2006/relationships/image" Target="../media/image115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0.png"/><Relationship Id="rId15" Type="http://schemas.openxmlformats.org/officeDocument/2006/relationships/image" Target="../media/image126.png"/><Relationship Id="rId28" Type="http://schemas.openxmlformats.org/officeDocument/2006/relationships/image" Target="../media/image123.png"/><Relationship Id="rId10" Type="http://schemas.openxmlformats.org/officeDocument/2006/relationships/image" Target="../media/image121.png"/><Relationship Id="rId4" Type="http://schemas.openxmlformats.org/officeDocument/2006/relationships/image" Target="../media/image109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20.png"/><Relationship Id="rId30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2.jp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2.jp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2.jp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.jp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34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2.jp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9134" y="2271861"/>
            <a:ext cx="4402318" cy="3252246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5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sucessões</a:t>
            </a:r>
            <a:endParaRPr lang="en-US" sz="5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92941" y="1111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5"/>
              <p:cNvSpPr txBox="1"/>
              <p:nvPr/>
            </p:nvSpPr>
            <p:spPr>
              <a:xfrm>
                <a:off x="971550" y="1198316"/>
                <a:ext cx="7148960" cy="11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números reais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dada a sucessão de termo geral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𝑎𝑛</m:t>
                        </m:r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𝑐𝑛</m:t>
                        </m:r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𝑐𝑛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 todo 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</a:p>
            </p:txBody>
          </p:sp>
        </mc:Choice>
        <mc:Fallback xmlns="">
          <p:sp>
            <p:nvSpPr>
              <p:cNvPr id="2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198316"/>
                <a:ext cx="7148960" cy="1106265"/>
              </a:xfrm>
              <a:prstGeom prst="rect">
                <a:avLst/>
              </a:prstGeom>
              <a:blipFill rotWithShape="1">
                <a:blip r:embed="rId4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408680" y="2267066"/>
                <a:ext cx="3865641" cy="72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𝑎𝑛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𝑐𝑛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se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80" y="2267066"/>
                <a:ext cx="3865641" cy="724173"/>
              </a:xfrm>
              <a:prstGeom prst="rect">
                <a:avLst/>
              </a:prstGeom>
              <a:blipFill rotWithShape="1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1392914" y="3212997"/>
                <a:ext cx="4351731" cy="72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𝑎𝑛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𝑐𝑛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se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14" y="3212997"/>
                <a:ext cx="4351731" cy="724173"/>
              </a:xfrm>
              <a:prstGeom prst="rect">
                <a:avLst/>
              </a:prstGeom>
              <a:blipFill rotWithShape="1">
                <a:blip r:embed="rId6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1392913" y="4342859"/>
                <a:ext cx="4351731" cy="72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𝑎𝑛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𝑐𝑛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se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13" y="4342859"/>
                <a:ext cx="4351731" cy="724173"/>
              </a:xfrm>
              <a:prstGeom prst="rect">
                <a:avLst/>
              </a:prstGeom>
              <a:blipFill rotWithShape="1">
                <a:blip r:embed="rId7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392912" y="5367618"/>
                <a:ext cx="4351731" cy="72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𝑎𝑛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𝑐𝑛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a</m:t>
                    </m:r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12" y="5367618"/>
                <a:ext cx="4351731" cy="724173"/>
              </a:xfrm>
              <a:prstGeom prst="rect">
                <a:avLst/>
              </a:prstGeom>
              <a:blipFill rotWithShape="1">
                <a:blip r:embed="rId8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uvem 4"/>
          <p:cNvSpPr/>
          <p:nvPr/>
        </p:nvSpPr>
        <p:spPr>
          <a:xfrm>
            <a:off x="5707118" y="2639851"/>
            <a:ext cx="2608044" cy="1979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Deves saber estes resultados de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memória</a:t>
            </a:r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Rectângulo 2"/>
          <p:cNvSpPr/>
          <p:nvPr/>
        </p:nvSpPr>
        <p:spPr>
          <a:xfrm>
            <a:off x="971550" y="765175"/>
            <a:ext cx="112922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971550" y="148507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550" y="148507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1550" y="3329814"/>
                <a:ext cx="6996793" cy="209234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racional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𝑞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𝑞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𝑞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𝑞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3329814"/>
                <a:ext cx="6996793" cy="209234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550" y="1200666"/>
                <a:ext cx="6996793" cy="1597388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Consequência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de uma sucessão constante é a própria constante.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200666"/>
                <a:ext cx="6996793" cy="1597388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2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13"/>
          <p:cNvSpPr txBox="1"/>
          <p:nvPr/>
        </p:nvSpPr>
        <p:spPr>
          <a:xfrm>
            <a:off x="895367" y="784029"/>
            <a:ext cx="8054669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974174" y="1485038"/>
                <a:ext cx="3865641" cy="3878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0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pt-PT" b="0" i="0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b="0" i="0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pt-PT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pt-PT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PT" i="0" dirty="0">
                                <a:latin typeface="Cambria Math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pt-PT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74" y="1485038"/>
                <a:ext cx="3865641" cy="3878819"/>
              </a:xfrm>
              <a:prstGeom prst="rect">
                <a:avLst/>
              </a:prstGeom>
              <a:blipFill rotWithShape="1">
                <a:blip r:embed="rId4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4378036" y="1506395"/>
                <a:ext cx="4572000" cy="31133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0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e>
                    </m:func>
                    <m:r>
                      <a:rPr lang="pt-PT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5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e>
                    </m:func>
                    <m:r>
                      <a:rPr lang="pt-PT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5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pt-PT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5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36" y="1506395"/>
                <a:ext cx="4572000" cy="3113353"/>
              </a:xfrm>
              <a:prstGeom prst="rect">
                <a:avLst/>
              </a:prstGeom>
              <a:blipFill rotWithShape="1">
                <a:blip r:embed="rId5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2406812" y="1497159"/>
                <a:ext cx="385042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12" y="1497159"/>
                <a:ext cx="385042" cy="631007"/>
              </a:xfrm>
              <a:prstGeom prst="rect">
                <a:avLst/>
              </a:prstGeom>
              <a:blipFill rotWithShape="1">
                <a:blip r:embed="rId6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2374293" y="2705890"/>
                <a:ext cx="606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93" y="2705890"/>
                <a:ext cx="60625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2342517" y="3748088"/>
                <a:ext cx="606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517" y="3748088"/>
                <a:ext cx="60625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2038945" y="4735978"/>
                <a:ext cx="335348" cy="48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45" y="4735978"/>
                <a:ext cx="335348" cy="484620"/>
              </a:xfrm>
              <a:prstGeom prst="rect">
                <a:avLst/>
              </a:prstGeom>
              <a:blipFill rotWithShape="1">
                <a:blip r:embed="rId9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5545876" y="1672907"/>
                <a:ext cx="606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76" y="1672907"/>
                <a:ext cx="60625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5608940" y="2511868"/>
                <a:ext cx="1509451" cy="588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=+∞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940" y="2511868"/>
                <a:ext cx="1509451" cy="5880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30"/>
              <p:cNvSpPr/>
              <p:nvPr/>
            </p:nvSpPr>
            <p:spPr>
              <a:xfrm>
                <a:off x="5738791" y="368913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c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791" y="3689130"/>
                <a:ext cx="3658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3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finitos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92941" y="1111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5"/>
              <p:cNvSpPr txBox="1"/>
              <p:nvPr/>
            </p:nvSpPr>
            <p:spPr>
              <a:xfrm>
                <a:off x="971550" y="794252"/>
                <a:ext cx="756502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⁡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⁡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794252"/>
                <a:ext cx="7565029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64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84361" y="1331958"/>
                <a:ext cx="2796409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1" y="1331958"/>
                <a:ext cx="2796409" cy="641073"/>
              </a:xfrm>
              <a:prstGeom prst="rect">
                <a:avLst/>
              </a:prstGeom>
              <a:blipFill rotWithShape="1">
                <a:blip r:embed="rId5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971550" y="2043562"/>
                <a:ext cx="2796409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043562"/>
                <a:ext cx="2796409" cy="640496"/>
              </a:xfrm>
              <a:prstGeom prst="rect">
                <a:avLst/>
              </a:prstGeom>
              <a:blipFill rotWithShape="1">
                <a:blip r:embed="rId6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971549" y="2789573"/>
                <a:ext cx="4972050" cy="755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2789573"/>
                <a:ext cx="4972050" cy="755207"/>
              </a:xfrm>
              <a:prstGeom prst="rect">
                <a:avLst/>
              </a:prstGeom>
              <a:blipFill rotWithShape="1">
                <a:blip r:embed="rId7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971550" y="3567469"/>
                <a:ext cx="3617913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3567469"/>
                <a:ext cx="3617913" cy="640496"/>
              </a:xfrm>
              <a:prstGeom prst="rect">
                <a:avLst/>
              </a:prstGeom>
              <a:blipFill rotWithShape="1">
                <a:blip r:embed="rId8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971550" y="5133688"/>
                <a:ext cx="5492312" cy="1462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968500" indent="65088"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</a:t>
                </a:r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⁺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≥0, 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68500" indent="65088"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&gt;0, 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5133688"/>
                <a:ext cx="5492312" cy="1462132"/>
              </a:xfrm>
              <a:prstGeom prst="rect">
                <a:avLst/>
              </a:prstGeom>
              <a:blipFill rotWithShape="1">
                <a:blip r:embed="rId9"/>
                <a:stretch>
                  <a:fillRect l="-666" b="-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971549" y="4312644"/>
                <a:ext cx="2796409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4312644"/>
                <a:ext cx="2796409" cy="641073"/>
              </a:xfrm>
              <a:prstGeom prst="rect">
                <a:avLst/>
              </a:prstGeom>
              <a:blipFill rotWithShape="1">
                <a:blip r:embed="rId10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4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2628" y="11362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13"/>
          <p:cNvSpPr txBox="1"/>
          <p:nvPr/>
        </p:nvSpPr>
        <p:spPr>
          <a:xfrm>
            <a:off x="982455" y="686055"/>
            <a:ext cx="8054669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1022368" y="1114850"/>
                <a:ext cx="3865641" cy="5735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pt-PT" b="0" i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im</m:t>
                            </m:r>
                          </m:e>
                          <m:lim>
                            <m:r>
                              <a:rPr lang="pt-PT" b="0" i="0" smtClean="0"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3+</m:t>
                            </m:r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</m:func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2×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t-PT" i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8" y="1114850"/>
                <a:ext cx="3865641" cy="5735481"/>
              </a:xfrm>
              <a:prstGeom prst="rect">
                <a:avLst/>
              </a:prstGeom>
              <a:blipFill rotWithShape="1">
                <a:blip r:embed="rId4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2603074" y="1115541"/>
                <a:ext cx="2172198" cy="692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74" y="1115541"/>
                <a:ext cx="2172198" cy="6920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4"/>
              <p:cNvSpPr/>
              <p:nvPr/>
            </p:nvSpPr>
            <p:spPr>
              <a:xfrm>
                <a:off x="4582960" y="1256471"/>
                <a:ext cx="124264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=3+0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960" y="1256471"/>
                <a:ext cx="1242648" cy="4564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4"/>
              <p:cNvSpPr/>
              <p:nvPr/>
            </p:nvSpPr>
            <p:spPr>
              <a:xfrm>
                <a:off x="5406028" y="1256428"/>
                <a:ext cx="601447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028" y="1256428"/>
                <a:ext cx="601447" cy="4564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4"/>
              <p:cNvSpPr/>
              <p:nvPr/>
            </p:nvSpPr>
            <p:spPr>
              <a:xfrm>
                <a:off x="2696310" y="2037408"/>
                <a:ext cx="2264531" cy="648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10" y="2037408"/>
                <a:ext cx="2264531" cy="648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4"/>
              <p:cNvSpPr/>
              <p:nvPr/>
            </p:nvSpPr>
            <p:spPr>
              <a:xfrm>
                <a:off x="4769589" y="2134354"/>
                <a:ext cx="124264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=0−3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89" y="2134354"/>
                <a:ext cx="1242648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4"/>
              <p:cNvSpPr/>
              <p:nvPr/>
            </p:nvSpPr>
            <p:spPr>
              <a:xfrm>
                <a:off x="5596506" y="2134751"/>
                <a:ext cx="774571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506" y="2134751"/>
                <a:ext cx="774571" cy="45647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4"/>
              <p:cNvSpPr/>
              <p:nvPr/>
            </p:nvSpPr>
            <p:spPr>
              <a:xfrm>
                <a:off x="3026609" y="2863802"/>
                <a:ext cx="2669320" cy="692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09" y="2863802"/>
                <a:ext cx="2669320" cy="6920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4"/>
              <p:cNvSpPr/>
              <p:nvPr/>
            </p:nvSpPr>
            <p:spPr>
              <a:xfrm>
                <a:off x="5499720" y="2881372"/>
                <a:ext cx="1521891" cy="714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20" y="2881372"/>
                <a:ext cx="1521891" cy="714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4"/>
              <p:cNvSpPr/>
              <p:nvPr/>
            </p:nvSpPr>
            <p:spPr>
              <a:xfrm>
                <a:off x="6808540" y="2891629"/>
                <a:ext cx="545342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540" y="2891629"/>
                <a:ext cx="545342" cy="6824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4"/>
              <p:cNvSpPr/>
              <p:nvPr/>
            </p:nvSpPr>
            <p:spPr>
              <a:xfrm>
                <a:off x="2432301" y="3635359"/>
                <a:ext cx="1266757" cy="99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/>
                                    <a:cs typeface="Arial" panose="020B0604020202020204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/>
                                    <a:cs typeface="Arial" panose="020B0604020202020204" pitchFamily="34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301" y="3635359"/>
                <a:ext cx="1266757" cy="9945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4"/>
              <p:cNvSpPr/>
              <p:nvPr/>
            </p:nvSpPr>
            <p:spPr>
              <a:xfrm>
                <a:off x="3515533" y="3764655"/>
                <a:ext cx="594073" cy="851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533" y="3764655"/>
                <a:ext cx="594073" cy="85100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4"/>
              <p:cNvSpPr/>
              <p:nvPr/>
            </p:nvSpPr>
            <p:spPr>
              <a:xfrm>
                <a:off x="3932553" y="3871435"/>
                <a:ext cx="1018227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53" y="3871435"/>
                <a:ext cx="1018227" cy="68249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4"/>
              <p:cNvSpPr/>
              <p:nvPr/>
            </p:nvSpPr>
            <p:spPr>
              <a:xfrm>
                <a:off x="4718957" y="3981943"/>
                <a:ext cx="60144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7" y="3981943"/>
                <a:ext cx="601447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4"/>
              <p:cNvSpPr/>
              <p:nvPr/>
            </p:nvSpPr>
            <p:spPr>
              <a:xfrm>
                <a:off x="2823389" y="4778545"/>
                <a:ext cx="1895071" cy="68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89" y="4778545"/>
                <a:ext cx="1895071" cy="6835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4"/>
              <p:cNvSpPr/>
              <p:nvPr/>
            </p:nvSpPr>
            <p:spPr>
              <a:xfrm>
                <a:off x="4516390" y="4808848"/>
                <a:ext cx="966931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90" y="4808848"/>
                <a:ext cx="966931" cy="67993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4"/>
              <p:cNvSpPr/>
              <p:nvPr/>
            </p:nvSpPr>
            <p:spPr>
              <a:xfrm>
                <a:off x="5304620" y="4917149"/>
                <a:ext cx="60144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20" y="4917149"/>
                <a:ext cx="601447" cy="5078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4"/>
              <p:cNvSpPr/>
              <p:nvPr/>
            </p:nvSpPr>
            <p:spPr>
              <a:xfrm>
                <a:off x="2538804" y="5698023"/>
                <a:ext cx="1606465" cy="758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−5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04" y="5698023"/>
                <a:ext cx="1606465" cy="75873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4"/>
              <p:cNvSpPr/>
              <p:nvPr/>
            </p:nvSpPr>
            <p:spPr>
              <a:xfrm>
                <a:off x="3947188" y="5703900"/>
                <a:ext cx="904671" cy="7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88" y="5703900"/>
                <a:ext cx="904671" cy="79618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4"/>
              <p:cNvSpPr/>
              <p:nvPr/>
            </p:nvSpPr>
            <p:spPr>
              <a:xfrm>
                <a:off x="4672483" y="5799953"/>
                <a:ext cx="570990" cy="681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3" y="5799953"/>
                <a:ext cx="570990" cy="68185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1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ângulo arredondado 26"/>
          <p:cNvSpPr/>
          <p:nvPr/>
        </p:nvSpPr>
        <p:spPr>
          <a:xfrm>
            <a:off x="3237074" y="4113585"/>
            <a:ext cx="4825839" cy="2058615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5585068" y="5558694"/>
                <a:ext cx="1470934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+∞+(−∞)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68" y="5558694"/>
                <a:ext cx="1470934" cy="408623"/>
              </a:xfrm>
              <a:prstGeom prst="roundRect">
                <a:avLst/>
              </a:prstGeom>
              <a:blipFill rotWithShape="1">
                <a:blip r:embed="rId4"/>
                <a:stretch>
                  <a:fillRect b="-5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ângulo 6"/>
          <p:cNvSpPr/>
          <p:nvPr/>
        </p:nvSpPr>
        <p:spPr>
          <a:xfrm>
            <a:off x="5585068" y="5461867"/>
            <a:ext cx="1532183" cy="53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6190369" y="4882110"/>
                <a:ext cx="1470934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+∞+(−∞)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69" y="4882110"/>
                <a:ext cx="1470934" cy="408623"/>
              </a:xfrm>
              <a:prstGeom prst="roundRect">
                <a:avLst/>
              </a:prstGeom>
              <a:blipFill rotWithShape="1">
                <a:blip r:embed="rId5"/>
                <a:stretch>
                  <a:fillRect b="-5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ângulo 4"/>
          <p:cNvSpPr/>
          <p:nvPr/>
        </p:nvSpPr>
        <p:spPr>
          <a:xfrm>
            <a:off x="6172403" y="4821570"/>
            <a:ext cx="1488900" cy="548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5782119" y="4296464"/>
                <a:ext cx="1470934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+∞+(−∞)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19" y="4296464"/>
                <a:ext cx="1470934" cy="408623"/>
              </a:xfrm>
              <a:prstGeom prst="roundRect">
                <a:avLst/>
              </a:prstGeom>
              <a:blipFill rotWithShape="1">
                <a:blip r:embed="rId6"/>
                <a:stretch>
                  <a:fillRect b="-5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ângulo 2"/>
          <p:cNvSpPr/>
          <p:nvPr/>
        </p:nvSpPr>
        <p:spPr>
          <a:xfrm>
            <a:off x="5782119" y="4210058"/>
            <a:ext cx="1662605" cy="55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infinitos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6171" y="2568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624693" y="4113707"/>
                <a:ext cx="2796409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93" y="4113707"/>
                <a:ext cx="2796409" cy="648767"/>
              </a:xfrm>
              <a:prstGeom prst="rect">
                <a:avLst/>
              </a:prstGeom>
              <a:blipFill rotWithShape="1">
                <a:blip r:embed="rId7"/>
                <a:stretch>
                  <a:fillRect l="-15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550" y="1200666"/>
                <a:ext cx="4369884" cy="267647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Adição</a:t>
                </a: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200666"/>
                <a:ext cx="4369884" cy="2676477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"/>
              <p:cNvSpPr/>
              <p:nvPr/>
            </p:nvSpPr>
            <p:spPr>
              <a:xfrm>
                <a:off x="5747772" y="4113707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772" y="4113707"/>
                <a:ext cx="1731265" cy="648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"/>
              <p:cNvSpPr/>
              <p:nvPr/>
            </p:nvSpPr>
            <p:spPr>
              <a:xfrm>
                <a:off x="6667931" y="4210058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=+∞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31" y="4210058"/>
                <a:ext cx="898641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"/>
              <p:cNvSpPr/>
              <p:nvPr/>
            </p:nvSpPr>
            <p:spPr>
              <a:xfrm>
                <a:off x="3624693" y="4721511"/>
                <a:ext cx="2796409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−4−2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93" y="4721511"/>
                <a:ext cx="2796409" cy="648767"/>
              </a:xfrm>
              <a:prstGeom prst="rect">
                <a:avLst/>
              </a:prstGeom>
              <a:blipFill rotWithShape="1">
                <a:blip r:embed="rId11"/>
                <a:stretch>
                  <a:fillRect l="-15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1"/>
              <p:cNvSpPr/>
              <p:nvPr/>
            </p:nvSpPr>
            <p:spPr>
              <a:xfrm>
                <a:off x="6067337" y="4728654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337" y="4728654"/>
                <a:ext cx="1731265" cy="6487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"/>
              <p:cNvSpPr/>
              <p:nvPr/>
            </p:nvSpPr>
            <p:spPr>
              <a:xfrm>
                <a:off x="6975905" y="4810553"/>
                <a:ext cx="898641" cy="55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=−4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05" y="4810553"/>
                <a:ext cx="898641" cy="5586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"/>
              <p:cNvSpPr/>
              <p:nvPr/>
            </p:nvSpPr>
            <p:spPr>
              <a:xfrm>
                <a:off x="3630538" y="5370278"/>
                <a:ext cx="2796409" cy="63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38" y="5370278"/>
                <a:ext cx="2796409" cy="631135"/>
              </a:xfrm>
              <a:prstGeom prst="rect">
                <a:avLst/>
              </a:prstGeom>
              <a:blipFill rotWithShape="1">
                <a:blip r:embed="rId14"/>
                <a:stretch>
                  <a:fillRect l="-15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/>
              <p:cNvSpPr/>
              <p:nvPr/>
            </p:nvSpPr>
            <p:spPr>
              <a:xfrm>
                <a:off x="5560162" y="5371039"/>
                <a:ext cx="1731265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162" y="5371039"/>
                <a:ext cx="1731265" cy="64049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"/>
              <p:cNvSpPr/>
              <p:nvPr/>
            </p:nvSpPr>
            <p:spPr>
              <a:xfrm>
                <a:off x="6546083" y="5461867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=−∞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83" y="5461867"/>
                <a:ext cx="898641" cy="5078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37074" y="33235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58680" y="3126398"/>
            <a:ext cx="11320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sz="45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6488" y="3308887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2325519" y="3624943"/>
            <a:ext cx="1669538" cy="1453056"/>
          </a:xfrm>
          <a:custGeom>
            <a:avLst/>
            <a:gdLst>
              <a:gd name="connsiteX0" fmla="*/ 1669538 w 1669538"/>
              <a:gd name="connsiteY0" fmla="*/ 0 h 1453056"/>
              <a:gd name="connsiteX1" fmla="*/ 14910 w 1669538"/>
              <a:gd name="connsiteY1" fmla="*/ 1110343 h 1453056"/>
              <a:gd name="connsiteX2" fmla="*/ 853110 w 1669538"/>
              <a:gd name="connsiteY2" fmla="*/ 1426028 h 1453056"/>
              <a:gd name="connsiteX3" fmla="*/ 842224 w 1669538"/>
              <a:gd name="connsiteY3" fmla="*/ 1415143 h 14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9538" h="1453056">
                <a:moveTo>
                  <a:pt x="1669538" y="0"/>
                </a:moveTo>
                <a:cubicBezTo>
                  <a:pt x="910259" y="436336"/>
                  <a:pt x="150981" y="872672"/>
                  <a:pt x="14910" y="1110343"/>
                </a:cubicBezTo>
                <a:cubicBezTo>
                  <a:pt x="-121161" y="1348014"/>
                  <a:pt x="715224" y="1375228"/>
                  <a:pt x="853110" y="1426028"/>
                </a:cubicBezTo>
                <a:cubicBezTo>
                  <a:pt x="990996" y="1476828"/>
                  <a:pt x="916610" y="1445985"/>
                  <a:pt x="842224" y="141514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3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4288 0.22986 L -0.04288 0.230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37" grpId="1" animBg="1"/>
      <p:bldP spid="7" grpId="0" animBg="1"/>
      <p:bldP spid="40" grpId="0" animBg="1"/>
      <p:bldP spid="40" grpId="1" animBg="1"/>
      <p:bldP spid="5" grpId="0" animBg="1"/>
      <p:bldP spid="36" grpId="0" animBg="1"/>
      <p:bldP spid="36" grpId="1" animBg="1"/>
      <p:bldP spid="3" grpId="0" animBg="1"/>
      <p:bldP spid="2" grpId="0"/>
      <p:bldP spid="19" grpId="0"/>
      <p:bldP spid="20" grpId="0"/>
      <p:bldP spid="24" grpId="0"/>
      <p:bldP spid="25" grpId="0"/>
      <p:bldP spid="26" grpId="0"/>
      <p:bldP spid="28" grpId="0"/>
      <p:bldP spid="29" grpId="0"/>
      <p:bldP spid="30" grpId="0"/>
      <p:bldP spid="9" grpId="0"/>
      <p:bldP spid="9" grpId="1"/>
      <p:bldP spid="39" grpId="0"/>
      <p:bldP spid="39" grpId="1"/>
      <p:bldP spid="38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549" y="1022866"/>
                <a:ext cx="7905543" cy="353458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Multiplicação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−∞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022866"/>
                <a:ext cx="7905543" cy="353458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220017" y="27765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85756" y="2568847"/>
            <a:ext cx="11320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sz="45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49785" y="1580123"/>
                <a:ext cx="4572000" cy="16435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ℚ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for par</a:t>
                </a: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−∞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for ímpar</a:t>
                </a:r>
              </a:p>
              <a:p>
                <a:pPr marL="642938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∞×0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5" y="1580123"/>
                <a:ext cx="4572000" cy="1643527"/>
              </a:xfrm>
              <a:prstGeom prst="rect">
                <a:avLst/>
              </a:prstGeom>
              <a:blipFill rotWithShape="1">
                <a:blip r:embed="rId5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infinitos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6171" y="2568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251580" y="4645376"/>
                <a:ext cx="2796409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580" y="4645376"/>
                <a:ext cx="2796409" cy="683520"/>
              </a:xfrm>
              <a:prstGeom prst="rect">
                <a:avLst/>
              </a:prstGeom>
              <a:blipFill rotWithShape="1">
                <a:blip r:embed="rId6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"/>
              <p:cNvSpPr/>
              <p:nvPr/>
            </p:nvSpPr>
            <p:spPr>
              <a:xfrm>
                <a:off x="3251580" y="5253180"/>
                <a:ext cx="2796409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580" y="5253180"/>
                <a:ext cx="2796409" cy="683520"/>
              </a:xfrm>
              <a:prstGeom prst="rect">
                <a:avLst/>
              </a:prstGeom>
              <a:blipFill rotWithShape="1">
                <a:blip r:embed="rId8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"/>
              <p:cNvSpPr/>
              <p:nvPr/>
            </p:nvSpPr>
            <p:spPr>
              <a:xfrm>
                <a:off x="6275203" y="5393085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−∞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03" y="5393085"/>
                <a:ext cx="898641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"/>
              <p:cNvSpPr/>
              <p:nvPr/>
            </p:nvSpPr>
            <p:spPr>
              <a:xfrm>
                <a:off x="3279459" y="5901947"/>
                <a:ext cx="2796409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459" y="5901947"/>
                <a:ext cx="2796409" cy="737253"/>
              </a:xfrm>
              <a:prstGeom prst="rect">
                <a:avLst/>
              </a:prstGeom>
              <a:blipFill rotWithShape="1">
                <a:blip r:embed="rId11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40448" y="2781007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5332105" y="4851700"/>
                <a:ext cx="943098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0×∞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05" y="4851700"/>
                <a:ext cx="943098" cy="40862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5319405" y="5465754"/>
                <a:ext cx="861146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0×∞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405" y="5465754"/>
                <a:ext cx="861146" cy="408623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5117817" y="6094130"/>
                <a:ext cx="861146" cy="408623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0×∞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17" y="6094130"/>
                <a:ext cx="861146" cy="40862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ângulo 2"/>
          <p:cNvSpPr/>
          <p:nvPr/>
        </p:nvSpPr>
        <p:spPr>
          <a:xfrm>
            <a:off x="5297371" y="4784772"/>
            <a:ext cx="983199" cy="51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5297459" y="5387680"/>
            <a:ext cx="983199" cy="51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ctângulo 34"/>
          <p:cNvSpPr/>
          <p:nvPr/>
        </p:nvSpPr>
        <p:spPr>
          <a:xfrm>
            <a:off x="5099380" y="6039121"/>
            <a:ext cx="983199" cy="51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"/>
              <p:cNvSpPr/>
              <p:nvPr/>
            </p:nvSpPr>
            <p:spPr>
              <a:xfrm>
                <a:off x="6066344" y="4784772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44" y="4784772"/>
                <a:ext cx="898641" cy="5078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"/>
              <p:cNvSpPr/>
              <p:nvPr/>
            </p:nvSpPr>
            <p:spPr>
              <a:xfrm>
                <a:off x="5287610" y="4688238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10" y="4688238"/>
                <a:ext cx="1731265" cy="64876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1"/>
              <p:cNvSpPr/>
              <p:nvPr/>
            </p:nvSpPr>
            <p:spPr>
              <a:xfrm>
                <a:off x="5271522" y="5303411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522" y="5303411"/>
                <a:ext cx="1731265" cy="64876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/>
              <p:cNvSpPr/>
              <p:nvPr/>
            </p:nvSpPr>
            <p:spPr>
              <a:xfrm>
                <a:off x="5068656" y="5731664"/>
                <a:ext cx="1731265" cy="1025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56" y="5731664"/>
                <a:ext cx="1731265" cy="102585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"/>
              <p:cNvSpPr/>
              <p:nvPr/>
            </p:nvSpPr>
            <p:spPr>
              <a:xfrm>
                <a:off x="5710063" y="5793364"/>
                <a:ext cx="898641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 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63" y="5793364"/>
                <a:ext cx="898641" cy="8729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ângulo arredondado 35"/>
          <p:cNvSpPr/>
          <p:nvPr/>
        </p:nvSpPr>
        <p:spPr>
          <a:xfrm>
            <a:off x="2975810" y="4755859"/>
            <a:ext cx="4372047" cy="1921322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7032171" y="3113314"/>
            <a:ext cx="1346555" cy="2612572"/>
          </a:xfrm>
          <a:custGeom>
            <a:avLst/>
            <a:gdLst>
              <a:gd name="connsiteX0" fmla="*/ 0 w 1346555"/>
              <a:gd name="connsiteY0" fmla="*/ 0 h 2612572"/>
              <a:gd name="connsiteX1" fmla="*/ 1338943 w 1346555"/>
              <a:gd name="connsiteY1" fmla="*/ 2090057 h 2612572"/>
              <a:gd name="connsiteX2" fmla="*/ 446315 w 1346555"/>
              <a:gd name="connsiteY2" fmla="*/ 2612572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555" h="2612572">
                <a:moveTo>
                  <a:pt x="0" y="0"/>
                </a:moveTo>
                <a:cubicBezTo>
                  <a:pt x="632278" y="827314"/>
                  <a:pt x="1264557" y="1654629"/>
                  <a:pt x="1338943" y="2090057"/>
                </a:cubicBezTo>
                <a:cubicBezTo>
                  <a:pt x="1413329" y="2525485"/>
                  <a:pt x="929822" y="2569028"/>
                  <a:pt x="446315" y="261257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14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41649 0.30463 L -0.41649 0.30324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9" grpId="0"/>
      <p:bldP spid="39" grpId="1"/>
      <p:bldP spid="2" grpId="0"/>
      <p:bldP spid="24" grpId="0"/>
      <p:bldP spid="26" grpId="0"/>
      <p:bldP spid="28" grpId="0"/>
      <p:bldP spid="38" grpId="0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" grpId="0" animBg="1"/>
      <p:bldP spid="34" grpId="0" animBg="1"/>
      <p:bldP spid="35" grpId="0" animBg="1"/>
      <p:bldP spid="20" grpId="0"/>
      <p:bldP spid="19" grpId="0"/>
      <p:bldP spid="25" grpId="0"/>
      <p:bldP spid="29" grpId="0"/>
      <p:bldP spid="30" grpId="0"/>
      <p:bldP spid="3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550" y="1022866"/>
                <a:ext cx="3313419" cy="467021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Divisão</a:t>
                </a: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endParaRPr lang="pt-PT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</m:oMath>
                </a14:m>
                <a:endParaRPr lang="pt-PT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47675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022866"/>
                <a:ext cx="3313419" cy="467021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917561" y="49494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7817" y="4801431"/>
            <a:ext cx="11320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sz="45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1280" y="443209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67019" y="4224350"/>
            <a:ext cx="11320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</a:t>
            </a:r>
            <a:endParaRPr lang="pt-PT" sz="45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infinitos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6171" y="2568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553203" y="1538386"/>
                <a:ext cx="2796409" cy="773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203" y="1538386"/>
                <a:ext cx="2796409" cy="7734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"/>
              <p:cNvSpPr/>
              <p:nvPr/>
            </p:nvSpPr>
            <p:spPr>
              <a:xfrm>
                <a:off x="6964502" y="1704550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+∞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02" y="1704550"/>
                <a:ext cx="898641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"/>
              <p:cNvSpPr/>
              <p:nvPr/>
            </p:nvSpPr>
            <p:spPr>
              <a:xfrm>
                <a:off x="4553203" y="2260490"/>
                <a:ext cx="2796409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203" y="2260490"/>
                <a:ext cx="2796409" cy="737253"/>
              </a:xfrm>
              <a:prstGeom prst="rect">
                <a:avLst/>
              </a:prstGeom>
              <a:blipFill rotWithShape="1">
                <a:blip r:embed="rId8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"/>
              <p:cNvSpPr/>
              <p:nvPr/>
            </p:nvSpPr>
            <p:spPr>
              <a:xfrm>
                <a:off x="6914010" y="2392582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=−4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010" y="2392582"/>
                <a:ext cx="898641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"/>
              <p:cNvSpPr/>
              <p:nvPr/>
            </p:nvSpPr>
            <p:spPr>
              <a:xfrm>
                <a:off x="4581082" y="2966413"/>
                <a:ext cx="2796409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82" y="2966413"/>
                <a:ext cx="2796409" cy="737253"/>
              </a:xfrm>
              <a:prstGeom prst="rect">
                <a:avLst/>
              </a:prstGeom>
              <a:blipFill rotWithShape="1">
                <a:blip r:embed="rId11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"/>
              <p:cNvSpPr/>
              <p:nvPr/>
            </p:nvSpPr>
            <p:spPr>
              <a:xfrm>
                <a:off x="7042582" y="3105293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82" y="3105293"/>
                <a:ext cx="898641" cy="5078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6103623" y="1678676"/>
                <a:ext cx="517405" cy="627761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23" y="1678676"/>
                <a:ext cx="517405" cy="627761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6142365" y="3099586"/>
                <a:ext cx="479210" cy="611299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365" y="3099586"/>
                <a:ext cx="479210" cy="61129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6140968" y="2370194"/>
                <a:ext cx="479210" cy="611299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968" y="2370194"/>
                <a:ext cx="479210" cy="611299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903247" y="494281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1"/>
              <p:cNvSpPr/>
              <p:nvPr/>
            </p:nvSpPr>
            <p:spPr>
              <a:xfrm>
                <a:off x="4597661" y="3945333"/>
                <a:ext cx="2796409" cy="1040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61" y="3945333"/>
                <a:ext cx="2796409" cy="104086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ângulo 1"/>
              <p:cNvSpPr/>
              <p:nvPr/>
            </p:nvSpPr>
            <p:spPr>
              <a:xfrm>
                <a:off x="8032433" y="4262450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433" y="4262450"/>
                <a:ext cx="898641" cy="5078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/>
              <p:cNvSpPr/>
              <p:nvPr/>
            </p:nvSpPr>
            <p:spPr>
              <a:xfrm>
                <a:off x="6083345" y="4207871"/>
                <a:ext cx="517405" cy="658204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4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45" y="4207871"/>
                <a:ext cx="517405" cy="658204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ângulo 1"/>
              <p:cNvSpPr/>
              <p:nvPr/>
            </p:nvSpPr>
            <p:spPr>
              <a:xfrm>
                <a:off x="6945342" y="4118848"/>
                <a:ext cx="1731265" cy="7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42" y="4118848"/>
                <a:ext cx="1731265" cy="73725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ângulo 1"/>
              <p:cNvSpPr/>
              <p:nvPr/>
            </p:nvSpPr>
            <p:spPr>
              <a:xfrm>
                <a:off x="4607206" y="4780605"/>
                <a:ext cx="1576086" cy="1025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06" y="4780605"/>
                <a:ext cx="1576086" cy="102585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ângulo 1"/>
              <p:cNvSpPr/>
              <p:nvPr/>
            </p:nvSpPr>
            <p:spPr>
              <a:xfrm>
                <a:off x="6628623" y="5089368"/>
                <a:ext cx="8986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623" y="5089368"/>
                <a:ext cx="898641" cy="5078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5967070" y="5034877"/>
                <a:ext cx="517405" cy="658204"/>
              </a:xfrm>
              <a:prstGeom prst="roundRect">
                <a:avLst/>
              </a:prstGeom>
              <a:solidFill>
                <a:srgbClr val="0D677A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70" y="5034877"/>
                <a:ext cx="517405" cy="658204"/>
              </a:xfrm>
              <a:prstGeom prst="round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ângulo 2"/>
          <p:cNvSpPr/>
          <p:nvPr/>
        </p:nvSpPr>
        <p:spPr>
          <a:xfrm>
            <a:off x="6064126" y="1538386"/>
            <a:ext cx="577380" cy="76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ctângulo 40"/>
          <p:cNvSpPr/>
          <p:nvPr/>
        </p:nvSpPr>
        <p:spPr>
          <a:xfrm>
            <a:off x="6057752" y="2370194"/>
            <a:ext cx="645641" cy="64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ctângulo 41"/>
          <p:cNvSpPr/>
          <p:nvPr/>
        </p:nvSpPr>
        <p:spPr>
          <a:xfrm>
            <a:off x="6083345" y="3045547"/>
            <a:ext cx="645641" cy="77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ângulo 42"/>
          <p:cNvSpPr/>
          <p:nvPr/>
        </p:nvSpPr>
        <p:spPr>
          <a:xfrm>
            <a:off x="6059149" y="4150232"/>
            <a:ext cx="645641" cy="773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43"/>
          <p:cNvSpPr/>
          <p:nvPr/>
        </p:nvSpPr>
        <p:spPr>
          <a:xfrm>
            <a:off x="5967071" y="4936422"/>
            <a:ext cx="539042" cy="75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"/>
              <p:cNvSpPr/>
              <p:nvPr/>
            </p:nvSpPr>
            <p:spPr>
              <a:xfrm>
                <a:off x="6007231" y="1533894"/>
                <a:ext cx="1731265" cy="716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31" y="1533894"/>
                <a:ext cx="1731265" cy="71673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1"/>
              <p:cNvSpPr/>
              <p:nvPr/>
            </p:nvSpPr>
            <p:spPr>
              <a:xfrm>
                <a:off x="6064126" y="2302982"/>
                <a:ext cx="1731265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26" y="2302982"/>
                <a:ext cx="1731265" cy="64876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/>
              <p:cNvSpPr/>
              <p:nvPr/>
            </p:nvSpPr>
            <p:spPr>
              <a:xfrm>
                <a:off x="6058910" y="2950069"/>
                <a:ext cx="1731265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10" y="2950069"/>
                <a:ext cx="1731265" cy="68352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1"/>
              <p:cNvSpPr/>
              <p:nvPr/>
            </p:nvSpPr>
            <p:spPr>
              <a:xfrm>
                <a:off x="6051299" y="4094729"/>
                <a:ext cx="1731265" cy="771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99" y="4094729"/>
                <a:ext cx="1731265" cy="77187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ângulo 1"/>
              <p:cNvSpPr/>
              <p:nvPr/>
            </p:nvSpPr>
            <p:spPr>
              <a:xfrm>
                <a:off x="5953366" y="4998504"/>
                <a:ext cx="1731265" cy="64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66" y="4998504"/>
                <a:ext cx="1731265" cy="640496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898830" y="443651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indeterminação</a:t>
            </a:r>
            <a:endParaRPr lang="pt-PT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597661" y="4075966"/>
            <a:ext cx="4333412" cy="1682431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ângulo arredondado 47"/>
          <p:cNvSpPr/>
          <p:nvPr/>
        </p:nvSpPr>
        <p:spPr>
          <a:xfrm>
            <a:off x="4607206" y="1574226"/>
            <a:ext cx="4333412" cy="2244802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2808514" y="2601686"/>
            <a:ext cx="1744689" cy="1894114"/>
          </a:xfrm>
          <a:custGeom>
            <a:avLst/>
            <a:gdLst>
              <a:gd name="connsiteX0" fmla="*/ 0 w 1632857"/>
              <a:gd name="connsiteY0" fmla="*/ 1894114 h 1894114"/>
              <a:gd name="connsiteX1" fmla="*/ 729343 w 1632857"/>
              <a:gd name="connsiteY1" fmla="*/ 391885 h 1894114"/>
              <a:gd name="connsiteX2" fmla="*/ 1632857 w 1632857"/>
              <a:gd name="connsiteY2" fmla="*/ 0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2857" h="1894114">
                <a:moveTo>
                  <a:pt x="0" y="1894114"/>
                </a:moveTo>
                <a:cubicBezTo>
                  <a:pt x="228600" y="1300842"/>
                  <a:pt x="457200" y="707571"/>
                  <a:pt x="729343" y="391885"/>
                </a:cubicBezTo>
                <a:cubicBezTo>
                  <a:pt x="1001486" y="76199"/>
                  <a:pt x="1317171" y="38099"/>
                  <a:pt x="163285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rma livre 9"/>
          <p:cNvSpPr/>
          <p:nvPr/>
        </p:nvSpPr>
        <p:spPr>
          <a:xfrm>
            <a:off x="2665610" y="5034877"/>
            <a:ext cx="1887593" cy="434516"/>
          </a:xfrm>
          <a:custGeom>
            <a:avLst/>
            <a:gdLst>
              <a:gd name="connsiteX0" fmla="*/ 99361 w 1797533"/>
              <a:gd name="connsiteY0" fmla="*/ 185057 h 407536"/>
              <a:gd name="connsiteX1" fmla="*/ 186447 w 1797533"/>
              <a:gd name="connsiteY1" fmla="*/ 402772 h 407536"/>
              <a:gd name="connsiteX2" fmla="*/ 1797533 w 1797533"/>
              <a:gd name="connsiteY2" fmla="*/ 0 h 40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7533" h="407536">
                <a:moveTo>
                  <a:pt x="99361" y="185057"/>
                </a:moveTo>
                <a:cubicBezTo>
                  <a:pt x="1389" y="309336"/>
                  <a:pt x="-96582" y="433615"/>
                  <a:pt x="186447" y="402772"/>
                </a:cubicBezTo>
                <a:cubicBezTo>
                  <a:pt x="469476" y="371929"/>
                  <a:pt x="1133504" y="185964"/>
                  <a:pt x="1797533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14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32275 -0.46991 L 0.32275 -0.46806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1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14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1615 -0.16667 L 0.31615 -0.16621 " pathEditMode="relative" rAng="0" ptsTypes="AAA">
                                      <p:cBhvr>
                                        <p:cTn id="1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0" grpId="0"/>
      <p:bldP spid="40" grpId="1"/>
      <p:bldP spid="9" grpId="0"/>
      <p:bldP spid="9" grpId="1"/>
      <p:bldP spid="39" grpId="0"/>
      <p:bldP spid="39" grpId="1"/>
      <p:bldP spid="2" grpId="0"/>
      <p:bldP spid="20" grpId="0"/>
      <p:bldP spid="24" grpId="0"/>
      <p:bldP spid="26" grpId="0"/>
      <p:bldP spid="28" grpId="0"/>
      <p:bldP spid="30" grpId="0"/>
      <p:bldP spid="27" grpId="0" animBg="1"/>
      <p:bldP spid="27" grpId="1" animBg="1"/>
      <p:bldP spid="32" grpId="0" animBg="1"/>
      <p:bldP spid="32" grpId="1" animBg="1"/>
      <p:bldP spid="35" grpId="0" animBg="1"/>
      <p:bldP spid="35" grpId="1" animBg="1"/>
      <p:bldP spid="37" grpId="0"/>
      <p:bldP spid="52" grpId="0"/>
      <p:bldP spid="54" grpId="0"/>
      <p:bldP spid="64" grpId="0" animBg="1"/>
      <p:bldP spid="64" grpId="1" animBg="1"/>
      <p:bldP spid="66" grpId="0"/>
      <p:bldP spid="67" grpId="0"/>
      <p:bldP spid="69" grpId="0"/>
      <p:bldP spid="70" grpId="0" animBg="1"/>
      <p:bldP spid="70" grpId="1" animBg="1"/>
      <p:bldP spid="3" grpId="0" animBg="1"/>
      <p:bldP spid="41" grpId="0" animBg="1"/>
      <p:bldP spid="42" grpId="0" animBg="1"/>
      <p:bldP spid="43" grpId="0" animBg="1"/>
      <p:bldP spid="44" grpId="0" animBg="1"/>
      <p:bldP spid="19" grpId="0"/>
      <p:bldP spid="25" grpId="0"/>
      <p:bldP spid="29" grpId="0"/>
      <p:bldP spid="53" grpId="0"/>
      <p:bldP spid="68" grpId="0"/>
      <p:bldP spid="38" grpId="0"/>
      <p:bldP spid="47" grpId="0" animBg="1"/>
      <p:bldP spid="48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2" y="137543"/>
            <a:ext cx="776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Levantamento algébrico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indeterminações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6171" y="2568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550" y="984766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polinómios e de frações racionais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16012" y="2081033"/>
                <a:ext cx="6020768" cy="205673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–1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–1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fName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PT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endParaRPr lang="pt-PT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188">
                  <a:lnSpc>
                    <a:spcPct val="140000"/>
                  </a:lnSpc>
                </a:pP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então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d>
                      <m:dPr>
                        <m:ctrlPr>
                          <a:rPr lang="pt-PT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57188">
                  <a:lnSpc>
                    <a:spcPct val="140000"/>
                  </a:lnSpc>
                </a:pP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d>
                      <m:dPr>
                        <m:ctrlPr>
                          <a:rPr lang="pt-PT" i="1" dirty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2" y="2081033"/>
                <a:ext cx="6020768" cy="2056733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80285" y="436168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0D677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1"/>
              <p:cNvSpPr/>
              <p:nvPr/>
            </p:nvSpPr>
            <p:spPr>
              <a:xfrm>
                <a:off x="1185041" y="4731015"/>
                <a:ext cx="6152461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1" y="4731015"/>
                <a:ext cx="6152461" cy="648767"/>
              </a:xfrm>
              <a:prstGeom prst="rect">
                <a:avLst/>
              </a:prstGeom>
              <a:blipFill rotWithShape="1">
                <a:blip r:embed="rId5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"/>
              <p:cNvSpPr/>
              <p:nvPr/>
            </p:nvSpPr>
            <p:spPr>
              <a:xfrm>
                <a:off x="1185041" y="5424730"/>
                <a:ext cx="6152461" cy="64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1" y="5424730"/>
                <a:ext cx="6152461" cy="648767"/>
              </a:xfrm>
              <a:prstGeom prst="rect">
                <a:avLst/>
              </a:prstGeom>
              <a:blipFill rotWithShape="1">
                <a:blip r:embed="rId6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254638" y="1594738"/>
                <a:ext cx="4537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Indeterminação do tipo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+(−∞)</m:t>
                    </m:r>
                  </m:oMath>
                </a14:m>
                <a:r>
                  <a:rPr lang="pt-PT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38" y="1594738"/>
                <a:ext cx="453765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41"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9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2" y="137543"/>
            <a:ext cx="776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Levantamento algébrico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indeterminações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6171" y="2568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550" y="984766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polinómios e de frações </a:t>
            </a: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racionais (estratégias)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8698" y="2072129"/>
                <a:ext cx="1685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+∞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98" y="2072129"/>
                <a:ext cx="168514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2883839" y="2256795"/>
            <a:ext cx="1558974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66388" y="2072129"/>
            <a:ext cx="4191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Colocar em evidência o termo de maior grau ou aplicar o teorema anterior.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15214" y="4656569"/>
                <a:ext cx="63062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 smtClean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14" y="4656569"/>
                <a:ext cx="630622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23083" y="5664087"/>
                <a:ext cx="1020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0×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83" y="5664087"/>
                <a:ext cx="102066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905760" y="5013911"/>
            <a:ext cx="2149245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18060" y="5200886"/>
            <a:ext cx="1636945" cy="654675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32677" y="4726792"/>
            <a:ext cx="186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simplificar a expressão de modo a obter: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28408" y="4862452"/>
                <a:ext cx="720197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  <a:p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408" y="4862452"/>
                <a:ext cx="720197" cy="8443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5800430" y="5133486"/>
            <a:ext cx="595784" cy="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617472" y="4078337"/>
            <a:ext cx="0" cy="76030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943430" y="2878008"/>
            <a:ext cx="2732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Colocar em evidência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termo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maior grau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no numerador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no denominador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15214" y="3058497"/>
                <a:ext cx="668132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 smtClean="0">
                  <a:cs typeface="Arial" panose="020B0604020202020204" pitchFamily="34" charset="0"/>
                </a:endParaRPr>
              </a:p>
              <a:p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14" y="3058497"/>
                <a:ext cx="668132" cy="8443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2015620" y="3342196"/>
            <a:ext cx="3784810" cy="10030"/>
          </a:xfrm>
          <a:prstGeom prst="straightConnector1">
            <a:avLst/>
          </a:prstGeom>
          <a:ln>
            <a:solidFill>
              <a:srgbClr val="6AA34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8" grpId="0"/>
      <p:bldP spid="19" grpId="0"/>
      <p:bldP spid="24" grpId="0"/>
      <p:bldP spid="25" grpId="0"/>
      <p:bldP spid="3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3572" y="160306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985705" y="712492"/>
                <a:ext cx="7507132" cy="166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Diz-se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tende para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quando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200000"/>
                  </a:lnSpc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todo o número real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existir uma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:endParaRPr lang="pt-PT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⇒|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|&lt;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05" y="712492"/>
                <a:ext cx="7507132" cy="1668405"/>
              </a:xfrm>
              <a:prstGeom prst="rect">
                <a:avLst/>
              </a:prstGeom>
              <a:blipFill rotWithShape="1">
                <a:blip r:embed="rId4"/>
                <a:stretch>
                  <a:fillRect l="-731" b="-5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6490" y="3315965"/>
                <a:ext cx="7545562" cy="166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existir um </a:t>
                </a:r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real </a:t>
                </a:r>
                <a14:m>
                  <m:oMath xmlns:m="http://schemas.openxmlformats.org/officeDocument/2006/math">
                    <m:r>
                      <a:rPr lang="pt-PT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diz-se que 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tabLst>
                    <a:tab pos="623888" algn="l"/>
                  </a:tabLs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Caso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não seja convergente, diz-se que a sucessão é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divergente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90" y="3315965"/>
                <a:ext cx="7545562" cy="1668405"/>
              </a:xfrm>
              <a:prstGeom prst="rect">
                <a:avLst/>
              </a:prstGeom>
              <a:blipFill rotWithShape="1">
                <a:blip r:embed="rId5"/>
                <a:stretch>
                  <a:fillRect l="-728" b="-5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4"/>
              <p:cNvSpPr/>
              <p:nvPr/>
            </p:nvSpPr>
            <p:spPr>
              <a:xfrm>
                <a:off x="5850367" y="3607962"/>
                <a:ext cx="2271776" cy="1048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²</m:t>
                                </m:r>
                                <m:d>
                                  <m:d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² 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−2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67" y="3607962"/>
                <a:ext cx="2271776" cy="1048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2628" y="11362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13"/>
          <p:cNvSpPr txBox="1"/>
          <p:nvPr/>
        </p:nvSpPr>
        <p:spPr>
          <a:xfrm>
            <a:off x="982455" y="686055"/>
            <a:ext cx="8054669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 smtClean="0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670326" y="1353221"/>
                <a:ext cx="3865641" cy="716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+5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+5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26" y="1353221"/>
                <a:ext cx="3865641" cy="7167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2803647" y="1099933"/>
                <a:ext cx="2266646" cy="1215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7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7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−3</m:t>
                                        </m:r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647" y="1099933"/>
                <a:ext cx="2266646" cy="12154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4"/>
              <p:cNvSpPr/>
              <p:nvPr/>
            </p:nvSpPr>
            <p:spPr>
              <a:xfrm>
                <a:off x="2355087" y="3735911"/>
                <a:ext cx="1831655" cy="80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3×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87" y="3735911"/>
                <a:ext cx="1831655" cy="8003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51211" y="1442208"/>
                <a:ext cx="3253711" cy="758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p>
                            </m:sSup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1" y="1442208"/>
                <a:ext cx="3253711" cy="7587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08536" y="2419399"/>
                <a:ext cx="3168431" cy="73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36" y="2419399"/>
                <a:ext cx="3168431" cy="7348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579209" y="2540506"/>
                <a:ext cx="1646605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1−0+0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209" y="2540506"/>
                <a:ext cx="1646605" cy="485774"/>
              </a:xfrm>
              <a:prstGeom prst="rect">
                <a:avLst/>
              </a:prstGeom>
              <a:blipFill rotWithShape="1">
                <a:blip r:embed="rId10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8620" y="2603922"/>
                <a:ext cx="1237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=−∞×1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20" y="2603922"/>
                <a:ext cx="123783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079144" y="2603922"/>
                <a:ext cx="841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=−∞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44" y="2603922"/>
                <a:ext cx="84189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510826" y="1312904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/>
                  <a:t> </a:t>
                </a:r>
                <a:endParaRPr lang="pt-PT" sz="15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826" y="1312904"/>
                <a:ext cx="505202" cy="4377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54060" y="3656274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/>
                  <a:t> </a:t>
                </a:r>
                <a:endParaRPr lang="pt-PT" sz="15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60" y="3656274"/>
                <a:ext cx="505202" cy="4377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4"/>
              <p:cNvSpPr/>
              <p:nvPr/>
            </p:nvSpPr>
            <p:spPr>
              <a:xfrm>
                <a:off x="3982971" y="3771246"/>
                <a:ext cx="2046009" cy="706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²+3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71" y="3771246"/>
                <a:ext cx="2046009" cy="70679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535000" y="3751998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/>
                  <a:t> </a:t>
                </a:r>
                <a:endParaRPr lang="pt-PT" sz="15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00" y="3751998"/>
                <a:ext cx="505202" cy="4377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092106" y="4765316"/>
                <a:ext cx="2626616" cy="738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²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² 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06" y="4765316"/>
                <a:ext cx="2626616" cy="73879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766396" y="4898768"/>
                <a:ext cx="1186543" cy="485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+0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1−0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96" y="4898768"/>
                <a:ext cx="1186543" cy="485197"/>
              </a:xfrm>
              <a:prstGeom prst="rect">
                <a:avLst/>
              </a:prstGeom>
              <a:blipFill rotWithShape="1">
                <a:blip r:embed="rId18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823030" y="4950046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030" y="4950046"/>
                <a:ext cx="601447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8319" y="3585575"/>
                <a:ext cx="1784784" cy="964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−1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19" y="3585575"/>
                <a:ext cx="1784784" cy="96481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12928" y="4785682"/>
                <a:ext cx="2547429" cy="718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² 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28" y="4785682"/>
                <a:ext cx="2547429" cy="71846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9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/>
      <p:bldP spid="5" grpId="0"/>
      <p:bldP spid="24" grpId="0"/>
      <p:bldP spid="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49" grpId="0"/>
      <p:bldP spid="3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2" y="137543"/>
            <a:ext cx="776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Levantamento algébrico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indeterminações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6171" y="2568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550" y="984766"/>
            <a:ext cx="450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frações irracionais (estratégias)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893" y="2007632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Multiplicar pelo conjugado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4055" y="4235472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Multiplicar pela própria raiz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4086" y="22442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8"/>
              <p:cNvSpPr/>
              <p:nvPr/>
            </p:nvSpPr>
            <p:spPr>
              <a:xfrm>
                <a:off x="1063008" y="2499816"/>
                <a:ext cx="3865641" cy="636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 =</m:t>
                    </m:r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08" y="2499816"/>
                <a:ext cx="3865641" cy="636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4"/>
              <p:cNvSpPr/>
              <p:nvPr/>
            </p:nvSpPr>
            <p:spPr>
              <a:xfrm>
                <a:off x="3330946" y="2378213"/>
                <a:ext cx="2804870" cy="838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e>
                                    </m:rad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1" i="1" smtClean="0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</m:e>
                                </m:ra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1" i="1">
                                    <a:solidFill>
                                      <a:srgbClr val="6AA34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46" y="2378213"/>
                <a:ext cx="2804870" cy="8380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08249" y="2589253"/>
                <a:ext cx="2080826" cy="52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+1−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49" y="2589253"/>
                <a:ext cx="2080826" cy="5284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89264" y="3299470"/>
                <a:ext cx="2082430" cy="52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264" y="3299470"/>
                <a:ext cx="2082430" cy="5284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42609" y="3308995"/>
                <a:ext cx="750526" cy="48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09" y="3308995"/>
                <a:ext cx="750526" cy="484876"/>
              </a:xfrm>
              <a:prstGeom prst="rect">
                <a:avLst/>
              </a:prstGeom>
              <a:blipFill rotWithShape="1"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16721" y="3360732"/>
                <a:ext cx="537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>
                    <a:latin typeface="Cambria Math"/>
                    <a:cs typeface="Arial" panose="020B0604020202020204" pitchFamily="34" charset="0"/>
                  </a:rPr>
                  <a:t>0</a:t>
                </a:r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21" y="3360732"/>
                <a:ext cx="53732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11475" b="-213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44658" y="2477635"/>
                <a:ext cx="95910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500" i="1" dirty="0" smtClean="0">
                              <a:solidFill>
                                <a:srgbClr val="6AA34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500" b="0" i="1" dirty="0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∞−∞</m:t>
                          </m:r>
                        </m:e>
                      </m:d>
                    </m:oMath>
                  </m:oMathPara>
                </a14:m>
                <a:endParaRPr lang="pt-PT" sz="1500" b="0" dirty="0" smtClean="0">
                  <a:solidFill>
                    <a:srgbClr val="6AA34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58" y="2477635"/>
                <a:ext cx="959107" cy="3231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18"/>
              <p:cNvSpPr/>
              <p:nvPr/>
            </p:nvSpPr>
            <p:spPr>
              <a:xfrm>
                <a:off x="992219" y="4928049"/>
                <a:ext cx="3865641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19" y="4928049"/>
                <a:ext cx="3865641" cy="73032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4"/>
              <p:cNvSpPr/>
              <p:nvPr/>
            </p:nvSpPr>
            <p:spPr>
              <a:xfrm>
                <a:off x="2325846" y="4912207"/>
                <a:ext cx="2118978" cy="838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+1)×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1" i="1" smtClean="0">
                                        <a:solidFill>
                                          <a:srgbClr val="6AA342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1" i="1">
                                        <a:solidFill>
                                          <a:srgbClr val="6AA342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846" y="4912207"/>
                <a:ext cx="2118978" cy="83805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35967" y="5137432"/>
                <a:ext cx="2209003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+1)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67" y="5137432"/>
                <a:ext cx="2209003" cy="535724"/>
              </a:xfrm>
              <a:prstGeom prst="rect">
                <a:avLst/>
              </a:prstGeom>
              <a:blipFill rotWithShape="1">
                <a:blip r:embed="rId13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26193" y="4890884"/>
                <a:ext cx="959107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/>
                  <a:t> </a:t>
                </a:r>
                <a:endParaRPr lang="pt-PT" sz="15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193" y="4890884"/>
                <a:ext cx="959107" cy="4377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36192" y="5137432"/>
                <a:ext cx="1499193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92" y="5137432"/>
                <a:ext cx="1499193" cy="52225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336007" y="5147757"/>
                <a:ext cx="750526" cy="48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007" y="5147757"/>
                <a:ext cx="750526" cy="48487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910119" y="5214008"/>
                <a:ext cx="537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>
                    <a:latin typeface="Cambria Math"/>
                    <a:cs typeface="Arial" panose="020B0604020202020204" pitchFamily="34" charset="0"/>
                  </a:rPr>
                  <a:t>0</a:t>
                </a:r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119" y="5214008"/>
                <a:ext cx="537327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11475" b="-213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5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33" grpId="0"/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6012" y="137543"/>
            <a:ext cx="776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Levantamento algébrico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indeterminações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56171" y="2568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550" y="984766"/>
            <a:ext cx="450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frações irracionais (estratégias)</a:t>
            </a:r>
            <a:endParaRPr lang="en-US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3007" y="2252379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Colocar em evidência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34086" y="29800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8"/>
              <p:cNvSpPr/>
              <p:nvPr/>
            </p:nvSpPr>
            <p:spPr>
              <a:xfrm>
                <a:off x="1063007" y="3073490"/>
                <a:ext cx="3865641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07" y="3073490"/>
                <a:ext cx="3865641" cy="6835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ângulo 4"/>
              <p:cNvSpPr/>
              <p:nvPr/>
            </p:nvSpPr>
            <p:spPr>
              <a:xfrm>
                <a:off x="2601027" y="2940084"/>
                <a:ext cx="1755417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b="1" i="1" smtClean="0">
                                            <a:solidFill>
                                              <a:srgbClr val="6AA342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1" i="1">
                                            <a:solidFill>
                                              <a:srgbClr val="6AA342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pt-PT" b="1" i="1" smtClean="0">
                                            <a:solidFill>
                                              <a:srgbClr val="6AA342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pt-PT" i="1">
                                                    <a:latin typeface="Cambria Math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pt-PT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pt-PT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7" y="2940084"/>
                <a:ext cx="1755417" cy="10258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59582" y="3237061"/>
                <a:ext cx="205838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82" y="3237061"/>
                <a:ext cx="2058384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26112" y="4339097"/>
                <a:ext cx="901272" cy="501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1+0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12" y="4339097"/>
                <a:ext cx="901272" cy="501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59685" y="2999062"/>
                <a:ext cx="479553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6AA34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/>
                  <a:t> </a:t>
                </a:r>
                <a:endParaRPr lang="pt-PT" sz="15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685" y="2999062"/>
                <a:ext cx="479553" cy="4377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29061" y="3237061"/>
                <a:ext cx="215898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061" y="3237061"/>
                <a:ext cx="2158989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967332" y="4338770"/>
                <a:ext cx="153933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332" y="4338770"/>
                <a:ext cx="1539332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041231" y="4396579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4396579"/>
                <a:ext cx="60144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8"/>
              <p:cNvSpPr/>
              <p:nvPr/>
            </p:nvSpPr>
            <p:spPr>
              <a:xfrm>
                <a:off x="2381090" y="4333193"/>
                <a:ext cx="177144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8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90" y="4333193"/>
                <a:ext cx="1771447" cy="7146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0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5" grpId="0"/>
      <p:bldP spid="28" grpId="0"/>
      <p:bldP spid="29" grpId="0"/>
      <p:bldP spid="30" grpId="0"/>
      <p:bldP spid="3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550" y="148507"/>
                <a:ext cx="7848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Estudo do limite </a:t>
                </a:r>
                <a14:m>
                  <m:oMath xmlns:m="http://schemas.openxmlformats.org/officeDocument/2006/math">
                    <m:r>
                      <a:rPr lang="pt-PT" sz="26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𝐥𝐢𝐦</m:t>
                    </m:r>
                    <m:r>
                      <a:rPr lang="pt-PT" sz="26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pt-PT" sz="26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6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6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48507"/>
                <a:ext cx="7848600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398" t="-11111" b="-3086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9500" y="1031114"/>
                <a:ext cx="4627618" cy="213881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se 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4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se 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1031114"/>
                <a:ext cx="4627618" cy="213881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uvem 4"/>
          <p:cNvSpPr/>
          <p:nvPr/>
        </p:nvSpPr>
        <p:spPr>
          <a:xfrm>
            <a:off x="6276974" y="1169432"/>
            <a:ext cx="2400137" cy="18595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Deves saber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este resultado </a:t>
            </a:r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memória</a:t>
            </a:r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9501" y="3697250"/>
                <a:ext cx="6397542" cy="235326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Consequência </a:t>
                </a: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todos os termos de uma progressão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geométrica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razão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pt-PT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1" y="3697250"/>
                <a:ext cx="6397542" cy="2353268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2628" y="11362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13"/>
          <p:cNvSpPr txBox="1"/>
          <p:nvPr/>
        </p:nvSpPr>
        <p:spPr>
          <a:xfrm>
            <a:off x="982455" y="686055"/>
            <a:ext cx="8054669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1022368" y="1114850"/>
                <a:ext cx="3865641" cy="3960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dirty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8" y="1114850"/>
                <a:ext cx="3865641" cy="3960893"/>
              </a:xfrm>
              <a:prstGeom prst="rect">
                <a:avLst/>
              </a:prstGeom>
              <a:blipFill rotWithShape="1">
                <a:blip r:embed="rId4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4"/>
              <p:cNvSpPr/>
              <p:nvPr/>
            </p:nvSpPr>
            <p:spPr>
              <a:xfrm>
                <a:off x="2181407" y="1212607"/>
                <a:ext cx="84189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07" y="1212607"/>
                <a:ext cx="841897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4"/>
              <p:cNvSpPr/>
              <p:nvPr/>
            </p:nvSpPr>
            <p:spPr>
              <a:xfrm>
                <a:off x="2205322" y="2456259"/>
                <a:ext cx="1276247" cy="785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22" y="2456259"/>
                <a:ext cx="1276247" cy="7854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4"/>
              <p:cNvSpPr/>
              <p:nvPr/>
            </p:nvSpPr>
            <p:spPr>
              <a:xfrm>
                <a:off x="3309327" y="2644399"/>
                <a:ext cx="60144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27" y="2644399"/>
                <a:ext cx="601447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4"/>
              <p:cNvSpPr/>
              <p:nvPr/>
            </p:nvSpPr>
            <p:spPr>
              <a:xfrm>
                <a:off x="2689673" y="3903676"/>
                <a:ext cx="2407262" cy="754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t-PT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673" y="3903676"/>
                <a:ext cx="2407262" cy="754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4"/>
              <p:cNvSpPr/>
              <p:nvPr/>
            </p:nvSpPr>
            <p:spPr>
              <a:xfrm>
                <a:off x="4912162" y="3955481"/>
                <a:ext cx="2583656" cy="63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62" y="3955481"/>
                <a:ext cx="2583656" cy="6311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4"/>
              <p:cNvSpPr/>
              <p:nvPr/>
            </p:nvSpPr>
            <p:spPr>
              <a:xfrm>
                <a:off x="2717561" y="4693563"/>
                <a:ext cx="226619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+∞×(1−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561" y="4693563"/>
                <a:ext cx="2266198" cy="507831"/>
              </a:xfrm>
              <a:prstGeom prst="rect">
                <a:avLst/>
              </a:prstGeom>
              <a:blipFill rotWithShape="1"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4"/>
              <p:cNvSpPr/>
              <p:nvPr/>
            </p:nvSpPr>
            <p:spPr>
              <a:xfrm>
                <a:off x="4806062" y="4695652"/>
                <a:ext cx="167065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+∞×(−∞)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62" y="4695652"/>
                <a:ext cx="1670650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"/>
              <p:cNvSpPr/>
              <p:nvPr/>
            </p:nvSpPr>
            <p:spPr>
              <a:xfrm>
                <a:off x="6293008" y="4701734"/>
                <a:ext cx="84189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08" y="4701734"/>
                <a:ext cx="841897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4" grpId="0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550" y="148507"/>
                <a:ext cx="7848600" cy="49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Estudo do limite </a:t>
                </a:r>
                <a14:m>
                  <m:oMath xmlns:m="http://schemas.openxmlformats.org/officeDocument/2006/math">
                    <m:r>
                      <a:rPr lang="pt-PT" sz="26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𝐥𝐢𝐦</m:t>
                    </m:r>
                    <m:r>
                      <a:rPr lang="pt-PT" sz="26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ad>
                      <m:radPr>
                        <m:ctrlPr>
                          <a:rPr lang="pt-PT" sz="26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PT" sz="26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g>
                      <m:e>
                        <m:r>
                          <a:rPr lang="pt-PT" sz="26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rad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48507"/>
                <a:ext cx="7848600" cy="499752"/>
              </a:xfrm>
              <a:prstGeom prst="rect">
                <a:avLst/>
              </a:prstGeom>
              <a:blipFill rotWithShape="0">
                <a:blip r:embed="rId4"/>
                <a:stretch>
                  <a:fillRect l="-1398" t="-9756" b="-304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9500" y="1385332"/>
                <a:ext cx="4627618" cy="1543969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pt-PT" b="1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b="1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pt-PT" b="1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rad>
                      </m:e>
                    </m:func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1385332"/>
                <a:ext cx="4627618" cy="154396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uvem 4"/>
          <p:cNvSpPr/>
          <p:nvPr/>
        </p:nvSpPr>
        <p:spPr>
          <a:xfrm>
            <a:off x="6276974" y="1169432"/>
            <a:ext cx="2400137" cy="18595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Deves saber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este resultado </a:t>
            </a:r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memória!</a:t>
            </a:r>
            <a:endParaRPr lang="pt-P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0285" y="396826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0D677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"/>
              <p:cNvSpPr/>
              <p:nvPr/>
            </p:nvSpPr>
            <p:spPr>
              <a:xfrm>
                <a:off x="1185041" y="4337594"/>
                <a:ext cx="6152461" cy="63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1" y="4337594"/>
                <a:ext cx="6152461" cy="639470"/>
              </a:xfrm>
              <a:prstGeom prst="rect">
                <a:avLst/>
              </a:prstGeom>
              <a:blipFill rotWithShape="1">
                <a:blip r:embed="rId6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"/>
              <p:cNvSpPr/>
              <p:nvPr/>
            </p:nvSpPr>
            <p:spPr>
              <a:xfrm>
                <a:off x="1185041" y="5031309"/>
                <a:ext cx="6152461" cy="93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i="0" smtClean="0"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g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ra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1" y="5031309"/>
                <a:ext cx="6152461" cy="937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1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5367" y="784029"/>
                <a:ext cx="7306129" cy="68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Prova, por definição de limite,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b="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67" y="784029"/>
                <a:ext cx="7306129" cy="681405"/>
              </a:xfrm>
              <a:prstGeom prst="rect">
                <a:avLst/>
              </a:prstGeom>
              <a:blipFill rotWithShape="1">
                <a:blip r:embed="rId4"/>
                <a:stretch>
                  <a:fillRect l="-7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895367" y="1626667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0"/>
              <p:cNvSpPr/>
              <p:nvPr/>
            </p:nvSpPr>
            <p:spPr>
              <a:xfrm>
                <a:off x="1059993" y="2815899"/>
                <a:ext cx="1652760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</a:rPr>
                  <a:t> </a:t>
                </a:r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93" y="2815899"/>
                <a:ext cx="1652760" cy="5048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0"/>
              <p:cNvSpPr/>
              <p:nvPr/>
            </p:nvSpPr>
            <p:spPr>
              <a:xfrm>
                <a:off x="2621850" y="2815899"/>
                <a:ext cx="2093265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+5−9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9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50" y="2815899"/>
                <a:ext cx="2093265" cy="5048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20"/>
              <p:cNvSpPr/>
              <p:nvPr/>
            </p:nvSpPr>
            <p:spPr>
              <a:xfrm>
                <a:off x="4548431" y="2816159"/>
                <a:ext cx="1551771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31" y="2816159"/>
                <a:ext cx="1551771" cy="5048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8"/>
              <p:cNvSpPr txBox="1"/>
              <p:nvPr/>
            </p:nvSpPr>
            <p:spPr>
              <a:xfrm>
                <a:off x="971550" y="4175212"/>
                <a:ext cx="7373486" cy="112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qualquer número real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se considerarmos um número natural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superior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, tem-se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pt-PT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PT" dirty="0" smtClean="0"/>
                  <a:t>,</a:t>
                </a:r>
                <a:r>
                  <a:rPr lang="pt-PT" dirty="0"/>
                  <a:t> </a:t>
                </a:r>
                <a:r>
                  <a:rPr lang="pt-PT" dirty="0" smtClean="0"/>
                  <a:t>desde que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PT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4175212"/>
                <a:ext cx="7373486" cy="1126590"/>
              </a:xfrm>
              <a:prstGeom prst="rect">
                <a:avLst/>
              </a:prstGeom>
              <a:blipFill rotWithShape="1">
                <a:blip r:embed="rId8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8"/>
              <p:cNvSpPr txBox="1"/>
              <p:nvPr/>
            </p:nvSpPr>
            <p:spPr>
              <a:xfrm>
                <a:off x="895367" y="2200859"/>
                <a:ext cx="3899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um número real.</a:t>
                </a:r>
              </a:p>
            </p:txBody>
          </p:sp>
        </mc:Choice>
        <mc:Fallback xmlns="">
          <p:sp>
            <p:nvSpPr>
              <p:cNvPr id="2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67" y="2200859"/>
                <a:ext cx="389923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406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20"/>
              <p:cNvSpPr/>
              <p:nvPr/>
            </p:nvSpPr>
            <p:spPr>
              <a:xfrm>
                <a:off x="6042373" y="2835459"/>
                <a:ext cx="140365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2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373" y="2835459"/>
                <a:ext cx="1403654" cy="485518"/>
              </a:xfrm>
              <a:prstGeom prst="rect">
                <a:avLst/>
              </a:prstGeom>
              <a:blipFill rotWithShape="0">
                <a:blip r:embed="rId10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0"/>
              <p:cNvSpPr/>
              <p:nvPr/>
            </p:nvSpPr>
            <p:spPr>
              <a:xfrm>
                <a:off x="1059993" y="3542627"/>
                <a:ext cx="1665008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4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93" y="3542627"/>
                <a:ext cx="1665008" cy="485518"/>
              </a:xfrm>
              <a:prstGeom prst="rect">
                <a:avLst/>
              </a:prstGeom>
              <a:blipFill rotWithShape="0">
                <a:blip r:embed="rId11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0"/>
              <p:cNvSpPr/>
              <p:nvPr/>
            </p:nvSpPr>
            <p:spPr>
              <a:xfrm>
                <a:off x="2692848" y="3542627"/>
                <a:ext cx="1665008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5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848" y="3542627"/>
                <a:ext cx="1665008" cy="485518"/>
              </a:xfrm>
              <a:prstGeom prst="rect">
                <a:avLst/>
              </a:prstGeom>
              <a:blipFill rotWithShape="0">
                <a:blip r:embed="rId1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0"/>
              <p:cNvSpPr/>
              <p:nvPr/>
            </p:nvSpPr>
            <p:spPr>
              <a:xfrm>
                <a:off x="4380297" y="3542627"/>
                <a:ext cx="1604093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8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297" y="3542627"/>
                <a:ext cx="1604093" cy="485518"/>
              </a:xfrm>
              <a:prstGeom prst="rect">
                <a:avLst/>
              </a:prstGeom>
              <a:blipFill rotWithShape="0">
                <a:blip r:embed="rId1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0"/>
              <p:cNvSpPr/>
              <p:nvPr/>
            </p:nvSpPr>
            <p:spPr>
              <a:xfrm>
                <a:off x="5984390" y="3535606"/>
                <a:ext cx="1306063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0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0" y="3535606"/>
                <a:ext cx="1306063" cy="499560"/>
              </a:xfrm>
              <a:prstGeom prst="rect">
                <a:avLst/>
              </a:prstGeom>
              <a:blipFill rotWithShape="0"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8"/>
              <p:cNvSpPr txBox="1"/>
              <p:nvPr/>
            </p:nvSpPr>
            <p:spPr>
              <a:xfrm>
                <a:off x="900624" y="5498564"/>
                <a:ext cx="7373486" cy="72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</a:rPr>
                  <a:t>Provamos assim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4" y="5498564"/>
                <a:ext cx="7373486" cy="723468"/>
              </a:xfrm>
              <a:prstGeom prst="rect">
                <a:avLst/>
              </a:prstGeom>
              <a:blipFill rotWithShape="0">
                <a:blip r:embed="rId15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  <p:bldP spid="31" grpId="0"/>
      <p:bldP spid="34" grpId="0"/>
      <p:bldP spid="21" grpId="0"/>
      <p:bldP spid="22" grpId="0"/>
      <p:bldP spid="24" grpId="0"/>
      <p:bldP spid="25" grpId="0"/>
      <p:bldP spid="28" grpId="0"/>
      <p:bldP spid="30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1550" y="148507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1550" y="1448204"/>
                <a:ext cx="7083879" cy="1518856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 da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Unicidade</a:t>
                </a:r>
                <a:endParaRPr lang="pt-PT" b="1" dirty="0">
                  <a:solidFill>
                    <a:srgbClr val="6AA3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convergente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admite um único limite e representa-se por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448204"/>
                <a:ext cx="7083879" cy="151885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550" y="3774314"/>
                <a:ext cx="7083879" cy="1818370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limite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qualquer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possa ser obtida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alterando apenas um número finito de termos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o mesmo limite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3774314"/>
                <a:ext cx="7083879" cy="181837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2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1550" y="148507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550" y="4312886"/>
                <a:ext cx="7637890" cy="1818370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limitada e 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limite nulo, tem-se que: 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lim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= 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4312886"/>
                <a:ext cx="7637890" cy="181837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71550" y="2125904"/>
            <a:ext cx="7637890" cy="1940957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AA342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sucessão crescente em sentido lato e majorada é convergente. </a:t>
            </a:r>
          </a:p>
          <a:p>
            <a:pPr marL="285750" indent="-285750">
              <a:lnSpc>
                <a:spcPct val="150000"/>
              </a:lnSpc>
              <a:buClr>
                <a:srgbClr val="6AA342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sucessão decrescente em sentido lato e minorada é convergente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550" y="984766"/>
                <a:ext cx="7637890" cy="911171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convergente é sempre limitada.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984766"/>
                <a:ext cx="7637890" cy="911171"/>
              </a:xfrm>
              <a:prstGeom prst="roundRect">
                <a:avLst/>
              </a:prstGeom>
              <a:blipFill rotWithShape="1">
                <a:blip r:embed="rId5"/>
                <a:stretch>
                  <a:fillRect b="-3922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6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8212" y="654130"/>
                <a:ext cx="7306129" cy="1030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sucessão definida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Mostra que se trata de uma sucessão convergente.</a:t>
                </a:r>
                <a:endParaRPr lang="pt-PT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12" y="654130"/>
                <a:ext cx="7306129" cy="1030603"/>
              </a:xfrm>
              <a:prstGeom prst="rect">
                <a:avLst/>
              </a:prstGeom>
              <a:blipFill rotWithShape="0">
                <a:blip r:embed="rId4"/>
                <a:stretch>
                  <a:fillRect l="-667" b="-47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215" y="2080527"/>
            <a:ext cx="4973051" cy="408623"/>
          </a:xfrm>
          <a:prstGeom prst="roundRect">
            <a:avLst/>
          </a:prstGeom>
          <a:ln>
            <a:solidFill>
              <a:srgbClr val="6AA34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Estudar a monotonia da sucessão.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66654" y="1600396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134855" y="2533061"/>
                <a:ext cx="2908168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+1+2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pt-PT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55" y="2533061"/>
                <a:ext cx="2908168" cy="485518"/>
              </a:xfrm>
              <a:prstGeom prst="rect">
                <a:avLst/>
              </a:prstGeom>
              <a:blipFill rotWithShape="0"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816275" y="2533061"/>
                <a:ext cx="2364365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×(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275" y="2533061"/>
                <a:ext cx="2364365" cy="5335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007510" y="2508468"/>
                <a:ext cx="2114233" cy="608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10" y="2508468"/>
                <a:ext cx="2114233" cy="6080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173464" y="3140805"/>
                <a:ext cx="1058110" cy="514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64" y="3140805"/>
                <a:ext cx="1058110" cy="5141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3"/>
              <p:cNvSpPr txBox="1"/>
              <p:nvPr/>
            </p:nvSpPr>
            <p:spPr>
              <a:xfrm>
                <a:off x="4370972" y="3185004"/>
                <a:ext cx="3861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pois 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</a:rPr>
                      <m:t>−2&lt;0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8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972" y="3185004"/>
                <a:ext cx="386107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64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88939" y="3607024"/>
                <a:ext cx="5045726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i="1" dirty="0">
                    <a:latin typeface="Cambria Math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decrescente.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39" y="3607024"/>
                <a:ext cx="5045726" cy="480131"/>
              </a:xfrm>
              <a:prstGeom prst="rect">
                <a:avLst/>
              </a:prstGeom>
              <a:blipFill rotWithShape="1">
                <a:blip r:embed="rId10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21274" y="3143238"/>
                <a:ext cx="1443024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74" y="3143238"/>
                <a:ext cx="1443024" cy="480131"/>
              </a:xfrm>
              <a:prstGeom prst="rect">
                <a:avLst/>
              </a:prstGeom>
              <a:blipFill rotWithShape="1">
                <a:blip r:embed="rId11"/>
                <a:stretch>
                  <a:fillRect r="-2966" b="-115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8700" y="4160036"/>
                <a:ext cx="4973051" cy="408623"/>
              </a:xfrm>
              <a:prstGeom prst="roundRect">
                <a:avLst/>
              </a:prstGeom>
              <a:ln>
                <a:solidFill>
                  <a:srgbClr val="6AA34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2.º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Estudar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limitada.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00" y="4160036"/>
                <a:ext cx="4973051" cy="408623"/>
              </a:xfrm>
              <a:prstGeom prst="roundRect">
                <a:avLst/>
              </a:prstGeom>
              <a:blipFill rotWithShape="1">
                <a:blip r:embed="rId12"/>
                <a:stretch>
                  <a:fillRect l="-366" b="-15493"/>
                </a:stretch>
              </a:blipFill>
              <a:ln>
                <a:solidFill>
                  <a:srgbClr val="6AA342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78826" y="4612201"/>
                <a:ext cx="1926810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26" y="4612201"/>
                <a:ext cx="1926810" cy="48551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74711" y="4795169"/>
                <a:ext cx="2015745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, 0&lt;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711" y="4795169"/>
                <a:ext cx="2015745" cy="4849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7103" y="4795169"/>
                <a:ext cx="159819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0&lt;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03" y="4795169"/>
                <a:ext cx="1598194" cy="48551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353745" y="4783706"/>
                <a:ext cx="1949252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45" y="4783706"/>
                <a:ext cx="1949252" cy="48551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"/>
              <p:cNvSpPr/>
              <p:nvPr/>
            </p:nvSpPr>
            <p:spPr>
              <a:xfrm>
                <a:off x="3816275" y="5354517"/>
                <a:ext cx="3818390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i="1" dirty="0">
                    <a:latin typeface="Cambria Math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limitada pois </a:t>
                </a:r>
                <a14:m>
                  <m:oMath xmlns:m="http://schemas.openxmlformats.org/officeDocument/2006/math">
                    <m:r>
                      <a:rPr lang="pt-PT"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9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275" y="5354517"/>
                <a:ext cx="3818390" cy="480131"/>
              </a:xfrm>
              <a:prstGeom prst="rect">
                <a:avLst/>
              </a:prstGeom>
              <a:blipFill rotWithShape="1">
                <a:blip r:embed="rId17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"/>
              <p:cNvSpPr/>
              <p:nvPr/>
            </p:nvSpPr>
            <p:spPr>
              <a:xfrm>
                <a:off x="971551" y="5834648"/>
                <a:ext cx="6093075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Como</a:t>
                </a:r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i="1" dirty="0">
                    <a:latin typeface="Cambria Math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monótona e limitada então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i="1" dirty="0">
                    <a:latin typeface="Cambria Math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convergente.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1" y="5834648"/>
                <a:ext cx="6093075" cy="867930"/>
              </a:xfrm>
              <a:prstGeom prst="rect">
                <a:avLst/>
              </a:prstGeom>
              <a:blipFill rotWithShape="1">
                <a:blip r:embed="rId18"/>
                <a:stretch>
                  <a:fillRect l="-800" b="-48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5" grpId="0"/>
      <p:bldP spid="35" grpId="0"/>
      <p:bldP spid="38" grpId="0"/>
      <p:bldP spid="3" grpId="0"/>
      <p:bldP spid="6" grpId="0"/>
      <p:bldP spid="23" grpId="0" animBg="1"/>
      <p:bldP spid="7" grpId="0"/>
      <p:bldP spid="9" grpId="0"/>
      <p:bldP spid="10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1550" y="148507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infinitos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1551" y="692121"/>
                <a:ext cx="7458074" cy="2005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 limite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escreve-se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=+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quando, 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existir uma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279400"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Diz-se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tende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⟶+∞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1" y="692121"/>
                <a:ext cx="7458074" cy="2005164"/>
              </a:xfrm>
              <a:prstGeom prst="rect">
                <a:avLst/>
              </a:prstGeom>
              <a:blipFill rotWithShape="1">
                <a:blip r:embed="rId4"/>
                <a:stretch>
                  <a:fillRect l="-490" r="-654" b="-18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71550" y="2849642"/>
                <a:ext cx="7458074" cy="2005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 limite </a:t>
                </a: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escreve-se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quando, 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existir uma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794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Diz-se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tende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⟶−∞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849642"/>
                <a:ext cx="7458074" cy="2005164"/>
              </a:xfrm>
              <a:prstGeom prst="rect">
                <a:avLst/>
              </a:prstGeom>
              <a:blipFill rotWithShape="1">
                <a:blip r:embed="rId5"/>
                <a:stretch>
                  <a:fillRect l="-490" r="-654" b="-15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2"/>
              <p:cNvSpPr txBox="1"/>
              <p:nvPr/>
            </p:nvSpPr>
            <p:spPr>
              <a:xfrm>
                <a:off x="1003824" y="5148852"/>
                <a:ext cx="7150476" cy="1450610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Consequência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que tenha limite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não é limitada, logo não é convergente e, portanto, é divergente.</a:t>
                </a:r>
              </a:p>
            </p:txBody>
          </p:sp>
        </mc:Choice>
        <mc:Fallback xmlns="">
          <p:sp>
            <p:nvSpPr>
              <p:cNvPr id="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24" y="5148852"/>
                <a:ext cx="7150476" cy="145061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50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550" y="148507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infinitos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1550" y="1554802"/>
                <a:ext cx="7740650" cy="2247424"/>
              </a:xfrm>
              <a:prstGeom prst="round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 limite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limite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com limite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qualquer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sucessão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possa ser obtida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alterando apenas um número finito de termos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também não tem limite, tem limite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tem limite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−∞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554802"/>
                <a:ext cx="7740650" cy="224742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5367" y="784029"/>
                <a:ext cx="7306129" cy="597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Prova, por definição de limite,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−7)</m:t>
                        </m:r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b="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67" y="784029"/>
                <a:ext cx="7306129" cy="597215"/>
              </a:xfrm>
              <a:prstGeom prst="rect">
                <a:avLst/>
              </a:prstGeom>
              <a:blipFill rotWithShape="1">
                <a:blip r:embed="rId4"/>
                <a:stretch>
                  <a:fillRect l="-751" b="-10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895367" y="1626667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0"/>
              <p:cNvSpPr/>
              <p:nvPr/>
            </p:nvSpPr>
            <p:spPr>
              <a:xfrm>
                <a:off x="3071739" y="2815899"/>
                <a:ext cx="12080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</a:rPr>
                      <m:t>−7&gt;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</a:rPr>
                  <a:t> </a:t>
                </a:r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739" y="2815899"/>
                <a:ext cx="120808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0"/>
              <p:cNvSpPr/>
              <p:nvPr/>
            </p:nvSpPr>
            <p:spPr>
              <a:xfrm>
                <a:off x="4174084" y="2809187"/>
                <a:ext cx="15110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/>
                        </a:rPr>
                        <m:t>𝑛</m:t>
                      </m:r>
                      <m:r>
                        <a:rPr lang="pt-PT" b="0" i="1" smtClean="0">
                          <a:latin typeface="Cambria Math"/>
                        </a:rPr>
                        <m:t>&gt;</m:t>
                      </m:r>
                      <m:r>
                        <a:rPr lang="pt-PT" b="0" i="1" smtClean="0">
                          <a:latin typeface="Cambria Math"/>
                        </a:rPr>
                        <m:t>𝐿</m:t>
                      </m:r>
                      <m:r>
                        <a:rPr lang="pt-PT" b="0" i="1" smtClean="0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84" y="2809187"/>
                <a:ext cx="151105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8"/>
              <p:cNvSpPr txBox="1"/>
              <p:nvPr/>
            </p:nvSpPr>
            <p:spPr>
              <a:xfrm>
                <a:off x="971550" y="3436689"/>
                <a:ext cx="71397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qualquer número real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se considerarmos um número natural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superior 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𝐿</m:t>
                    </m:r>
                    <m:r>
                      <a:rPr lang="pt-PT" b="0" i="1" smtClean="0">
                        <a:latin typeface="Cambria Math"/>
                      </a:rPr>
                      <m:t>+7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, tem-se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𝑛</m:t>
                    </m:r>
                    <m:r>
                      <a:rPr lang="pt-PT" b="0" i="1" smtClean="0">
                        <a:latin typeface="Cambria Math"/>
                      </a:rPr>
                      <m:t>−7&gt;</m:t>
                    </m:r>
                    <m:r>
                      <a:rPr lang="pt-PT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pt-PT" dirty="0" smtClean="0"/>
                  <a:t> desde que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PT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3436689"/>
                <a:ext cx="7139716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683" b="-52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8"/>
              <p:cNvSpPr txBox="1"/>
              <p:nvPr/>
            </p:nvSpPr>
            <p:spPr>
              <a:xfrm>
                <a:off x="895367" y="2200859"/>
                <a:ext cx="3899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67" y="2200859"/>
                <a:ext cx="389923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406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8"/>
              <p:cNvSpPr txBox="1"/>
              <p:nvPr/>
            </p:nvSpPr>
            <p:spPr>
              <a:xfrm>
                <a:off x="975930" y="4760041"/>
                <a:ext cx="7373486" cy="63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</a:rPr>
                  <a:t>Provamos, assim,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−7)</m:t>
                        </m:r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30" y="4760041"/>
                <a:ext cx="7373486" cy="633250"/>
              </a:xfrm>
              <a:prstGeom prst="rect">
                <a:avLst/>
              </a:prstGeom>
              <a:blipFill rotWithShape="1">
                <a:blip r:embed="rId9"/>
                <a:stretch>
                  <a:fillRect l="-661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8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4" grpId="0"/>
      <p:bldP spid="21" grpId="0"/>
      <p:bldP spid="3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5501</TotalTime>
  <Words>3662</Words>
  <Application>Microsoft Office PowerPoint</Application>
  <PresentationFormat>Apresentação no Ecrã (4:3)</PresentationFormat>
  <Paragraphs>371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Tema do Office</vt:lpstr>
      <vt:lpstr>Limites de sucessões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Liliana Fernandes</cp:lastModifiedBy>
  <cp:revision>471</cp:revision>
  <dcterms:created xsi:type="dcterms:W3CDTF">2015-12-10T15:13:19Z</dcterms:created>
  <dcterms:modified xsi:type="dcterms:W3CDTF">2016-06-09T09:27:25Z</dcterms:modified>
</cp:coreProperties>
</file>