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9"/>
  </p:notesMasterIdLst>
  <p:sldIdLst>
    <p:sldId id="256" r:id="rId2"/>
    <p:sldId id="261" r:id="rId3"/>
    <p:sldId id="406" r:id="rId4"/>
    <p:sldId id="431" r:id="rId5"/>
    <p:sldId id="408" r:id="rId6"/>
    <p:sldId id="433" r:id="rId7"/>
    <p:sldId id="434" r:id="rId8"/>
    <p:sldId id="410" r:id="rId9"/>
    <p:sldId id="423" r:id="rId10"/>
    <p:sldId id="435" r:id="rId11"/>
    <p:sldId id="437" r:id="rId12"/>
    <p:sldId id="417" r:id="rId13"/>
    <p:sldId id="436" r:id="rId14"/>
    <p:sldId id="438" r:id="rId15"/>
    <p:sldId id="420" r:id="rId16"/>
    <p:sldId id="421" r:id="rId17"/>
    <p:sldId id="425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82" userDrawn="1">
          <p15:clr>
            <a:srgbClr val="A4A3A4"/>
          </p15:clr>
        </p15:guide>
        <p15:guide id="2" pos="612" userDrawn="1">
          <p15:clr>
            <a:srgbClr val="A4A3A4"/>
          </p15:clr>
        </p15:guide>
        <p15:guide id="3" orient="horz" pos="4319">
          <p15:clr>
            <a:srgbClr val="A4A3A4"/>
          </p15:clr>
        </p15:guide>
        <p15:guide id="4" pos="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677A"/>
    <a:srgbClr val="6AA342"/>
    <a:srgbClr val="ED1C24"/>
    <a:srgbClr val="00ADEE"/>
    <a:srgbClr val="4F81BD"/>
    <a:srgbClr val="404040"/>
    <a:srgbClr val="225C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49" autoAdjust="0"/>
    <p:restoredTop sz="97305" autoAdjust="0"/>
  </p:normalViewPr>
  <p:slideViewPr>
    <p:cSldViewPr snapToGrid="0" snapToObjects="1">
      <p:cViewPr>
        <p:scale>
          <a:sx n="90" d="100"/>
          <a:sy n="90" d="100"/>
        </p:scale>
        <p:origin x="-1878" y="72"/>
      </p:cViewPr>
      <p:guideLst>
        <p:guide orient="horz" pos="482"/>
        <p:guide orient="horz" pos="4319"/>
        <p:guide pos="612"/>
        <p:guide pos="61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1E7DC-E8FA-4492-8906-B5473182C9F0}" type="datetimeFigureOut">
              <a:rPr lang="pt-PT" smtClean="0"/>
              <a:pPr/>
              <a:t>14-06-2016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62B09-6E19-47D3-BE75-8DCE1D7D077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8640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192650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 smtClean="0"/>
              <a:t>No modo de</a:t>
            </a:r>
            <a:r>
              <a:rPr lang="pt-PT" baseline="0" dirty="0" smtClean="0"/>
              <a:t> apresentação, c</a:t>
            </a:r>
            <a:r>
              <a:rPr lang="pt-PT" dirty="0" smtClean="0"/>
              <a:t>lique na lupa</a:t>
            </a:r>
            <a:r>
              <a:rPr lang="pt-PT" baseline="0" dirty="0" smtClean="0"/>
              <a:t> para ver a imagem num tamanho maior.</a:t>
            </a:r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78330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78330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78330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17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7833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 smtClean="0"/>
              <a:t>No modo de</a:t>
            </a:r>
            <a:r>
              <a:rPr lang="pt-PT" baseline="0" dirty="0" smtClean="0"/>
              <a:t> apresentação, c</a:t>
            </a:r>
            <a:r>
              <a:rPr lang="pt-PT" dirty="0" smtClean="0"/>
              <a:t>lique na lupa</a:t>
            </a:r>
            <a:r>
              <a:rPr lang="pt-PT" baseline="0" dirty="0" smtClean="0"/>
              <a:t> para ver a imagem num tamanho maior.</a:t>
            </a:r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 smtClean="0"/>
              <a:t>No modo de</a:t>
            </a:r>
            <a:r>
              <a:rPr lang="pt-PT" baseline="0" dirty="0" smtClean="0"/>
              <a:t> apresentação, c</a:t>
            </a:r>
            <a:r>
              <a:rPr lang="pt-PT" dirty="0" smtClean="0"/>
              <a:t>lique na lupa</a:t>
            </a:r>
            <a:r>
              <a:rPr lang="pt-PT" baseline="0" dirty="0" smtClean="0"/>
              <a:t> para ver a imagem num tamanho maior.</a:t>
            </a:r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 smtClean="0"/>
              <a:t>No modo de</a:t>
            </a:r>
            <a:r>
              <a:rPr lang="pt-PT" baseline="0" dirty="0" smtClean="0"/>
              <a:t> apresentação, c</a:t>
            </a:r>
            <a:r>
              <a:rPr lang="pt-PT" dirty="0" smtClean="0"/>
              <a:t>lique na lupa</a:t>
            </a:r>
            <a:r>
              <a:rPr lang="pt-PT" baseline="0" dirty="0" smtClean="0"/>
              <a:t> para ver a imagem num tamanho maior.</a:t>
            </a:r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8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0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2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0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8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3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5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87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69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B9475-9621-7F43-A36C-AF69A018FC9C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5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7.xml"/><Relationship Id="rId5" Type="http://schemas.openxmlformats.org/officeDocument/2006/relationships/image" Target="../media/image20.png"/><Relationship Id="rId4" Type="http://schemas.openxmlformats.org/officeDocument/2006/relationships/image" Target="../media/image18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40.png"/><Relationship Id="rId18" Type="http://schemas.openxmlformats.org/officeDocument/2006/relationships/image" Target="../media/image45.png"/><Relationship Id="rId3" Type="http://schemas.openxmlformats.org/officeDocument/2006/relationships/image" Target="../media/image2.jpe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17" Type="http://schemas.openxmlformats.org/officeDocument/2006/relationships/image" Target="../media/image44.png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43.png"/><Relationship Id="rId20" Type="http://schemas.openxmlformats.org/officeDocument/2006/relationships/image" Target="../media/image4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38.png"/><Relationship Id="rId5" Type="http://schemas.openxmlformats.org/officeDocument/2006/relationships/image" Target="../media/image230.png"/><Relationship Id="rId15" Type="http://schemas.openxmlformats.org/officeDocument/2006/relationships/image" Target="../media/image42.png"/><Relationship Id="rId10" Type="http://schemas.openxmlformats.org/officeDocument/2006/relationships/image" Target="../media/image37.png"/><Relationship Id="rId19" Type="http://schemas.openxmlformats.org/officeDocument/2006/relationships/image" Target="../media/image46.png"/><Relationship Id="rId4" Type="http://schemas.openxmlformats.org/officeDocument/2006/relationships/image" Target="../media/image33.png"/><Relationship Id="rId9" Type="http://schemas.openxmlformats.org/officeDocument/2006/relationships/image" Target="../media/image36.png"/><Relationship Id="rId14" Type="http://schemas.openxmlformats.org/officeDocument/2006/relationships/image" Target="../media/image4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55.png"/><Relationship Id="rId3" Type="http://schemas.openxmlformats.org/officeDocument/2006/relationships/image" Target="../media/image2.jpeg"/><Relationship Id="rId7" Type="http://schemas.openxmlformats.org/officeDocument/2006/relationships/image" Target="../media/image49.png"/><Relationship Id="rId12" Type="http://schemas.openxmlformats.org/officeDocument/2006/relationships/image" Target="../media/image5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0.png"/><Relationship Id="rId11" Type="http://schemas.openxmlformats.org/officeDocument/2006/relationships/image" Target="../media/image53.png"/><Relationship Id="rId5" Type="http://schemas.openxmlformats.org/officeDocument/2006/relationships/image" Target="../media/image230.png"/><Relationship Id="rId10" Type="http://schemas.openxmlformats.org/officeDocument/2006/relationships/image" Target="../media/image52.png"/><Relationship Id="rId4" Type="http://schemas.openxmlformats.org/officeDocument/2006/relationships/image" Target="../media/image48.png"/><Relationship Id="rId9" Type="http://schemas.openxmlformats.org/officeDocument/2006/relationships/image" Target="../media/image51.png"/><Relationship Id="rId14" Type="http://schemas.openxmlformats.org/officeDocument/2006/relationships/image" Target="../media/image5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slide" Target="slid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slide" Target="slid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png"/><Relationship Id="rId4" Type="http://schemas.openxmlformats.org/officeDocument/2006/relationships/slide" Target="slid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slide" Target="slid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5.xml"/><Relationship Id="rId5" Type="http://schemas.openxmlformats.org/officeDocument/2006/relationships/image" Target="../media/image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6.png"/><Relationship Id="rId4" Type="http://schemas.openxmlformats.org/officeDocument/2006/relationships/image" Target="../media/image11.png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.jpe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15.png"/><Relationship Id="rId10" Type="http://schemas.openxmlformats.org/officeDocument/2006/relationships/image" Target="../media/image25.png"/><Relationship Id="rId4" Type="http://schemas.openxmlformats.org/officeDocument/2006/relationships/image" Target="../media/image22.png"/><Relationship Id="rId9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image" Target="../media/image19.png"/><Relationship Id="rId4" Type="http://schemas.openxmlformats.org/officeDocument/2006/relationships/image" Target="../media/image1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9410" y="2156204"/>
            <a:ext cx="4760074" cy="4012371"/>
          </a:xfrm>
        </p:spPr>
        <p:txBody>
          <a:bodyPr>
            <a:noAutofit/>
          </a:bodyPr>
          <a:lstStyle/>
          <a:p>
            <a:r>
              <a:rPr lang="pt-PT" sz="4800" b="1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Retas de mínimos quadrados, amostras </a:t>
            </a:r>
            <a:r>
              <a:rPr lang="pt-PT" sz="4800" b="1" dirty="0" err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bivariadas</a:t>
            </a:r>
            <a:r>
              <a:rPr lang="pt-PT" sz="4800" b="1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coeficientes de correlação</a:t>
            </a:r>
            <a:endParaRPr lang="en-US" sz="4800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35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6"/>
          <p:cNvSpPr txBox="1"/>
          <p:nvPr/>
        </p:nvSpPr>
        <p:spPr>
          <a:xfrm>
            <a:off x="976313" y="165511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AA342"/>
              </a:buClr>
            </a:pP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Associação linear negativa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976313" y="889413"/>
                <a:ext cx="7819344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Se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os pontos se encontram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dispersos de forma aproximadamente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linear, de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modo que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aos maiores valores de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𝑥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correspondem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os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menores valores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de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𝑦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313" y="889413"/>
                <a:ext cx="7819344" cy="1338828"/>
              </a:xfrm>
              <a:prstGeom prst="rect">
                <a:avLst/>
              </a:prstGeom>
              <a:blipFill rotWithShape="1">
                <a:blip r:embed="rId4"/>
                <a:stretch>
                  <a:fillRect l="-624" r="-156" b="-272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8"/>
          <p:cNvSpPr txBox="1"/>
          <p:nvPr/>
        </p:nvSpPr>
        <p:spPr>
          <a:xfrm>
            <a:off x="968375" y="5024700"/>
            <a:ext cx="7481887" cy="964803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itchFamily="34" charset="0"/>
                <a:cs typeface="Arial" pitchFamily="34" charset="0"/>
              </a:rPr>
              <a:t>Um coeficiente de correlação linear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negativo indica </a:t>
            </a:r>
            <a:r>
              <a:rPr lang="pt-PT" dirty="0">
                <a:latin typeface="Arial" pitchFamily="34" charset="0"/>
                <a:cs typeface="Arial" pitchFamily="34" charset="0"/>
              </a:rPr>
              <a:t>que as variáveis têm uma </a:t>
            </a:r>
            <a:r>
              <a:rPr lang="pt-PT" b="1" dirty="0">
                <a:solidFill>
                  <a:srgbClr val="6AA342"/>
                </a:solidFill>
                <a:latin typeface="Arial" pitchFamily="34" charset="0"/>
                <a:cs typeface="Arial" pitchFamily="34" charset="0"/>
              </a:rPr>
              <a:t>associação linear </a:t>
            </a:r>
            <a:r>
              <a:rPr lang="pt-PT" b="1" dirty="0" smtClean="0">
                <a:solidFill>
                  <a:srgbClr val="6AA342"/>
                </a:solidFill>
                <a:latin typeface="Arial" pitchFamily="34" charset="0"/>
                <a:cs typeface="Arial" pitchFamily="34" charset="0"/>
              </a:rPr>
              <a:t>negativa</a:t>
            </a:r>
            <a:r>
              <a:rPr lang="pt-PT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935" y="2415721"/>
            <a:ext cx="3716333" cy="213768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4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772" y="2415721"/>
            <a:ext cx="263902" cy="277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96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6"/>
          <p:cNvSpPr txBox="1"/>
          <p:nvPr/>
        </p:nvSpPr>
        <p:spPr>
          <a:xfrm>
            <a:off x="976313" y="165511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AA342"/>
              </a:buClr>
            </a:pP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Coeficiente de correlação linear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976313" y="1091328"/>
            <a:ext cx="7481887" cy="2798497"/>
            <a:chOff x="976313" y="1091328"/>
            <a:chExt cx="7481887" cy="279849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8"/>
                <p:cNvSpPr txBox="1"/>
                <p:nvPr/>
              </p:nvSpPr>
              <p:spPr>
                <a:xfrm>
                  <a:off x="976313" y="1091328"/>
                  <a:ext cx="7481887" cy="2798497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:r>
                    <a:rPr lang="pt-PT" b="1" dirty="0" smtClean="0">
                      <a:solidFill>
                        <a:srgbClr val="6AA342"/>
                      </a:solidFill>
                      <a:latin typeface="Arial" pitchFamily="34" charset="0"/>
                      <a:cs typeface="Arial" pitchFamily="34" charset="0"/>
                    </a:rPr>
                    <a:t>Propriedade</a:t>
                  </a:r>
                </a:p>
                <a:p>
                  <a:pPr>
                    <a:lnSpc>
                      <a:spcPct val="150000"/>
                    </a:lnSpc>
                  </a:pPr>
                  <a:r>
                    <a:rPr lang="pt-PT" dirty="0" smtClean="0">
                      <a:latin typeface="Arial" pitchFamily="34" charset="0"/>
                      <a:cs typeface="Arial" pitchFamily="34" charset="0"/>
                    </a:rPr>
                    <a:t>Dados um número natural </a:t>
                  </a:r>
                  <a14:m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cs typeface="Arial" pitchFamily="34" charset="0"/>
                        </a:rPr>
                        <m:t>𝑛</m:t>
                      </m:r>
                    </m:oMath>
                  </a14:m>
                  <a:r>
                    <a:rPr lang="pt-PT" dirty="0">
                      <a:latin typeface="Arial" pitchFamily="34" charset="0"/>
                      <a:cs typeface="Arial" pitchFamily="34" charset="0"/>
                    </a:rPr>
                    <a:t> e uma amostra de dados </a:t>
                  </a:r>
                  <a:r>
                    <a:rPr lang="pt-PT" dirty="0" err="1">
                      <a:latin typeface="Arial" pitchFamily="34" charset="0"/>
                      <a:cs typeface="Arial" pitchFamily="34" charset="0"/>
                    </a:rPr>
                    <a:t>bivariados</a:t>
                  </a:r>
                  <a:r>
                    <a:rPr lang="pt-PT" dirty="0">
                      <a:latin typeface="Arial" pitchFamily="34" charset="0"/>
                      <a:cs typeface="Arial" pitchFamily="34" charset="0"/>
                    </a:rPr>
                    <a:t> quantitativos </a:t>
                  </a:r>
                  <a14:m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cs typeface="Arial" pitchFamily="34" charset="0"/>
                        </a:rPr>
                        <m:t>(</m:t>
                      </m:r>
                      <m:r>
                        <a:rPr lang="pt-PT" i="1" dirty="0" smtClean="0">
                          <a:latin typeface="Cambria Math"/>
                          <a:cs typeface="Arial" pitchFamily="34" charset="0"/>
                        </a:rPr>
                        <m:t>𝑥</m:t>
                      </m:r>
                      <m:r>
                        <a:rPr lang="pt-PT" i="1" dirty="0" smtClean="0">
                          <a:latin typeface="Cambria Math"/>
                          <a:cs typeface="Arial" pitchFamily="34" charset="0"/>
                        </a:rPr>
                        <m:t>, </m:t>
                      </m:r>
                      <m:r>
                        <a:rPr lang="pt-PT" i="1" dirty="0" smtClean="0">
                          <a:latin typeface="Cambria Math"/>
                          <a:cs typeface="Arial" pitchFamily="34" charset="0"/>
                        </a:rPr>
                        <m:t>𝑦</m:t>
                      </m:r>
                      <m:r>
                        <a:rPr lang="pt-PT" i="1" dirty="0" smtClean="0">
                          <a:latin typeface="Cambria Math"/>
                          <a:cs typeface="Arial" pitchFamily="34" charset="0"/>
                        </a:rPr>
                        <m:t>)</m:t>
                      </m:r>
                    </m:oMath>
                  </a14:m>
                  <a:r>
                    <a:rPr lang="pt-PT" dirty="0">
                      <a:latin typeface="Arial" pitchFamily="34" charset="0"/>
                      <a:cs typeface="Arial" pitchFamily="34" charset="0"/>
                    </a:rPr>
                    <a:t>,</a:t>
                  </a:r>
                  <a:r>
                    <a:rPr lang="pt-PT" dirty="0" smtClean="0">
                      <a:latin typeface="Arial" pitchFamily="34" charset="0"/>
                      <a:cs typeface="Arial" pitchFamily="34" charset="0"/>
                    </a:rPr>
                    <a:t> com </a:t>
                  </a:r>
                  <a:r>
                    <a:rPr lang="pt-PT" dirty="0">
                      <a:latin typeface="Arial" pitchFamily="34" charset="0"/>
                      <a:cs typeface="Arial" pitchFamily="34" charset="0"/>
                    </a:rPr>
                    <a:t>coeficiente de correlação linear </a:t>
                  </a:r>
                  <a14:m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cs typeface="Arial" pitchFamily="34" charset="0"/>
                        </a:rPr>
                        <m:t>𝑟</m:t>
                      </m:r>
                    </m:oMath>
                  </a14:m>
                  <a:r>
                    <a:rPr lang="pt-PT" dirty="0">
                      <a:latin typeface="Arial" pitchFamily="34" charset="0"/>
                      <a:cs typeface="Arial" pitchFamily="34" charset="0"/>
                    </a:rPr>
                    <a:t> e cuja reta dos mínimos quadrados tem </a:t>
                  </a:r>
                  <a:r>
                    <a:rPr lang="pt-PT" dirty="0" smtClean="0">
                      <a:latin typeface="Arial" pitchFamily="34" charset="0"/>
                      <a:cs typeface="Arial" pitchFamily="34" charset="0"/>
                    </a:rPr>
                    <a:t>equação </a:t>
                  </a:r>
                  <a14:m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cs typeface="Arial" pitchFamily="34" charset="0"/>
                        </a:rPr>
                        <m:t>𝑦</m:t>
                      </m:r>
                      <m:r>
                        <a:rPr lang="pt-PT" i="1" dirty="0" smtClean="0">
                          <a:latin typeface="Cambria Math"/>
                          <a:cs typeface="Arial" pitchFamily="34" charset="0"/>
                        </a:rPr>
                        <m:t> = </m:t>
                      </m:r>
                      <m:r>
                        <a:rPr lang="pt-PT" i="1" dirty="0" err="1">
                          <a:latin typeface="Cambria Math"/>
                          <a:cs typeface="Arial" pitchFamily="34" charset="0"/>
                        </a:rPr>
                        <m:t>𝑎𝑥</m:t>
                      </m:r>
                      <m:r>
                        <a:rPr lang="pt-PT" i="1" dirty="0">
                          <a:latin typeface="Cambria Math"/>
                          <a:cs typeface="Arial" pitchFamily="34" charset="0"/>
                        </a:rPr>
                        <m:t> + </m:t>
                      </m:r>
                      <m:r>
                        <a:rPr lang="pt-PT" i="1" dirty="0">
                          <a:latin typeface="Cambria Math"/>
                          <a:cs typeface="Arial" pitchFamily="34" charset="0"/>
                        </a:rPr>
                        <m:t>𝑏</m:t>
                      </m:r>
                    </m:oMath>
                  </a14:m>
                  <a:r>
                    <a:rPr lang="pt-PT" dirty="0">
                      <a:latin typeface="Arial" pitchFamily="34" charset="0"/>
                      <a:cs typeface="Arial" pitchFamily="34" charset="0"/>
                    </a:rPr>
                    <a:t>, tem-se que </a:t>
                  </a:r>
                  <a:endParaRPr lang="pt-PT" dirty="0" smtClean="0">
                    <a:latin typeface="Arial" pitchFamily="34" charset="0"/>
                    <a:cs typeface="Arial" pitchFamily="34" charset="0"/>
                  </a:endParaRPr>
                </a:p>
                <a:p>
                  <a:pPr algn="ctr">
                    <a:lnSpc>
                      <a:spcPct val="150000"/>
                    </a:lnSpc>
                  </a:pPr>
                  <a14:m>
                    <m:oMath xmlns:m="http://schemas.openxmlformats.org/officeDocument/2006/math"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  <a:cs typeface="Arial" pitchFamily="34" charset="0"/>
                        </a:rPr>
                        <m:t>𝒓</m:t>
                      </m:r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  <a:cs typeface="Arial" pitchFamily="34" charset="0"/>
                        </a:rPr>
                        <m:t>𝒂</m:t>
                      </m:r>
                      <m:rad>
                        <m:radPr>
                          <m:degHide m:val="on"/>
                          <m:ctrlPr>
                            <a:rPr lang="pt-PT" b="1" i="1" smtClean="0">
                              <a:solidFill>
                                <a:srgbClr val="6AA342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pt-PT" b="1" i="1" smtClean="0">
                                  <a:solidFill>
                                    <a:srgbClr val="6AA342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</m:ctrlPr>
                            </m:fPr>
                            <m:num>
                              <m:r>
                                <a:rPr lang="pt-PT" b="1" i="1" smtClean="0">
                                  <a:solidFill>
                                    <a:srgbClr val="6AA342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𝑺</m:t>
                              </m:r>
                              <m:sSub>
                                <m:sSubPr>
                                  <m:ctrlPr>
                                    <a:rPr lang="pt-PT" b="1" i="1" smtClean="0">
                                      <a:solidFill>
                                        <a:srgbClr val="6AA342"/>
                                      </a:solidFill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PT" b="1" i="1" smtClean="0">
                                      <a:solidFill>
                                        <a:srgbClr val="6AA342"/>
                                      </a:solidFill>
                                      <a:latin typeface="Cambria Math"/>
                                      <a:cs typeface="Arial" pitchFamily="34" charset="0"/>
                                    </a:rPr>
                                    <m:t>𝑺</m:t>
                                  </m:r>
                                </m:e>
                                <m:sub>
                                  <m:r>
                                    <a:rPr lang="pt-PT" b="1" i="1" smtClean="0">
                                      <a:solidFill>
                                        <a:srgbClr val="6AA342"/>
                                      </a:solidFill>
                                      <a:latin typeface="Cambria Math"/>
                                      <a:cs typeface="Arial" pitchFamily="34" charset="0"/>
                                    </a:rPr>
                                    <m:t>𝒙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pt-PT" b="1" i="1" smtClean="0">
                                  <a:solidFill>
                                    <a:srgbClr val="6AA342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𝑺</m:t>
                              </m:r>
                              <m:sSub>
                                <m:sSubPr>
                                  <m:ctrlPr>
                                    <a:rPr lang="pt-PT" b="1" i="1" smtClean="0">
                                      <a:solidFill>
                                        <a:srgbClr val="6AA342"/>
                                      </a:solidFill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PT" b="1" i="1" smtClean="0">
                                      <a:solidFill>
                                        <a:srgbClr val="6AA342"/>
                                      </a:solidFill>
                                      <a:latin typeface="Cambria Math"/>
                                      <a:cs typeface="Arial" pitchFamily="34" charset="0"/>
                                    </a:rPr>
                                    <m:t>𝑺</m:t>
                                  </m:r>
                                </m:e>
                                <m:sub>
                                  <m:r>
                                    <a:rPr lang="pt-PT" b="1" i="1" smtClean="0">
                                      <a:solidFill>
                                        <a:srgbClr val="6AA342"/>
                                      </a:solidFill>
                                      <a:latin typeface="Cambria Math"/>
                                      <a:cs typeface="Arial" pitchFamily="34" charset="0"/>
                                    </a:rPr>
                                    <m:t>𝒚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</m:oMath>
                  </a14:m>
                  <a:r>
                    <a:rPr lang="pt-PT" dirty="0">
                      <a:latin typeface="Arial" pitchFamily="34" charset="0"/>
                      <a:cs typeface="Arial" pitchFamily="34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12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6313" y="1091328"/>
                  <a:ext cx="7481887" cy="2798497"/>
                </a:xfrm>
                <a:prstGeom prst="round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ângulo 1"/>
                <p:cNvSpPr/>
                <p:nvPr/>
              </p:nvSpPr>
              <p:spPr>
                <a:xfrm>
                  <a:off x="2573044" y="2193529"/>
                  <a:ext cx="413896" cy="5078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~</m:t>
                        </m:r>
                      </m:oMath>
                    </m:oMathPara>
                  </a14:m>
                  <a:endParaRPr lang="pt-PT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2" name="Rectângulo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73044" y="2193529"/>
                  <a:ext cx="413896" cy="50783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47920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ângulo 29"/>
          <p:cNvSpPr/>
          <p:nvPr/>
        </p:nvSpPr>
        <p:spPr>
          <a:xfrm>
            <a:off x="1504065" y="1377246"/>
            <a:ext cx="1516012" cy="336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7" name="Rectângulo 16"/>
          <p:cNvSpPr/>
          <p:nvPr/>
        </p:nvSpPr>
        <p:spPr>
          <a:xfrm>
            <a:off x="6230678" y="984766"/>
            <a:ext cx="1762798" cy="336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6" name="Grupo 5"/>
          <p:cNvGrpSpPr/>
          <p:nvPr/>
        </p:nvGrpSpPr>
        <p:grpSpPr>
          <a:xfrm>
            <a:off x="924833" y="526560"/>
            <a:ext cx="8112291" cy="1388181"/>
            <a:chOff x="924833" y="686055"/>
            <a:chExt cx="8112291" cy="138818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3"/>
                <p:cNvSpPr txBox="1"/>
                <p:nvPr/>
              </p:nvSpPr>
              <p:spPr>
                <a:xfrm>
                  <a:off x="982455" y="686055"/>
                  <a:ext cx="8054669" cy="12557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40000"/>
                    </a:lnSpc>
                  </a:pPr>
                  <a:r>
                    <a:rPr lang="pt-PT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Considera, num referencial ortogonal do plano, os pontos </a:t>
                  </a:r>
                  <a14:m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𝐴</m:t>
                      </m:r>
                      <m:d>
                        <m:dPr>
                          <m:ctrlP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1,2;2,3</m:t>
                          </m:r>
                        </m:e>
                      </m:d>
                    </m:oMath>
                  </a14:m>
                  <a:r>
                    <a:rPr lang="pt-PT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, 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pt-PT" b="0" i="0" smtClean="0">
                          <a:latin typeface="Cambria Math"/>
                          <a:cs typeface="Arial" panose="020B0604020202020204" pitchFamily="34" charset="0"/>
                        </a:rPr>
                        <m:t>B</m:t>
                      </m:r>
                      <m:d>
                        <m:dPr>
                          <m:ctrlP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2,3;3</m:t>
                          </m:r>
                        </m:e>
                      </m:d>
                    </m:oMath>
                  </a14:m>
                  <a:r>
                    <a:rPr lang="pt-PT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, </a:t>
                  </a:r>
                  <a14:m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𝐶</m:t>
                      </m:r>
                      <m:d>
                        <m:dPr>
                          <m:ctrlP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3,7;2,7</m:t>
                          </m:r>
                        </m:e>
                      </m:d>
                    </m:oMath>
                  </a14:m>
                  <a:r>
                    <a:rPr lang="pt-PT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, </a:t>
                  </a:r>
                  <a14:m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𝐷</m:t>
                      </m:r>
                      <m:d>
                        <m:dPr>
                          <m:ctrlP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4,</m:t>
                          </m:r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;2,</m:t>
                          </m:r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8</m:t>
                          </m:r>
                        </m:e>
                      </m:d>
                    </m:oMath>
                  </a14:m>
                  <a:r>
                    <a:rPr lang="pt-PT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e as amostras </a:t>
                  </a:r>
                  <a14:m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1,2;2,3;3,7;4,2</m:t>
                          </m:r>
                        </m:e>
                      </m:d>
                    </m:oMath>
                  </a14:m>
                  <a:r>
                    <a:rPr lang="pt-PT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e </a:t>
                  </a:r>
                  <a14:m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2,3;3;2,7;2,8</m:t>
                          </m:r>
                        </m:e>
                      </m:d>
                    </m:oMath>
                  </a14:m>
                  <a:r>
                    <a:rPr lang="pt-PT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. </a:t>
                  </a:r>
                  <a:endParaRPr lang="pt-PT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6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2455" y="686055"/>
                  <a:ext cx="8054669" cy="125572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606" b="-3398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CaixaDeTexto 2"/>
                <p:cNvSpPr txBox="1"/>
                <p:nvPr/>
              </p:nvSpPr>
              <p:spPr>
                <a:xfrm>
                  <a:off x="924833" y="1704904"/>
                  <a:ext cx="40267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~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3" name="CaixaDeTexto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4833" y="1704904"/>
                  <a:ext cx="40267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CaixaDeTexto 28"/>
                <p:cNvSpPr txBox="1"/>
                <p:nvPr/>
              </p:nvSpPr>
              <p:spPr>
                <a:xfrm>
                  <a:off x="5704184" y="1274148"/>
                  <a:ext cx="40267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~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29" name="CaixaDeTexto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04184" y="1274148"/>
                  <a:ext cx="402674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1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4"/>
          <p:cNvSpPr txBox="1"/>
          <p:nvPr/>
        </p:nvSpPr>
        <p:spPr>
          <a:xfrm>
            <a:off x="1022368" y="146990"/>
            <a:ext cx="7683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968375" y="1807425"/>
            <a:ext cx="77374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1938" indent="-261938">
              <a:lnSpc>
                <a:spcPct val="150000"/>
              </a:lnSpc>
            </a:pP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a) Escreve a equação reduzida da reta dos mínimos quadrados para este conjunto de pontos. Apresenta os valores aproximados às centésimas.</a:t>
            </a:r>
            <a:endParaRPr lang="pt-PT" dirty="0"/>
          </a:p>
        </p:txBody>
      </p:sp>
      <p:sp>
        <p:nvSpPr>
          <p:cNvPr id="33" name="Retângulo 1"/>
          <p:cNvSpPr/>
          <p:nvPr/>
        </p:nvSpPr>
        <p:spPr>
          <a:xfrm>
            <a:off x="968374" y="2712320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ângulo 8"/>
              <p:cNvSpPr/>
              <p:nvPr/>
            </p:nvSpPr>
            <p:spPr>
              <a:xfrm>
                <a:off x="1139259" y="5772475"/>
                <a:ext cx="1354089" cy="507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  <a:cs typeface="Arial" pitchFamily="34" charset="0"/>
                        </a:rPr>
                        <m:t>𝑏</m:t>
                      </m:r>
                      <m:r>
                        <a:rPr lang="pt-PT" dirty="0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pt-PT" i="1" dirty="0">
                              <a:latin typeface="Cambria Math"/>
                              <a:cs typeface="Arial" pitchFamily="34" charset="0"/>
                            </a:rPr>
                          </m:ctrlPr>
                        </m:accPr>
                        <m:e>
                          <m:r>
                            <a:rPr lang="pt-PT" i="1" dirty="0">
                              <a:latin typeface="Cambria Math"/>
                              <a:cs typeface="Arial" pitchFamily="34" charset="0"/>
                            </a:rPr>
                            <m:t>𝑦</m:t>
                          </m:r>
                        </m:e>
                      </m:acc>
                      <m:r>
                        <a:rPr lang="pt-PT" i="1" dirty="0"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pt-PT" i="1" dirty="0">
                          <a:latin typeface="Cambria Math"/>
                          <a:cs typeface="Arial" pitchFamily="34" charset="0"/>
                        </a:rPr>
                        <m:t>𝑎</m:t>
                      </m:r>
                      <m:acc>
                        <m:accPr>
                          <m:chr m:val="̅"/>
                          <m:ctrlPr>
                            <a:rPr lang="pt-PT" i="1" dirty="0">
                              <a:latin typeface="Cambria Math"/>
                              <a:cs typeface="Arial" pitchFamily="34" charset="0"/>
                            </a:rPr>
                          </m:ctrlPr>
                        </m:accPr>
                        <m:e>
                          <m:r>
                            <a:rPr lang="pt-PT" i="1" dirty="0"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e>
                      </m:acc>
                    </m:oMath>
                  </m:oMathPara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Rec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259" y="5772475"/>
                <a:ext cx="1354089" cy="5078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ângulo 35"/>
              <p:cNvSpPr/>
              <p:nvPr/>
            </p:nvSpPr>
            <p:spPr>
              <a:xfrm>
                <a:off x="1126785" y="4673829"/>
                <a:ext cx="5831918" cy="8400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600" i="1" dirty="0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pt-PT" sz="1600" i="1" dirty="0" smtClean="0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pt-PT" sz="1600" b="0" i="1" dirty="0" smtClean="0">
                              <a:latin typeface="Cambria Math"/>
                              <a:cs typeface="Arial" pitchFamily="34" charset="0"/>
                            </a:rPr>
                            <m:t>1,2×2,3+2,3×3+3,7×2,7+4,2×2,8−4×2,85×2,7</m:t>
                          </m:r>
                        </m:num>
                        <m:den>
                          <m:r>
                            <a:rPr lang="pt-PT" sz="1600" b="0" i="1" dirty="0" smtClean="0">
                              <a:latin typeface="Cambria Math"/>
                              <a:cs typeface="Arial" pitchFamily="34" charset="0"/>
                            </a:rPr>
                            <m:t>1,2²+2,3²+3,7²+4,2²−4×2,85²</m:t>
                          </m:r>
                        </m:den>
                      </m:f>
                    </m:oMath>
                  </m:oMathPara>
                </a14:m>
                <a:endParaRPr lang="pt-PT" sz="1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6" name="Rectâ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785" y="4673829"/>
                <a:ext cx="5831918" cy="84003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ângulo 39"/>
              <p:cNvSpPr/>
              <p:nvPr/>
            </p:nvSpPr>
            <p:spPr>
              <a:xfrm>
                <a:off x="6690262" y="4902475"/>
                <a:ext cx="117461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600" i="1" dirty="0" smtClean="0">
                          <a:latin typeface="Cambria Math"/>
                          <a:ea typeface="Cambria Math"/>
                          <a:cs typeface="Arial" pitchFamily="34" charset="0"/>
                        </a:rPr>
                        <m:t>≈</m:t>
                      </m:r>
                      <m:r>
                        <a:rPr lang="pt-PT" sz="1600" i="1" dirty="0" smtClean="0">
                          <a:latin typeface="Cambria Math"/>
                          <a:cs typeface="Arial" pitchFamily="34" charset="0"/>
                        </a:rPr>
                        <m:t>0</m:t>
                      </m:r>
                      <m:r>
                        <a:rPr lang="pt-PT" sz="1600" b="0" i="1" dirty="0" smtClean="0">
                          <a:latin typeface="Cambria Math"/>
                          <a:cs typeface="Arial" pitchFamily="34" charset="0"/>
                        </a:rPr>
                        <m:t>,11312</m:t>
                      </m:r>
                    </m:oMath>
                  </m:oMathPara>
                </a14:m>
                <a:endParaRPr lang="pt-PT" sz="1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0" name="Rectângulo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0262" y="4902475"/>
                <a:ext cx="1174617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ângulo 41"/>
              <p:cNvSpPr/>
              <p:nvPr/>
            </p:nvSpPr>
            <p:spPr>
              <a:xfrm>
                <a:off x="2301857" y="5774241"/>
                <a:ext cx="2584362" cy="507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  <a:cs typeface="Arial" pitchFamily="34" charset="0"/>
                        </a:rPr>
                        <m:t>=2,7</m:t>
                      </m:r>
                      <m:r>
                        <a:rPr lang="pt-PT" i="1" dirty="0"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pt-PT" b="0" i="1" dirty="0" smtClean="0">
                          <a:latin typeface="Cambria Math"/>
                          <a:cs typeface="Arial" pitchFamily="34" charset="0"/>
                        </a:rPr>
                        <m:t>0,11312×2,85</m:t>
                      </m:r>
                    </m:oMath>
                  </m:oMathPara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2" name="Rectângulo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1857" y="5774241"/>
                <a:ext cx="2584362" cy="50783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ângulo 45"/>
              <p:cNvSpPr/>
              <p:nvPr/>
            </p:nvSpPr>
            <p:spPr>
              <a:xfrm>
                <a:off x="4680719" y="5760482"/>
                <a:ext cx="915635" cy="507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  <a:ea typeface="Cambria Math"/>
                          <a:cs typeface="Arial" pitchFamily="34" charset="0"/>
                        </a:rPr>
                        <m:t>≈</m:t>
                      </m:r>
                      <m:r>
                        <a:rPr lang="pt-PT" b="0" i="1" dirty="0" smtClean="0">
                          <a:latin typeface="Cambria Math"/>
                          <a:cs typeface="Arial" pitchFamily="34" charset="0"/>
                        </a:rPr>
                        <m:t>2,38</m:t>
                      </m:r>
                    </m:oMath>
                  </m:oMathPara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6" name="Rectângulo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719" y="5760482"/>
                <a:ext cx="915635" cy="50783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ângulo 9"/>
              <p:cNvSpPr/>
              <p:nvPr/>
            </p:nvSpPr>
            <p:spPr>
              <a:xfrm>
                <a:off x="2099212" y="6354439"/>
                <a:ext cx="45913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equação pretendida é </a:t>
                </a:r>
                <a14:m>
                  <m:oMath xmlns:m="http://schemas.openxmlformats.org/officeDocument/2006/math"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  <a:cs typeface="Arial" panose="020B0604020202020204" pitchFamily="34" charset="0"/>
                      </a:rPr>
                      <m:t>𝒚</m:t>
                    </m:r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  <a:cs typeface="Arial" panose="020B0604020202020204" pitchFamily="34" charset="0"/>
                      </a:rPr>
                      <m:t>𝟎</m:t>
                    </m:r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  <a:cs typeface="Arial" panose="020B0604020202020204" pitchFamily="34" charset="0"/>
                      </a:rPr>
                      <m:t>,</m:t>
                    </m:r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  <a:cs typeface="Arial" panose="020B0604020202020204" pitchFamily="34" charset="0"/>
                      </a:rPr>
                      <m:t>𝟏𝟏</m:t>
                    </m:r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  <a:cs typeface="Arial" panose="020B0604020202020204" pitchFamily="34" charset="0"/>
                      </a:rPr>
                      <m:t>𝒙</m:t>
                    </m:r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  <a:cs typeface="Arial" panose="020B0604020202020204" pitchFamily="34" charset="0"/>
                      </a:rPr>
                      <m:t>+</m:t>
                    </m:r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  <a:cs typeface="Arial" panose="020B0604020202020204" pitchFamily="34" charset="0"/>
                      </a:rPr>
                      <m:t>𝟐</m:t>
                    </m:r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  <a:cs typeface="Arial" panose="020B0604020202020204" pitchFamily="34" charset="0"/>
                      </a:rPr>
                      <m:t>,</m:t>
                    </m:r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  <a:cs typeface="Arial" panose="020B0604020202020204" pitchFamily="34" charset="0"/>
                      </a:rPr>
                      <m:t>𝟑𝟖</m:t>
                    </m:r>
                  </m:oMath>
                </a14:m>
                <a:r>
                  <a:rPr lang="pt-PT" dirty="0" smtClean="0"/>
                  <a:t>.</a:t>
                </a:r>
                <a:endParaRPr lang="pt-PT" dirty="0"/>
              </a:p>
            </p:txBody>
          </p:sp>
        </mc:Choice>
        <mc:Fallback xmlns="">
          <p:sp>
            <p:nvSpPr>
              <p:cNvPr id="10" name="Rectâ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9212" y="6354439"/>
                <a:ext cx="4591385" cy="369332"/>
              </a:xfrm>
              <a:prstGeom prst="rect">
                <a:avLst/>
              </a:prstGeom>
              <a:blipFill rotWithShape="1">
                <a:blip r:embed="rId12"/>
                <a:stretch>
                  <a:fillRect l="-1061" t="-9836" r="-133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ângulo 46"/>
              <p:cNvSpPr/>
              <p:nvPr/>
            </p:nvSpPr>
            <p:spPr>
              <a:xfrm>
                <a:off x="7683218" y="4902474"/>
                <a:ext cx="83317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600" i="1" dirty="0" smtClean="0">
                          <a:latin typeface="Cambria Math"/>
                          <a:ea typeface="Cambria Math"/>
                          <a:cs typeface="Arial" pitchFamily="34" charset="0"/>
                        </a:rPr>
                        <m:t>≈</m:t>
                      </m:r>
                      <m:r>
                        <a:rPr lang="pt-PT" sz="1600" i="1" dirty="0" smtClean="0">
                          <a:latin typeface="Cambria Math"/>
                          <a:cs typeface="Arial" pitchFamily="34" charset="0"/>
                        </a:rPr>
                        <m:t>0</m:t>
                      </m:r>
                      <m:r>
                        <a:rPr lang="pt-PT" sz="1600" b="0" i="1" dirty="0" smtClean="0">
                          <a:latin typeface="Cambria Math"/>
                          <a:cs typeface="Arial" pitchFamily="34" charset="0"/>
                        </a:rPr>
                        <m:t>,11</m:t>
                      </m:r>
                    </m:oMath>
                  </m:oMathPara>
                </a14:m>
                <a:endParaRPr lang="pt-PT" sz="1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7" name="Rectângulo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3218" y="4902474"/>
                <a:ext cx="833177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upo 10"/>
          <p:cNvGrpSpPr/>
          <p:nvPr/>
        </p:nvGrpSpPr>
        <p:grpSpPr>
          <a:xfrm>
            <a:off x="1022368" y="3195791"/>
            <a:ext cx="2020490" cy="1079252"/>
            <a:chOff x="1084607" y="3925461"/>
            <a:chExt cx="2020490" cy="107925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ângulo 7"/>
                <p:cNvSpPr/>
                <p:nvPr/>
              </p:nvSpPr>
              <p:spPr>
                <a:xfrm>
                  <a:off x="1084607" y="4349213"/>
                  <a:ext cx="2020490" cy="65550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sz="1600" b="0" i="1" dirty="0" smtClean="0">
                            <a:latin typeface="Cambria Math"/>
                            <a:cs typeface="Arial" pitchFamily="34" charset="0"/>
                          </a:rPr>
                          <m:t>𝑎</m:t>
                        </m:r>
                        <m:r>
                          <a:rPr lang="pt-PT" sz="1600" i="1" dirty="0">
                            <a:latin typeface="Cambria Math"/>
                            <a:cs typeface="Arial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fPr>
                          <m:num>
                            <m:r>
                              <a:rPr lang="pt-PT" sz="1600" b="0" i="1" dirty="0" smtClean="0">
                                <a:latin typeface="Cambria Math"/>
                                <a:cs typeface="Arial" pitchFamily="34" charset="0"/>
                              </a:rPr>
                              <m:t>                               </m:t>
                            </m:r>
                          </m:num>
                          <m:den>
                            <m: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  <m:t>𝑆</m:t>
                            </m:r>
                            <m:sSub>
                              <m:sSubPr>
                                <m:ctrlPr>
                                  <a:rPr lang="pt-PT" sz="1600" i="1" dirty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pt-PT" sz="1600" i="1" dirty="0">
                                    <a:latin typeface="Cambria Math"/>
                                    <a:cs typeface="Arial" pitchFamily="34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pt-PT" sz="1600" i="1" dirty="0">
                                    <a:latin typeface="Cambria Math"/>
                                    <a:cs typeface="Arial" pitchFamily="34" charset="0"/>
                                  </a:rPr>
                                  <m:t>𝑥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pt-PT" sz="1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8" name="Rectângulo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4607" y="4349213"/>
                  <a:ext cx="2020490" cy="655500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CaixaDeTexto 1"/>
                <p:cNvSpPr txBox="1"/>
                <p:nvPr/>
              </p:nvSpPr>
              <p:spPr>
                <a:xfrm>
                  <a:off x="1487002" y="3925461"/>
                  <a:ext cx="1479700" cy="78348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  <m:t>𝑖</m:t>
                            </m:r>
                            <m: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  <m:t>4</m:t>
                            </m:r>
                          </m:sup>
                          <m:e>
                            <m:sSub>
                              <m:sSubPr>
                                <m:ctrlPr>
                                  <a:rPr lang="pt-PT" sz="1600" i="1" dirty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pt-PT" sz="1600" i="1" dirty="0">
                                    <a:latin typeface="Cambria Math"/>
                                    <a:cs typeface="Arial" pitchFamily="34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pt-PT" sz="1600" i="1" dirty="0">
                                    <a:latin typeface="Cambria Math"/>
                                    <a:cs typeface="Arial" pitchFamily="34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pt-PT" sz="1600" i="1" dirty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pt-PT" sz="1600" i="1" dirty="0">
                                    <a:latin typeface="Cambria Math"/>
                                    <a:cs typeface="Arial" pitchFamily="34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pt-PT" sz="1600" i="1" dirty="0">
                                    <a:latin typeface="Cambria Math"/>
                                    <a:cs typeface="Arial" pitchFamily="34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  <m:r>
                          <a:rPr lang="pt-PT" sz="1600" i="1" dirty="0">
                            <a:latin typeface="Cambria Math"/>
                            <a:cs typeface="Arial" pitchFamily="34" charset="0"/>
                          </a:rPr>
                          <m:t>−4</m:t>
                        </m:r>
                        <m:acc>
                          <m:accPr>
                            <m:chr m:val="̅"/>
                            <m:ctrlP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</m:acc>
                        <m:acc>
                          <m:accPr>
                            <m:chr m:val="̅"/>
                            <m:ctrlP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  <m:t>𝑦</m:t>
                            </m:r>
                          </m:e>
                        </m:acc>
                      </m:oMath>
                    </m:oMathPara>
                  </a14:m>
                  <a:endParaRPr lang="pt-PT" sz="1600" dirty="0"/>
                </a:p>
              </p:txBody>
            </p:sp>
          </mc:Choice>
          <mc:Fallback xmlns="">
            <p:sp>
              <p:nvSpPr>
                <p:cNvPr id="2" name="CaixaDeTexto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87002" y="3925461"/>
                  <a:ext cx="1479700" cy="783484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upo 14"/>
          <p:cNvGrpSpPr/>
          <p:nvPr/>
        </p:nvGrpSpPr>
        <p:grpSpPr>
          <a:xfrm>
            <a:off x="2833281" y="3206424"/>
            <a:ext cx="2190215" cy="1535487"/>
            <a:chOff x="3086914" y="3712801"/>
            <a:chExt cx="2190215" cy="153548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Rectângulo 47"/>
                <p:cNvSpPr/>
                <p:nvPr/>
              </p:nvSpPr>
              <p:spPr>
                <a:xfrm>
                  <a:off x="3086914" y="4127672"/>
                  <a:ext cx="2190215" cy="5909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sz="1600" b="0" i="1" dirty="0" smtClean="0">
                            <a:latin typeface="Cambria Math"/>
                            <a:cs typeface="Arial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fPr>
                          <m:num>
                            <m:r>
                              <a:rPr lang="pt-PT" sz="1600" b="0" i="1" dirty="0" smtClean="0">
                                <a:latin typeface="Cambria Math"/>
                                <a:cs typeface="Arial" pitchFamily="34" charset="0"/>
                              </a:rPr>
                              <m:t>                             </m:t>
                            </m:r>
                          </m:num>
                          <m:den>
                            <m:r>
                              <a:rPr lang="pt-PT" sz="1600" b="0" i="1" dirty="0" smtClean="0">
                                <a:latin typeface="Cambria Math"/>
                                <a:cs typeface="Arial" pitchFamily="34" charset="0"/>
                              </a:rPr>
                              <m:t>                                  </m:t>
                            </m:r>
                          </m:den>
                        </m:f>
                        <m:r>
                          <a:rPr lang="pt-PT" sz="1600" b="0" i="1" dirty="0" smtClean="0">
                            <a:latin typeface="Cambria Math"/>
                            <a:cs typeface="Arial" pitchFamily="34" charset="0"/>
                          </a:rPr>
                          <m:t>=</m:t>
                        </m:r>
                      </m:oMath>
                    </m:oMathPara>
                  </a14:m>
                  <a:endParaRPr lang="pt-PT" sz="1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48" name="Rectângulo 4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86914" y="4127672"/>
                  <a:ext cx="2190215" cy="590931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CaixaDeTexto 3"/>
                <p:cNvSpPr txBox="1"/>
                <p:nvPr/>
              </p:nvSpPr>
              <p:spPr>
                <a:xfrm>
                  <a:off x="3465885" y="3712801"/>
                  <a:ext cx="1479700" cy="78348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  <m:t>𝑖</m:t>
                            </m:r>
                            <m: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  <m:t>4</m:t>
                            </m:r>
                          </m:sup>
                          <m:e>
                            <m:sSub>
                              <m:sSubPr>
                                <m:ctrlPr>
                                  <a:rPr lang="pt-PT" sz="1600" i="1" dirty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pt-PT" sz="1600" i="1" dirty="0">
                                    <a:latin typeface="Cambria Math"/>
                                    <a:cs typeface="Arial" pitchFamily="34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pt-PT" sz="1600" i="1" dirty="0">
                                    <a:latin typeface="Cambria Math"/>
                                    <a:cs typeface="Arial" pitchFamily="34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pt-PT" sz="1600" i="1" dirty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pt-PT" sz="1600" i="1" dirty="0">
                                    <a:latin typeface="Cambria Math"/>
                                    <a:cs typeface="Arial" pitchFamily="34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pt-PT" sz="1600" i="1" dirty="0">
                                    <a:latin typeface="Cambria Math"/>
                                    <a:cs typeface="Arial" pitchFamily="34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  <m:r>
                          <a:rPr lang="pt-PT" sz="1600" i="1" dirty="0">
                            <a:latin typeface="Cambria Math"/>
                            <a:cs typeface="Arial" pitchFamily="34" charset="0"/>
                          </a:rPr>
                          <m:t>−4</m:t>
                        </m:r>
                        <m:acc>
                          <m:accPr>
                            <m:chr m:val="̅"/>
                            <m:ctrlP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</m:acc>
                        <m:acc>
                          <m:accPr>
                            <m:chr m:val="̅"/>
                            <m:ctrlP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  <m:t>𝑦</m:t>
                            </m:r>
                          </m:e>
                        </m:acc>
                      </m:oMath>
                    </m:oMathPara>
                  </a14:m>
                  <a:endParaRPr lang="pt-PT" sz="1600" dirty="0"/>
                </a:p>
              </p:txBody>
            </p:sp>
          </mc:Choice>
          <mc:Fallback xmlns="">
            <p:sp>
              <p:nvSpPr>
                <p:cNvPr id="4" name="CaixaDeTexto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65885" y="3712801"/>
                  <a:ext cx="1479700" cy="783484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CaixaDeTexto 11"/>
                <p:cNvSpPr txBox="1"/>
                <p:nvPr/>
              </p:nvSpPr>
              <p:spPr>
                <a:xfrm>
                  <a:off x="3450303" y="4464804"/>
                  <a:ext cx="1522020" cy="78348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  <m:t>𝑖</m:t>
                            </m:r>
                            <m: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  <m:t>4</m:t>
                            </m:r>
                          </m:sup>
                          <m:e>
                            <m:d>
                              <m:dPr>
                                <m:ctrlPr>
                                  <a:rPr lang="pt-PT" sz="1600" i="1" dirty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pt-PT" sz="1600" i="1" dirty="0">
                                        <a:latin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pt-PT" sz="1600" i="1" dirty="0">
                                        <a:latin typeface="Cambria Math"/>
                                        <a:cs typeface="Arial" pitchFamily="34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pt-PT" sz="1600" i="1" dirty="0">
                                        <a:latin typeface="Cambria Math"/>
                                        <a:cs typeface="Arial" pitchFamily="34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  <m:t>²−5</m:t>
                            </m:r>
                          </m:e>
                        </m:nary>
                        <m:acc>
                          <m:accPr>
                            <m:chr m:val="̅"/>
                            <m:ctrlP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pt-PT" sz="1600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</m:acc>
                        <m:r>
                          <a:rPr lang="pt-PT" sz="1600" i="1" dirty="0">
                            <a:latin typeface="Cambria Math"/>
                            <a:cs typeface="Arial" pitchFamily="34" charset="0"/>
                          </a:rPr>
                          <m:t>²</m:t>
                        </m:r>
                      </m:oMath>
                    </m:oMathPara>
                  </a14:m>
                  <a:endParaRPr lang="pt-PT" sz="1600" dirty="0"/>
                </a:p>
              </p:txBody>
            </p:sp>
          </mc:Choice>
          <mc:Fallback xmlns="">
            <p:sp>
              <p:nvSpPr>
                <p:cNvPr id="12" name="CaixaDeTexto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50303" y="4464804"/>
                  <a:ext cx="1522020" cy="783484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CaixaDeTexto 26"/>
          <p:cNvSpPr txBox="1"/>
          <p:nvPr/>
        </p:nvSpPr>
        <p:spPr>
          <a:xfrm>
            <a:off x="5414776" y="2802658"/>
            <a:ext cx="3678094" cy="181588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Cálculos auxiliares</a:t>
            </a:r>
          </a:p>
          <a:p>
            <a:pPr algn="ctr"/>
            <a:endParaRPr lang="pt-PT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PT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PT" sz="12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pt-PT" b="0" i="1" dirty="0" smtClean="0">
              <a:solidFill>
                <a:schemeClr val="tx1"/>
              </a:solidFill>
              <a:latin typeface="Cambria Math"/>
            </a:endParaRPr>
          </a:p>
          <a:p>
            <a:endParaRPr lang="pt-PT" sz="1000" b="0" i="1" dirty="0" smtClean="0">
              <a:solidFill>
                <a:schemeClr val="tx1"/>
              </a:solidFill>
              <a:latin typeface="Cambria Math"/>
            </a:endParaRPr>
          </a:p>
          <a:p>
            <a:endParaRPr lang="pt-PT" i="1" dirty="0" smtClean="0">
              <a:solidFill>
                <a:schemeClr val="tx1"/>
              </a:solidFill>
              <a:latin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/>
              <p:cNvSpPr txBox="1"/>
              <p:nvPr/>
            </p:nvSpPr>
            <p:spPr>
              <a:xfrm>
                <a:off x="5664280" y="3239476"/>
                <a:ext cx="3167470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pt-PT" sz="16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pt-PT" sz="1600" b="0" i="1" smtClean="0">
                              <a:latin typeface="Cambria Math"/>
                            </a:rPr>
                            <m:t> </m:t>
                          </m:r>
                        </m:e>
                      </m:acc>
                      <m:r>
                        <a:rPr lang="pt-PT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sz="1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sz="1600" b="0" i="1" smtClean="0">
                              <a:latin typeface="Cambria Math"/>
                            </a:rPr>
                            <m:t>1,2+2,3+3,7+4,2</m:t>
                          </m:r>
                        </m:num>
                        <m:den>
                          <m:r>
                            <a:rPr lang="pt-PT" sz="1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pt-PT" sz="1600" b="0" i="1" smtClean="0">
                          <a:latin typeface="Cambria Math"/>
                        </a:rPr>
                        <m:t>=2,85</m:t>
                      </m:r>
                    </m:oMath>
                  </m:oMathPara>
                </a14:m>
                <a:endParaRPr lang="pt-PT" sz="1600" dirty="0"/>
              </a:p>
            </p:txBody>
          </p:sp>
        </mc:Choice>
        <mc:Fallback xmlns="">
          <p:sp>
            <p:nvSpPr>
              <p:cNvPr id="7" name="CaixaDe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4280" y="3239476"/>
                <a:ext cx="3167470" cy="553357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aixaDeTexto 34"/>
              <p:cNvSpPr txBox="1"/>
              <p:nvPr/>
            </p:nvSpPr>
            <p:spPr>
              <a:xfrm>
                <a:off x="5674913" y="3965791"/>
                <a:ext cx="281211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pt-PT" sz="16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sz="1600" b="0" i="1" smtClean="0"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pt-PT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sz="1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sz="1600" b="0" i="1" smtClean="0">
                              <a:latin typeface="Cambria Math"/>
                            </a:rPr>
                            <m:t>2,3+3+2,7+2,8</m:t>
                          </m:r>
                        </m:num>
                        <m:den>
                          <m:r>
                            <a:rPr lang="pt-PT" sz="1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pt-PT" sz="1600" b="0" i="1" smtClean="0">
                          <a:latin typeface="Cambria Math"/>
                        </a:rPr>
                        <m:t>=2,7</m:t>
                      </m:r>
                    </m:oMath>
                  </m:oMathPara>
                </a14:m>
                <a:endParaRPr lang="pt-PT" sz="1600" dirty="0"/>
              </a:p>
            </p:txBody>
          </p:sp>
        </mc:Choice>
        <mc:Fallback xmlns="">
          <p:sp>
            <p:nvSpPr>
              <p:cNvPr id="35" name="CaixaDeTexto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4913" y="3965791"/>
                <a:ext cx="2812115" cy="55335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7823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7" grpId="0" animBg="1"/>
      <p:bldP spid="9" grpId="0"/>
      <p:bldP spid="36" grpId="0"/>
      <p:bldP spid="40" grpId="0"/>
      <p:bldP spid="42" grpId="0"/>
      <p:bldP spid="46" grpId="0"/>
      <p:bldP spid="10" grpId="0"/>
      <p:bldP spid="47" grpId="0"/>
      <p:bldP spid="27" grpId="0" animBg="1"/>
      <p:bldP spid="7" grpId="0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4"/>
          <p:cNvSpPr txBox="1"/>
          <p:nvPr/>
        </p:nvSpPr>
        <p:spPr>
          <a:xfrm>
            <a:off x="1022368" y="146990"/>
            <a:ext cx="7683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924833" y="686055"/>
            <a:ext cx="8112291" cy="1388181"/>
            <a:chOff x="924833" y="686055"/>
            <a:chExt cx="8112291" cy="138818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3"/>
                <p:cNvSpPr txBox="1"/>
                <p:nvPr/>
              </p:nvSpPr>
              <p:spPr>
                <a:xfrm>
                  <a:off x="982455" y="686055"/>
                  <a:ext cx="8054669" cy="12557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40000"/>
                    </a:lnSpc>
                  </a:pPr>
                  <a:r>
                    <a:rPr lang="pt-PT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Considera, num referencial ortogonal do plano, os pontos </a:t>
                  </a:r>
                  <a14:m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𝐴</m:t>
                      </m:r>
                      <m:d>
                        <m:dPr>
                          <m:ctrlP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1,2;2,3</m:t>
                          </m:r>
                        </m:e>
                      </m:d>
                    </m:oMath>
                  </a14:m>
                  <a:r>
                    <a:rPr lang="pt-PT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, 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pt-PT" b="0" i="0" smtClean="0">
                          <a:latin typeface="Cambria Math"/>
                          <a:cs typeface="Arial" panose="020B0604020202020204" pitchFamily="34" charset="0"/>
                        </a:rPr>
                        <m:t>B</m:t>
                      </m:r>
                      <m:d>
                        <m:dPr>
                          <m:ctrlP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2,3;3</m:t>
                          </m:r>
                        </m:e>
                      </m:d>
                    </m:oMath>
                  </a14:m>
                  <a:r>
                    <a:rPr lang="pt-PT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, </a:t>
                  </a:r>
                  <a14:m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𝐶</m:t>
                      </m:r>
                      <m:d>
                        <m:dPr>
                          <m:ctrlP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3,7;2,7</m:t>
                          </m:r>
                        </m:e>
                      </m:d>
                    </m:oMath>
                  </a14:m>
                  <a:r>
                    <a:rPr lang="pt-PT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, </a:t>
                  </a:r>
                  <a14:m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𝐷</m:t>
                      </m:r>
                      <m:d>
                        <m:dPr>
                          <m:ctrlP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4,</m:t>
                          </m:r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;2,</m:t>
                          </m:r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8</m:t>
                          </m:r>
                        </m:e>
                      </m:d>
                    </m:oMath>
                  </a14:m>
                  <a:r>
                    <a:rPr lang="pt-PT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e as amostras </a:t>
                  </a:r>
                  <a14:m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1,2;2,3;3,7;4,2</m:t>
                          </m:r>
                        </m:e>
                      </m:d>
                    </m:oMath>
                  </a14:m>
                  <a:r>
                    <a:rPr lang="pt-PT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e </a:t>
                  </a:r>
                  <a14:m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2,3;3;2,7;2,8</m:t>
                          </m:r>
                        </m:e>
                      </m:d>
                    </m:oMath>
                  </a14:m>
                  <a:r>
                    <a:rPr lang="pt-PT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. </a:t>
                  </a:r>
                  <a:endParaRPr lang="pt-PT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6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2455" y="686055"/>
                  <a:ext cx="8054669" cy="125572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606" b="-3398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CaixaDeTexto 2"/>
                <p:cNvSpPr txBox="1"/>
                <p:nvPr/>
              </p:nvSpPr>
              <p:spPr>
                <a:xfrm>
                  <a:off x="924833" y="1704904"/>
                  <a:ext cx="40267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~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3" name="CaixaDeTexto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4833" y="1704904"/>
                  <a:ext cx="40267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CaixaDeTexto 28"/>
                <p:cNvSpPr txBox="1"/>
                <p:nvPr/>
              </p:nvSpPr>
              <p:spPr>
                <a:xfrm>
                  <a:off x="5715070" y="1295920"/>
                  <a:ext cx="40267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~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29" name="CaixaDeTexto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15070" y="1295920"/>
                  <a:ext cx="402674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" name="Rectângulo 4"/>
          <p:cNvSpPr/>
          <p:nvPr/>
        </p:nvSpPr>
        <p:spPr>
          <a:xfrm>
            <a:off x="968375" y="1966920"/>
            <a:ext cx="7737493" cy="878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1938" indent="-261938">
              <a:lnSpc>
                <a:spcPct val="150000"/>
              </a:lnSpc>
            </a:pP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b) Determina o coeficiente de correlação linear destas amostras. Apresenta o resultado aproximado às centésimas.</a:t>
            </a:r>
            <a:endParaRPr lang="pt-PT" dirty="0"/>
          </a:p>
        </p:txBody>
      </p:sp>
      <p:sp>
        <p:nvSpPr>
          <p:cNvPr id="33" name="Retângulo 1"/>
          <p:cNvSpPr/>
          <p:nvPr/>
        </p:nvSpPr>
        <p:spPr>
          <a:xfrm>
            <a:off x="968374" y="2903714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ângulo 46"/>
              <p:cNvSpPr/>
              <p:nvPr/>
            </p:nvSpPr>
            <p:spPr>
              <a:xfrm>
                <a:off x="6331964" y="5456053"/>
                <a:ext cx="915635" cy="507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/>
                          <a:cs typeface="Arial" pitchFamily="34" charset="0"/>
                        </a:rPr>
                        <m:t>≈</m:t>
                      </m:r>
                      <m:r>
                        <a:rPr lang="pt-PT" i="1" dirty="0" smtClean="0">
                          <a:latin typeface="Cambria Math"/>
                          <a:cs typeface="Arial" pitchFamily="34" charset="0"/>
                        </a:rPr>
                        <m:t>0</m:t>
                      </m:r>
                      <m:r>
                        <a:rPr lang="pt-PT" b="0" i="1" dirty="0" smtClean="0">
                          <a:latin typeface="Cambria Math"/>
                          <a:cs typeface="Arial" pitchFamily="34" charset="0"/>
                        </a:rPr>
                        <m:t>,52</m:t>
                      </m:r>
                    </m:oMath>
                  </m:oMathPara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7" name="Rectângulo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1964" y="5456053"/>
                <a:ext cx="915635" cy="5078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1195518" y="3793290"/>
                <a:ext cx="1254767" cy="8674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6AA342"/>
                  </a:buClr>
                </a:pP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𝑟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𝑎</m:t>
                    </m:r>
                    <m:rad>
                      <m:radPr>
                        <m:degHide m:val="on"/>
                        <m:ctrlP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fPr>
                          <m:num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𝑆</m:t>
                            </m:r>
                            <m:sSub>
                              <m:sSubPr>
                                <m:ctrlPr>
                                  <a:rPr lang="pt-PT" b="0" i="1" dirty="0" smtClean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pt-PT" b="0" i="1" dirty="0" smtClean="0">
                                    <a:latin typeface="Cambria Math"/>
                                    <a:cs typeface="Arial" pitchFamily="34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pt-PT" b="0" i="1" dirty="0" smtClean="0">
                                    <a:latin typeface="Cambria Math"/>
                                    <a:cs typeface="Arial" pitchFamily="34" charset="0"/>
                                  </a:rPr>
                                  <m:t>𝑥</m:t>
                                </m:r>
                              </m:sub>
                            </m:sSub>
                          </m:num>
                          <m:den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𝑆</m:t>
                            </m:r>
                            <m:sSub>
                              <m:sSubPr>
                                <m:ctrlPr>
                                  <a:rPr lang="pt-PT" b="0" i="1" dirty="0" smtClean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pt-PT" b="0" i="1" dirty="0" smtClean="0">
                                    <a:latin typeface="Cambria Math"/>
                                    <a:cs typeface="Arial" pitchFamily="34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pt-PT" b="0" i="1" dirty="0" smtClean="0">
                                    <a:latin typeface="Cambria Math"/>
                                    <a:cs typeface="Arial" pitchFamily="34" charset="0"/>
                                  </a:rPr>
                                  <m:t>𝑦</m:t>
                                </m:r>
                              </m:sub>
                            </m:sSub>
                          </m:den>
                        </m:f>
                      </m:e>
                    </m:rad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518" y="3793290"/>
                <a:ext cx="1254767" cy="86741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ângulo 3"/>
              <p:cNvSpPr/>
              <p:nvPr/>
            </p:nvSpPr>
            <p:spPr>
              <a:xfrm>
                <a:off x="2315434" y="4045562"/>
                <a:ext cx="619913" cy="507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6AA342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pt-PT" b="0" i="1" dirty="0" smtClean="0">
                          <a:latin typeface="Cambria Math"/>
                          <a:cs typeface="Arial" pitchFamily="34" charset="0"/>
                        </a:rPr>
                        <m:t>𝑎</m:t>
                      </m:r>
                    </m:oMath>
                  </m:oMathPara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Rectângu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5434" y="4045562"/>
                <a:ext cx="619913" cy="50783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ângulo 22"/>
              <p:cNvSpPr/>
              <p:nvPr/>
            </p:nvSpPr>
            <p:spPr>
              <a:xfrm>
                <a:off x="1337528" y="4935402"/>
                <a:ext cx="5102872" cy="13199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6AA342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  <a:cs typeface="Arial" pitchFamily="34" charset="0"/>
                        </a:rPr>
                        <m:t>=0,11312</m:t>
                      </m:r>
                      <m:rad>
                        <m:radPr>
                          <m:degHide m:val="on"/>
                          <m:ctrlPr>
                            <a:rPr lang="pt-PT" b="0" i="1" dirty="0" smtClean="0">
                              <a:latin typeface="Cambria Math"/>
                              <a:cs typeface="Arial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pt-PT" i="1" dirty="0">
                                  <a:latin typeface="Cambria Math"/>
                                  <a:cs typeface="Arial" pitchFamily="34" charset="0"/>
                                </a:rPr>
                              </m:ctrlPr>
                            </m:fPr>
                            <m:num>
                              <m:r>
                                <a:rPr lang="pt-PT" i="1" dirty="0">
                                  <a:latin typeface="Cambria Math"/>
                                  <a:cs typeface="Arial" pitchFamily="34" charset="0"/>
                                </a:rPr>
                                <m:t>1,2²+2,3²+3,7²+4,2²−4×2,85²</m:t>
                              </m:r>
                            </m:num>
                            <m:den>
                              <m:r>
                                <a:rPr lang="pt-PT" b="0" i="1" dirty="0" smtClean="0">
                                  <a:latin typeface="Cambria Math"/>
                                  <a:cs typeface="Arial" pitchFamily="34" charset="0"/>
                                </a:rPr>
                                <m:t>2,3²+3²+2,7²+2,8²−4×2,7²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Rectângulo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528" y="4935402"/>
                <a:ext cx="5102872" cy="131991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upo 27"/>
          <p:cNvGrpSpPr/>
          <p:nvPr/>
        </p:nvGrpSpPr>
        <p:grpSpPr>
          <a:xfrm>
            <a:off x="2937035" y="3343748"/>
            <a:ext cx="2105150" cy="1774742"/>
            <a:chOff x="4861608" y="3258684"/>
            <a:chExt cx="2105150" cy="177474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CaixaDeTexto 6"/>
                <p:cNvSpPr txBox="1"/>
                <p:nvPr/>
              </p:nvSpPr>
              <p:spPr>
                <a:xfrm>
                  <a:off x="5235287" y="3258684"/>
                  <a:ext cx="1692964" cy="86998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𝑖</m:t>
                            </m:r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4</m:t>
                            </m:r>
                          </m:sup>
                          <m:e>
                            <m:d>
                              <m:dPr>
                                <m:ctrlPr>
                                  <a:rPr lang="pt-PT" i="1" dirty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pt-PT" i="1" dirty="0">
                                        <a:latin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pt-PT" i="1" dirty="0">
                                        <a:latin typeface="Cambria Math"/>
                                        <a:cs typeface="Arial" pitchFamily="34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pt-PT" i="1" dirty="0">
                                        <a:latin typeface="Cambria Math"/>
                                        <a:cs typeface="Arial" pitchFamily="34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²−5</m:t>
                            </m:r>
                          </m:e>
                        </m:nary>
                        <m:acc>
                          <m:accPr>
                            <m:chr m:val="̅"/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</m:acc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²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7" name="CaixaDeTexto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35287" y="3258684"/>
                  <a:ext cx="1692964" cy="86998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CaixaDeTexto 7"/>
                <p:cNvSpPr txBox="1"/>
                <p:nvPr/>
              </p:nvSpPr>
              <p:spPr>
                <a:xfrm>
                  <a:off x="5268729" y="4163444"/>
                  <a:ext cx="1698029" cy="86998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𝑖</m:t>
                            </m:r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4</m:t>
                            </m:r>
                          </m:sup>
                          <m:e>
                            <m:d>
                              <m:dPr>
                                <m:ctrlPr>
                                  <a:rPr lang="pt-PT" i="1" dirty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pt-PT" i="1" dirty="0">
                                        <a:latin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pt-PT" i="1" dirty="0">
                                        <a:latin typeface="Cambria Math"/>
                                        <a:cs typeface="Arial" pitchFamily="34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pt-PT" i="1" dirty="0">
                                        <a:latin typeface="Cambria Math"/>
                                        <a:cs typeface="Arial" pitchFamily="34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²−5</m:t>
                            </m:r>
                          </m:e>
                        </m:nary>
                        <m:acc>
                          <m:accPr>
                            <m:chr m:val="̅"/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𝑦</m:t>
                            </m:r>
                          </m:e>
                        </m:acc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²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68729" y="4163444"/>
                  <a:ext cx="1698029" cy="86998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7" name="Grupo 26"/>
            <p:cNvGrpSpPr/>
            <p:nvPr/>
          </p:nvGrpSpPr>
          <p:grpSpPr>
            <a:xfrm>
              <a:off x="4861608" y="3258684"/>
              <a:ext cx="2105150" cy="1676718"/>
              <a:chOff x="4861608" y="3258684"/>
              <a:chExt cx="2105150" cy="1676718"/>
            </a:xfrm>
          </p:grpSpPr>
          <p:grpSp>
            <p:nvGrpSpPr>
              <p:cNvPr id="22" name="Grupo 21"/>
              <p:cNvGrpSpPr/>
              <p:nvPr/>
            </p:nvGrpSpPr>
            <p:grpSpPr>
              <a:xfrm>
                <a:off x="4861608" y="3258684"/>
                <a:ext cx="2105150" cy="1676718"/>
                <a:chOff x="5009789" y="3258684"/>
                <a:chExt cx="2105150" cy="1676718"/>
              </a:xfrm>
            </p:grpSpPr>
            <p:cxnSp>
              <p:nvCxnSpPr>
                <p:cNvPr id="12" name="Conexão recta 11"/>
                <p:cNvCxnSpPr/>
                <p:nvPr/>
              </p:nvCxnSpPr>
              <p:spPr>
                <a:xfrm>
                  <a:off x="5052321" y="4578597"/>
                  <a:ext cx="225498" cy="35680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exão recta 16"/>
                <p:cNvCxnSpPr/>
                <p:nvPr/>
              </p:nvCxnSpPr>
              <p:spPr>
                <a:xfrm flipV="1">
                  <a:off x="5268729" y="3258684"/>
                  <a:ext cx="90080" cy="167671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Conexão recta 18"/>
                <p:cNvCxnSpPr/>
                <p:nvPr/>
              </p:nvCxnSpPr>
              <p:spPr>
                <a:xfrm>
                  <a:off x="5358809" y="3258684"/>
                  <a:ext cx="175613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Conexão recta 20"/>
                <p:cNvCxnSpPr/>
                <p:nvPr/>
              </p:nvCxnSpPr>
              <p:spPr>
                <a:xfrm flipH="1">
                  <a:off x="5009789" y="4578597"/>
                  <a:ext cx="42532" cy="1983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" name="Conexão recta 24"/>
              <p:cNvCxnSpPr/>
              <p:nvPr/>
            </p:nvCxnSpPr>
            <p:spPr>
              <a:xfrm>
                <a:off x="5268729" y="4163444"/>
                <a:ext cx="169802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" name="CaixaDeTexto 33"/>
          <p:cNvSpPr txBox="1"/>
          <p:nvPr/>
        </p:nvSpPr>
        <p:spPr>
          <a:xfrm>
            <a:off x="5414776" y="3047217"/>
            <a:ext cx="3678094" cy="181588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Cálculos auxiliares</a:t>
            </a:r>
          </a:p>
          <a:p>
            <a:pPr algn="ctr"/>
            <a:endParaRPr lang="pt-PT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PT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PT" sz="12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pt-PT" b="0" i="1" dirty="0" smtClean="0">
              <a:solidFill>
                <a:schemeClr val="tx1"/>
              </a:solidFill>
              <a:latin typeface="Cambria Math"/>
            </a:endParaRPr>
          </a:p>
          <a:p>
            <a:endParaRPr lang="pt-PT" sz="1000" b="0" i="1" dirty="0" smtClean="0">
              <a:solidFill>
                <a:schemeClr val="tx1"/>
              </a:solidFill>
              <a:latin typeface="Cambria Math"/>
            </a:endParaRPr>
          </a:p>
          <a:p>
            <a:endParaRPr lang="pt-PT" i="1" dirty="0" smtClean="0">
              <a:solidFill>
                <a:schemeClr val="tx1"/>
              </a:solidFill>
              <a:latin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aixaDeTexto 34"/>
              <p:cNvSpPr txBox="1"/>
              <p:nvPr/>
            </p:nvSpPr>
            <p:spPr>
              <a:xfrm>
                <a:off x="5664280" y="3484035"/>
                <a:ext cx="3167470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pt-PT" sz="16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pt-PT" sz="1600" b="0" i="1" smtClean="0">
                              <a:latin typeface="Cambria Math"/>
                            </a:rPr>
                            <m:t> </m:t>
                          </m:r>
                        </m:e>
                      </m:acc>
                      <m:r>
                        <a:rPr lang="pt-PT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sz="1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sz="1600" b="0" i="1" smtClean="0">
                              <a:latin typeface="Cambria Math"/>
                            </a:rPr>
                            <m:t>1,2+2,3+3,7+4,2</m:t>
                          </m:r>
                        </m:num>
                        <m:den>
                          <m:r>
                            <a:rPr lang="pt-PT" sz="1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pt-PT" sz="1600" b="0" i="1" smtClean="0">
                          <a:latin typeface="Cambria Math"/>
                        </a:rPr>
                        <m:t>=2,85</m:t>
                      </m:r>
                    </m:oMath>
                  </m:oMathPara>
                </a14:m>
                <a:endParaRPr lang="pt-PT" sz="1600" dirty="0"/>
              </a:p>
            </p:txBody>
          </p:sp>
        </mc:Choice>
        <mc:Fallback xmlns="">
          <p:sp>
            <p:nvSpPr>
              <p:cNvPr id="35" name="CaixaDeTexto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4280" y="3484035"/>
                <a:ext cx="3167470" cy="55335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aixaDeTexto 35"/>
              <p:cNvSpPr txBox="1"/>
              <p:nvPr/>
            </p:nvSpPr>
            <p:spPr>
              <a:xfrm>
                <a:off x="5674913" y="4210350"/>
                <a:ext cx="281211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pt-PT" sz="16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sz="1600" b="0" i="1" smtClean="0"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pt-PT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sz="1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sz="1600" b="0" i="1" smtClean="0">
                              <a:latin typeface="Cambria Math"/>
                            </a:rPr>
                            <m:t>2,3+3+2,7+2,8</m:t>
                          </m:r>
                        </m:num>
                        <m:den>
                          <m:r>
                            <a:rPr lang="pt-PT" sz="1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pt-PT" sz="1600" b="0" i="1" smtClean="0">
                          <a:latin typeface="Cambria Math"/>
                        </a:rPr>
                        <m:t>=2,7</m:t>
                      </m:r>
                    </m:oMath>
                  </m:oMathPara>
                </a14:m>
                <a:endParaRPr lang="pt-PT" sz="1600" dirty="0"/>
              </a:p>
            </p:txBody>
          </p:sp>
        </mc:Choice>
        <mc:Fallback xmlns="">
          <p:sp>
            <p:nvSpPr>
              <p:cNvPr id="36" name="CaixaDeTexto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4913" y="4210350"/>
                <a:ext cx="2812115" cy="55335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3298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2" grpId="0"/>
      <p:bldP spid="4" grpId="0"/>
      <p:bldP spid="23" grpId="0"/>
      <p:bldP spid="34" grpId="0" animBg="1"/>
      <p:bldP spid="35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hlinkClick r:id="rId4" action="ppaction://hlinksldjump"/>
          </p:cNvPr>
          <p:cNvSpPr txBox="1"/>
          <p:nvPr/>
        </p:nvSpPr>
        <p:spPr>
          <a:xfrm>
            <a:off x="4238777" y="6100346"/>
            <a:ext cx="774636" cy="369332"/>
          </a:xfrm>
          <a:prstGeom prst="rect">
            <a:avLst/>
          </a:prstGeom>
          <a:solidFill>
            <a:srgbClr val="0D677A"/>
          </a:solidFill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Voltar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00" y="1004827"/>
            <a:ext cx="7953390" cy="486257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17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hlinkClick r:id="rId4" action="ppaction://hlinksldjump"/>
          </p:cNvPr>
          <p:cNvSpPr txBox="1"/>
          <p:nvPr/>
        </p:nvSpPr>
        <p:spPr>
          <a:xfrm>
            <a:off x="4238777" y="6100346"/>
            <a:ext cx="774636" cy="369332"/>
          </a:xfrm>
          <a:prstGeom prst="rect">
            <a:avLst/>
          </a:prstGeom>
          <a:solidFill>
            <a:srgbClr val="0D677A"/>
          </a:solidFill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Voltar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989" y="1089728"/>
            <a:ext cx="7917403" cy="4692886"/>
          </a:xfrm>
          <a:prstGeom prst="round2DiagRect">
            <a:avLst>
              <a:gd name="adj1" fmla="val 16667"/>
              <a:gd name="adj2" fmla="val 0"/>
            </a:avLst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110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hlinkClick r:id="rId4" action="ppaction://hlinksldjump"/>
          </p:cNvPr>
          <p:cNvSpPr txBox="1"/>
          <p:nvPr/>
        </p:nvSpPr>
        <p:spPr>
          <a:xfrm>
            <a:off x="4238777" y="6100346"/>
            <a:ext cx="774636" cy="369332"/>
          </a:xfrm>
          <a:prstGeom prst="rect">
            <a:avLst/>
          </a:prstGeom>
          <a:solidFill>
            <a:srgbClr val="0D677A"/>
          </a:solidFill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Voltar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75" y="1077159"/>
            <a:ext cx="7507968" cy="4560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923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hlinkClick r:id="rId4" action="ppaction://hlinksldjump"/>
          </p:cNvPr>
          <p:cNvSpPr txBox="1"/>
          <p:nvPr/>
        </p:nvSpPr>
        <p:spPr>
          <a:xfrm>
            <a:off x="4238777" y="6100346"/>
            <a:ext cx="774636" cy="369332"/>
          </a:xfrm>
          <a:prstGeom prst="rect">
            <a:avLst/>
          </a:prstGeom>
          <a:solidFill>
            <a:srgbClr val="0D677A"/>
          </a:solidFill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Voltar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314" y="1096899"/>
            <a:ext cx="7893277" cy="4540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2641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55700" y="128032"/>
            <a:ext cx="77406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Amostras </a:t>
            </a:r>
            <a:r>
              <a:rPr lang="pt-PT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bivariadas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ângulo 14"/>
          <p:cNvSpPr/>
          <p:nvPr/>
        </p:nvSpPr>
        <p:spPr>
          <a:xfrm>
            <a:off x="974212" y="4464628"/>
            <a:ext cx="7732627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 smtClean="0">
                <a:solidFill>
                  <a:srgbClr val="0D677A"/>
                </a:solidFill>
                <a:latin typeface="Arial" pitchFamily="34" charset="0"/>
                <a:cs typeface="Arial" pitchFamily="34" charset="0"/>
              </a:rPr>
              <a:t>Nota: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De modo a simplificar a linguagem, podemos designar esta amostra por </a:t>
            </a:r>
            <a:r>
              <a:rPr lang="pt-PT" b="1" dirty="0" smtClean="0">
                <a:solidFill>
                  <a:srgbClr val="6AA342"/>
                </a:solidFill>
                <a:latin typeface="Arial" pitchFamily="34" charset="0"/>
                <a:cs typeface="Arial" pitchFamily="34" charset="0"/>
              </a:rPr>
              <a:t>amostra de dados </a:t>
            </a:r>
            <a:r>
              <a:rPr lang="pt-PT" b="1" dirty="0" err="1" smtClean="0">
                <a:solidFill>
                  <a:srgbClr val="6AA342"/>
                </a:solidFill>
                <a:latin typeface="Arial" pitchFamily="34" charset="0"/>
                <a:cs typeface="Arial" pitchFamily="34" charset="0"/>
              </a:rPr>
              <a:t>bivariados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.</a:t>
            </a:r>
            <a:endParaRPr lang="pt-PT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755714" y="960839"/>
            <a:ext cx="7927976" cy="2973864"/>
            <a:chOff x="968374" y="907674"/>
            <a:chExt cx="7675293" cy="29738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8"/>
                <p:cNvSpPr txBox="1"/>
                <p:nvPr/>
              </p:nvSpPr>
              <p:spPr>
                <a:xfrm>
                  <a:off x="968374" y="907674"/>
                  <a:ext cx="7675293" cy="2973864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50000"/>
                    </a:lnSpc>
                    <a:spcAft>
                      <a:spcPts val="600"/>
                    </a:spcAft>
                  </a:pPr>
                  <a:r>
                    <a:rPr lang="pt-PT" dirty="0" smtClean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Dados uma amostra </a:t>
                  </a:r>
                  <a14:m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𝐴</m:t>
                      </m:r>
                    </m:oMath>
                  </a14:m>
                  <a:r>
                    <a:rPr lang="pt-PT" dirty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, de dimensão </a:t>
                  </a:r>
                  <a14:m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𝑛</m:t>
                      </m:r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∈</m:t>
                      </m:r>
                      <m:r>
                        <a:rPr lang="pt-PT" b="0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ℕ</m:t>
                      </m:r>
                    </m:oMath>
                  </a14:m>
                  <a:r>
                    <a:rPr lang="pt-PT" dirty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, de uma população cujos elementos </a:t>
                  </a:r>
                  <a:r>
                    <a:rPr lang="pt-PT" dirty="0" smtClean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estão numerados </a:t>
                  </a:r>
                  <a:r>
                    <a:rPr lang="pt-PT" dirty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de </a:t>
                  </a:r>
                  <a14:m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1</m:t>
                      </m:r>
                    </m:oMath>
                  </a14:m>
                  <a:r>
                    <a:rPr lang="pt-PT" dirty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 a </a:t>
                  </a:r>
                  <a14:m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𝑛</m:t>
                      </m:r>
                    </m:oMath>
                  </a14:m>
                  <a:r>
                    <a:rPr lang="pt-PT" dirty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, e duas variáveis estatísticas </a:t>
                  </a:r>
                  <a14:m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𝑥</m:t>
                      </m:r>
                    </m:oMath>
                  </a14:m>
                  <a:r>
                    <a:rPr lang="pt-PT" dirty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 e </a:t>
                  </a:r>
                  <a14:m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𝑦</m:t>
                      </m:r>
                    </m:oMath>
                  </a14:m>
                  <a:r>
                    <a:rPr lang="pt-PT" dirty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 dessa população, a </a:t>
                  </a:r>
                  <a:r>
                    <a:rPr lang="pt-PT" dirty="0" smtClean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sequência </a:t>
                  </a:r>
                  <a14:m>
                    <m:oMath xmlns:m="http://schemas.openxmlformats.org/officeDocument/2006/math">
                      <m:r>
                        <a:rPr lang="pt-PT" b="1" i="1" dirty="0" smtClean="0">
                          <a:solidFill>
                            <a:srgbClr val="6AA342"/>
                          </a:solidFill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(</m:t>
                      </m:r>
                      <m:d>
                        <m:dPr>
                          <m:ctrlPr>
                            <a:rPr lang="pt-PT" b="1" i="1" dirty="0" smtClean="0">
                              <a:solidFill>
                                <a:srgbClr val="6AA342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pt-PT" b="1" i="1" dirty="0" smtClean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</m:ctrlPr>
                            </m:sSubPr>
                            <m:e>
                              <m:r>
                                <a:rPr lang="pt-PT" b="1" i="1" dirty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pt-PT" b="1" i="1" dirty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𝟏</m:t>
                              </m:r>
                            </m:sub>
                          </m:sSub>
                          <m:r>
                            <a:rPr lang="pt-PT" b="1" i="1" dirty="0">
                              <a:solidFill>
                                <a:srgbClr val="6AA342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, </m:t>
                          </m:r>
                          <m:sSub>
                            <m:sSubPr>
                              <m:ctrlPr>
                                <a:rPr lang="pt-PT" b="1" i="1" dirty="0" smtClean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</m:ctrlPr>
                            </m:sSubPr>
                            <m:e>
                              <m:r>
                                <a:rPr lang="pt-PT" b="1" i="1" dirty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pt-PT" b="1" i="1" dirty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pt-PT" b="1" i="1" dirty="0">
                          <a:solidFill>
                            <a:srgbClr val="6AA342"/>
                          </a:solidFill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, </m:t>
                      </m:r>
                      <m:d>
                        <m:dPr>
                          <m:ctrlPr>
                            <a:rPr lang="pt-PT" b="1" i="1" dirty="0">
                              <a:solidFill>
                                <a:srgbClr val="6AA342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pt-PT" b="1" i="1" dirty="0" smtClean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</m:ctrlPr>
                            </m:sSubPr>
                            <m:e>
                              <m:r>
                                <a:rPr lang="pt-PT" b="1" i="1" dirty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pt-PT" b="1" i="1" dirty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𝟐</m:t>
                              </m:r>
                            </m:sub>
                          </m:sSub>
                          <m:r>
                            <a:rPr lang="pt-PT" b="1" i="1" dirty="0">
                              <a:solidFill>
                                <a:srgbClr val="6AA342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, </m:t>
                          </m:r>
                          <m:sSub>
                            <m:sSubPr>
                              <m:ctrlPr>
                                <a:rPr lang="pt-PT" b="1" i="1" dirty="0" smtClean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</m:ctrlPr>
                            </m:sSubPr>
                            <m:e>
                              <m:r>
                                <a:rPr lang="pt-PT" b="1" i="1" dirty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pt-PT" b="1" i="1" dirty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pt-PT" b="1" i="1" dirty="0">
                          <a:solidFill>
                            <a:srgbClr val="6AA342"/>
                          </a:solidFill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, …, </m:t>
                      </m:r>
                      <m:d>
                        <m:dPr>
                          <m:ctrlPr>
                            <a:rPr lang="pt-PT" b="1" i="1" dirty="0">
                              <a:solidFill>
                                <a:srgbClr val="6AA342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pt-PT" b="1" i="1" dirty="0" smtClean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</m:ctrlPr>
                            </m:sSubPr>
                            <m:e>
                              <m:r>
                                <a:rPr lang="pt-PT" b="1" i="1" dirty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pt-PT" b="1" i="1" dirty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𝒏</m:t>
                              </m:r>
                            </m:sub>
                          </m:sSub>
                          <m:r>
                            <a:rPr lang="pt-PT" b="1" i="1" dirty="0">
                              <a:solidFill>
                                <a:srgbClr val="6AA342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Lucida Grande"/>
                            </a:rPr>
                            <m:t>, </m:t>
                          </m:r>
                          <m:sSub>
                            <m:sSubPr>
                              <m:ctrlPr>
                                <a:rPr lang="pt-PT" b="1" i="1" dirty="0" smtClean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</m:ctrlPr>
                            </m:sSubPr>
                            <m:e>
                              <m:r>
                                <a:rPr lang="pt-PT" b="1" i="1" dirty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pt-PT" b="1" i="1" dirty="0">
                                  <a:solidFill>
                                    <a:srgbClr val="6AA342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Lucida Grande"/>
                                </a:rPr>
                                <m:t>𝒏</m:t>
                              </m:r>
                            </m:sub>
                          </m:sSub>
                        </m:e>
                      </m:d>
                      <m:r>
                        <a:rPr lang="pt-PT" b="1" i="1" dirty="0" smtClean="0">
                          <a:solidFill>
                            <a:srgbClr val="6AA342"/>
                          </a:solidFill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)</m:t>
                      </m:r>
                    </m:oMath>
                  </a14:m>
                  <a:r>
                    <a:rPr lang="pt-PT" dirty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 designa-se por </a:t>
                  </a:r>
                  <a:r>
                    <a:rPr lang="pt-PT" b="1" dirty="0" smtClean="0">
                      <a:solidFill>
                        <a:srgbClr val="6AA342"/>
                      </a:solidFill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amostra </a:t>
                  </a:r>
                  <a:r>
                    <a:rPr lang="pt-PT" b="1" dirty="0" err="1">
                      <a:solidFill>
                        <a:srgbClr val="6AA342"/>
                      </a:solidFill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bivariada</a:t>
                  </a:r>
                  <a:r>
                    <a:rPr lang="pt-PT" b="1" dirty="0">
                      <a:solidFill>
                        <a:srgbClr val="6AA342"/>
                      </a:solidFill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 das variáveis </a:t>
                  </a:r>
                  <a14:m>
                    <m:oMath xmlns:m="http://schemas.openxmlformats.org/officeDocument/2006/math">
                      <m:r>
                        <a:rPr lang="pt-PT" b="1" i="1" dirty="0" smtClean="0">
                          <a:solidFill>
                            <a:srgbClr val="6AA342"/>
                          </a:solidFill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𝒙</m:t>
                      </m:r>
                    </m:oMath>
                  </a14:m>
                  <a:r>
                    <a:rPr lang="pt-PT" b="1" dirty="0">
                      <a:solidFill>
                        <a:srgbClr val="6AA342"/>
                      </a:solidFill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 e </a:t>
                  </a:r>
                  <a14:m>
                    <m:oMath xmlns:m="http://schemas.openxmlformats.org/officeDocument/2006/math">
                      <m:r>
                        <a:rPr lang="pt-PT" b="1" i="1" dirty="0" smtClean="0">
                          <a:solidFill>
                            <a:srgbClr val="6AA342"/>
                          </a:solidFill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𝒚</m:t>
                      </m:r>
                    </m:oMath>
                  </a14:m>
                  <a:r>
                    <a:rPr lang="pt-PT" dirty="0" smtClean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 </a:t>
                  </a:r>
                  <a:r>
                    <a:rPr lang="pt-PT" dirty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e representa-se </a:t>
                  </a:r>
                  <a:r>
                    <a:rPr lang="pt-PT" dirty="0" smtClean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por 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pt-PT" b="1" i="1" smtClean="0">
                              <a:solidFill>
                                <a:srgbClr val="6AA342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b="1" i="1">
                              <a:solidFill>
                                <a:srgbClr val="6AA342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pt-PT" b="1" i="1">
                              <a:solidFill>
                                <a:srgbClr val="6AA342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pt-PT" b="1" i="1">
                              <a:solidFill>
                                <a:srgbClr val="6AA342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</m:oMath>
                  </a14:m>
                  <a:r>
                    <a:rPr lang="pt-PT" dirty="0" smtClean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.</a:t>
                  </a:r>
                  <a:endPara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endParaRPr>
                </a:p>
                <a:p>
                  <a:pPr>
                    <a:lnSpc>
                      <a:spcPct val="150000"/>
                    </a:lnSpc>
                    <a:spcAft>
                      <a:spcPts val="600"/>
                    </a:spcAft>
                  </a:pPr>
                  <a:endPara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endParaRPr>
                </a:p>
                <a:p>
                  <a:pPr>
                    <a:lnSpc>
                      <a:spcPct val="150000"/>
                    </a:lnSpc>
                    <a:spcAft>
                      <a:spcPts val="600"/>
                    </a:spcAft>
                  </a:pPr>
                  <a:r>
                    <a:rPr lang="pt-PT" dirty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Esta amostra tem também </a:t>
                  </a:r>
                  <a:r>
                    <a:rPr lang="pt-PT" b="1" dirty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dimensão </a:t>
                  </a:r>
                  <a14:m>
                    <m:oMath xmlns:m="http://schemas.openxmlformats.org/officeDocument/2006/math">
                      <m:r>
                        <a:rPr lang="pt-PT" b="1" i="1" dirty="0" smtClean="0">
                          <a:latin typeface="Cambria Math"/>
                          <a:ea typeface="Cambria Math" panose="02040503050406030204" pitchFamily="18" charset="0"/>
                          <a:cs typeface="Lucida Grande"/>
                        </a:rPr>
                        <m:t>𝒏</m:t>
                      </m:r>
                    </m:oMath>
                  </a14:m>
                  <a:r>
                    <a:rPr lang="pt-PT" dirty="0">
                      <a:latin typeface="Arial" panose="020B0604020202020204" pitchFamily="34" charset="0"/>
                      <a:ea typeface="Cambria Math" panose="02040503050406030204" pitchFamily="18" charset="0"/>
                      <a:cs typeface="Lucida Grande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13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8374" y="907674"/>
                  <a:ext cx="7675293" cy="2973864"/>
                </a:xfrm>
                <a:prstGeom prst="round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ângulo 4"/>
                <p:cNvSpPr/>
                <p:nvPr/>
              </p:nvSpPr>
              <p:spPr>
                <a:xfrm>
                  <a:off x="7597538" y="2543401"/>
                  <a:ext cx="40267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~</m:t>
                        </m:r>
                      </m:oMath>
                    </m:oMathPara>
                  </a14:m>
                  <a:endParaRPr lang="pt-PT" b="1" dirty="0">
                    <a:solidFill>
                      <a:srgbClr val="6AA342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Rectângulo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7538" y="2543401"/>
                  <a:ext cx="40267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60237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6"/>
          <p:cNvSpPr txBox="1"/>
          <p:nvPr/>
        </p:nvSpPr>
        <p:spPr>
          <a:xfrm>
            <a:off x="976312" y="119335"/>
            <a:ext cx="780990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AA342"/>
              </a:buClr>
            </a:pP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Diagrama de dispersão ou nuvem de pontos</a:t>
            </a:r>
            <a:endParaRPr lang="en-US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ângulo 7"/>
              <p:cNvSpPr/>
              <p:nvPr/>
            </p:nvSpPr>
            <p:spPr>
              <a:xfrm>
                <a:off x="1168893" y="984766"/>
                <a:ext cx="7424738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Uma amostra pode representar-se graficamente por uma nuvem de pontos (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diagrama de dispersão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), onde cada elemento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b="0" i="1" smtClean="0"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𝑖</m:t>
                            </m:r>
                          </m:sub>
                        </m:sSub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,</m:t>
                        </m:r>
                        <m:sSub>
                          <m:sSubPr>
                            <m:ctrlP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da amostra é representado pelo ponto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𝑃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pt-PT" b="0" i="1" smtClean="0"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𝑖</m:t>
                            </m:r>
                          </m:sub>
                        </m:sSub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,</m:t>
                        </m:r>
                        <m:sSub>
                          <m:sSubPr>
                            <m:ctrlP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do plano ortogonal.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Rec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893" y="984766"/>
                <a:ext cx="7424738" cy="1338828"/>
              </a:xfrm>
              <a:prstGeom prst="rect">
                <a:avLst/>
              </a:prstGeom>
              <a:blipFill rotWithShape="1">
                <a:blip r:embed="rId4"/>
                <a:stretch>
                  <a:fillRect l="-739" b="-319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738" y="2858352"/>
            <a:ext cx="5741630" cy="351033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4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466" y="2858352"/>
            <a:ext cx="263902" cy="277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790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55700" y="128032"/>
            <a:ext cx="77406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Variável explicativa e variável resposta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8"/>
          <p:cNvSpPr txBox="1"/>
          <p:nvPr/>
        </p:nvSpPr>
        <p:spPr>
          <a:xfrm>
            <a:off x="968373" y="1403402"/>
            <a:ext cx="7675293" cy="34335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pt-PT" dirty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Em casos concretos da vida real tem sentido definir uma das variáveis como sendo a variável </a:t>
            </a:r>
            <a:r>
              <a:rPr lang="pt-PT" dirty="0" smtClean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independente </a:t>
            </a:r>
            <a:r>
              <a:rPr lang="pt-PT" dirty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(</a:t>
            </a:r>
            <a:r>
              <a:rPr lang="pt-PT" b="1" dirty="0">
                <a:solidFill>
                  <a:srgbClr val="6AA342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variável explicativa</a:t>
            </a:r>
            <a:r>
              <a:rPr lang="pt-PT" dirty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) e a outra como sendo a variável dependente (</a:t>
            </a:r>
            <a:r>
              <a:rPr lang="pt-PT" b="1" dirty="0">
                <a:solidFill>
                  <a:srgbClr val="6AA342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variável resposta</a:t>
            </a:r>
            <a:r>
              <a:rPr lang="pt-PT" dirty="0" smtClean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).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pt-PT" dirty="0">
              <a:latin typeface="Arial" panose="020B0604020202020204" pitchFamily="34" charset="0"/>
              <a:ea typeface="Cambria Math" panose="02040503050406030204" pitchFamily="18" charset="0"/>
              <a:cs typeface="Lucida Grande"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pt-PT" dirty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Esta escolha não tem por base qualquer conceito estatístico e deve ser feita tendo em </a:t>
            </a:r>
            <a:r>
              <a:rPr lang="pt-PT" dirty="0" smtClean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conta o </a:t>
            </a:r>
            <a:r>
              <a:rPr lang="pt-PT" dirty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conhecimento empírico da situação em causa.</a:t>
            </a:r>
          </a:p>
        </p:txBody>
      </p:sp>
    </p:spTree>
    <p:extLst>
      <p:ext uri="{BB962C8B-B14F-4D97-AF65-F5344CB8AC3E}">
        <p14:creationId xmlns:p14="http://schemas.microsoft.com/office/powerpoint/2010/main" val="15139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6"/>
          <p:cNvSpPr txBox="1"/>
          <p:nvPr/>
        </p:nvSpPr>
        <p:spPr>
          <a:xfrm>
            <a:off x="976312" y="165511"/>
            <a:ext cx="81676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AA342"/>
              </a:buClr>
            </a:pP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Desvio vertical de um ponto em relação a uma reta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8"/>
              <p:cNvSpPr txBox="1"/>
              <p:nvPr/>
            </p:nvSpPr>
            <p:spPr>
              <a:xfrm>
                <a:off x="976313" y="883717"/>
                <a:ext cx="7218004" cy="2400657"/>
              </a:xfrm>
              <a:prstGeom prst="roundRect">
                <a:avLst/>
              </a:prstGeom>
              <a:noFill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Fixado um referencial ortogonal do plano e considerada uma sequência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𝑃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pt-PT" b="0" i="1" smtClean="0"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,</m:t>
                        </m:r>
                        <m:sSub>
                          <m:sSubPr>
                            <m:ctrlP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pt-PT" b="0" i="0" smtClean="0">
                        <a:latin typeface="Cambria Math"/>
                        <a:cs typeface="Arial" pitchFamily="34" charset="0"/>
                      </a:rPr>
                      <m:t>,  </m:t>
                    </m:r>
                    <m:sSub>
                      <m:sSubPr>
                        <m:ctrlPr>
                          <a:rPr lang="pt-PT" i="1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itchFamily="34" charset="0"/>
                          </a:rPr>
                          <m:t>𝑃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pt-PT" i="1"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i="1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pt-PT" i="1">
                            <a:latin typeface="Cambria Math"/>
                            <a:cs typeface="Arial" pitchFamily="34" charset="0"/>
                          </a:rPr>
                          <m:t>,</m:t>
                        </m:r>
                        <m:sSub>
                          <m:sSubPr>
                            <m:ctrlPr>
                              <a:rPr lang="pt-PT" i="1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/>
                                <a:cs typeface="Arial" pitchFamily="34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, …, </m:t>
                    </m:r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𝑃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pt-PT" b="0" i="1" smtClean="0"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𝑛</m:t>
                            </m:r>
                          </m:sub>
                        </m:sSub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,</m:t>
                        </m:r>
                        <m:sSub>
                          <m:sSubPr>
                            <m:ctrlP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 de pontos desse plano e uma reta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𝑡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de equação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𝑦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𝑎𝑥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𝑏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, com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𝑎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, 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𝑏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∈</m:t>
                    </m:r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o valor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𝑦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𝑖</m:t>
                        </m:r>
                      </m:sub>
                    </m:sSub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−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𝑎</m:t>
                    </m:r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𝑖</m:t>
                        </m:r>
                      </m:sub>
                    </m:sSub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−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𝑏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𝑖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∈{1, 2, …, 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𝑛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}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designa-se por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desvio vertical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do ponto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cs typeface="Arial" pitchFamily="34" charset="0"/>
                          </a:rPr>
                          <m:t>𝑷</m:t>
                        </m:r>
                      </m:e>
                      <m:sub>
                        <m: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cs typeface="Arial" pitchFamily="34" charset="0"/>
                          </a:rPr>
                          <m:t>𝒊</m:t>
                        </m:r>
                      </m:sub>
                    </m:sSub>
                    <m:d>
                      <m:dPr>
                        <m:ctrlP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b="1" i="1" smtClean="0">
                                <a:solidFill>
                                  <a:srgbClr val="6AA342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b="1" i="1" smtClean="0">
                                <a:solidFill>
                                  <a:srgbClr val="6AA342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pt-PT" b="1" i="1" smtClean="0">
                                <a:solidFill>
                                  <a:srgbClr val="6AA342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𝒊</m:t>
                            </m:r>
                          </m:sub>
                        </m:sSub>
                        <m: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cs typeface="Arial" pitchFamily="34" charset="0"/>
                          </a:rPr>
                          <m:t>,</m:t>
                        </m:r>
                        <m:sSub>
                          <m:sSubPr>
                            <m:ctrlPr>
                              <a:rPr lang="pt-PT" b="1" i="1" smtClean="0">
                                <a:solidFill>
                                  <a:srgbClr val="6AA342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b="1" i="1" smtClean="0">
                                <a:solidFill>
                                  <a:srgbClr val="6AA342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pt-PT" b="1" i="1" smtClean="0">
                                <a:solidFill>
                                  <a:srgbClr val="6AA342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𝒊</m:t>
                            </m:r>
                          </m:sub>
                        </m:sSub>
                      </m:e>
                    </m:d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 em relação à reta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𝒕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representa-se por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𝑒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313" y="883717"/>
                <a:ext cx="7218004" cy="2400657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9398" y="3472320"/>
            <a:ext cx="5123981" cy="303714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" name="Picture 4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855" y="3387572"/>
            <a:ext cx="263902" cy="277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287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8"/>
              <p:cNvSpPr txBox="1"/>
              <p:nvPr/>
            </p:nvSpPr>
            <p:spPr>
              <a:xfrm>
                <a:off x="786810" y="1037946"/>
                <a:ext cx="7868092" cy="5158859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Propriedade</a:t>
                </a:r>
              </a:p>
              <a:p>
                <a:pPr>
                  <a:lnSpc>
                    <a:spcPct val="200000"/>
                  </a:lnSpc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Fixado um referencial ortogonal do plano e dados um número natural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𝑛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, uma sequência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𝑃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pt-PT" b="0" i="1" smtClean="0"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,</m:t>
                        </m:r>
                        <m:sSub>
                          <m:sSubPr>
                            <m:ctrlP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pt-PT" b="0" i="0" smtClean="0">
                        <a:latin typeface="Cambria Math"/>
                        <a:cs typeface="Arial" pitchFamily="34" charset="0"/>
                      </a:rPr>
                      <m:t>,  </m:t>
                    </m:r>
                    <m:sSub>
                      <m:sSubPr>
                        <m:ctrlPr>
                          <a:rPr lang="pt-PT" i="1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itchFamily="34" charset="0"/>
                          </a:rPr>
                          <m:t>𝑃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pt-PT" i="1"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i="1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pt-PT" i="1">
                            <a:latin typeface="Cambria Math"/>
                            <a:cs typeface="Arial" pitchFamily="34" charset="0"/>
                          </a:rPr>
                          <m:t>,</m:t>
                        </m:r>
                        <m:sSub>
                          <m:sSubPr>
                            <m:ctrlPr>
                              <a:rPr lang="pt-PT" i="1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/>
                                <a:cs typeface="Arial" pitchFamily="34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, …, </m:t>
                    </m:r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𝑃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pt-PT" b="0" i="1" smtClean="0"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𝑛</m:t>
                            </m:r>
                          </m:sub>
                        </m:sSub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,</m:t>
                        </m:r>
                        <m:sSub>
                          <m:sSubPr>
                            <m:ctrlP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/>
                                <a:cs typeface="Arial" pitchFamily="34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 de pontos desse plano e uma reta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𝑡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de equação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𝑦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𝑎𝑥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𝑏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, com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𝑎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, 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𝑏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∈</m:t>
                    </m:r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as condições</a:t>
                </a:r>
              </a:p>
              <a:p>
                <a:pPr>
                  <a:lnSpc>
                    <a:spcPct val="200000"/>
                  </a:lnSpc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                e </a:t>
                </a:r>
                <a14:m>
                  <m:oMath xmlns:m="http://schemas.openxmlformats.org/officeDocument/2006/math">
                    <m:r>
                      <a:rPr lang="pt-PT" b="1" i="1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𝒃</m:t>
                    </m:r>
                    <m:r>
                      <a:rPr lang="pt-PT" b="1" i="1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cs typeface="Arial" pitchFamily="34" charset="0"/>
                          </a:rPr>
                          <m:t>𝒚</m:t>
                        </m:r>
                      </m:e>
                    </m:acc>
                    <m:r>
                      <a:rPr lang="pt-PT" b="1" i="1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  <m:r>
                      <a:rPr lang="pt-PT" b="1" i="1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𝒂</m:t>
                    </m:r>
                    <m:acc>
                      <m:accPr>
                        <m:chr m:val="̅"/>
                        <m:ctrlP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cs typeface="Arial" pitchFamily="34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 são </a:t>
                </a:r>
                <a:r>
                  <a:rPr lang="pt-PT" u="sng" dirty="0" smtClean="0">
                    <a:uFill>
                      <a:solidFill>
                        <a:srgbClr val="6AA342"/>
                      </a:solidFill>
                    </a:uFill>
                    <a:latin typeface="Arial" pitchFamily="34" charset="0"/>
                    <a:cs typeface="Arial" pitchFamily="34" charset="0"/>
                  </a:rPr>
                  <a:t>equivalentes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>
                  <a:lnSpc>
                    <a:spcPct val="200000"/>
                  </a:lnSpc>
                </a:pPr>
                <a:endParaRPr lang="pt-PT" dirty="0" smtClean="0">
                  <a:latin typeface="Arial" pitchFamily="34" charset="0"/>
                  <a:cs typeface="Arial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pt-PT" b="1" dirty="0" smtClean="0">
                    <a:solidFill>
                      <a:srgbClr val="0D677A"/>
                    </a:solidFill>
                    <a:latin typeface="Arial" pitchFamily="34" charset="0"/>
                    <a:cs typeface="Arial" pitchFamily="34" charset="0"/>
                  </a:rPr>
                  <a:t>Nota: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Se o </a:t>
                </a:r>
                <a:r>
                  <a:rPr lang="pt-PT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ponto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i="1" dirty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pt-PT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pt-PT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</m:acc>
                        <m:r>
                          <a:rPr lang="pt-PT" i="1" dirty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,</m:t>
                        </m:r>
                        <m:acc>
                          <m:accPr>
                            <m:chr m:val="̅"/>
                            <m:ctrlPr>
                              <a:rPr lang="pt-PT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pt-PT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𝑦</m:t>
                            </m:r>
                          </m:e>
                        </m:acc>
                      </m:e>
                    </m:d>
                  </m:oMath>
                </a14:m>
                <a:r>
                  <a:rPr lang="pt-PT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pertence à reta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𝑡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de equação </a:t>
                </a:r>
                <a14:m>
                  <m:oMath xmlns:m="http://schemas.openxmlformats.org/officeDocument/2006/math">
                    <m:r>
                      <a:rPr lang="pt-PT" i="1" smtClean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𝑦</m:t>
                    </m:r>
                    <m:r>
                      <a:rPr lang="pt-PT" i="1" smtClean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i="1" smtClean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𝑎𝑥</m:t>
                    </m:r>
                    <m:r>
                      <a:rPr lang="pt-PT" i="1" smtClean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a:rPr lang="pt-PT" i="1" smtClean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𝑏</m:t>
                    </m:r>
                    <m:r>
                      <a:rPr lang="pt-PT" i="1" smtClean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então </a:t>
                </a:r>
                <a14:m>
                  <m:oMath xmlns:m="http://schemas.openxmlformats.org/officeDocument/2006/math">
                    <m:r>
                      <a:rPr lang="pt-PT" b="1" i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𝒃</m:t>
                    </m:r>
                    <m:r>
                      <a:rPr lang="pt-PT" b="1" i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pt-PT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pt-PT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𝒚</m:t>
                        </m:r>
                      </m:e>
                    </m:acc>
                    <m:r>
                      <a:rPr lang="pt-PT" b="1" i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  <m:r>
                      <a:rPr lang="pt-PT" b="1" i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𝒂</m:t>
                    </m:r>
                    <m:acc>
                      <m:accPr>
                        <m:chr m:val="̅"/>
                        <m:ctrlPr>
                          <a:rPr lang="pt-PT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pt-PT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.  </a:t>
                </a:r>
                <a:endParaRPr lang="pt-PT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810" y="1037946"/>
                <a:ext cx="7868092" cy="5158859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ixaDeTexto 1"/>
              <p:cNvSpPr txBox="1"/>
              <p:nvPr/>
            </p:nvSpPr>
            <p:spPr>
              <a:xfrm>
                <a:off x="976312" y="3444544"/>
                <a:ext cx="1219949" cy="847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pt-PT" b="1" i="1" smtClean="0">
                              <a:solidFill>
                                <a:srgbClr val="6AA342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PT" b="1" i="1">
                              <a:solidFill>
                                <a:srgbClr val="6AA342"/>
                              </a:solidFill>
                              <a:latin typeface="Cambria Math"/>
                              <a:cs typeface="Arial" pitchFamily="34" charset="0"/>
                            </a:rPr>
                            <m:t>𝒊</m:t>
                          </m:r>
                          <m:r>
                            <a:rPr lang="pt-PT" b="1" i="1">
                              <a:solidFill>
                                <a:srgbClr val="6AA342"/>
                              </a:solidFill>
                              <a:latin typeface="Cambria Math"/>
                              <a:cs typeface="Arial" pitchFamily="34" charset="0"/>
                            </a:rPr>
                            <m:t>=</m:t>
                          </m:r>
                          <m:r>
                            <a:rPr lang="pt-PT" b="1" i="1">
                              <a:solidFill>
                                <a:srgbClr val="6AA342"/>
                              </a:solidFill>
                              <a:latin typeface="Cambria Math"/>
                              <a:cs typeface="Arial" pitchFamily="34" charset="0"/>
                            </a:rPr>
                            <m:t>𝟏</m:t>
                          </m:r>
                        </m:sub>
                        <m:sup>
                          <m:r>
                            <a:rPr lang="pt-PT" b="1" i="1">
                              <a:solidFill>
                                <a:srgbClr val="6AA342"/>
                              </a:solidFill>
                              <a:latin typeface="Cambria Math"/>
                              <a:cs typeface="Arial" pitchFamily="34" charset="0"/>
                            </a:rPr>
                            <m:t>𝒏</m:t>
                          </m:r>
                        </m:sup>
                        <m:e>
                          <m:sSub>
                            <m:sSubPr>
                              <m:ctrlPr>
                                <a:rPr lang="pt-PT" b="1" i="1">
                                  <a:solidFill>
                                    <a:srgbClr val="6AA342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a:rPr lang="pt-PT" b="1" i="1">
                                  <a:solidFill>
                                    <a:srgbClr val="6AA342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𝒆</m:t>
                              </m:r>
                            </m:e>
                            <m:sub>
                              <m:r>
                                <a:rPr lang="pt-PT" b="1" i="1">
                                  <a:solidFill>
                                    <a:srgbClr val="6AA342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𝒊</m:t>
                              </m:r>
                            </m:sub>
                          </m:sSub>
                        </m:e>
                      </m:nary>
                      <m:r>
                        <a:rPr lang="pt-PT" b="1" i="1">
                          <a:solidFill>
                            <a:srgbClr val="6AA342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pt-PT" b="1" i="1">
                          <a:solidFill>
                            <a:srgbClr val="6AA342"/>
                          </a:solidFill>
                          <a:latin typeface="Cambria Math"/>
                          <a:cs typeface="Arial" pitchFamily="34" charset="0"/>
                        </a:rPr>
                        <m:t>𝟎</m:t>
                      </m:r>
                    </m:oMath>
                  </m:oMathPara>
                </a14:m>
                <a:endParaRPr lang="pt-PT" b="1" dirty="0">
                  <a:solidFill>
                    <a:srgbClr val="6AA342"/>
                  </a:solidFill>
                </a:endParaRPr>
              </a:p>
            </p:txBody>
          </p:sp>
        </mc:Choice>
        <mc:Fallback xmlns=""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312" y="3444544"/>
                <a:ext cx="1219949" cy="847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6"/>
          <p:cNvSpPr txBox="1"/>
          <p:nvPr/>
        </p:nvSpPr>
        <p:spPr>
          <a:xfrm>
            <a:off x="976312" y="165511"/>
            <a:ext cx="81676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AA342"/>
              </a:buClr>
            </a:pP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Desvio vertical de um ponto em relação a uma reta</a:t>
            </a:r>
          </a:p>
        </p:txBody>
      </p:sp>
    </p:spTree>
    <p:extLst>
      <p:ext uri="{BB962C8B-B14F-4D97-AF65-F5344CB8AC3E}">
        <p14:creationId xmlns:p14="http://schemas.microsoft.com/office/powerpoint/2010/main" val="418360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6"/>
          <p:cNvSpPr txBox="1"/>
          <p:nvPr/>
        </p:nvSpPr>
        <p:spPr>
          <a:xfrm>
            <a:off x="976313" y="78423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AA342"/>
              </a:buClr>
            </a:pP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Reta dos mínimos quadrados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8"/>
              <p:cNvSpPr txBox="1"/>
              <p:nvPr/>
            </p:nvSpPr>
            <p:spPr>
              <a:xfrm>
                <a:off x="987807" y="657883"/>
                <a:ext cx="7218004" cy="1940957"/>
              </a:xfrm>
              <a:prstGeom prst="roundRect">
                <a:avLst/>
              </a:prstGeom>
              <a:noFill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A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equação reduzida da reta dos mínimos quadrados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é dada por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𝑦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𝑎𝑥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𝑏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, onde</a:t>
                </a:r>
              </a:p>
              <a:p>
                <a:pPr>
                  <a:lnSpc>
                    <a:spcPct val="150000"/>
                  </a:lnSpc>
                </a:pPr>
                <a:endParaRPr lang="pt-PT" sz="1200" dirty="0">
                  <a:latin typeface="Arial" pitchFamily="34" charset="0"/>
                  <a:cs typeface="Arial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                                                 e </a:t>
                </a:r>
                <a14:m>
                  <m:oMath xmlns:m="http://schemas.openxmlformats.org/officeDocument/2006/math"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𝑏</m:t>
                    </m:r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𝑦</m:t>
                    </m:r>
                    <m:r>
                      <a:rPr lang="pt-PT" b="0" i="1" dirty="0">
                        <a:latin typeface="Cambria Math"/>
                        <a:cs typeface="Arial" pitchFamily="34" charset="0"/>
                      </a:rPr>
                      <m:t>̅</m:t>
                    </m:r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−</m:t>
                    </m:r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𝑎</m:t>
                    </m:r>
                    <m:acc>
                      <m:accPr>
                        <m:chr m:val="̅"/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algn="ctr">
                  <a:lnSpc>
                    <a:spcPct val="150000"/>
                  </a:lnSpc>
                </a:pPr>
                <a:endParaRPr lang="pt-PT" sz="600" dirty="0" smtClean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807" y="657883"/>
                <a:ext cx="7218004" cy="1940957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upo 3"/>
          <p:cNvGrpSpPr/>
          <p:nvPr/>
        </p:nvGrpSpPr>
        <p:grpSpPr>
          <a:xfrm>
            <a:off x="3115356" y="1403676"/>
            <a:ext cx="2314287" cy="1165510"/>
            <a:chOff x="4710223" y="2193392"/>
            <a:chExt cx="2314287" cy="11655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CaixaDeTexto 1"/>
                <p:cNvSpPr txBox="1"/>
                <p:nvPr/>
              </p:nvSpPr>
              <p:spPr>
                <a:xfrm>
                  <a:off x="5244713" y="2193392"/>
                  <a:ext cx="1652312" cy="8485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𝑖</m:t>
                            </m:r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=</m:t>
                            </m:r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pt-PT" i="1" dirty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pt-PT" i="1" dirty="0">
                                    <a:latin typeface="Cambria Math"/>
                                    <a:cs typeface="Arial" pitchFamily="34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pt-PT" i="1" dirty="0">
                                    <a:latin typeface="Cambria Math"/>
                                    <a:cs typeface="Arial" pitchFamily="34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pt-PT" i="1" dirty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pt-PT" i="1" dirty="0">
                                    <a:latin typeface="Cambria Math"/>
                                    <a:cs typeface="Arial" pitchFamily="34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pt-PT" i="1" dirty="0">
                                    <a:latin typeface="Cambria Math"/>
                                    <a:cs typeface="Arial" pitchFamily="34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  <m:acc>
                          <m:accPr>
                            <m:chr m:val="̅"/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</m:acc>
                        <m:acc>
                          <m:accPr>
                            <m:chr m:val="̅"/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𝑦</m:t>
                            </m:r>
                          </m:e>
                        </m:acc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2" name="CaixaDeTexto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4713" y="2193392"/>
                  <a:ext cx="1652312" cy="848566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CaixaDeTexto 2"/>
                <p:cNvSpPr txBox="1"/>
                <p:nvPr/>
              </p:nvSpPr>
              <p:spPr>
                <a:xfrm>
                  <a:off x="4710223" y="2844209"/>
                  <a:ext cx="2314287" cy="51469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  <m:t>𝑎</m:t>
                        </m:r>
                        <m: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fPr>
                          <m:num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              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itchFamily="34" charset="0"/>
                              </a:rPr>
                              <m:t>              </m:t>
                            </m:r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    </m:t>
                            </m:r>
                          </m:num>
                          <m:den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𝑆</m:t>
                            </m:r>
                            <m:sSub>
                              <m:sSubPr>
                                <m:ctrlPr>
                                  <a:rPr lang="pt-PT" i="1" dirty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pt-PT" i="1" dirty="0">
                                    <a:latin typeface="Cambria Math"/>
                                    <a:cs typeface="Arial" pitchFamily="34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pt-PT" i="1" dirty="0">
                                    <a:latin typeface="Cambria Math"/>
                                    <a:cs typeface="Arial" pitchFamily="34" charset="0"/>
                                  </a:rPr>
                                  <m:t>𝑥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3" name="CaixaDeTexto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10223" y="2844209"/>
                  <a:ext cx="2314287" cy="514693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ângulo 6"/>
              <p:cNvSpPr/>
              <p:nvPr/>
            </p:nvSpPr>
            <p:spPr>
              <a:xfrm>
                <a:off x="522523" y="2567415"/>
                <a:ext cx="8305800" cy="45397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b="1" dirty="0" smtClean="0">
                    <a:solidFill>
                      <a:srgbClr val="0D677A"/>
                    </a:solidFill>
                    <a:latin typeface="Arial" pitchFamily="34" charset="0"/>
                    <a:cs typeface="Arial" pitchFamily="34" charset="0"/>
                  </a:rPr>
                  <a:t>Notas:</a:t>
                </a:r>
              </a:p>
              <a:p>
                <a:pPr marL="342900" indent="-342900">
                  <a:lnSpc>
                    <a:spcPct val="200000"/>
                  </a:lnSpc>
                  <a:spcAft>
                    <a:spcPts val="1200"/>
                  </a:spcAft>
                  <a:buClr>
                    <a:srgbClr val="0D677A"/>
                  </a:buClr>
                  <a:buFont typeface="+mj-lt"/>
                  <a:buAutoNum type="arabicPeriod"/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A reta dos mínimos quadrados é aquela cujo valor da soma dos quadrados dos desvios verticais,            é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mínimo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marL="342900" indent="-342900">
                  <a:lnSpc>
                    <a:spcPct val="150000"/>
                  </a:lnSpc>
                  <a:buClr>
                    <a:srgbClr val="0D677A"/>
                  </a:buClr>
                  <a:buFont typeface="+mj-lt"/>
                  <a:buAutoNum type="arabicPeriod"/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O ponto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</m:acc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,</m:t>
                        </m:r>
                        <m:acc>
                          <m:accPr>
                            <m:chr m:val="̅"/>
                            <m:ctrlP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pt-PT" i="1" dirty="0">
                                <a:latin typeface="Cambria Math"/>
                                <a:cs typeface="Arial" pitchFamily="34" charset="0"/>
                              </a:rPr>
                              <m:t>𝑦</m:t>
                            </m:r>
                          </m:e>
                        </m:acc>
                      </m:e>
                    </m:d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pertence à reta dos mínimos quadrados.</a:t>
                </a:r>
              </a:p>
              <a:p>
                <a:pPr marL="342900" indent="-342900">
                  <a:lnSpc>
                    <a:spcPct val="200000"/>
                  </a:lnSpc>
                  <a:buClr>
                    <a:srgbClr val="0D677A"/>
                  </a:buClr>
                  <a:buFont typeface="+mj-lt"/>
                  <a:buAutoNum type="arabicPeriod"/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A soma dos desvios verticais dos pontos em relação à reta dos mínimos quadrados é nula, isto é,                .</a:t>
                </a:r>
              </a:p>
              <a:p>
                <a:pPr marL="342900" indent="-342900">
                  <a:lnSpc>
                    <a:spcPct val="150000"/>
                  </a:lnSpc>
                  <a:buClr>
                    <a:srgbClr val="0D677A"/>
                  </a:buClr>
                  <a:buFont typeface="+mj-lt"/>
                  <a:buAutoNum type="arabicPeriod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Apenas se deve utilizar a reta dos mínimos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quadrados para se prever o valor de uma variável em função da outra,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quando as variáveis têm uma associação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linear forte.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Rectâ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523" y="2567415"/>
                <a:ext cx="8305800" cy="4539704"/>
              </a:xfrm>
              <a:prstGeom prst="rect">
                <a:avLst/>
              </a:prstGeom>
              <a:blipFill rotWithShape="1">
                <a:blip r:embed="rId7"/>
                <a:stretch>
                  <a:fillRect l="-661" t="-67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ixaDeTexto 7"/>
              <p:cNvSpPr txBox="1"/>
              <p:nvPr/>
            </p:nvSpPr>
            <p:spPr>
              <a:xfrm>
                <a:off x="3068274" y="3304192"/>
                <a:ext cx="879151" cy="848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PT" i="1">
                              <a:latin typeface="Cambria Math"/>
                              <a:cs typeface="Arial" pitchFamily="34" charset="0"/>
                            </a:rPr>
                            <m:t>𝑖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=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m:rPr>
                          <m:nor/>
                        </m:rPr>
                        <a:rPr lang="pt-PT" dirty="0">
                          <a:latin typeface="Arial" pitchFamily="34" charset="0"/>
                          <a:cs typeface="Arial" pitchFamily="34" charset="0"/>
                        </a:rPr>
                        <m:t>²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8" name="CaixaDe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8274" y="3304192"/>
                <a:ext cx="879151" cy="84856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ixaDeTexto 8"/>
              <p:cNvSpPr txBox="1"/>
              <p:nvPr/>
            </p:nvSpPr>
            <p:spPr>
              <a:xfrm>
                <a:off x="3373082" y="4984643"/>
                <a:ext cx="1193339" cy="848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PT" i="1">
                              <a:latin typeface="Cambria Math"/>
                              <a:cs typeface="Arial" pitchFamily="34" charset="0"/>
                            </a:rPr>
                            <m:t>𝑖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=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9" name="CaixaDe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082" y="4984643"/>
                <a:ext cx="1193339" cy="84856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737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968375" y="895745"/>
                <a:ext cx="7768291" cy="2353694"/>
              </a:xfrm>
              <a:prstGeom prst="roundRect">
                <a:avLst/>
              </a:prstGeom>
              <a:noFill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6AA342"/>
                  </a:buClr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O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coeficiente de correlação linear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das variáveis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𝑥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𝑦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dado por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>
                  <a:lnSpc>
                    <a:spcPct val="150000"/>
                  </a:lnSpc>
                  <a:buClr>
                    <a:srgbClr val="6AA342"/>
                  </a:buClr>
                </a:pPr>
                <a:endParaRPr lang="pt-PT" dirty="0">
                  <a:latin typeface="Arial" pitchFamily="34" charset="0"/>
                  <a:cs typeface="Arial" pitchFamily="34" charset="0"/>
                </a:endParaRPr>
              </a:p>
              <a:p>
                <a:pPr>
                  <a:lnSpc>
                    <a:spcPct val="150000"/>
                  </a:lnSpc>
                  <a:buClr>
                    <a:srgbClr val="6AA342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  <a:cs typeface="Arial" pitchFamily="34" charset="0"/>
                        </a:rPr>
                        <m:t>𝑟</m:t>
                      </m:r>
                      <m:r>
                        <a:rPr lang="pt-PT" i="1" dirty="0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pt-PT" i="1" dirty="0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pt-PT" b="0" i="1" dirty="0" smtClean="0">
                              <a:latin typeface="Cambria Math"/>
                              <a:cs typeface="Arial" pitchFamily="34" charset="0"/>
                            </a:rPr>
                            <m:t>                                           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t-PT" b="0" i="1" dirty="0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 dirty="0">
                                  <a:latin typeface="Cambria Math"/>
                                  <a:cs typeface="Arial" pitchFamily="34" charset="0"/>
                                </a:rPr>
                                <m:t>𝑆</m:t>
                              </m:r>
                              <m:sSub>
                                <m:sSubPr>
                                  <m:ctrlPr>
                                    <a:rPr lang="pt-PT" i="1" dirty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PT" i="1" dirty="0">
                                      <a:latin typeface="Cambria Math"/>
                                      <a:cs typeface="Arial" pitchFamily="34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pt-PT" i="1" dirty="0">
                                      <a:latin typeface="Cambria Math"/>
                                      <a:cs typeface="Arial" pitchFamily="34" charset="0"/>
                                    </a:rPr>
                                    <m:t>𝑥</m:t>
                                  </m:r>
                                </m:sub>
                              </m:sSub>
                              <m:r>
                                <a:rPr lang="pt-PT" i="1" dirty="0">
                                  <a:latin typeface="Cambria Math"/>
                                  <a:cs typeface="Arial" pitchFamily="34" charset="0"/>
                                </a:rPr>
                                <m:t>𝑆</m:t>
                              </m:r>
                              <m:sSub>
                                <m:sSubPr>
                                  <m:ctrlPr>
                                    <a:rPr lang="pt-PT" i="1" dirty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PT" i="1" dirty="0">
                                      <a:latin typeface="Cambria Math"/>
                                      <a:cs typeface="Arial" pitchFamily="34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pt-PT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rad>
                        </m:den>
                      </m:f>
                    </m:oMath>
                  </m:oMathPara>
                </a14:m>
                <a:endParaRPr lang="pt-PT" dirty="0" smtClean="0">
                  <a:latin typeface="Arial" pitchFamily="34" charset="0"/>
                  <a:cs typeface="Arial" pitchFamily="34" charset="0"/>
                </a:endParaRPr>
              </a:p>
              <a:p>
                <a:pPr>
                  <a:lnSpc>
                    <a:spcPct val="150000"/>
                  </a:lnSpc>
                  <a:buClr>
                    <a:srgbClr val="6AA342"/>
                  </a:buClr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Este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coeficiente toma valores no intervalo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[–1, 1]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375" y="895745"/>
                <a:ext cx="7768291" cy="2353694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6"/>
          <p:cNvSpPr txBox="1"/>
          <p:nvPr/>
        </p:nvSpPr>
        <p:spPr>
          <a:xfrm>
            <a:off x="958849" y="103524"/>
            <a:ext cx="7922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AA342"/>
              </a:buClr>
            </a:pPr>
            <a:r>
              <a:rPr lang="pt-PT" sz="2800" b="1" dirty="0" smtClean="0">
                <a:latin typeface="Arial" pitchFamily="34" charset="0"/>
                <a:cs typeface="Arial" pitchFamily="34" charset="0"/>
              </a:rPr>
              <a:t>Coeficiente de correlação linear</a:t>
            </a:r>
            <a:endParaRPr lang="pt-PT" sz="28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upo 23"/>
          <p:cNvGrpSpPr/>
          <p:nvPr/>
        </p:nvGrpSpPr>
        <p:grpSpPr>
          <a:xfrm>
            <a:off x="1153292" y="3705043"/>
            <a:ext cx="6709456" cy="610076"/>
            <a:chOff x="1153292" y="4400551"/>
            <a:chExt cx="6709456" cy="610076"/>
          </a:xfrm>
        </p:grpSpPr>
        <p:pic>
          <p:nvPicPr>
            <p:cNvPr id="25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9700" y="4400551"/>
              <a:ext cx="6324600" cy="3619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CaixaDeTexto 25"/>
                <p:cNvSpPr txBox="1"/>
                <p:nvPr/>
              </p:nvSpPr>
              <p:spPr>
                <a:xfrm>
                  <a:off x="1153292" y="4641295"/>
                  <a:ext cx="5389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−1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2" name="CaixaDeTexto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53292" y="4641295"/>
                  <a:ext cx="538930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CaixaDeTexto 26"/>
                <p:cNvSpPr txBox="1"/>
                <p:nvPr/>
              </p:nvSpPr>
              <p:spPr>
                <a:xfrm>
                  <a:off x="7496942" y="4641295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1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7" name="CaixaDeTexto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6942" y="4641295"/>
                  <a:ext cx="365806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CaixaDeTexto 27"/>
                <p:cNvSpPr txBox="1"/>
                <p:nvPr/>
              </p:nvSpPr>
              <p:spPr>
                <a:xfrm>
                  <a:off x="4401317" y="4641295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0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01317" y="4641295"/>
                  <a:ext cx="365806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Rectângulo 28"/>
          <p:cNvSpPr/>
          <p:nvPr/>
        </p:nvSpPr>
        <p:spPr>
          <a:xfrm>
            <a:off x="1555628" y="3497637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 smtClean="0">
                <a:latin typeface="Arial" pitchFamily="34" charset="0"/>
                <a:cs typeface="Arial" pitchFamily="34" charset="0"/>
              </a:rPr>
              <a:t>Associação linear negativa</a:t>
            </a:r>
            <a:endParaRPr lang="pt-PT" dirty="0"/>
          </a:p>
        </p:txBody>
      </p:sp>
      <p:sp>
        <p:nvSpPr>
          <p:cNvPr id="30" name="Rectângulo 29"/>
          <p:cNvSpPr/>
          <p:nvPr/>
        </p:nvSpPr>
        <p:spPr>
          <a:xfrm>
            <a:off x="4660778" y="3497637"/>
            <a:ext cx="2839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 smtClean="0">
                <a:latin typeface="Arial" pitchFamily="34" charset="0"/>
                <a:cs typeface="Arial" pitchFamily="34" charset="0"/>
              </a:rPr>
              <a:t>Associação linear positiva</a:t>
            </a:r>
            <a:endParaRPr lang="pt-PT" dirty="0"/>
          </a:p>
        </p:txBody>
      </p:sp>
      <p:sp>
        <p:nvSpPr>
          <p:cNvPr id="31" name="Rectângulo 30"/>
          <p:cNvSpPr/>
          <p:nvPr/>
        </p:nvSpPr>
        <p:spPr>
          <a:xfrm>
            <a:off x="1153292" y="4284521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 smtClean="0">
                <a:latin typeface="Arial" pitchFamily="34" charset="0"/>
                <a:cs typeface="Arial" pitchFamily="34" charset="0"/>
              </a:rPr>
              <a:t>Forte</a:t>
            </a:r>
            <a:endParaRPr lang="pt-PT" dirty="0"/>
          </a:p>
        </p:txBody>
      </p:sp>
      <p:sp>
        <p:nvSpPr>
          <p:cNvPr id="32" name="Rectângulo 31"/>
          <p:cNvSpPr/>
          <p:nvPr/>
        </p:nvSpPr>
        <p:spPr>
          <a:xfrm>
            <a:off x="7318207" y="4284521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 smtClean="0">
                <a:latin typeface="Arial" pitchFamily="34" charset="0"/>
                <a:cs typeface="Arial" pitchFamily="34" charset="0"/>
              </a:rPr>
              <a:t>Forte</a:t>
            </a:r>
            <a:endParaRPr lang="pt-PT" dirty="0"/>
          </a:p>
        </p:txBody>
      </p:sp>
      <p:sp>
        <p:nvSpPr>
          <p:cNvPr id="33" name="Rectângulo 32"/>
          <p:cNvSpPr/>
          <p:nvPr/>
        </p:nvSpPr>
        <p:spPr>
          <a:xfrm>
            <a:off x="4222582" y="4284521"/>
            <a:ext cx="774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 smtClean="0">
                <a:latin typeface="Arial" pitchFamily="34" charset="0"/>
                <a:cs typeface="Arial" pitchFamily="34" charset="0"/>
              </a:rPr>
              <a:t>Fraca</a:t>
            </a:r>
            <a:endParaRPr lang="pt-PT" dirty="0"/>
          </a:p>
        </p:txBody>
      </p:sp>
      <p:cxnSp>
        <p:nvCxnSpPr>
          <p:cNvPr id="34" name="Conexão recta unidireccional 33"/>
          <p:cNvCxnSpPr>
            <a:stCxn id="33" idx="1"/>
            <a:endCxn id="31" idx="3"/>
          </p:cNvCxnSpPr>
          <p:nvPr/>
        </p:nvCxnSpPr>
        <p:spPr>
          <a:xfrm flipH="1">
            <a:off x="1876567" y="4469187"/>
            <a:ext cx="2346015" cy="0"/>
          </a:xfrm>
          <a:prstGeom prst="straightConnector1">
            <a:avLst/>
          </a:prstGeom>
          <a:ln>
            <a:solidFill>
              <a:srgbClr val="6AA34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exão recta unidireccional 34"/>
          <p:cNvCxnSpPr/>
          <p:nvPr/>
        </p:nvCxnSpPr>
        <p:spPr>
          <a:xfrm rot="10800000" flipH="1">
            <a:off x="4972192" y="4461807"/>
            <a:ext cx="2346015" cy="0"/>
          </a:xfrm>
          <a:prstGeom prst="straightConnector1">
            <a:avLst/>
          </a:prstGeom>
          <a:ln>
            <a:solidFill>
              <a:srgbClr val="6AA34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ângulo 35"/>
              <p:cNvSpPr/>
              <p:nvPr/>
            </p:nvSpPr>
            <p:spPr>
              <a:xfrm>
                <a:off x="958849" y="4658676"/>
                <a:ext cx="7732627" cy="21698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b="1" dirty="0" smtClean="0">
                    <a:solidFill>
                      <a:srgbClr val="0D677A"/>
                    </a:solidFill>
                    <a:latin typeface="Arial" pitchFamily="34" charset="0"/>
                    <a:cs typeface="Arial" pitchFamily="34" charset="0"/>
                  </a:rPr>
                  <a:t>Notas:</a:t>
                </a:r>
              </a:p>
              <a:p>
                <a:pPr marL="342900" indent="-342900">
                  <a:lnSpc>
                    <a:spcPct val="150000"/>
                  </a:lnSpc>
                  <a:buClr>
                    <a:srgbClr val="0D677A"/>
                  </a:buClr>
                  <a:buFont typeface="+mj-lt"/>
                  <a:buAutoNum type="arabicPeriod"/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Um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coeficiente de correlação linear com um valor próximo de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0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indica que </a:t>
                </a: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não existe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associação linear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entre as variáveis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marL="342900" indent="-342900">
                  <a:lnSpc>
                    <a:spcPct val="150000"/>
                  </a:lnSpc>
                  <a:buClr>
                    <a:srgbClr val="0D677A"/>
                  </a:buClr>
                  <a:buFont typeface="+mj-lt"/>
                  <a:buAutoNum type="arabicPeriod"/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Quanto mais perto de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1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estiver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pt-PT" b="0" i="1" smtClean="0"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cs typeface="Arial" pitchFamily="34" charset="0"/>
                          </a:rPr>
                          <m:t>𝑟</m:t>
                        </m:r>
                      </m:e>
                    </m:d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mais forte é a associação linear entre as variáveis.</a:t>
                </a:r>
              </a:p>
            </p:txBody>
          </p:sp>
        </mc:Choice>
        <mc:Fallback xmlns="">
          <p:sp>
            <p:nvSpPr>
              <p:cNvPr id="36" name="Rectâ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849" y="4658676"/>
                <a:ext cx="7732627" cy="2169825"/>
              </a:xfrm>
              <a:prstGeom prst="rect">
                <a:avLst/>
              </a:prstGeom>
              <a:blipFill rotWithShape="1">
                <a:blip r:embed="rId9"/>
                <a:stretch>
                  <a:fillRect l="-630" b="-140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ixaDeTexto 1"/>
              <p:cNvSpPr txBox="1"/>
              <p:nvPr/>
            </p:nvSpPr>
            <p:spPr>
              <a:xfrm>
                <a:off x="3924922" y="1442967"/>
                <a:ext cx="2174185" cy="848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pt-PT" i="1" dirty="0">
                              <a:latin typeface="Cambria Math"/>
                              <a:cs typeface="Arial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PT" i="1" dirty="0">
                              <a:latin typeface="Cambria Math"/>
                              <a:cs typeface="Arial" pitchFamily="34" charset="0"/>
                            </a:rPr>
                            <m:t>𝑖</m:t>
                          </m:r>
                          <m:r>
                            <a:rPr lang="pt-PT" i="1" dirty="0">
                              <a:latin typeface="Cambria Math"/>
                              <a:cs typeface="Arial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pt-PT" i="1" dirty="0">
                              <a:latin typeface="Cambria Math"/>
                              <a:cs typeface="Arial" pitchFamily="34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pt-PT" i="1" dirty="0"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pt-PT" i="1" dirty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PT" i="1" dirty="0">
                                      <a:latin typeface="Cambria Math"/>
                                      <a:cs typeface="Arial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t-PT" i="1" dirty="0">
                                      <a:latin typeface="Cambria Math"/>
                                      <a:cs typeface="Arial" pitchFamily="34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pt-PT" i="1" dirty="0">
                                  <a:latin typeface="Cambria Math"/>
                                  <a:cs typeface="Arial" pitchFamily="34" charset="0"/>
                                </a:rPr>
                                <m:t>−</m:t>
                              </m:r>
                              <m:acc>
                                <m:accPr>
                                  <m:chr m:val="̅"/>
                                  <m:ctrlPr>
                                    <a:rPr lang="pt-PT" i="1" dirty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pt-PT" i="1" dirty="0">
                                      <a:latin typeface="Cambria Math"/>
                                      <a:cs typeface="Arial" pitchFamily="34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</m:d>
                        </m:e>
                      </m:nary>
                      <m:d>
                        <m:dPr>
                          <m:ctrlPr>
                            <a:rPr lang="pt-PT" i="1" dirty="0">
                              <a:latin typeface="Cambria Math"/>
                              <a:cs typeface="Arial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pt-PT" i="1" dirty="0">
                                  <a:latin typeface="Cambria Math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a:rPr lang="pt-PT" i="1" dirty="0">
                                  <a:latin typeface="Cambria Math"/>
                                  <a:cs typeface="Arial" pitchFamily="34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pt-PT" i="1" dirty="0">
                                  <a:latin typeface="Cambria Math"/>
                                  <a:cs typeface="Arial" pitchFamily="34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pt-PT" i="1" dirty="0">
                              <a:latin typeface="Cambria Math"/>
                              <a:cs typeface="Arial" pitchFamily="34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pt-PT" i="1" dirty="0">
                                  <a:latin typeface="Cambria Math"/>
                                  <a:cs typeface="Arial" pitchFamily="34" charset="0"/>
                                </a:rPr>
                              </m:ctrlPr>
                            </m:accPr>
                            <m:e>
                              <m:r>
                                <a:rPr lang="pt-PT" i="1" dirty="0">
                                  <a:latin typeface="Cambria Math"/>
                                  <a:cs typeface="Arial" pitchFamily="34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4922" y="1442967"/>
                <a:ext cx="2174185" cy="84856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120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6"/>
          <p:cNvSpPr txBox="1"/>
          <p:nvPr/>
        </p:nvSpPr>
        <p:spPr>
          <a:xfrm>
            <a:off x="976313" y="165511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AA342"/>
              </a:buClr>
            </a:pP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Associação linear positiva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976313" y="889413"/>
                <a:ext cx="7601630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Se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os pontos se encontram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dispersos de forma aproximadamente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linear, de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modo que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aos maiores valores de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𝑥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correspondem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os maiores valores de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𝑦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313" y="889413"/>
                <a:ext cx="7601630" cy="1338828"/>
              </a:xfrm>
              <a:prstGeom prst="rect">
                <a:avLst/>
              </a:prstGeom>
              <a:blipFill rotWithShape="1">
                <a:blip r:embed="rId4"/>
                <a:stretch>
                  <a:fillRect l="-642" r="-722" b="-272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722" y="2228241"/>
            <a:ext cx="3686081" cy="223066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2" name="TextBox 18"/>
          <p:cNvSpPr txBox="1"/>
          <p:nvPr/>
        </p:nvSpPr>
        <p:spPr>
          <a:xfrm>
            <a:off x="968375" y="5024700"/>
            <a:ext cx="7481887" cy="1021556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itchFamily="34" charset="0"/>
                <a:cs typeface="Arial" pitchFamily="34" charset="0"/>
              </a:rPr>
              <a:t>Um coeficiente de correlação linear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positivo indica </a:t>
            </a:r>
            <a:r>
              <a:rPr lang="pt-PT" dirty="0">
                <a:latin typeface="Arial" pitchFamily="34" charset="0"/>
                <a:cs typeface="Arial" pitchFamily="34" charset="0"/>
              </a:rPr>
              <a:t>que as variáveis têm uma </a:t>
            </a:r>
            <a:r>
              <a:rPr lang="pt-PT" b="1" dirty="0">
                <a:solidFill>
                  <a:srgbClr val="6AA342"/>
                </a:solidFill>
                <a:latin typeface="Arial" pitchFamily="34" charset="0"/>
                <a:cs typeface="Arial" pitchFamily="34" charset="0"/>
              </a:rPr>
              <a:t>associação linear </a:t>
            </a:r>
            <a:r>
              <a:rPr lang="pt-PT" b="1" dirty="0" smtClean="0">
                <a:solidFill>
                  <a:srgbClr val="6AA342"/>
                </a:solidFill>
                <a:latin typeface="Arial" pitchFamily="34" charset="0"/>
                <a:cs typeface="Arial" pitchFamily="34" charset="0"/>
              </a:rPr>
              <a:t>positiva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.</a:t>
            </a:r>
            <a:endParaRPr lang="pt-PT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4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8901" y="2211145"/>
            <a:ext cx="263902" cy="277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463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15646</TotalTime>
  <Words>1417</Words>
  <Application>Microsoft Office PowerPoint</Application>
  <PresentationFormat>Apresentação no Ecrã (4:3)</PresentationFormat>
  <Paragraphs>135</Paragraphs>
  <Slides>17</Slides>
  <Notes>17</Notes>
  <HiddenSlides>4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18" baseType="lpstr">
      <vt:lpstr>Tema do Office</vt:lpstr>
      <vt:lpstr>Retas de mínimos quadrados, amostras bivariadas e coeficientes de correlação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Leya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Luis Marques</dc:creator>
  <cp:lastModifiedBy>Liliana Fernandes</cp:lastModifiedBy>
  <cp:revision>707</cp:revision>
  <dcterms:created xsi:type="dcterms:W3CDTF">2015-12-10T15:13:19Z</dcterms:created>
  <dcterms:modified xsi:type="dcterms:W3CDTF">2016-06-14T10:15:50Z</dcterms:modified>
</cp:coreProperties>
</file>