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61" r:id="rId3"/>
    <p:sldId id="263" r:id="rId4"/>
    <p:sldId id="262" r:id="rId5"/>
    <p:sldId id="268" r:id="rId6"/>
    <p:sldId id="264" r:id="rId7"/>
    <p:sldId id="272" r:id="rId8"/>
    <p:sldId id="266" r:id="rId9"/>
    <p:sldId id="271" r:id="rId10"/>
    <p:sldId id="267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7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e carvalho" initials="f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342"/>
    <a:srgbClr val="0D677A"/>
    <a:srgbClr val="225C78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6454" autoAdjust="0"/>
  </p:normalViewPr>
  <p:slideViewPr>
    <p:cSldViewPr snapToGrid="0" snapToObjects="1">
      <p:cViewPr>
        <p:scale>
          <a:sx n="90" d="100"/>
          <a:sy n="90" d="100"/>
        </p:scale>
        <p:origin x="-1320" y="-72"/>
      </p:cViewPr>
      <p:guideLst>
        <p:guide orient="horz" pos="197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08-06-2016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9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149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 modo de apresentação,</a:t>
            </a:r>
            <a:r>
              <a:rPr lang="pt-PT" baseline="0" dirty="0" smtClean="0"/>
              <a:t> c</a:t>
            </a:r>
            <a:r>
              <a:rPr lang="pt-PT" dirty="0" smtClean="0"/>
              <a:t>lique </a:t>
            </a:r>
            <a:r>
              <a:rPr lang="pt-PT" dirty="0" smtClean="0"/>
              <a:t>na lupa</a:t>
            </a:r>
            <a:r>
              <a:rPr lang="pt-PT" baseline="0" dirty="0" smtClean="0"/>
              <a:t> para ver um </a:t>
            </a:r>
            <a:r>
              <a:rPr lang="pt-PT" baseline="0" dirty="0" err="1" smtClean="0"/>
              <a:t>gif</a:t>
            </a:r>
            <a:r>
              <a:rPr lang="pt-PT" baseline="0" dirty="0" smtClean="0"/>
              <a:t> animado deste lugar geométrico.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1401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 modo de apresentação,</a:t>
            </a:r>
            <a:r>
              <a:rPr lang="pt-PT" baseline="0" dirty="0" smtClean="0"/>
              <a:t> c</a:t>
            </a:r>
            <a:r>
              <a:rPr lang="pt-PT" dirty="0" smtClean="0"/>
              <a:t>lique na lupa</a:t>
            </a:r>
            <a:r>
              <a:rPr lang="pt-PT" baseline="0" dirty="0" smtClean="0"/>
              <a:t> para ver um </a:t>
            </a:r>
            <a:r>
              <a:rPr lang="pt-PT" baseline="0" dirty="0" err="1" smtClean="0"/>
              <a:t>gif</a:t>
            </a:r>
            <a:r>
              <a:rPr lang="pt-PT" baseline="0" dirty="0" smtClean="0"/>
              <a:t> animado deste lugar geométrico.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8787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9374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6998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7313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602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2556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5375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12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 modo de apresentação, clique na lupa</a:t>
            </a:r>
            <a:r>
              <a:rPr lang="pt-PT" baseline="0" dirty="0" smtClean="0"/>
              <a:t> para ver a imagem respetiva num tamanho maior.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 modo de apresentação, clique na lupa</a:t>
            </a:r>
            <a:r>
              <a:rPr lang="pt-PT" baseline="0" dirty="0" smtClean="0"/>
              <a:t> para ver a imagem respetiva num tamanho maior.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397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817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53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936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776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298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image" Target="../media/image2.jp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0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slide" Target="slide18.xml"/><Relationship Id="rId3" Type="http://schemas.openxmlformats.org/officeDocument/2006/relationships/image" Target="../media/image2.jp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0.png"/><Relationship Id="rId11" Type="http://schemas.openxmlformats.org/officeDocument/2006/relationships/image" Target="../media/image64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8.png"/><Relationship Id="rId4" Type="http://schemas.openxmlformats.org/officeDocument/2006/relationships/image" Target="../media/image60.png"/><Relationship Id="rId9" Type="http://schemas.openxmlformats.org/officeDocument/2006/relationships/image" Target="../media/image620.png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slide" Target="slide19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0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gi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2.jpg"/><Relationship Id="rId7" Type="http://schemas.openxmlformats.org/officeDocument/2006/relationships/image" Target="../media/image8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10" Type="http://schemas.openxmlformats.org/officeDocument/2006/relationships/image" Target="../media/image84.png"/><Relationship Id="rId4" Type="http://schemas.openxmlformats.org/officeDocument/2006/relationships/slide" Target="slide3.xml"/><Relationship Id="rId9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2.jp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89.png"/><Relationship Id="rId4" Type="http://schemas.openxmlformats.org/officeDocument/2006/relationships/slide" Target="slide3.xml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gif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gif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3.xml"/><Relationship Id="rId18" Type="http://schemas.openxmlformats.org/officeDocument/2006/relationships/slide" Target="slide15.xml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6.png"/><Relationship Id="rId5" Type="http://schemas.openxmlformats.org/officeDocument/2006/relationships/image" Target="../media/image120.pn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12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31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0" y="2569104"/>
            <a:ext cx="3898900" cy="2367490"/>
          </a:xfrm>
        </p:spPr>
        <p:txBody>
          <a:bodyPr>
            <a:noAutofit/>
          </a:bodyPr>
          <a:lstStyle/>
          <a:p>
            <a:r>
              <a:rPr lang="en-US" sz="5000" b="1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  <a:r>
              <a:rPr lang="en-US" sz="50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escalar</a:t>
            </a:r>
            <a:r>
              <a:rPr lang="en-US" sz="50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000" b="1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vetores</a:t>
            </a:r>
            <a:endParaRPr lang="en-US" sz="50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7921" y="891158"/>
                <a:ext cx="5080657" cy="169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Mediatriz do </a:t>
                </a:r>
                <a:r>
                  <a:rPr lang="en-US" b="1" dirty="0" err="1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segmento</a:t>
                </a:r>
                <a:r>
                  <a:rPr lang="en-US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b="1" dirty="0" err="1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reta</a:t>
                </a:r>
                <a:r>
                  <a:rPr lang="en-US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𝑨𝑩</m:t>
                        </m:r>
                      </m:e>
                    </m:d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o lugar geométrico dos pontos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𝑦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tais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pt-PT" b="0" dirty="0" smtClean="0">
                  <a:solidFill>
                    <a:srgbClr val="6AA3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sendo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ponto médio de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 dirty="0" smtClean="0">
                            <a:latin typeface="Cambria Math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Lucida Grande"/>
                          </a:rPr>
                          <m:t>𝐴𝐵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21" y="891158"/>
                <a:ext cx="5080657" cy="1691745"/>
              </a:xfrm>
              <a:prstGeom prst="rect">
                <a:avLst/>
              </a:prstGeom>
              <a:blipFill rotWithShape="1">
                <a:blip r:embed="rId4"/>
                <a:stretch>
                  <a:fillRect l="-959" r="-2038" b="-21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55700" y="128032"/>
            <a:ext cx="6464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Lugares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geométricos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5"/>
          <p:cNvSpPr txBox="1"/>
          <p:nvPr/>
        </p:nvSpPr>
        <p:spPr>
          <a:xfrm>
            <a:off x="9962634" y="30541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5"/>
              <p:cNvSpPr txBox="1"/>
              <p:nvPr/>
            </p:nvSpPr>
            <p:spPr>
              <a:xfrm>
                <a:off x="928078" y="3476404"/>
                <a:ext cx="7883692" cy="43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os pontos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(1,</m:t>
                    </m:r>
                    <m:r>
                      <a:rPr lang="pt-PT" b="0" i="1" smtClean="0">
                        <a:latin typeface="Cambria Math"/>
                        <a:cs typeface="Lucida Grande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2)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3</m:t>
                    </m:r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b="0" i="1" smtClean="0">
                        <a:latin typeface="Cambria Math"/>
                        <a:cs typeface="Lucida Grande"/>
                      </a:rPr>
                      <m:t> 8</m:t>
                    </m:r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78" y="3476404"/>
                <a:ext cx="7883692" cy="435760"/>
              </a:xfrm>
              <a:prstGeom prst="rect">
                <a:avLst/>
              </a:prstGeom>
              <a:blipFill rotWithShape="1">
                <a:blip r:embed="rId5"/>
                <a:stretch>
                  <a:fillRect l="-618" b="-20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6"/>
          <p:cNvSpPr txBox="1"/>
          <p:nvPr/>
        </p:nvSpPr>
        <p:spPr>
          <a:xfrm>
            <a:off x="928079" y="2953184"/>
            <a:ext cx="768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en-US" b="1" dirty="0">
              <a:solidFill>
                <a:srgbClr val="0D6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7"/>
              <p:cNvSpPr txBox="1"/>
              <p:nvPr/>
            </p:nvSpPr>
            <p:spPr>
              <a:xfrm>
                <a:off x="778130" y="4722775"/>
                <a:ext cx="2143838" cy="403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𝑀𝑃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pt-PT" b="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30" y="4722775"/>
                <a:ext cx="2143838" cy="4037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2616037" y="4756712"/>
                <a:ext cx="26939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−2,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−5)∙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>
                              <a:latin typeface="Cambria Math" panose="02040503050406030204" pitchFamily="18" charset="0"/>
                              <a:cs typeface="Lucida Grande"/>
                            </a:rPr>
                            <m:t>2,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6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037" y="4756712"/>
                <a:ext cx="269394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978127" y="4104402"/>
                <a:ext cx="5221173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ponto médio de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 dirty="0">
                            <a:latin typeface="Cambria Math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Lucida Grande"/>
                          </a:rPr>
                          <m:t>𝐴𝐵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PT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1+3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Lucida Grande"/>
                          </a:rPr>
                        </m:ctrlPr>
                      </m:dPr>
                      <m:e>
                        <m:r>
                          <a:rPr lang="pt-PT">
                            <a:latin typeface="Cambria Math" panose="02040503050406030204" pitchFamily="18" charset="0"/>
                            <a:cs typeface="Lucida Grande"/>
                          </a:rPr>
                          <m:t>2,</m:t>
                        </m:r>
                        <m:r>
                          <a:rPr lang="pt-PT" b="0" i="1" smtClean="0">
                            <a:latin typeface="Cambria Math"/>
                            <a:cs typeface="Lucida Grande"/>
                          </a:rPr>
                          <m:t> 5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27" y="4104402"/>
                <a:ext cx="5221173" cy="506870"/>
              </a:xfrm>
              <a:prstGeom prst="rect">
                <a:avLst/>
              </a:prstGeom>
              <a:blipFill rotWithShape="1">
                <a:blip r:embed="rId8"/>
                <a:stretch>
                  <a:fillRect l="-933" r="-817" b="-48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5112145" y="4746471"/>
                <a:ext cx="30722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2 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−2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+6(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𝑦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−5) 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145" y="4746471"/>
                <a:ext cx="3072251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2232684" y="5370214"/>
                <a:ext cx="27652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Lucida Grande"/>
                        </a:rPr>
                        <m:t>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−4+6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−30 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684" y="5370214"/>
                <a:ext cx="276524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4863812" y="5248514"/>
                <a:ext cx="207915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𝑦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Lucida Grande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1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3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+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Lucida Grande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/>
                              <a:cs typeface="Lucida Grande"/>
                            </a:rPr>
                            <m:t>7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812" y="5248514"/>
                <a:ext cx="2079159" cy="6127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arredondado 10"/>
          <p:cNvSpPr/>
          <p:nvPr/>
        </p:nvSpPr>
        <p:spPr>
          <a:xfrm>
            <a:off x="5244204" y="5197599"/>
            <a:ext cx="1722517" cy="714562"/>
          </a:xfrm>
          <a:prstGeom prst="roundRect">
            <a:avLst/>
          </a:prstGeom>
          <a:noFill/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591554" y="6068273"/>
                <a:ext cx="4422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 smtClean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equação reduzida da mediatriz de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b="1" i="1">
                            <a:solidFill>
                              <a:srgbClr val="0D677A"/>
                            </a:solidFill>
                            <a:latin typeface="Cambria Math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rgbClr val="0D677A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𝑨𝑩</m:t>
                        </m:r>
                      </m:e>
                    </m:d>
                  </m:oMath>
                </a14:m>
                <a:endParaRPr lang="pt-PT" b="1" dirty="0">
                  <a:solidFill>
                    <a:srgbClr val="0D677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54" y="6068273"/>
                <a:ext cx="4422686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102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xão em ângulos retos 33"/>
          <p:cNvCxnSpPr/>
          <p:nvPr/>
        </p:nvCxnSpPr>
        <p:spPr>
          <a:xfrm rot="10800000" flipV="1">
            <a:off x="4919148" y="5846777"/>
            <a:ext cx="325057" cy="298180"/>
          </a:xfrm>
          <a:prstGeom prst="bentConnector3">
            <a:avLst>
              <a:gd name="adj1" fmla="val 102093"/>
            </a:avLst>
          </a:prstGeom>
          <a:ln>
            <a:solidFill>
              <a:srgbClr val="0D677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20"/>
              <p:cNvSpPr/>
              <p:nvPr/>
            </p:nvSpPr>
            <p:spPr>
              <a:xfrm>
                <a:off x="7544469" y="2328945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69" y="2328945"/>
                <a:ext cx="44037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upo 60"/>
          <p:cNvGrpSpPr/>
          <p:nvPr/>
        </p:nvGrpSpPr>
        <p:grpSpPr>
          <a:xfrm>
            <a:off x="6583204" y="891158"/>
            <a:ext cx="2027481" cy="3185393"/>
            <a:chOff x="6583204" y="891158"/>
            <a:chExt cx="2027481" cy="3185393"/>
          </a:xfrm>
        </p:grpSpPr>
        <p:grpSp>
          <p:nvGrpSpPr>
            <p:cNvPr id="45" name="Grupo 44"/>
            <p:cNvGrpSpPr/>
            <p:nvPr/>
          </p:nvGrpSpPr>
          <p:grpSpPr>
            <a:xfrm>
              <a:off x="6583204" y="891158"/>
              <a:ext cx="2027481" cy="3185393"/>
              <a:chOff x="6583204" y="891158"/>
              <a:chExt cx="2027481" cy="31853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20"/>
                  <p:cNvSpPr/>
                  <p:nvPr/>
                </p:nvSpPr>
                <p:spPr>
                  <a:xfrm>
                    <a:off x="6849467" y="891158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b="0" i="1" smtClean="0">
                              <a:latin typeface="Cambria Math"/>
                            </a:rPr>
                            <m:t>𝑃</m:t>
                          </m:r>
                        </m:oMath>
                      </m:oMathPara>
                    </a14:m>
                    <a:endParaRPr lang="pt-PT" dirty="0"/>
                  </a:p>
                </p:txBody>
              </p:sp>
            </mc:Choice>
            <mc:Fallback xmlns="">
              <p:sp>
                <p:nvSpPr>
                  <p:cNvPr id="36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9467" y="891158"/>
                    <a:ext cx="398699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20"/>
                  <p:cNvSpPr/>
                  <p:nvPr/>
                </p:nvSpPr>
                <p:spPr>
                  <a:xfrm>
                    <a:off x="6719716" y="2792728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b="0" i="1" smtClean="0">
                              <a:latin typeface="Cambria Math"/>
                            </a:rPr>
                            <m:t>𝐴</m:t>
                          </m:r>
                        </m:oMath>
                      </m:oMathPara>
                    </a14:m>
                    <a:endParaRPr lang="pt-PT" dirty="0"/>
                  </a:p>
                </p:txBody>
              </p:sp>
            </mc:Choice>
            <mc:Fallback xmlns="">
              <p:sp>
                <p:nvSpPr>
                  <p:cNvPr id="39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9716" y="2792728"/>
                    <a:ext cx="398699" cy="36933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" name="Grupo 43"/>
              <p:cNvGrpSpPr/>
              <p:nvPr/>
            </p:nvGrpSpPr>
            <p:grpSpPr>
              <a:xfrm>
                <a:off x="6583204" y="920116"/>
                <a:ext cx="2027481" cy="3156435"/>
                <a:chOff x="6583204" y="920116"/>
                <a:chExt cx="2027481" cy="3156435"/>
              </a:xfrm>
            </p:grpSpPr>
            <p:grpSp>
              <p:nvGrpSpPr>
                <p:cNvPr id="38" name="Grupo 37"/>
                <p:cNvGrpSpPr/>
                <p:nvPr/>
              </p:nvGrpSpPr>
              <p:grpSpPr>
                <a:xfrm rot="257558">
                  <a:off x="6583204" y="920116"/>
                  <a:ext cx="2027481" cy="3156435"/>
                  <a:chOff x="6796954" y="860741"/>
                  <a:chExt cx="2027481" cy="3156435"/>
                </a:xfrm>
              </p:grpSpPr>
              <p:cxnSp>
                <p:nvCxnSpPr>
                  <p:cNvPr id="26" name="Straight Arrow Connector 8"/>
                  <p:cNvCxnSpPr/>
                  <p:nvPr/>
                </p:nvCxnSpPr>
                <p:spPr>
                  <a:xfrm flipH="1" flipV="1">
                    <a:off x="6991408" y="1168543"/>
                    <a:ext cx="775153" cy="1195474"/>
                  </a:xfrm>
                  <a:prstGeom prst="straightConnector1">
                    <a:avLst/>
                  </a:prstGeom>
                  <a:ln w="31750"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11"/>
                  <p:cNvCxnSpPr/>
                  <p:nvPr/>
                </p:nvCxnSpPr>
                <p:spPr>
                  <a:xfrm flipV="1">
                    <a:off x="7111796" y="1916033"/>
                    <a:ext cx="1350295" cy="863232"/>
                  </a:xfrm>
                  <a:prstGeom prst="straightConnector1">
                    <a:avLst/>
                  </a:prstGeom>
                  <a:ln w="31750">
                    <a:tailEnd type="triangle" w="lg" len="lg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Conexão recta 4"/>
                  <p:cNvCxnSpPr/>
                  <p:nvPr/>
                </p:nvCxnSpPr>
                <p:spPr>
                  <a:xfrm>
                    <a:off x="6796954" y="860741"/>
                    <a:ext cx="2027481" cy="3156435"/>
                  </a:xfrm>
                  <a:prstGeom prst="line">
                    <a:avLst/>
                  </a:prstGeom>
                  <a:ln>
                    <a:solidFill>
                      <a:srgbClr val="6AA34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" name="Conexão recta 40"/>
                <p:cNvCxnSpPr/>
                <p:nvPr/>
              </p:nvCxnSpPr>
              <p:spPr>
                <a:xfrm>
                  <a:off x="6852822" y="2722577"/>
                  <a:ext cx="67087" cy="1269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xão recta 41"/>
                <p:cNvCxnSpPr/>
                <p:nvPr/>
              </p:nvCxnSpPr>
              <p:spPr>
                <a:xfrm>
                  <a:off x="8250890" y="1965433"/>
                  <a:ext cx="67087" cy="1269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20"/>
                  <p:cNvSpPr/>
                  <p:nvPr/>
                </p:nvSpPr>
                <p:spPr>
                  <a:xfrm>
                    <a:off x="8200595" y="2054285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b="0" i="1" smtClean="0">
                              <a:latin typeface="Cambria Math"/>
                            </a:rPr>
                            <m:t>𝐵</m:t>
                          </m:r>
                        </m:oMath>
                      </m:oMathPara>
                    </a14:m>
                    <a:endParaRPr lang="pt-PT" dirty="0"/>
                  </a:p>
                </p:txBody>
              </p:sp>
            </mc:Choice>
            <mc:Fallback xmlns="">
              <p:sp>
                <p:nvSpPr>
                  <p:cNvPr id="43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0595" y="2054285"/>
                    <a:ext cx="398699" cy="36933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upo 59"/>
            <p:cNvGrpSpPr/>
            <p:nvPr/>
          </p:nvGrpSpPr>
          <p:grpSpPr>
            <a:xfrm>
              <a:off x="7296835" y="2255589"/>
              <a:ext cx="139248" cy="230122"/>
              <a:chOff x="7296835" y="2255589"/>
              <a:chExt cx="139248" cy="230122"/>
            </a:xfrm>
          </p:grpSpPr>
          <p:cxnSp>
            <p:nvCxnSpPr>
              <p:cNvPr id="47" name="Conexão recta 46"/>
              <p:cNvCxnSpPr/>
              <p:nvPr/>
            </p:nvCxnSpPr>
            <p:spPr>
              <a:xfrm flipV="1">
                <a:off x="7296835" y="2255589"/>
                <a:ext cx="139248" cy="754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xão recta 47"/>
              <p:cNvCxnSpPr/>
              <p:nvPr/>
            </p:nvCxnSpPr>
            <p:spPr>
              <a:xfrm>
                <a:off x="7299700" y="2333095"/>
                <a:ext cx="80091" cy="1526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353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8" grpId="0"/>
      <p:bldP spid="8" grpId="0"/>
      <p:bldP spid="30" grpId="0"/>
      <p:bldP spid="32" grpId="0"/>
      <p:bldP spid="33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55700" y="128032"/>
            <a:ext cx="6464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Lugares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geométricos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5"/>
          <p:cNvSpPr txBox="1"/>
          <p:nvPr/>
        </p:nvSpPr>
        <p:spPr>
          <a:xfrm>
            <a:off x="9962634" y="30541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5"/>
              <p:cNvSpPr txBox="1"/>
              <p:nvPr/>
            </p:nvSpPr>
            <p:spPr>
              <a:xfrm>
                <a:off x="1006025" y="3134035"/>
                <a:ext cx="7883692" cy="43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os pontos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(1,</m:t>
                    </m:r>
                    <m:r>
                      <a:rPr lang="pt-PT" b="0" i="1" smtClean="0">
                        <a:latin typeface="Cambria Math"/>
                        <a:cs typeface="Lucida Grande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2)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3</m:t>
                    </m:r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b="0" i="1" smtClean="0">
                        <a:latin typeface="Cambria Math"/>
                        <a:cs typeface="Lucida Grande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8</m:t>
                    </m:r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25" y="3134035"/>
                <a:ext cx="7883692" cy="435760"/>
              </a:xfrm>
              <a:prstGeom prst="rect">
                <a:avLst/>
              </a:prstGeom>
              <a:blipFill rotWithShape="1">
                <a:blip r:embed="rId4"/>
                <a:stretch>
                  <a:fillRect l="-619" b="-20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6"/>
          <p:cNvSpPr txBox="1"/>
          <p:nvPr/>
        </p:nvSpPr>
        <p:spPr>
          <a:xfrm>
            <a:off x="1006026" y="2610815"/>
            <a:ext cx="768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en-US" b="1" dirty="0">
              <a:solidFill>
                <a:srgbClr val="0D6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7"/>
              <p:cNvSpPr txBox="1"/>
              <p:nvPr/>
            </p:nvSpPr>
            <p:spPr>
              <a:xfrm>
                <a:off x="793007" y="3758650"/>
                <a:ext cx="2143838" cy="403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𝐵𝑃</m:t>
                          </m:r>
                        </m:e>
                      </m:acc>
                      <m:r>
                        <a:rPr lang="pt-PT" b="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07" y="3758650"/>
                <a:ext cx="2143838" cy="4037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492014" y="3792587"/>
                <a:ext cx="3634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−1,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−2)∙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−3,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𝑦</m:t>
                          </m:r>
                          <m:r>
                            <a:rPr lang="pt-PT" b="0" i="0" smtClean="0">
                              <a:latin typeface="Cambria Math" panose="02040503050406030204" pitchFamily="18" charset="0"/>
                              <a:cs typeface="Lucida Grande"/>
                            </a:rPr>
                            <m:t>−8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014" y="3792587"/>
                <a:ext cx="363464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184975" y="4245667"/>
                <a:ext cx="4271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−3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𝑦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−2)(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𝑦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−8) 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975" y="4245667"/>
                <a:ext cx="4271875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arredondado 29"/>
          <p:cNvSpPr/>
          <p:nvPr/>
        </p:nvSpPr>
        <p:spPr>
          <a:xfrm>
            <a:off x="2675781" y="5493166"/>
            <a:ext cx="2683420" cy="431869"/>
          </a:xfrm>
          <a:prstGeom prst="roundRect">
            <a:avLst/>
          </a:prstGeom>
          <a:noFill/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1510965" y="6017145"/>
                <a:ext cx="6025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 smtClean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equação reduzida da circunferência de diâmetro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b="1" i="1">
                            <a:solidFill>
                              <a:srgbClr val="0D677A"/>
                            </a:solidFill>
                            <a:latin typeface="Cambria Math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rgbClr val="0D677A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𝑨𝑩</m:t>
                        </m:r>
                      </m:e>
                    </m:d>
                  </m:oMath>
                </a14:m>
                <a:endParaRPr lang="pt-PT" b="1" dirty="0">
                  <a:solidFill>
                    <a:srgbClr val="0D677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65" y="6017145"/>
                <a:ext cx="6025689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911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xão em ângulos retos 31"/>
          <p:cNvCxnSpPr/>
          <p:nvPr/>
        </p:nvCxnSpPr>
        <p:spPr>
          <a:xfrm>
            <a:off x="5410243" y="5678216"/>
            <a:ext cx="421291" cy="401438"/>
          </a:xfrm>
          <a:prstGeom prst="bentConnector3">
            <a:avLst>
              <a:gd name="adj1" fmla="val 102253"/>
            </a:avLst>
          </a:prstGeom>
          <a:ln>
            <a:solidFill>
              <a:srgbClr val="0D677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2226598" y="4726008"/>
                <a:ext cx="39367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𝑥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−4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+3+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𝑦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−10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+16 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598" y="4726008"/>
                <a:ext cx="3936783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2145573" y="5151646"/>
                <a:ext cx="5828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𝑥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−4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𝑦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−10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5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=−</m:t>
                      </m:r>
                      <m:r>
                        <a:rPr lang="pt-PT" b="0" i="1" smtClean="0">
                          <a:latin typeface="Cambria Math"/>
                          <a:cs typeface="Lucida Grande"/>
                        </a:rPr>
                        <m:t>3−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16+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5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73" y="5151646"/>
                <a:ext cx="5828070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232762" y="5520978"/>
                <a:ext cx="3055324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Lucida Grande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Lucida Grande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𝑦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  <a:cs typeface="Lucida Grande"/>
                        </a:rPr>
                        <m:t>10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762" y="5520978"/>
                <a:ext cx="3055324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27935" y="947594"/>
                <a:ext cx="4870753" cy="1303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Circunferência de </a:t>
                </a:r>
                <a:r>
                  <a:rPr lang="en-US" b="1" dirty="0" err="1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diâmetro</a:t>
                </a:r>
                <a:r>
                  <a:rPr lang="en-US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cs typeface="Lucida Grande"/>
                          </a:rPr>
                          <m:t>𝑨𝑩</m:t>
                        </m:r>
                      </m:e>
                    </m:d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o lugar geométrico dos pontos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𝑦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tais que:  </a:t>
                </a:r>
                <a:endParaRPr lang="pt-PT" b="1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𝑨𝑷</m:t>
                          </m:r>
                        </m:e>
                      </m:acc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𝑩𝑷</m:t>
                          </m:r>
                        </m:e>
                      </m:acc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5" y="947594"/>
                <a:ext cx="4870753" cy="1303947"/>
              </a:xfrm>
              <a:prstGeom prst="rect">
                <a:avLst/>
              </a:prstGeom>
              <a:blipFill rotWithShape="1">
                <a:blip r:embed="rId13"/>
                <a:stretch>
                  <a:fillRect l="-11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/>
          <p:cNvGrpSpPr/>
          <p:nvPr/>
        </p:nvGrpSpPr>
        <p:grpSpPr>
          <a:xfrm>
            <a:off x="5987181" y="800100"/>
            <a:ext cx="2670669" cy="2254090"/>
            <a:chOff x="5987181" y="800100"/>
            <a:chExt cx="2670669" cy="22540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940" y="834167"/>
              <a:ext cx="2214762" cy="222002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0"/>
                <p:cNvSpPr/>
                <p:nvPr/>
              </p:nvSpPr>
              <p:spPr>
                <a:xfrm>
                  <a:off x="8059153" y="1069132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5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9153" y="1069132"/>
                  <a:ext cx="398699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0"/>
                <p:cNvSpPr/>
                <p:nvPr/>
              </p:nvSpPr>
              <p:spPr>
                <a:xfrm>
                  <a:off x="5987181" y="1769701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6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7181" y="1769701"/>
                  <a:ext cx="398699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0"/>
                <p:cNvSpPr/>
                <p:nvPr/>
              </p:nvSpPr>
              <p:spPr>
                <a:xfrm>
                  <a:off x="8259151" y="1752549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8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9151" y="1752549"/>
                  <a:ext cx="398699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Picture 4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624" y="800100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742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7" grpId="0"/>
      <p:bldP spid="30" grpId="0" animBg="1"/>
      <p:bldP spid="31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55700" y="128032"/>
            <a:ext cx="6464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Lugares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geométricos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98286" y="929843"/>
                <a:ext cx="4361737" cy="1693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reta tangente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à circunferência de centro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Lucida Grande"/>
                      </a:rPr>
                      <m:t>𝐶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no ponto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Lucida Grande"/>
                      </a:rPr>
                      <m:t>𝑇</m:t>
                    </m:r>
                    <m:r>
                      <a:rPr lang="pt-PT" b="0" i="1" dirty="0" smtClean="0">
                        <a:latin typeface="Cambria Math"/>
                        <a:cs typeface="Lucida Grande"/>
                      </a:rPr>
                      <m:t> </m:t>
                    </m:r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o lugar geométrico dos pontos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𝑦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tais que:</a:t>
                </a:r>
              </a:p>
              <a:p>
                <a:pPr algn="ctr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𝑪𝑻</m:t>
                          </m:r>
                        </m:e>
                      </m:acc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𝑻𝑷</m:t>
                          </m:r>
                        </m:e>
                      </m:acc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86" y="929843"/>
                <a:ext cx="4361737" cy="1693156"/>
              </a:xfrm>
              <a:prstGeom prst="rect">
                <a:avLst/>
              </a:prstGeom>
              <a:blipFill rotWithShape="1">
                <a:blip r:embed="rId4"/>
                <a:stretch>
                  <a:fillRect l="-1259" r="-16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5"/>
          <p:cNvSpPr txBox="1"/>
          <p:nvPr/>
        </p:nvSpPr>
        <p:spPr>
          <a:xfrm>
            <a:off x="10147300" y="29009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5"/>
              <p:cNvSpPr txBox="1"/>
              <p:nvPr/>
            </p:nvSpPr>
            <p:spPr>
              <a:xfrm>
                <a:off x="1155700" y="3323210"/>
                <a:ext cx="7883692" cy="43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a circunferência de centro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𝐶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(1, 2)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 que passa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𝑇</m:t>
                    </m:r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3</m:t>
                    </m:r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b="0" i="1" smtClean="0">
                        <a:latin typeface="Cambria Math"/>
                        <a:cs typeface="Lucida Grande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8</m:t>
                    </m:r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700" y="3323210"/>
                <a:ext cx="7883692" cy="435760"/>
              </a:xfrm>
              <a:prstGeom prst="rect">
                <a:avLst/>
              </a:prstGeom>
              <a:blipFill rotWithShape="1">
                <a:blip r:embed="rId5"/>
                <a:stretch>
                  <a:fillRect l="-696" b="-20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6"/>
          <p:cNvSpPr txBox="1"/>
          <p:nvPr/>
        </p:nvSpPr>
        <p:spPr>
          <a:xfrm>
            <a:off x="1155701" y="2799990"/>
            <a:ext cx="768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en-US" b="1" dirty="0">
              <a:solidFill>
                <a:srgbClr val="0D6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7"/>
              <p:cNvSpPr txBox="1"/>
              <p:nvPr/>
            </p:nvSpPr>
            <p:spPr>
              <a:xfrm>
                <a:off x="880704" y="3960796"/>
                <a:ext cx="2143838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𝐶𝑇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e>
                      </m:acc>
                      <m:r>
                        <a:rPr lang="pt-PT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04" y="3960796"/>
                <a:ext cx="2143838" cy="4047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2599517" y="3994733"/>
                <a:ext cx="27244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(2,</m:t>
                      </m:r>
                      <m:r>
                        <a:rPr lang="pt-PT" b="0" i="1" smtClean="0">
                          <a:latin typeface="Cambria Math"/>
                          <a:cs typeface="Lucida Grande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6)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−3</m:t>
                          </m:r>
                          <m:r>
                            <a:rPr lang="pt-PT">
                              <a:latin typeface="Cambria Math" panose="02040503050406030204" pitchFamily="18" charset="0"/>
                              <a:cs typeface="Lucida Grande"/>
                            </a:rPr>
                            <m:t>,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𝑦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−8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17" y="3994733"/>
                <a:ext cx="272440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5079419" y="3984492"/>
                <a:ext cx="30722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2 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Lucida Grande"/>
                            </a:rPr>
                            <m:t>−3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+6(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𝑦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−8) 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419" y="3984492"/>
                <a:ext cx="307225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313608" y="4608235"/>
                <a:ext cx="27652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Lucida Grande"/>
                        </a:rPr>
                        <m:t>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−6+6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−48 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608" y="4608235"/>
                <a:ext cx="276524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4854236" y="4463385"/>
                <a:ext cx="195091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𝑦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Lucida Grande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1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cs typeface="Lucida Grande"/>
                            </a:rPr>
                            <m:t>3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Lucida Grande"/>
                        </a:rPr>
                        <m:t>+9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36" y="4463385"/>
                <a:ext cx="1950919" cy="6127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 arredondado 28"/>
          <p:cNvSpPr/>
          <p:nvPr/>
        </p:nvSpPr>
        <p:spPr>
          <a:xfrm>
            <a:off x="5245603" y="4481920"/>
            <a:ext cx="1594277" cy="649178"/>
          </a:xfrm>
          <a:prstGeom prst="roundRect">
            <a:avLst/>
          </a:prstGeom>
          <a:noFill/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2707036" y="5323380"/>
                <a:ext cx="5705974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equação reduzida da </a:t>
                </a:r>
                <a:r>
                  <a:rPr lang="pt-PT" b="1" dirty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reta tangente à circunferência de centro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D677A"/>
                        </a:solidFill>
                        <a:latin typeface="Cambria Math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pt-PT" b="1" dirty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ponto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D677A"/>
                        </a:solidFill>
                        <a:latin typeface="Cambria Math"/>
                        <a:cs typeface="Arial" panose="020B0604020202020204" pitchFamily="34" charset="0"/>
                      </a:rPr>
                      <m:t>𝑻</m:t>
                    </m:r>
                  </m:oMath>
                </a14:m>
                <a:r>
                  <a:rPr lang="pt-PT" b="1" dirty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036" y="5323380"/>
                <a:ext cx="5705974" cy="867930"/>
              </a:xfrm>
              <a:prstGeom prst="rect">
                <a:avLst/>
              </a:prstGeom>
              <a:blipFill rotWithShape="1">
                <a:blip r:embed="rId11"/>
                <a:stretch>
                  <a:fillRect l="-855" b="-48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xão em ângulos retos 33"/>
          <p:cNvCxnSpPr/>
          <p:nvPr/>
        </p:nvCxnSpPr>
        <p:spPr>
          <a:xfrm rot="10800000" flipV="1">
            <a:off x="4932121" y="5049913"/>
            <a:ext cx="325057" cy="298180"/>
          </a:xfrm>
          <a:prstGeom prst="bentConnector3">
            <a:avLst>
              <a:gd name="adj1" fmla="val 102093"/>
            </a:avLst>
          </a:prstGeom>
          <a:ln>
            <a:solidFill>
              <a:srgbClr val="0D677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5961951" y="803052"/>
            <a:ext cx="2774439" cy="2170812"/>
            <a:chOff x="5961951" y="803052"/>
            <a:chExt cx="2774439" cy="217081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951" y="899210"/>
              <a:ext cx="2774439" cy="20746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20"/>
                <p:cNvSpPr/>
                <p:nvPr/>
              </p:nvSpPr>
              <p:spPr>
                <a:xfrm>
                  <a:off x="7315260" y="803052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32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60" y="803052"/>
                  <a:ext cx="39869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20"/>
                <p:cNvSpPr/>
                <p:nvPr/>
              </p:nvSpPr>
              <p:spPr>
                <a:xfrm>
                  <a:off x="6825730" y="1978051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33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730" y="1978051"/>
                  <a:ext cx="398699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20"/>
                <p:cNvSpPr/>
                <p:nvPr/>
              </p:nvSpPr>
              <p:spPr>
                <a:xfrm>
                  <a:off x="7667659" y="1340645"/>
                  <a:ext cx="3804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34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7659" y="1340645"/>
                  <a:ext cx="380489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20"/>
                <p:cNvSpPr/>
                <p:nvPr/>
              </p:nvSpPr>
              <p:spPr>
                <a:xfrm>
                  <a:off x="8347256" y="2419866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35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7256" y="2419866"/>
                  <a:ext cx="334579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4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270" y="870201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71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6" grpId="0"/>
      <p:bldP spid="27" grpId="0"/>
      <p:bldP spid="28" grpId="0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5"/>
          <p:cNvSpPr txBox="1"/>
          <p:nvPr/>
        </p:nvSpPr>
        <p:spPr>
          <a:xfrm>
            <a:off x="10147300" y="29009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lifernandes\Documents\_PROJETOS\Meus\_13_2015 Expoente 11 e MAT11\PPTs\ASA\2_Vistos por mim\PPT_08\angulo_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4" y="800100"/>
            <a:ext cx="8899443" cy="34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833377" y="1169432"/>
            <a:ext cx="7511970" cy="3796107"/>
          </a:xfrm>
          <a:prstGeom prst="rect">
            <a:avLst/>
          </a:prstGeom>
          <a:noFill/>
          <a:ln>
            <a:solidFill>
              <a:srgbClr val="6AA3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014533" y="8246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>
                <a:solidFill>
                  <a:srgbClr val="6AA342"/>
                </a:solidFill>
              </a:rPr>
              <a:t>Gif</a:t>
            </a:r>
            <a:r>
              <a:rPr lang="pt-PT" dirty="0" smtClean="0">
                <a:solidFill>
                  <a:srgbClr val="6AA342"/>
                </a:solidFill>
              </a:rPr>
              <a:t> animado</a:t>
            </a:r>
            <a:endParaRPr lang="pt-PT" dirty="0">
              <a:solidFill>
                <a:srgbClr val="6AA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29"/>
          <p:cNvGrpSpPr/>
          <p:nvPr/>
        </p:nvGrpSpPr>
        <p:grpSpPr>
          <a:xfrm>
            <a:off x="2376847" y="2600742"/>
            <a:ext cx="4847506" cy="530379"/>
            <a:chOff x="6773524" y="1521823"/>
            <a:chExt cx="3053410" cy="1477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4"/>
                <p:cNvSpPr/>
                <p:nvPr/>
              </p:nvSpPr>
              <p:spPr>
                <a:xfrm>
                  <a:off x="7161599" y="1521823"/>
                  <a:ext cx="257762" cy="1457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pt-PT" sz="2000" dirty="0">
                    <a:latin typeface="Lucida Grande"/>
                    <a:cs typeface="Lucida Grande"/>
                  </a:endParaRPr>
                </a:p>
              </p:txBody>
            </p:sp>
          </mc:Choice>
          <mc:Fallback xmlns="">
            <p:sp>
              <p:nvSpPr>
                <p:cNvPr id="13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599" y="1521823"/>
                  <a:ext cx="257762" cy="1457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1"/>
            <p:cNvCxnSpPr/>
            <p:nvPr/>
          </p:nvCxnSpPr>
          <p:spPr>
            <a:xfrm>
              <a:off x="6773524" y="1537437"/>
              <a:ext cx="3053410" cy="1725"/>
            </a:xfrm>
            <a:prstGeom prst="straightConnector1">
              <a:avLst/>
            </a:prstGeom>
            <a:ln w="28575">
              <a:headEnd type="oval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28"/>
                <p:cNvSpPr/>
                <p:nvPr/>
              </p:nvSpPr>
              <p:spPr>
                <a:xfrm>
                  <a:off x="8244446" y="1523818"/>
                  <a:ext cx="253318" cy="1457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PT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PT" sz="2000" dirty="0">
                    <a:latin typeface="Lucida Grande"/>
                    <a:cs typeface="Lucida Grande"/>
                  </a:endParaRPr>
                </a:p>
              </p:txBody>
            </p:sp>
          </mc:Choice>
          <mc:Fallback xmlns="">
            <p:sp>
              <p:nvSpPr>
                <p:cNvPr id="18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46" y="1523818"/>
                  <a:ext cx="253318" cy="14576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8"/>
            <p:cNvCxnSpPr/>
            <p:nvPr/>
          </p:nvCxnSpPr>
          <p:spPr>
            <a:xfrm>
              <a:off x="6773525" y="1535937"/>
              <a:ext cx="12477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44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5"/>
          <p:cNvSpPr txBox="1"/>
          <p:nvPr/>
        </p:nvSpPr>
        <p:spPr>
          <a:xfrm>
            <a:off x="10147300" y="29009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265217" y="2376905"/>
            <a:ext cx="5185448" cy="1567673"/>
            <a:chOff x="2500141" y="2510710"/>
            <a:chExt cx="4178441" cy="997450"/>
          </a:xfrm>
        </p:grpSpPr>
        <p:grpSp>
          <p:nvGrpSpPr>
            <p:cNvPr id="12" name="Group 29"/>
            <p:cNvGrpSpPr/>
            <p:nvPr/>
          </p:nvGrpSpPr>
          <p:grpSpPr>
            <a:xfrm>
              <a:off x="2500141" y="2922119"/>
              <a:ext cx="4178441" cy="338059"/>
              <a:chOff x="5648493" y="1481315"/>
              <a:chExt cx="4178441" cy="3380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4"/>
                  <p:cNvSpPr/>
                  <p:nvPr/>
                </p:nvSpPr>
                <p:spPr>
                  <a:xfrm>
                    <a:off x="6017174" y="1481315"/>
                    <a:ext cx="329746" cy="3329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4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PT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oMath>
                      </m:oMathPara>
                    </a14:m>
                    <a:endParaRPr lang="pt-PT" sz="2000" dirty="0">
                      <a:latin typeface="Lucida Grande"/>
                      <a:cs typeface="Lucida Grande"/>
                    </a:endParaRPr>
                  </a:p>
                </p:txBody>
              </p:sp>
            </mc:Choice>
            <mc:Fallback xmlns="">
              <p:sp>
                <p:nvSpPr>
                  <p:cNvPr id="13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7174" y="1481315"/>
                    <a:ext cx="329746" cy="33290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1"/>
              <p:cNvCxnSpPr/>
              <p:nvPr/>
            </p:nvCxnSpPr>
            <p:spPr>
              <a:xfrm>
                <a:off x="6773524" y="1537437"/>
                <a:ext cx="3053410" cy="172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28"/>
                  <p:cNvSpPr/>
                  <p:nvPr/>
                </p:nvSpPr>
                <p:spPr>
                  <a:xfrm>
                    <a:off x="8137716" y="1486468"/>
                    <a:ext cx="324062" cy="3329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4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PT" sz="2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oMath>
                      </m:oMathPara>
                    </a14:m>
                    <a:endParaRPr lang="pt-PT" sz="2000" dirty="0">
                      <a:latin typeface="Lucida Grande"/>
                      <a:cs typeface="Lucida Grande"/>
                    </a:endParaRPr>
                  </a:p>
                </p:txBody>
              </p:sp>
            </mc:Choice>
            <mc:Fallback xmlns="">
              <p:sp>
                <p:nvSpPr>
                  <p:cNvPr id="18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7716" y="1486468"/>
                    <a:ext cx="324062" cy="33290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8"/>
              <p:cNvCxnSpPr/>
              <p:nvPr/>
            </p:nvCxnSpPr>
            <p:spPr>
              <a:xfrm flipH="1">
                <a:off x="5648493" y="1539162"/>
                <a:ext cx="112503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Arc 10"/>
            <p:cNvSpPr/>
            <p:nvPr/>
          </p:nvSpPr>
          <p:spPr>
            <a:xfrm rot="20359402">
              <a:off x="3152498" y="2805764"/>
              <a:ext cx="867595" cy="702396"/>
            </a:xfrm>
            <a:prstGeom prst="arc">
              <a:avLst>
                <a:gd name="adj1" fmla="val 14010091"/>
                <a:gd name="adj2" fmla="val 20904058"/>
              </a:avLst>
            </a:prstGeom>
            <a:ln>
              <a:solidFill>
                <a:srgbClr val="6AA34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4"/>
                <p:cNvSpPr/>
                <p:nvPr/>
              </p:nvSpPr>
              <p:spPr>
                <a:xfrm>
                  <a:off x="3288289" y="2510710"/>
                  <a:ext cx="628026" cy="3329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latin typeface="Cambria Math"/>
                            <a:cs typeface="Lucida Grande"/>
                          </a:rPr>
                          <m:t>180</m:t>
                        </m:r>
                        <m:r>
                          <a:rPr lang="pt-PT" sz="2000" b="0" i="1" smtClean="0">
                            <a:latin typeface="Cambria Math"/>
                            <a:ea typeface="Cambria Math"/>
                            <a:cs typeface="Lucida Grande"/>
                          </a:rPr>
                          <m:t>°</m:t>
                        </m:r>
                      </m:oMath>
                    </m:oMathPara>
                  </a14:m>
                  <a:endParaRPr lang="pt-PT" sz="2000" dirty="0">
                    <a:latin typeface="Lucida Grande"/>
                    <a:cs typeface="Lucida Grande"/>
                  </a:endParaRPr>
                </a:p>
              </p:txBody>
            </p:sp>
          </mc:Choice>
          <mc:Fallback xmlns="">
            <p:sp>
              <p:nvSpPr>
                <p:cNvPr id="19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8289" y="2510710"/>
                  <a:ext cx="628026" cy="33290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13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5"/>
          <p:cNvSpPr txBox="1"/>
          <p:nvPr/>
        </p:nvSpPr>
        <p:spPr>
          <a:xfrm>
            <a:off x="10147300" y="29009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1481550" y="1064866"/>
            <a:ext cx="6272864" cy="4404596"/>
            <a:chOff x="3359971" y="2268617"/>
            <a:chExt cx="3292876" cy="2586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8"/>
                <p:cNvSpPr/>
                <p:nvPr/>
              </p:nvSpPr>
              <p:spPr>
                <a:xfrm>
                  <a:off x="4449578" y="3664297"/>
                  <a:ext cx="259344" cy="3073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latin typeface="Cambria Math"/>
                          </a:rPr>
                          <m:t>𝑄</m:t>
                        </m:r>
                        <m:r>
                          <a:rPr lang="pt-PT" sz="2000" b="0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pt-PT" sz="2000" dirty="0">
                    <a:latin typeface="Lucida Grande"/>
                    <a:cs typeface="Lucida Grande"/>
                  </a:endParaRPr>
                </a:p>
              </p:txBody>
            </p:sp>
          </mc:Choice>
          <mc:Fallback xmlns="">
            <p:sp>
              <p:nvSpPr>
                <p:cNvPr id="21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578" y="3664297"/>
                  <a:ext cx="259344" cy="3073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upo 43"/>
            <p:cNvGrpSpPr/>
            <p:nvPr/>
          </p:nvGrpSpPr>
          <p:grpSpPr>
            <a:xfrm>
              <a:off x="3359971" y="2268617"/>
              <a:ext cx="3292876" cy="2586931"/>
              <a:chOff x="3359971" y="2257042"/>
              <a:chExt cx="3292876" cy="25869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8"/>
                  <p:cNvSpPr/>
                  <p:nvPr/>
                </p:nvSpPr>
                <p:spPr>
                  <a:xfrm>
                    <a:off x="4480661" y="2257042"/>
                    <a:ext cx="228782" cy="3073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4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sz="2000" b="0" i="1" smtClean="0">
                              <a:latin typeface="Cambria Math"/>
                            </a:rPr>
                            <m:t>𝑄</m:t>
                          </m:r>
                        </m:oMath>
                      </m:oMathPara>
                    </a14:m>
                    <a:endParaRPr lang="pt-PT" sz="2000" dirty="0">
                      <a:latin typeface="Lucida Grande"/>
                      <a:cs typeface="Lucida Grande"/>
                    </a:endParaRPr>
                  </a:p>
                </p:txBody>
              </p:sp>
            </mc:Choice>
            <mc:Fallback xmlns="">
              <p:sp>
                <p:nvSpPr>
                  <p:cNvPr id="23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0661" y="2257042"/>
                    <a:ext cx="228782" cy="30730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1" name="Grupo 40"/>
              <p:cNvGrpSpPr/>
              <p:nvPr/>
            </p:nvGrpSpPr>
            <p:grpSpPr>
              <a:xfrm>
                <a:off x="3359971" y="2523281"/>
                <a:ext cx="3292876" cy="2320692"/>
                <a:chOff x="3359971" y="2523281"/>
                <a:chExt cx="3292876" cy="2320692"/>
              </a:xfrm>
            </p:grpSpPr>
            <p:grpSp>
              <p:nvGrpSpPr>
                <p:cNvPr id="12" name="Group 29"/>
                <p:cNvGrpSpPr/>
                <p:nvPr/>
              </p:nvGrpSpPr>
              <p:grpSpPr>
                <a:xfrm>
                  <a:off x="3359971" y="2523281"/>
                  <a:ext cx="3292876" cy="1447162"/>
                  <a:chOff x="6647219" y="356307"/>
                  <a:chExt cx="3292876" cy="144716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Rectangle 4"/>
                      <p:cNvSpPr/>
                      <p:nvPr/>
                    </p:nvSpPr>
                    <p:spPr>
                      <a:xfrm>
                        <a:off x="6647219" y="1478478"/>
                        <a:ext cx="228142" cy="30730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lnSpc>
                            <a:spcPct val="14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pt-PT" sz="2000" b="0" i="1" smtClean="0">
                                  <a:latin typeface="Cambria Math"/>
                                </a:rPr>
                                <m:t>𝑂</m:t>
                              </m:r>
                            </m:oMath>
                          </m:oMathPara>
                        </a14:m>
                        <a:endParaRPr lang="pt-PT" sz="2000" dirty="0">
                          <a:latin typeface="Lucida Grande"/>
                          <a:cs typeface="Lucida Grande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" name="Rectangle 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47219" y="1478478"/>
                        <a:ext cx="228142" cy="307300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P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6" name="Straight Arrow Connector 11"/>
                  <p:cNvCxnSpPr/>
                  <p:nvPr/>
                </p:nvCxnSpPr>
                <p:spPr>
                  <a:xfrm>
                    <a:off x="6773524" y="1537437"/>
                    <a:ext cx="3053410" cy="1725"/>
                  </a:xfrm>
                  <a:prstGeom prst="straightConnector1">
                    <a:avLst/>
                  </a:prstGeom>
                  <a:ln w="25400">
                    <a:tailEnd type="triangle" w="lg" len="lg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Rectangle 28"/>
                      <p:cNvSpPr/>
                      <p:nvPr/>
                    </p:nvSpPr>
                    <p:spPr>
                      <a:xfrm>
                        <a:off x="9719526" y="1496169"/>
                        <a:ext cx="220569" cy="30730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lnSpc>
                            <a:spcPct val="14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pt-PT" sz="2000" i="1" smtClean="0">
                                  <a:latin typeface="Cambria Math"/>
                                </a:rPr>
                                <m:t>𝑃</m:t>
                              </m:r>
                            </m:oMath>
                          </m:oMathPara>
                        </a14:m>
                        <a:endParaRPr lang="pt-PT" sz="2000" dirty="0">
                          <a:latin typeface="Lucida Grande"/>
                          <a:cs typeface="Lucida Grande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" name="Rectangle 2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19526" y="1496169"/>
                        <a:ext cx="220569" cy="307300"/>
                      </a:xfrm>
                      <a:prstGeom prst="rect">
                        <a:avLst/>
                      </a:prstGeom>
                      <a:blipFill rotWithShape="1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P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5" name="Straight Arrow Connector 8"/>
                  <p:cNvCxnSpPr/>
                  <p:nvPr/>
                </p:nvCxnSpPr>
                <p:spPr>
                  <a:xfrm flipV="1">
                    <a:off x="6773527" y="356307"/>
                    <a:ext cx="1103083" cy="1182855"/>
                  </a:xfrm>
                  <a:prstGeom prst="straightConnector1">
                    <a:avLst/>
                  </a:prstGeom>
                  <a:ln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" name="Conexão recta 8"/>
                <p:cNvCxnSpPr/>
                <p:nvPr/>
              </p:nvCxnSpPr>
              <p:spPr>
                <a:xfrm>
                  <a:off x="4582874" y="2545909"/>
                  <a:ext cx="0" cy="114581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8"/>
                <p:cNvCxnSpPr/>
                <p:nvPr/>
              </p:nvCxnSpPr>
              <p:spPr>
                <a:xfrm>
                  <a:off x="3534580" y="3671411"/>
                  <a:ext cx="1052370" cy="0"/>
                </a:xfrm>
                <a:prstGeom prst="straightConnector1">
                  <a:avLst/>
                </a:prstGeom>
                <a:ln>
                  <a:solidFill>
                    <a:srgbClr val="6AA342"/>
                  </a:solidFill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upo 33"/>
                <p:cNvGrpSpPr/>
                <p:nvPr/>
              </p:nvGrpSpPr>
              <p:grpSpPr>
                <a:xfrm>
                  <a:off x="4581325" y="3576150"/>
                  <a:ext cx="116003" cy="125544"/>
                  <a:chOff x="4581325" y="3576150"/>
                  <a:chExt cx="116003" cy="125544"/>
                </a:xfrm>
              </p:grpSpPr>
              <p:cxnSp>
                <p:nvCxnSpPr>
                  <p:cNvPr id="29" name="Conexão recta 28"/>
                  <p:cNvCxnSpPr/>
                  <p:nvPr/>
                </p:nvCxnSpPr>
                <p:spPr>
                  <a:xfrm>
                    <a:off x="4581325" y="3578811"/>
                    <a:ext cx="11600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exão recta 30"/>
                  <p:cNvCxnSpPr/>
                  <p:nvPr/>
                </p:nvCxnSpPr>
                <p:spPr>
                  <a:xfrm>
                    <a:off x="4696404" y="3576150"/>
                    <a:ext cx="62" cy="12554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Chaveta à esquerda 35"/>
                <p:cNvSpPr/>
                <p:nvPr/>
              </p:nvSpPr>
              <p:spPr>
                <a:xfrm rot="16200000">
                  <a:off x="3949055" y="3501832"/>
                  <a:ext cx="188118" cy="1090519"/>
                </a:xfrm>
                <a:prstGeom prst="leftBrace">
                  <a:avLst>
                    <a:gd name="adj1" fmla="val 17979"/>
                    <a:gd name="adj2" fmla="val 49977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37" name="Chaveta à esquerda 36"/>
                <p:cNvSpPr/>
                <p:nvPr/>
              </p:nvSpPr>
              <p:spPr>
                <a:xfrm rot="16200000">
                  <a:off x="4930497" y="2989080"/>
                  <a:ext cx="188121" cy="3030256"/>
                </a:xfrm>
                <a:prstGeom prst="leftBrace">
                  <a:avLst>
                    <a:gd name="adj1" fmla="val 17979"/>
                    <a:gd name="adj2" fmla="val 49977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Rectangle 28"/>
                    <p:cNvSpPr/>
                    <p:nvPr/>
                  </p:nvSpPr>
                  <p:spPr>
                    <a:xfrm>
                      <a:off x="3865116" y="4079831"/>
                      <a:ext cx="365370" cy="32718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lnSpc>
                          <a:spcPct val="14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pt-PT" sz="2000" b="1" i="1" dirty="0" smtClean="0">
                                    <a:solidFill>
                                      <a:srgbClr val="6AA342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sz="2000" b="1" i="1" dirty="0">
                                    <a:solidFill>
                                      <a:srgbClr val="6AA342"/>
                                    </a:solidFill>
                                    <a:latin typeface="Cambria Math"/>
                                  </a:rPr>
                                  <m:t>𝑶𝑸</m:t>
                                </m:r>
                                <m:r>
                                  <a:rPr lang="pt-PT" sz="2000" b="1" i="1" dirty="0">
                                    <a:solidFill>
                                      <a:srgbClr val="6AA342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e>
                            </m:acc>
                          </m:oMath>
                        </m:oMathPara>
                      </a14:m>
                      <a:endParaRPr lang="pt-PT" sz="2000" b="1" dirty="0">
                        <a:solidFill>
                          <a:srgbClr val="6AA342"/>
                        </a:solidFill>
                        <a:latin typeface="Lucida Grande"/>
                        <a:cs typeface="Lucida Grande"/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Rectangle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65116" y="4079831"/>
                      <a:ext cx="365370" cy="327185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P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Rectangle 28"/>
                    <p:cNvSpPr/>
                    <p:nvPr/>
                  </p:nvSpPr>
                  <p:spPr>
                    <a:xfrm>
                      <a:off x="4860525" y="4536107"/>
                      <a:ext cx="324980" cy="30786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lnSpc>
                          <a:spcPct val="14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pt-PT" sz="2000" b="1" i="1" dirty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sz="2000" b="1" i="1" dirty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𝑶</m:t>
                                </m:r>
                                <m:r>
                                  <a:rPr lang="pt-PT" sz="2000" b="1" i="1" dirty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</m:acc>
                          </m:oMath>
                        </m:oMathPara>
                      </a14:m>
                      <a:endParaRPr lang="pt-PT" sz="2000" b="1" dirty="0">
                        <a:solidFill>
                          <a:srgbClr val="6AA342"/>
                        </a:solidFill>
                        <a:latin typeface="Lucida Grande"/>
                        <a:cs typeface="Lucida Grande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Rectangle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60525" y="4536107"/>
                      <a:ext cx="324980" cy="307866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P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1652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5"/>
          <p:cNvSpPr txBox="1"/>
          <p:nvPr/>
        </p:nvSpPr>
        <p:spPr>
          <a:xfrm>
            <a:off x="10147300" y="29009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451831" y="1326473"/>
            <a:ext cx="6302586" cy="3399007"/>
            <a:chOff x="1451831" y="1326473"/>
            <a:chExt cx="6302586" cy="3399007"/>
          </a:xfrm>
        </p:grpSpPr>
        <p:grpSp>
          <p:nvGrpSpPr>
            <p:cNvPr id="45" name="Grupo 44"/>
            <p:cNvGrpSpPr/>
            <p:nvPr/>
          </p:nvGrpSpPr>
          <p:grpSpPr>
            <a:xfrm>
              <a:off x="2085105" y="1326473"/>
              <a:ext cx="5669312" cy="3399007"/>
              <a:chOff x="3676800" y="2422267"/>
              <a:chExt cx="2976047" cy="19963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8"/>
                  <p:cNvSpPr/>
                  <p:nvPr/>
                </p:nvSpPr>
                <p:spPr>
                  <a:xfrm>
                    <a:off x="3676800" y="3675612"/>
                    <a:ext cx="259344" cy="3073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4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sz="20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pt-PT" sz="2000" b="0" i="1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pt-PT" sz="2000" dirty="0">
                      <a:latin typeface="Lucida Grande"/>
                      <a:cs typeface="Lucida Grande"/>
                    </a:endParaRPr>
                  </a:p>
                </p:txBody>
              </p:sp>
            </mc:Choice>
            <mc:Fallback xmlns="">
              <p:sp>
                <p:nvSpPr>
                  <p:cNvPr id="21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6800" y="3675612"/>
                    <a:ext cx="259344" cy="30730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" name="Grupo 43"/>
              <p:cNvGrpSpPr/>
              <p:nvPr/>
            </p:nvGrpSpPr>
            <p:grpSpPr>
              <a:xfrm>
                <a:off x="3691226" y="2422267"/>
                <a:ext cx="2961621" cy="1996324"/>
                <a:chOff x="3691226" y="2410692"/>
                <a:chExt cx="2961621" cy="19963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8"/>
                    <p:cNvSpPr/>
                    <p:nvPr/>
                  </p:nvSpPr>
                  <p:spPr>
                    <a:xfrm>
                      <a:off x="3695210" y="2410692"/>
                      <a:ext cx="228782" cy="30730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lnSpc>
                          <a:spcPct val="14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PT" sz="2000" b="0" i="1" smtClean="0">
                                <a:latin typeface="Cambria Math"/>
                              </a:rPr>
                              <m:t>𝑄</m:t>
                            </m:r>
                          </m:oMath>
                        </m:oMathPara>
                      </a14:m>
                      <a:endParaRPr lang="pt-PT" sz="2000" dirty="0">
                        <a:latin typeface="Lucida Grande"/>
                        <a:cs typeface="Lucida Grande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Rectangle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95210" y="2410692"/>
                      <a:ext cx="228782" cy="30730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P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1" name="Grupo 40"/>
                <p:cNvGrpSpPr/>
                <p:nvPr/>
              </p:nvGrpSpPr>
              <p:grpSpPr>
                <a:xfrm>
                  <a:off x="3691226" y="2662002"/>
                  <a:ext cx="2961621" cy="1745014"/>
                  <a:chOff x="3691226" y="2662002"/>
                  <a:chExt cx="2961621" cy="1745014"/>
                </a:xfrm>
              </p:grpSpPr>
              <p:grpSp>
                <p:nvGrpSpPr>
                  <p:cNvPr id="12" name="Group 29"/>
                  <p:cNvGrpSpPr/>
                  <p:nvPr/>
                </p:nvGrpSpPr>
                <p:grpSpPr>
                  <a:xfrm>
                    <a:off x="3809601" y="2662002"/>
                    <a:ext cx="2843246" cy="1308441"/>
                    <a:chOff x="7096849" y="495028"/>
                    <a:chExt cx="2843246" cy="1308441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" name="Rectangle 4"/>
                        <p:cNvSpPr/>
                        <p:nvPr/>
                      </p:nvSpPr>
                      <p:spPr>
                        <a:xfrm>
                          <a:off x="7746987" y="1478761"/>
                          <a:ext cx="228142" cy="307300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lnSpc>
                              <a:spcPct val="14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 b="0" i="1" smtClean="0">
                                    <a:latin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pt-PT" sz="2000" dirty="0">
                            <a:latin typeface="Lucida Grande"/>
                            <a:cs typeface="Lucida Grande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3" name="Rectangle 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746987" y="1478761"/>
                          <a:ext cx="228142" cy="307300"/>
                        </a:xfrm>
                        <a:prstGeom prst="rect">
                          <a:avLst/>
                        </a:prstGeom>
                        <a:blipFill rotWithShape="1"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pt-PT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16" name="Straight Arrow Connector 11"/>
                    <p:cNvCxnSpPr/>
                    <p:nvPr/>
                  </p:nvCxnSpPr>
                  <p:spPr>
                    <a:xfrm>
                      <a:off x="7868573" y="1539162"/>
                      <a:ext cx="1958361" cy="0"/>
                    </a:xfrm>
                    <a:prstGeom prst="straightConnector1">
                      <a:avLst/>
                    </a:prstGeom>
                    <a:ln w="25400">
                      <a:tailEnd type="triangle" w="lg" len="lg"/>
                    </a:ln>
                  </p:spPr>
                  <p:style>
                    <a:lnRef idx="3">
                      <a:schemeClr val="accent6"/>
                    </a:lnRef>
                    <a:fillRef idx="0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" name="Rectangle 28"/>
                        <p:cNvSpPr/>
                        <p:nvPr/>
                      </p:nvSpPr>
                      <p:spPr>
                        <a:xfrm>
                          <a:off x="9719526" y="1496169"/>
                          <a:ext cx="220569" cy="307300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>
                            <a:lnSpc>
                              <a:spcPct val="14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000" i="1" smtClean="0">
                                    <a:latin typeface="Cambria Math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pt-PT" sz="2000" dirty="0">
                            <a:latin typeface="Lucida Grande"/>
                            <a:cs typeface="Lucida Grande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8" name="Rectangle 2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719526" y="1496169"/>
                          <a:ext cx="220569" cy="307300"/>
                        </a:xfrm>
                        <a:prstGeom prst="rect">
                          <a:avLst/>
                        </a:prstGeom>
                        <a:blipFill rotWithShape="1"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pt-PT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15" name="Straight Arrow Connector 8"/>
                    <p:cNvCxnSpPr/>
                    <p:nvPr/>
                  </p:nvCxnSpPr>
                  <p:spPr>
                    <a:xfrm flipH="1" flipV="1">
                      <a:off x="7096849" y="495028"/>
                      <a:ext cx="779375" cy="1044135"/>
                    </a:xfrm>
                    <a:prstGeom prst="straightConnector1">
                      <a:avLst/>
                    </a:prstGeom>
                    <a:ln>
                      <a:tailEnd type="triangle" w="lg" len="lg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" name="Conexão recta 8"/>
                  <p:cNvCxnSpPr/>
                  <p:nvPr/>
                </p:nvCxnSpPr>
                <p:spPr>
                  <a:xfrm>
                    <a:off x="3808222" y="2678175"/>
                    <a:ext cx="0" cy="104165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8"/>
                  <p:cNvCxnSpPr/>
                  <p:nvPr/>
                </p:nvCxnSpPr>
                <p:spPr>
                  <a:xfrm flipH="1">
                    <a:off x="3809601" y="3704438"/>
                    <a:ext cx="764209" cy="15391"/>
                  </a:xfrm>
                  <a:prstGeom prst="straightConnector1">
                    <a:avLst/>
                  </a:prstGeom>
                  <a:ln>
                    <a:solidFill>
                      <a:srgbClr val="6AA342"/>
                    </a:solidFill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Grupo 33"/>
                  <p:cNvGrpSpPr/>
                  <p:nvPr/>
                </p:nvGrpSpPr>
                <p:grpSpPr>
                  <a:xfrm>
                    <a:off x="3691226" y="3588354"/>
                    <a:ext cx="116003" cy="125544"/>
                    <a:chOff x="3691226" y="3588354"/>
                    <a:chExt cx="116003" cy="125544"/>
                  </a:xfrm>
                </p:grpSpPr>
                <p:cxnSp>
                  <p:nvCxnSpPr>
                    <p:cNvPr id="29" name="Conexão recta 28"/>
                    <p:cNvCxnSpPr/>
                    <p:nvPr/>
                  </p:nvCxnSpPr>
                  <p:spPr>
                    <a:xfrm>
                      <a:off x="3691226" y="3591015"/>
                      <a:ext cx="116003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Conexão recta 30"/>
                    <p:cNvCxnSpPr/>
                    <p:nvPr/>
                  </p:nvCxnSpPr>
                  <p:spPr>
                    <a:xfrm>
                      <a:off x="3694440" y="3588354"/>
                      <a:ext cx="62" cy="125544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6" name="Chaveta à esquerda 35"/>
                  <p:cNvSpPr/>
                  <p:nvPr/>
                </p:nvSpPr>
                <p:spPr>
                  <a:xfrm rot="16200000">
                    <a:off x="4109440" y="3649343"/>
                    <a:ext cx="188118" cy="781901"/>
                  </a:xfrm>
                  <a:prstGeom prst="leftBrace">
                    <a:avLst>
                      <a:gd name="adj1" fmla="val 17979"/>
                      <a:gd name="adj2" fmla="val 49977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7" name="Chaveta à esquerda 36"/>
                  <p:cNvSpPr/>
                  <p:nvPr/>
                </p:nvSpPr>
                <p:spPr>
                  <a:xfrm rot="16200000">
                    <a:off x="5473007" y="3067676"/>
                    <a:ext cx="188121" cy="1945236"/>
                  </a:xfrm>
                  <a:prstGeom prst="leftBrace">
                    <a:avLst>
                      <a:gd name="adj1" fmla="val 17979"/>
                      <a:gd name="adj2" fmla="val 49977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Rectangle 28"/>
                      <p:cNvSpPr/>
                      <p:nvPr/>
                    </p:nvSpPr>
                    <p:spPr>
                      <a:xfrm>
                        <a:off x="4029168" y="4079831"/>
                        <a:ext cx="365370" cy="32718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lnSpc>
                            <a:spcPct val="14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pt-PT" sz="2000" b="1" i="1" dirty="0" smtClean="0">
                                      <a:solidFill>
                                        <a:srgbClr val="6AA342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PT" sz="2000" b="1" i="1" dirty="0">
                                      <a:solidFill>
                                        <a:srgbClr val="6AA342"/>
                                      </a:solidFill>
                                      <a:latin typeface="Cambria Math"/>
                                    </a:rPr>
                                    <m:t>𝑶𝑸</m:t>
                                  </m:r>
                                  <m:r>
                                    <a:rPr lang="pt-PT" sz="2000" b="1" i="1" dirty="0">
                                      <a:solidFill>
                                        <a:srgbClr val="6AA342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pt-PT" sz="2000" b="1" dirty="0">
                          <a:solidFill>
                            <a:srgbClr val="6AA342"/>
                          </a:solidFill>
                          <a:latin typeface="Lucida Grande"/>
                          <a:cs typeface="Lucida Grande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8" name="Rectangle 2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29168" y="4079831"/>
                        <a:ext cx="365370" cy="327185"/>
                      </a:xfrm>
                      <a:prstGeom prst="rect">
                        <a:avLst/>
                      </a:prstGeom>
                      <a:blipFill rotWithShape="1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P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Rectangle 28"/>
                      <p:cNvSpPr/>
                      <p:nvPr/>
                    </p:nvSpPr>
                    <p:spPr>
                      <a:xfrm>
                        <a:off x="5398015" y="4086583"/>
                        <a:ext cx="324980" cy="307866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lnSpc>
                            <a:spcPct val="14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pt-PT" sz="2000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PT" sz="2000" b="1" i="1" dirty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𝑶</m:t>
                                  </m:r>
                                  <m:r>
                                    <a:rPr lang="pt-PT" sz="2000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pt-PT" sz="2000" b="1" dirty="0">
                          <a:solidFill>
                            <a:srgbClr val="6AA342"/>
                          </a:solidFill>
                          <a:latin typeface="Lucida Grande"/>
                          <a:cs typeface="Lucida Grande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9" name="Rectangle 2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398015" y="4086583"/>
                        <a:ext cx="324980" cy="307866"/>
                      </a:xfrm>
                      <a:prstGeom prst="rect">
                        <a:avLst/>
                      </a:prstGeom>
                      <a:blipFill rotWithShape="1"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P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cxnSp>
          <p:nvCxnSpPr>
            <p:cNvPr id="33" name="Conexão recta 32"/>
            <p:cNvCxnSpPr/>
            <p:nvPr/>
          </p:nvCxnSpPr>
          <p:spPr>
            <a:xfrm>
              <a:off x="1451831" y="3555456"/>
              <a:ext cx="88625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55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5"/>
          <p:cNvSpPr txBox="1"/>
          <p:nvPr/>
        </p:nvSpPr>
        <p:spPr>
          <a:xfrm>
            <a:off x="10147300" y="29009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C:\Users\lifernandes\Documents\_PROJETOS\Meus\_13_2015 Expoente 11 e MAT11\PPTs\ASA\2_Vistos por mim\PPT_08\circunferencia_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1" y="1315528"/>
            <a:ext cx="9021642" cy="353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ângulo 15"/>
          <p:cNvSpPr/>
          <p:nvPr/>
        </p:nvSpPr>
        <p:spPr>
          <a:xfrm>
            <a:off x="833377" y="1169432"/>
            <a:ext cx="7511970" cy="3796107"/>
          </a:xfrm>
          <a:prstGeom prst="rect">
            <a:avLst/>
          </a:prstGeom>
          <a:noFill/>
          <a:ln>
            <a:solidFill>
              <a:srgbClr val="6AA3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7014533" y="8246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>
                <a:solidFill>
                  <a:srgbClr val="6AA342"/>
                </a:solidFill>
              </a:rPr>
              <a:t>Gif</a:t>
            </a:r>
            <a:r>
              <a:rPr lang="pt-PT" dirty="0" smtClean="0">
                <a:solidFill>
                  <a:srgbClr val="6AA342"/>
                </a:solidFill>
              </a:rPr>
              <a:t> animado</a:t>
            </a:r>
            <a:endParaRPr lang="pt-PT" dirty="0">
              <a:solidFill>
                <a:srgbClr val="6AA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5"/>
          <p:cNvSpPr txBox="1"/>
          <p:nvPr/>
        </p:nvSpPr>
        <p:spPr>
          <a:xfrm>
            <a:off x="10147300" y="29009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aixaDeTexto 2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014533" y="8246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>
                <a:solidFill>
                  <a:srgbClr val="6AA342"/>
                </a:solidFill>
              </a:rPr>
              <a:t>Gif</a:t>
            </a:r>
            <a:r>
              <a:rPr lang="pt-PT" dirty="0" smtClean="0">
                <a:solidFill>
                  <a:srgbClr val="6AA342"/>
                </a:solidFill>
              </a:rPr>
              <a:t> animado</a:t>
            </a:r>
            <a:endParaRPr lang="pt-PT" dirty="0">
              <a:solidFill>
                <a:srgbClr val="6AA342"/>
              </a:solidFill>
            </a:endParaRPr>
          </a:p>
        </p:txBody>
      </p:sp>
      <p:pic>
        <p:nvPicPr>
          <p:cNvPr id="5122" name="Picture 2" descr="C:\Users\lifernandes\Documents\_PROJETOS\Meus\_13_2015 Expoente 11 e MAT11\PPTs\ASA\2_Vistos por mim\PPT_08\tangent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6" y="1301348"/>
            <a:ext cx="8885061" cy="34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833377" y="1169432"/>
            <a:ext cx="7511970" cy="3796107"/>
          </a:xfrm>
          <a:prstGeom prst="rect">
            <a:avLst/>
          </a:prstGeom>
          <a:noFill/>
          <a:ln>
            <a:solidFill>
              <a:srgbClr val="6AA3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96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9541" y="1326088"/>
                <a:ext cx="4420428" cy="1723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ângulo dos vetores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o ângulo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definido por representantes de cada um dos vetores com a mesma origem e representa-se por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41" y="1326088"/>
                <a:ext cx="4420428" cy="1723870"/>
              </a:xfrm>
              <a:prstGeom prst="rect">
                <a:avLst/>
              </a:prstGeom>
              <a:blipFill rotWithShape="1">
                <a:blip r:embed="rId4"/>
                <a:stretch>
                  <a:fillRect l="-1241" t="-709" b="-14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55700" y="128032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Ângulo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formado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vetores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953963" y="1227201"/>
            <a:ext cx="1898858" cy="1608651"/>
            <a:chOff x="5953963" y="1227201"/>
            <a:chExt cx="1898858" cy="1608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46622" y="1507194"/>
                  <a:ext cx="387670" cy="4801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pt-PT" dirty="0">
                    <a:latin typeface="Lucida Grande"/>
                    <a:cs typeface="Lucida Grande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6622" y="1507194"/>
                  <a:ext cx="387670" cy="4801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 flipH="1">
              <a:off x="5953963" y="1539162"/>
              <a:ext cx="819561" cy="7454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773524" y="1537437"/>
              <a:ext cx="1079297" cy="129841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8484428">
              <a:off x="6463513" y="1230245"/>
              <a:ext cx="683782" cy="672354"/>
            </a:xfrm>
            <a:prstGeom prst="arc">
              <a:avLst/>
            </a:prstGeom>
            <a:ln>
              <a:solidFill>
                <a:srgbClr val="6AA34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7024732" y="1604782"/>
                  <a:ext cx="387670" cy="4801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PT" dirty="0">
                    <a:latin typeface="Lucida Grande"/>
                    <a:cs typeface="Lucida Grande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732" y="1604782"/>
                  <a:ext cx="387670" cy="4801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570786" y="1817312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𝛼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786" y="1817312"/>
                  <a:ext cx="38241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600547" y="1227201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0547" y="1227201"/>
                  <a:ext cx="39869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61546" y="3767350"/>
                <a:ext cx="2342629" cy="560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0≤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≤180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546" y="3767350"/>
                <a:ext cx="2342629" cy="560474"/>
              </a:xfrm>
              <a:prstGeom prst="rect">
                <a:avLst/>
              </a:prstGeom>
              <a:blipFill rotWithShape="1">
                <a:blip r:embed="rId9"/>
                <a:stretch>
                  <a:fillRect l="-1823" b="-21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155700" y="339317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Notas:</a:t>
            </a:r>
            <a:endParaRPr lang="pt-PT" b="1" dirty="0">
              <a:solidFill>
                <a:srgbClr val="0D6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261546" y="4646214"/>
                <a:ext cx="5213350" cy="560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tiverem o mesmo sentido: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Lucida Grande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Lucida Grande"/>
                                  </a:rPr>
                                </m:ctrlPr>
                              </m:accPr>
                              <m:e>
                                <m:r>
                                  <a:rPr lang="pt-PT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ucida Grande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pt-P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Lucida Grande"/>
                                  </a:rPr>
                                </m:ctrlPr>
                              </m:accPr>
                              <m:e>
                                <m:r>
                                  <a:rPr lang="pt-PT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ucida Grande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  <m:r>
                          <a:rPr lang="pt-PT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 </m:t>
                        </m:r>
                      </m:e>
                    </m:d>
                    <m:r>
                      <a:rPr lang="pt-PT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=0</m:t>
                    </m:r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546" y="4646214"/>
                <a:ext cx="5213350" cy="560474"/>
              </a:xfrm>
              <a:prstGeom prst="rect">
                <a:avLst/>
              </a:prstGeom>
              <a:blipFill rotWithShape="1">
                <a:blip r:embed="rId10"/>
                <a:stretch>
                  <a:fillRect l="-819" b="-54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57081" y="5547168"/>
                <a:ext cx="5735929" cy="560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tiverem sentidos contrários: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Lucida Grande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Lucida Grande"/>
                                  </a:rPr>
                                </m:ctrlPr>
                              </m:accPr>
                              <m:e>
                                <m:r>
                                  <a:rPr lang="pt-PT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ucida Grande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pt-P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Lucida Grande"/>
                                  </a:rPr>
                                </m:ctrlPr>
                              </m:accPr>
                              <m:e>
                                <m:r>
                                  <a:rPr lang="pt-PT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ucida Grande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  <m:r>
                          <a:rPr lang="pt-PT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 </m:t>
                        </m:r>
                      </m:e>
                    </m:d>
                    <m: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=180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°</m:t>
                    </m:r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081" y="5547168"/>
                <a:ext cx="5735929" cy="560474"/>
              </a:xfrm>
              <a:prstGeom prst="rect">
                <a:avLst/>
              </a:prstGeom>
              <a:blipFill rotWithShape="1">
                <a:blip r:embed="rId11"/>
                <a:stretch>
                  <a:fillRect l="-638" b="-54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3709490" y="3777288"/>
            <a:ext cx="1186663" cy="512838"/>
            <a:chOff x="5839231" y="3534749"/>
            <a:chExt cx="1186663" cy="512838"/>
          </a:xfrm>
        </p:grpSpPr>
        <p:pic>
          <p:nvPicPr>
            <p:cNvPr id="3078" name="Picture 6"/>
            <p:cNvPicPr preferRelativeResize="0"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231" y="3597587"/>
              <a:ext cx="1116000" cy="45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4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992" y="3534749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upo 33"/>
          <p:cNvGrpSpPr/>
          <p:nvPr/>
        </p:nvGrpSpPr>
        <p:grpSpPr>
          <a:xfrm>
            <a:off x="6570427" y="4582294"/>
            <a:ext cx="1288826" cy="618864"/>
            <a:chOff x="4697572" y="4308706"/>
            <a:chExt cx="1288826" cy="618864"/>
          </a:xfrm>
        </p:grpSpPr>
        <p:pic>
          <p:nvPicPr>
            <p:cNvPr id="36" name="Picture 8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572" y="4398370"/>
              <a:ext cx="1191600" cy="529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7" name="Picture 4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496" y="4308706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upo 38"/>
          <p:cNvGrpSpPr/>
          <p:nvPr/>
        </p:nvGrpSpPr>
        <p:grpSpPr>
          <a:xfrm>
            <a:off x="7076197" y="5470864"/>
            <a:ext cx="1237900" cy="602053"/>
            <a:chOff x="4163178" y="5164687"/>
            <a:chExt cx="1237900" cy="602053"/>
          </a:xfrm>
        </p:grpSpPr>
        <p:pic>
          <p:nvPicPr>
            <p:cNvPr id="40" name="Picture 3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178" y="5237540"/>
              <a:ext cx="1191600" cy="529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" name="Picture 4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176" y="5164687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6760" y="1148618"/>
                <a:ext cx="6946900" cy="917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dois vetores de representantes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𝑂𝑃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𝑂𝑄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𝑄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projeção ortogonal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na reta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60" y="1148618"/>
                <a:ext cx="6946900" cy="917559"/>
              </a:xfrm>
              <a:prstGeom prst="rect">
                <a:avLst/>
              </a:prstGeom>
              <a:blipFill rotWithShape="1">
                <a:blip r:embed="rId4"/>
                <a:stretch>
                  <a:fillRect l="-702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55700" y="-45593"/>
            <a:ext cx="6464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escalar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vetores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projeção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ortogonal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6760" y="2399471"/>
                <a:ext cx="6912534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pt-PT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PT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o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produto escalar</a:t>
                </a:r>
                <a:r>
                  <a:rPr lang="pt-P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(ou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pt-PT" b="1" dirty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é 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número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60" y="2399471"/>
                <a:ext cx="6912534" cy="867930"/>
              </a:xfrm>
              <a:prstGeom prst="rect">
                <a:avLst/>
              </a:prstGeom>
              <a:blipFill rotWithShape="1">
                <a:blip r:embed="rId5"/>
                <a:stretch>
                  <a:fillRect l="-705" t="-1408" r="-2205" b="-563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o 19"/>
          <p:cNvGrpSpPr/>
          <p:nvPr/>
        </p:nvGrpSpPr>
        <p:grpSpPr>
          <a:xfrm>
            <a:off x="709908" y="3449511"/>
            <a:ext cx="3620864" cy="2651063"/>
            <a:chOff x="709908" y="3692586"/>
            <a:chExt cx="3620864" cy="2651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709908" y="3692587"/>
                  <a:ext cx="3620864" cy="9469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lnSpc>
                      <a:spcPct val="14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pt-PT" b="1" dirty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𝑶𝑷</m:t>
                          </m:r>
                        </m:e>
                      </m:acc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pt-PT" dirty="0" smtClean="0">
                      <a:solidFill>
                        <a:srgbClr val="6AA34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𝑶𝑸</m:t>
                          </m:r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𝑂𝑃</m:t>
                          </m:r>
                        </m:e>
                      </m:acc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𝑂𝑄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tiverem o mesmo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sentido.</a:t>
                  </a:r>
                  <a:endParaRPr lang="pt-P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908" y="3692587"/>
                  <a:ext cx="3620864" cy="94699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10" b="-5161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ângulo 4"/>
            <p:cNvSpPr/>
            <p:nvPr/>
          </p:nvSpPr>
          <p:spPr>
            <a:xfrm>
              <a:off x="766986" y="3692586"/>
              <a:ext cx="3553010" cy="2651063"/>
            </a:xfrm>
            <a:prstGeom prst="rect">
              <a:avLst/>
            </a:prstGeom>
            <a:noFill/>
            <a:ln>
              <a:solidFill>
                <a:srgbClr val="0D677A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1537651" y="4699623"/>
              <a:ext cx="2011679" cy="1436052"/>
              <a:chOff x="1041406" y="3981597"/>
              <a:chExt cx="2011679" cy="1436052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1406" y="4049649"/>
                <a:ext cx="1965379" cy="13680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8" name="Picture 4">
                <a:hlinkClick r:id="rId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9183" y="3981597"/>
                <a:ext cx="263902" cy="277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" name="Grupo 20"/>
          <p:cNvGrpSpPr/>
          <p:nvPr/>
        </p:nvGrpSpPr>
        <p:grpSpPr>
          <a:xfrm>
            <a:off x="4653841" y="3449511"/>
            <a:ext cx="3865126" cy="2651064"/>
            <a:chOff x="4653841" y="3692586"/>
            <a:chExt cx="3865126" cy="26510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653841" y="3692586"/>
                  <a:ext cx="3865126" cy="9469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lnSpc>
                      <a:spcPct val="14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pt-PT" b="1" dirty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acc>
                        <m:accPr>
                          <m:chr m:val="̅"/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𝑶𝑷</m:t>
                          </m:r>
                        </m:e>
                      </m:acc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pt-PT" dirty="0" smtClean="0">
                      <a:solidFill>
                        <a:srgbClr val="6AA34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𝑶𝑸</m:t>
                          </m:r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𝑂𝑃</m:t>
                          </m:r>
                        </m:e>
                      </m:acc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𝑂𝑄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tiverem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sentidos contrários.</a:t>
                  </a:r>
                  <a:endParaRPr lang="pt-P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3841" y="3692586"/>
                  <a:ext cx="3865126" cy="94699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946" b="-5161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ângulo 13"/>
            <p:cNvSpPr/>
            <p:nvPr/>
          </p:nvSpPr>
          <p:spPr>
            <a:xfrm>
              <a:off x="4659284" y="3692586"/>
              <a:ext cx="3743936" cy="2651064"/>
            </a:xfrm>
            <a:prstGeom prst="rect">
              <a:avLst/>
            </a:prstGeom>
            <a:noFill/>
            <a:ln>
              <a:solidFill>
                <a:srgbClr val="0D677A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5519514" y="4699623"/>
              <a:ext cx="2023475" cy="1436052"/>
              <a:chOff x="5063604" y="3981597"/>
              <a:chExt cx="2023475" cy="1436052"/>
            </a:xfrm>
          </p:grpSpPr>
          <p:pic>
            <p:nvPicPr>
              <p:cNvPr id="4099" name="Picture 3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3604" y="4049649"/>
                <a:ext cx="1965600" cy="13680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9" name="Picture 4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3177" y="3981597"/>
                <a:ext cx="263902" cy="277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528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9541" y="920768"/>
                <a:ext cx="4420428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Dados dois vetores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não nulos,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41" y="920768"/>
                <a:ext cx="4420428" cy="480131"/>
              </a:xfrm>
              <a:prstGeom prst="rect">
                <a:avLst/>
              </a:prstGeom>
              <a:blipFill rotWithShape="1">
                <a:blip r:embed="rId4"/>
                <a:stretch>
                  <a:fillRect l="-1241" t="-2532" b="-101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55700" y="128032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escalar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dois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vetores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007215" y="1470467"/>
                <a:ext cx="4985795" cy="560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pt-PT" b="1" dirty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‖"/>
                          <m:endChr m:val="‖"/>
                          <m:ctrlPr>
                            <a:rPr lang="pt-PT" b="1" i="1" dirty="0" smtClean="0">
                              <a:solidFill>
                                <a:srgbClr val="6AA34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pt-PT" b="1" i="1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b="1" i="0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Lucida Grande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pt-PT" b="1" i="1">
                                      <a:solidFill>
                                        <a:srgbClr val="6AA342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PT" b="1" i="1">
                                          <a:solidFill>
                                            <a:srgbClr val="6AA342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Lucida Grande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b="1" i="1">
                                          <a:solidFill>
                                            <a:srgbClr val="6AA34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Lucida Grande"/>
                                        </a:rPr>
                                        <m:t>𝒖</m:t>
                                      </m:r>
                                    </m:e>
                                  </m:acc>
                                  <m:r>
                                    <a:rPr lang="pt-PT" b="1">
                                      <a:solidFill>
                                        <a:srgbClr val="6AA34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pt-PT" b="1" i="1">
                                          <a:solidFill>
                                            <a:srgbClr val="6AA342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Lucida Grande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b="1" i="1">
                                          <a:solidFill>
                                            <a:srgbClr val="6AA34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Lucida Grande"/>
                                        </a:rPr>
                                        <m:t>𝒗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pt-PT" b="1" i="1" dirty="0" smtClean="0">
                  <a:solidFill>
                    <a:srgbClr val="6AA3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15" y="1470467"/>
                <a:ext cx="4985795" cy="5604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169541" y="2569113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do produto escalar:</a:t>
            </a:r>
            <a:endParaRPr lang="pt-PT" b="1" dirty="0">
              <a:solidFill>
                <a:srgbClr val="0D6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62016" y="3262966"/>
                <a:ext cx="1788118" cy="442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pt-PT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pt-PT" b="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6" y="3262966"/>
                <a:ext cx="1788118" cy="442044"/>
              </a:xfrm>
              <a:prstGeom prst="rect">
                <a:avLst/>
              </a:prstGeom>
              <a:blipFill rotWithShape="1">
                <a:blip r:embed="rId6"/>
                <a:stretch>
                  <a:fillRect l="-2048" b="-1506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68090" y="3735464"/>
                <a:ext cx="3559308" cy="517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pt-PT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PT" b="0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pt-PT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b="0" i="1">
                        <a:latin typeface="Cambria Math" panose="02040503050406030204" pitchFamily="18" charset="0"/>
                      </a:rPr>
                      <m:t>0≤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  <m:r>
                          <a:rPr lang="pt-PT" b="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&lt;90</m:t>
                    </m:r>
                    <m:r>
                      <a:rPr lang="pt-PT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0" y="3735464"/>
                <a:ext cx="3559308" cy="517001"/>
              </a:xfrm>
              <a:prstGeom prst="rect">
                <a:avLst/>
              </a:prstGeom>
              <a:blipFill rotWithShape="1">
                <a:blip r:embed="rId7"/>
                <a:stretch>
                  <a:fillRect l="-1199" b="-1058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68090" y="4276980"/>
                <a:ext cx="3818738" cy="517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pt-PT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pt-PT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pt-PT" b="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pt-PT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acc>
                        <m:r>
                          <a:rPr lang="pt-PT" b="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pt-PT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pt-PT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0" y="4276980"/>
                <a:ext cx="3818738" cy="517001"/>
              </a:xfrm>
              <a:prstGeom prst="rect">
                <a:avLst/>
              </a:prstGeom>
              <a:blipFill rotWithShape="1">
                <a:blip r:embed="rId8"/>
                <a:stretch>
                  <a:fillRect l="-1118" b="-119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68090" y="4881511"/>
                <a:ext cx="2327881" cy="43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pt-PT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pt-PT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0" y="4881511"/>
                <a:ext cx="2327881" cy="435760"/>
              </a:xfrm>
              <a:prstGeom prst="rect">
                <a:avLst/>
              </a:prstGeom>
              <a:blipFill rotWithShape="1">
                <a:blip r:embed="rId9"/>
                <a:stretch>
                  <a:fillRect l="-1832" t="-2817" r="-9424" b="-183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40816" y="3832154"/>
                <a:ext cx="1669047" cy="43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r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pt-PT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PT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816" y="3832154"/>
                <a:ext cx="1669047" cy="435760"/>
              </a:xfrm>
              <a:prstGeom prst="rect">
                <a:avLst/>
              </a:prstGeom>
              <a:blipFill rotWithShape="1">
                <a:blip r:embed="rId10"/>
                <a:stretch>
                  <a:fillRect t="-2817" b="-183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19315" y="4349853"/>
                <a:ext cx="2311915" cy="43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r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pt-PT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pt-PT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15" y="4349853"/>
                <a:ext cx="2311915" cy="435760"/>
              </a:xfrm>
              <a:prstGeom prst="rect">
                <a:avLst/>
              </a:prstGeom>
              <a:blipFill rotWithShape="1">
                <a:blip r:embed="rId11"/>
                <a:stretch>
                  <a:fillRect t="-2817" r="-7916" b="-183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106091" y="4890671"/>
                <a:ext cx="3115789" cy="43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r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pt-PT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pt-PT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PT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91" y="4890671"/>
                <a:ext cx="3115789" cy="435760"/>
              </a:xfrm>
              <a:prstGeom prst="rect">
                <a:avLst/>
              </a:prstGeom>
              <a:blipFill rotWithShape="1">
                <a:blip r:embed="rId12"/>
                <a:stretch>
                  <a:fillRect t="-2778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189962" y="3102929"/>
                <a:ext cx="2762845" cy="71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sz="19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sz="19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sz="1900" i="1">
                                <a:latin typeface="Cambria Math"/>
                                <a:ea typeface="Cambria Math" panose="02040503050406030204" pitchFamily="18" charset="0"/>
                                <a:cs typeface="Lucida Grande"/>
                              </a:rPr>
                            </m:ctrlPr>
                          </m:dPr>
                          <m:e>
                            <m:r>
                              <a:rPr lang="pt-PT" sz="1900" b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pt-PT" sz="1900" i="1">
                                    <a:latin typeface="Cambria Math"/>
                                    <a:ea typeface="Cambria Math" panose="02040503050406030204" pitchFamily="18" charset="0"/>
                                    <a:cs typeface="Lucida Grande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PT" sz="1900" i="1">
                                        <a:latin typeface="Cambria Math"/>
                                        <a:ea typeface="Cambria Math" panose="02040503050406030204" pitchFamily="18" charset="0"/>
                                        <a:cs typeface="Lucida Grande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19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Lucida Grande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pt-PT" sz="1900" b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Lucida Grande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PT" sz="1900" i="1">
                                        <a:latin typeface="Cambria Math"/>
                                        <a:ea typeface="Cambria Math" panose="02040503050406030204" pitchFamily="18" charset="0"/>
                                        <a:cs typeface="Lucida Grande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19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Lucida Grande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pt-PT" sz="1900" b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 </m:t>
                            </m:r>
                          </m:e>
                        </m:d>
                        <m:r>
                          <a:rPr lang="pt-PT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=</m:t>
                        </m:r>
                        <m:f>
                          <m:fPr>
                            <m:ctrlPr>
                              <a:rPr lang="pt-PT" sz="19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pt-PT" sz="19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sz="1900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pt-PT" sz="1900" b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pt-PT" sz="19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t-PT" sz="1900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pt-PT" sz="1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PT" sz="19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1900" b="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PT" sz="1900" b="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pt-PT" sz="1900" i="1" dirty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PT" sz="19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1900" b="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pt-PT" sz="19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962" y="3102929"/>
                <a:ext cx="2762845" cy="71006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2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3" grpId="0"/>
      <p:bldP spid="34" grpId="0"/>
      <p:bldP spid="14" grpId="0"/>
      <p:bldP spid="15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14589" y="5017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0033" y="1147810"/>
                <a:ext cx="7306129" cy="1648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os vetores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tais que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pt-PT" b="0" i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acc>
                      <m:accPr>
                        <m:chr m:val="̂"/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Lucida Grande"/>
                              </a:rPr>
                            </m:ctrlPr>
                          </m:acc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𝑢</m:t>
                            </m:r>
                          </m:e>
                        </m:acc>
                        <m:r>
                          <a:rPr lang="pt-PT" b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Lucida Grande"/>
                              </a:rPr>
                            </m:ctrlPr>
                          </m:acc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𝑣</m:t>
                            </m:r>
                          </m:e>
                        </m:acc>
                      </m:e>
                    </m:acc>
                    <m:r>
                      <a:rPr lang="pt-PT" b="0" i="1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  <m: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=45</m:t>
                    </m:r>
                    <m:r>
                      <a:rPr lang="pt-PT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°</m:t>
                    </m:r>
                  </m:oMath>
                </a14:m>
                <a:r>
                  <a:rPr lang="pt-PT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4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 o produto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escalar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  <a:cs typeface="Lucida Grande"/>
                              </a:rPr>
                            </m:ctrlPr>
                          </m:acc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  <a:cs typeface="Lucida Grande"/>
                              </a:rPr>
                              <m:t>𝑢</m:t>
                            </m:r>
                          </m:e>
                        </m:acc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pt-PT" i="1">
                                <a:latin typeface="Cambria Math"/>
                                <a:cs typeface="Lucida Grande"/>
                              </a:rPr>
                            </m:ctrlPr>
                          </m:acc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  <a:cs typeface="Lucida Grande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pt-PT" b="0" dirty="0">
                        <a:latin typeface="Cambria Math" panose="02040503050406030204" pitchFamily="18" charset="0"/>
                        <a:cs typeface="Lucida Grande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  <a:cs typeface="Lucida Grande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  <a:cs typeface="Lucida Grande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endParaRPr lang="pt-PT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Sugestão </a:t>
                </a:r>
                <a:r>
                  <a:rPr lang="pt-PT" b="1" dirty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b="1" dirty="0" smtClean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resolução</a:t>
                </a:r>
                <a:r>
                  <a:rPr lang="pt-PT" b="1" dirty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33" y="1147810"/>
                <a:ext cx="7306129" cy="1648336"/>
              </a:xfrm>
              <a:prstGeom prst="rect">
                <a:avLst/>
              </a:prstGeom>
              <a:blipFill rotWithShape="1">
                <a:blip r:embed="rId4"/>
                <a:stretch>
                  <a:fillRect l="-667" b="-47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80034" y="13448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2398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32802" y="3378156"/>
                <a:ext cx="3627317" cy="426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 smtClean="0">
                              <a:latin typeface="Cambria Math"/>
                              <a:cs typeface="Lucida Grande"/>
                            </a:rPr>
                          </m:ctrlPr>
                        </m:accPr>
                        <m:e>
                          <m:r>
                            <a:rPr lang="pt-PT" b="0" i="1">
                              <a:latin typeface="Cambria Math" panose="02040503050406030204" pitchFamily="18" charset="0"/>
                              <a:cs typeface="Lucida Grande"/>
                            </a:rPr>
                            <m:t>𝑢</m:t>
                          </m:r>
                        </m:e>
                      </m:acc>
                      <m:r>
                        <a:rPr lang="pt-PT" b="0" dirty="0">
                          <a:latin typeface="Cambria Math" panose="02040503050406030204" pitchFamily="18" charset="0"/>
                          <a:cs typeface="Lucida Grande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accPr>
                        <m:e>
                          <m:r>
                            <a:rPr lang="pt-PT" b="0" i="1">
                              <a:latin typeface="Cambria Math" panose="02040503050406030204" pitchFamily="18" charset="0"/>
                              <a:cs typeface="Lucida Grande"/>
                            </a:rPr>
                            <m:t>𝑣</m:t>
                          </m:r>
                        </m:e>
                      </m:acc>
                      <m:r>
                        <a:rPr lang="pt-PT" b="0">
                          <a:latin typeface="Cambria Math" panose="02040503050406030204" pitchFamily="18" charset="0"/>
                          <a:cs typeface="Lucida Grande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PT" i="1">
                                  <a:latin typeface="Cambria Math"/>
                                  <a:cs typeface="Lucida Grande"/>
                                </a:rPr>
                              </m:ctrlPr>
                            </m:accPr>
                            <m:e>
                              <m:r>
                                <a:rPr lang="pt-PT" b="0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pt-PT" b="0">
                          <a:latin typeface="Cambria Math" panose="02040503050406030204" pitchFamily="18" charset="0"/>
                          <a:cs typeface="Lucida Grande"/>
                        </a:rPr>
                        <m:t>×</m:t>
                      </m:r>
                      <m:d>
                        <m:dPr>
                          <m:begChr m:val="‖"/>
                          <m:endChr m:val="‖"/>
                          <m:ctrlPr>
                            <a:rPr lang="pt-PT" i="1" dirty="0">
                              <a:latin typeface="Cambria Math"/>
                              <a:cs typeface="Lucida Grande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PT" i="1">
                                  <a:latin typeface="Cambria Math"/>
                                  <a:cs typeface="Lucida Grande"/>
                                </a:rPr>
                              </m:ctrlPr>
                            </m:accPr>
                            <m:e>
                              <m:r>
                                <a:rPr lang="pt-PT" b="0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PT" b="0">
                          <a:latin typeface="Cambria Math" panose="02040503050406030204" pitchFamily="18" charset="0"/>
                          <a:cs typeface="Lucida Grande"/>
                        </a:rPr>
                        <m:t>×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>
                              <a:latin typeface="Cambria Math" panose="02040503050406030204" pitchFamily="18" charset="0"/>
                              <a:cs typeface="Lucida Grande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Lucida Grande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pt-PT" i="1">
                                      <a:latin typeface="Cambria Math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PT" i="1">
                                          <a:latin typeface="Cambria Math"/>
                                          <a:cs typeface="Lucida Grande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b="0" i="1">
                                          <a:latin typeface="Cambria Math" panose="02040503050406030204" pitchFamily="18" charset="0"/>
                                          <a:cs typeface="Lucida Grande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pt-PT" b="0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pt-PT" i="1">
                                          <a:latin typeface="Cambria Math"/>
                                          <a:cs typeface="Lucida Grande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b="0" i="1">
                                          <a:latin typeface="Cambria Math" panose="02040503050406030204" pitchFamily="18" charset="0"/>
                                          <a:cs typeface="Lucida Grande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d>
                        </m:e>
                      </m:func>
                      <m:r>
                        <a:rPr lang="pt-PT" b="0" i="0" smtClean="0">
                          <a:latin typeface="Cambria Math" panose="02040503050406030204" pitchFamily="18" charset="0"/>
                          <a:cs typeface="Lucida Grande"/>
                        </a:rPr>
                        <m:t>=</m:t>
                      </m:r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02" y="3378156"/>
                <a:ext cx="3627317" cy="426720"/>
              </a:xfrm>
              <a:prstGeom prst="rect">
                <a:avLst/>
              </a:prstGeom>
              <a:blipFill rotWithShape="1">
                <a:blip r:embed="rId5"/>
                <a:stretch>
                  <a:fillRect t="-10000" r="-184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97038" y="4329805"/>
                <a:ext cx="1625379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pt-PT" i="1">
                                  <a:latin typeface="Cambria Math"/>
                                  <a:cs typeface="Lucida Grande"/>
                                </a:rPr>
                              </m:ctrlPr>
                            </m:accPr>
                            <m:e>
                              <m:r>
                                <a:rPr lang="pt-PT" b="0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𝑢</m:t>
                              </m:r>
                            </m:e>
                          </m:acc>
                          <m:r>
                            <a:rPr lang="pt-PT" b="0" i="1">
                              <a:latin typeface="Cambria Math" panose="02040503050406030204" pitchFamily="18" charset="0"/>
                              <a:cs typeface="Lucida Grande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pt-PT" i="1">
                                  <a:latin typeface="Cambria Math"/>
                                  <a:cs typeface="Lucida Grande"/>
                                </a:rPr>
                              </m:ctrlPr>
                            </m:accPr>
                            <m:e>
                              <m:r>
                                <a:rPr lang="pt-PT" b="0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PT" b="0" dirty="0">
                          <a:latin typeface="Cambria Math" panose="02040503050406030204" pitchFamily="18" charset="0"/>
                          <a:cs typeface="Lucida Grande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accPr>
                        <m:e>
                          <m:r>
                            <a:rPr lang="pt-PT" b="0" i="1">
                              <a:latin typeface="Cambria Math" panose="02040503050406030204" pitchFamily="18" charset="0"/>
                              <a:cs typeface="Lucida Grande"/>
                            </a:rPr>
                            <m:t>𝑣</m:t>
                          </m:r>
                        </m:e>
                      </m:acc>
                      <m:r>
                        <a:rPr lang="pt-PT" b="0" i="0" smtClean="0">
                          <a:latin typeface="Cambria Math" panose="02040503050406030204" pitchFamily="18" charset="0"/>
                          <a:cs typeface="Lucida Grande"/>
                        </a:rPr>
                        <m:t>=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38" y="4329805"/>
                <a:ext cx="1625379" cy="4801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674670" y="4413456"/>
                <a:ext cx="20120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>
                        <a:latin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  <a:cs typeface="Lucida Grande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  <a:cs typeface="Lucida Grande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pt-PT" b="0" dirty="0">
                        <a:latin typeface="Cambria Math" panose="02040503050406030204" pitchFamily="18" charset="0"/>
                        <a:cs typeface="Lucida Grande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  <a:cs typeface="Lucida Grande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  <a:cs typeface="Lucida Grande"/>
                          </a:rPr>
                          <m:t>𝑣</m:t>
                        </m:r>
                      </m:e>
                    </m:acc>
                    <m:r>
                      <a:rPr lang="pt-PT" b="0">
                        <a:latin typeface="Cambria Math" panose="02040503050406030204" pitchFamily="18" charset="0"/>
                        <a:cs typeface="Lucida Grande"/>
                      </a:rPr>
                      <m:t>+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  <a:cs typeface="Lucida Grande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  <a:cs typeface="Lucida Grande"/>
                          </a:rPr>
                          <m:t>𝑣</m:t>
                        </m:r>
                      </m:e>
                    </m:acc>
                    <m:r>
                      <a:rPr lang="pt-PT" b="0" dirty="0">
                        <a:latin typeface="Cambria Math" panose="02040503050406030204" pitchFamily="18" charset="0"/>
                        <a:cs typeface="Lucida Grande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  <a:cs typeface="Lucida Grande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  <a:cs typeface="Lucida Grande"/>
                          </a:rPr>
                          <m:t>𝑣</m:t>
                        </m:r>
                      </m:e>
                    </m:acc>
                    <m:r>
                      <a:rPr lang="pt-PT" b="0" i="1">
                        <a:latin typeface="Cambria Math" panose="02040503050406030204" pitchFamily="18" charset="0"/>
                        <a:cs typeface="Lucida Grande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670" y="4413456"/>
                <a:ext cx="201204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909" t="-21311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492059" y="4409990"/>
                <a:ext cx="1970151" cy="38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>
                          <a:latin typeface="Cambria Math" panose="02040503050406030204" pitchFamily="18" charset="0"/>
                          <a:cs typeface="Lucida Grande"/>
                        </a:rPr>
                        <m:t>2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PT" i="1">
                                  <a:latin typeface="Cambria Math"/>
                                  <a:cs typeface="Lucida Grande"/>
                                </a:rPr>
                              </m:ctrlPr>
                            </m:accPr>
                            <m:e>
                              <m:r>
                                <a:rPr lang="pt-PT" b="0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𝑢</m:t>
                              </m:r>
                            </m:e>
                          </m:acc>
                          <m:r>
                            <a:rPr lang="pt-PT" b="0" dirty="0">
                              <a:latin typeface="Cambria Math" panose="02040503050406030204" pitchFamily="18" charset="0"/>
                              <a:cs typeface="Lucida Grande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pt-PT" i="1">
                                  <a:latin typeface="Cambria Math"/>
                                  <a:cs typeface="Lucida Grande"/>
                                </a:rPr>
                              </m:ctrlPr>
                            </m:accPr>
                            <m:e>
                              <m:r>
                                <a:rPr lang="pt-PT" b="0" i="1">
                                  <a:latin typeface="Cambria Math" panose="02040503050406030204" pitchFamily="18" charset="0"/>
                                  <a:cs typeface="Lucida Grande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PT" b="0" i="1">
                          <a:latin typeface="Cambria Math" panose="02040503050406030204" pitchFamily="18" charset="0"/>
                          <a:cs typeface="Lucida Grande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pt-PT" i="1" dirty="0">
                                  <a:latin typeface="Cambria Math"/>
                                  <a:cs typeface="Lucida Grande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PT" i="1">
                                      <a:latin typeface="Cambria Math"/>
                                      <a:cs typeface="Lucida Grande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>
                                      <a:latin typeface="Cambria Math" panose="02040503050406030204" pitchFamily="18" charset="0"/>
                                      <a:cs typeface="Lucida Grande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pt-PT" b="0" i="1">
                              <a:latin typeface="Cambria Math" panose="02040503050406030204" pitchFamily="18" charset="0"/>
                              <a:cs typeface="Lucida Grande"/>
                            </a:rPr>
                            <m:t>2</m:t>
                          </m:r>
                        </m:sup>
                      </m:sSup>
                      <m:r>
                        <a:rPr lang="pt-PT" b="0">
                          <a:latin typeface="Cambria Math" panose="02040503050406030204" pitchFamily="18" charset="0"/>
                          <a:cs typeface="Lucida Grande"/>
                        </a:rPr>
                        <m:t>=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059" y="4409990"/>
                <a:ext cx="1970151" cy="382222"/>
              </a:xfrm>
              <a:prstGeom prst="rect">
                <a:avLst/>
              </a:prstGeom>
              <a:blipFill rotWithShape="1">
                <a:blip r:embed="rId8"/>
                <a:stretch>
                  <a:fillRect t="-206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112019" y="4881203"/>
                <a:ext cx="184300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smtClean="0">
                          <a:latin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>
                          <a:latin typeface="Cambria Math" panose="02040503050406030204" pitchFamily="18" charset="0"/>
                          <a:cs typeface="Lucida Grande"/>
                        </a:rPr>
                        <m:t>2</m:t>
                      </m:r>
                      <m:r>
                        <a:rPr lang="pt-PT" b="0">
                          <a:latin typeface="Cambria Math" panose="02040503050406030204" pitchFamily="18" charset="0"/>
                          <a:cs typeface="Lucida Grande"/>
                        </a:rPr>
                        <m:t>×</m:t>
                      </m:r>
                      <m:r>
                        <a:rPr lang="pt-PT" b="0" i="1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pt-PT" b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019" y="4881203"/>
                <a:ext cx="1843005" cy="4019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449104" y="3313159"/>
                <a:ext cx="3589637" cy="533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>
                        <a:latin typeface="Cambria Math" panose="02040503050406030204" pitchFamily="18" charset="0"/>
                        <a:cs typeface="Lucida Grande"/>
                      </a:rPr>
                      <m:t>3</m:t>
                    </m:r>
                    <m:r>
                      <a:rPr lang="pt-PT" b="0">
                        <a:latin typeface="Cambria Math" panose="02040503050406030204" pitchFamily="18" charset="0"/>
                        <a:cs typeface="Lucida Grande"/>
                      </a:rPr>
                      <m:t>×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>
                        <a:latin typeface="Cambria Math" panose="02040503050406030204" pitchFamily="18" charset="0"/>
                        <a:cs typeface="Lucida Grande"/>
                      </a:rPr>
                      <m:t>×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Lucida Grande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>
                            <a:latin typeface="Cambria Math" panose="02040503050406030204" pitchFamily="18" charset="0"/>
                            <a:cs typeface="Lucida Grande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Lucida Grande"/>
                              </a:rPr>
                            </m:ctrlPr>
                          </m:d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  <a:cs typeface="Lucida Grande"/>
                              </a:rPr>
                              <m:t>45</m:t>
                            </m:r>
                            <m:r>
                              <a:rPr lang="pt-PT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°</m:t>
                            </m:r>
                          </m:e>
                        </m:d>
                        <m:r>
                          <a:rPr lang="pt-PT" b="0" i="1">
                            <a:latin typeface="Cambria Math" panose="02040503050406030204" pitchFamily="18" charset="0"/>
                            <a:cs typeface="Lucida Grande"/>
                          </a:rPr>
                          <m:t>=12</m:t>
                        </m:r>
                      </m:e>
                    </m:func>
                    <m:r>
                      <a:rPr lang="pt-PT" b="0">
                        <a:latin typeface="Cambria Math" panose="02040503050406030204" pitchFamily="18" charset="0"/>
                        <a:cs typeface="Lucida Grande"/>
                      </a:rPr>
                      <m:t>×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PT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PT" b="0" i="1">
                        <a:latin typeface="Cambria Math" panose="02040503050406030204" pitchFamily="18" charset="0"/>
                      </a:rPr>
                      <m:t>=6</m:t>
                    </m:r>
                    <m:rad>
                      <m:radPr>
                        <m:degHide m:val="on"/>
                        <m:ctrlPr>
                          <a:rPr lang="pt-PT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104" y="3313159"/>
                <a:ext cx="3589637" cy="53360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112966" y="5329473"/>
                <a:ext cx="1602618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>
                          <a:latin typeface="Cambria Math" panose="02040503050406030204" pitchFamily="18" charset="0"/>
                        </a:rPr>
                        <m:t>12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pt-PT" b="0" i="1"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66" y="5329473"/>
                <a:ext cx="1602618" cy="4019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9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7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83382" y="1016000"/>
                <a:ext cx="7089088" cy="3631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ângulo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𝛼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entre duas retas concorrentes é o menor ângulo por elas formado.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cs typeface="Lucida Grande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°&lt;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𝜶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≤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𝟗𝟎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°</m:t>
                      </m:r>
                    </m:oMath>
                  </m:oMathPara>
                </a14:m>
                <a:endParaRPr lang="pt-PT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endParaRPr lang="pt-PT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Lucida Grande"/>
                      </a:rPr>
                      <m:t>𝛼</m:t>
                    </m:r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amplitude do ângulo entre duas retas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então: </a:t>
                </a:r>
                <a:endParaRPr lang="pt-PT" b="1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b="1" i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  <a:ea typeface="Cambria Math"/>
                              <a:cs typeface="Lucida Grande"/>
                            </a:rPr>
                            <m:t>𝜶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=</m:t>
                          </m:r>
                          <m:f>
                            <m:fPr>
                              <m:ctrlP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b="1" i="1" smtClean="0">
                                      <a:solidFill>
                                        <a:srgbClr val="6AA34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PT" b="1" i="1">
                                          <a:solidFill>
                                            <a:srgbClr val="6AA342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b="1" i="1">
                                          <a:solidFill>
                                            <a:srgbClr val="6AA34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acc>
                                  <m:r>
                                    <a:rPr lang="pt-PT" b="1" dirty="0">
                                      <a:solidFill>
                                        <a:srgbClr val="6AA34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pt-PT" b="1" i="1">
                                          <a:solidFill>
                                            <a:srgbClr val="6AA342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b="1" i="1">
                                          <a:solidFill>
                                            <a:srgbClr val="6AA34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pt-PT" b="1" i="1">
                                      <a:solidFill>
                                        <a:srgbClr val="6AA342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PT" b="1" i="1">
                                          <a:solidFill>
                                            <a:srgbClr val="6AA342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b="1" i="1" smtClean="0">
                                          <a:solidFill>
                                            <a:srgbClr val="6AA34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pt-PT" b="1" i="1" dirty="0">
                                      <a:solidFill>
                                        <a:srgbClr val="6AA342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PT" b="1" i="1">
                                          <a:solidFill>
                                            <a:srgbClr val="6AA342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b="1" i="1" smtClean="0">
                                          <a:solidFill>
                                            <a:srgbClr val="6AA34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pt-PT" b="1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endParaRPr lang="pt-PT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onde</a:t>
                </a:r>
                <a:r>
                  <a:rPr lang="pt-PT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pt-PT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são vetores diretores de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>
                        <a:latin typeface="Cambria Math" panose="02040503050406030204" pitchFamily="18" charset="0"/>
                        <a:cs typeface="Lucida Grande"/>
                      </a:rPr>
                      <m:t>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respetivamente.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82" y="1016000"/>
                <a:ext cx="7089088" cy="3631507"/>
              </a:xfrm>
              <a:prstGeom prst="rect">
                <a:avLst/>
              </a:prstGeom>
              <a:blipFill rotWithShape="1">
                <a:blip r:embed="rId4"/>
                <a:stretch>
                  <a:fillRect l="-688" b="-67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69541" y="130664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Ângulo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duas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retas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concorrentes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92941" y="11112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41859" y="1169432"/>
                <a:ext cx="7089088" cy="82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 </a:t>
                </a: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PT" b="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PT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pt-PT" b="1" dirty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859" y="1169432"/>
                <a:ext cx="7089088" cy="823559"/>
              </a:xfrm>
              <a:prstGeom prst="rect">
                <a:avLst/>
              </a:prstGeom>
              <a:blipFill rotWithShape="1">
                <a:blip r:embed="rId4"/>
                <a:stretch>
                  <a:fillRect l="-688" t="-14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128018" y="150994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escalar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através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coordenadas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49692" y="2350836"/>
                <a:ext cx="7089088" cy="82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 </a:t>
                </a: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espaço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PT" b="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PT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PT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pt-PT" b="1" dirty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692" y="2350836"/>
                <a:ext cx="7089088" cy="823559"/>
              </a:xfrm>
              <a:prstGeom prst="rect">
                <a:avLst/>
              </a:prstGeom>
              <a:blipFill rotWithShape="1">
                <a:blip r:embed="rId5"/>
                <a:stretch>
                  <a:fillRect l="-774" t="-14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5"/>
          <p:cNvSpPr txBox="1"/>
          <p:nvPr/>
        </p:nvSpPr>
        <p:spPr>
          <a:xfrm>
            <a:off x="10199170" y="45753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5"/>
              <p:cNvSpPr txBox="1"/>
              <p:nvPr/>
            </p:nvSpPr>
            <p:spPr>
              <a:xfrm>
                <a:off x="1164151" y="4084865"/>
                <a:ext cx="7306129" cy="43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Considera os vetores do plano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51" y="4084865"/>
                <a:ext cx="7306129" cy="435760"/>
              </a:xfrm>
              <a:prstGeom prst="rect">
                <a:avLst/>
              </a:prstGeom>
              <a:blipFill rotWithShape="1">
                <a:blip r:embed="rId6"/>
                <a:stretch>
                  <a:fillRect l="-751" t="-2778" b="-20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6"/>
          <p:cNvSpPr txBox="1"/>
          <p:nvPr/>
        </p:nvSpPr>
        <p:spPr>
          <a:xfrm>
            <a:off x="1164152" y="3561645"/>
            <a:ext cx="768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044642" y="4534037"/>
                <a:ext cx="3296928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accPr>
                        <m:e>
                          <m:r>
                            <a:rPr lang="pt-PT" b="0" i="1">
                              <a:latin typeface="Cambria Math" panose="02040503050406030204" pitchFamily="18" charset="0"/>
                              <a:cs typeface="Lucida Grande"/>
                            </a:rPr>
                            <m:t>𝑢</m:t>
                          </m:r>
                        </m:e>
                      </m:acc>
                      <m:r>
                        <a:rPr lang="pt-PT" b="0" dirty="0">
                          <a:latin typeface="Cambria Math" panose="02040503050406030204" pitchFamily="18" charset="0"/>
                          <a:cs typeface="Lucida Grande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accPr>
                        <m:e>
                          <m:r>
                            <a:rPr lang="pt-PT" b="0" i="1">
                              <a:latin typeface="Cambria Math" panose="02040503050406030204" pitchFamily="18" charset="0"/>
                              <a:cs typeface="Lucida Grande"/>
                            </a:rPr>
                            <m:t>𝑣</m:t>
                          </m:r>
                        </m:e>
                      </m:acc>
                      <m:r>
                        <a:rPr lang="pt-PT" b="0">
                          <a:latin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>
                          <a:latin typeface="Cambria Math" panose="02040503050406030204" pitchFamily="18" charset="0"/>
                          <a:cs typeface="Lucida Grande"/>
                        </a:rPr>
                        <m:t>2</m:t>
                      </m:r>
                      <m:r>
                        <a:rPr lang="pt-PT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−3</m:t>
                          </m:r>
                        </m:e>
                      </m:d>
                      <m:r>
                        <a:rPr lang="pt-PT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+5×1=−1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642" y="4534037"/>
                <a:ext cx="3296928" cy="4801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5"/>
              <p:cNvSpPr txBox="1"/>
              <p:nvPr/>
            </p:nvSpPr>
            <p:spPr>
              <a:xfrm>
                <a:off x="1164151" y="5096612"/>
                <a:ext cx="7306129" cy="43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Considera os vetores do espaço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51" y="5096612"/>
                <a:ext cx="7306129" cy="435760"/>
              </a:xfrm>
              <a:prstGeom prst="rect">
                <a:avLst/>
              </a:prstGeom>
              <a:blipFill rotWithShape="1">
                <a:blip r:embed="rId8"/>
                <a:stretch>
                  <a:fillRect l="-751" t="-2778" b="-20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3044642" y="5545784"/>
                <a:ext cx="3950697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PT" i="1" smtClean="0">
                              <a:latin typeface="Cambria Math"/>
                              <a:cs typeface="Lucida Grande"/>
                            </a:rPr>
                          </m:ctrlPr>
                        </m:accPr>
                        <m:e>
                          <m:r>
                            <a:rPr lang="pt-PT" b="0" i="1">
                              <a:latin typeface="Cambria Math" panose="02040503050406030204" pitchFamily="18" charset="0"/>
                              <a:cs typeface="Lucida Grande"/>
                            </a:rPr>
                            <m:t>𝑢</m:t>
                          </m:r>
                        </m:e>
                      </m:acc>
                      <m:r>
                        <a:rPr lang="pt-PT" b="0" dirty="0">
                          <a:latin typeface="Cambria Math" panose="02040503050406030204" pitchFamily="18" charset="0"/>
                          <a:cs typeface="Lucida Grande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PT" i="1">
                              <a:latin typeface="Cambria Math"/>
                              <a:cs typeface="Lucida Grande"/>
                            </a:rPr>
                          </m:ctrlPr>
                        </m:accPr>
                        <m:e>
                          <m:r>
                            <a:rPr lang="pt-PT" b="0" i="1">
                              <a:latin typeface="Cambria Math" panose="02040503050406030204" pitchFamily="18" charset="0"/>
                              <a:cs typeface="Lucida Grande"/>
                            </a:rPr>
                            <m:t>𝑣</m:t>
                          </m:r>
                        </m:e>
                      </m:acc>
                      <m:r>
                        <a:rPr lang="pt-PT" b="0">
                          <a:latin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>
                          <a:latin typeface="Cambria Math" panose="02040503050406030204" pitchFamily="18" charset="0"/>
                          <a:cs typeface="Lucida Grande"/>
                        </a:rPr>
                        <m:t>2</m:t>
                      </m:r>
                      <m:r>
                        <a:rPr lang="pt-PT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−3</m:t>
                          </m:r>
                        </m:e>
                      </m:d>
                      <m:r>
                        <a:rPr lang="pt-PT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+5×1+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1</m:t>
                      </m:r>
                      <m:r>
                        <a:rPr lang="pt-PT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2 </m:t>
                      </m:r>
                      <m:r>
                        <a:rPr lang="pt-PT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642" y="5545784"/>
                <a:ext cx="3950697" cy="4801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91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/>
      <p:bldP spid="13" grpId="0"/>
      <p:bldP spid="2" grpId="0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9541" y="163496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Vetores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perpendiculares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6452" y="1300282"/>
            <a:ext cx="711677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obtemos um vetor perpendicular a um vetor dado trocando-lhe as coordenadas e trocando o sinal a uma delas.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1224137" y="2271802"/>
                <a:ext cx="5727992" cy="823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Exemplo:</a:t>
                </a:r>
              </a:p>
              <a:p>
                <a:pPr>
                  <a:lnSpc>
                    <a:spcPct val="140000"/>
                  </a:lnSpc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Vetores perpendiculares ao </a:t>
                </a:r>
                <a:r>
                  <a:rPr lang="pt-PT" b="0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pt-PT" b="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pt-PT" b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137" y="2271802"/>
                <a:ext cx="5727992" cy="823559"/>
              </a:xfrm>
              <a:prstGeom prst="rect">
                <a:avLst/>
              </a:prstGeom>
              <a:blipFill rotWithShape="1">
                <a:blip r:embed="rId4"/>
                <a:stretch>
                  <a:fillRect l="-958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1"/>
          <p:cNvSpPr txBox="1"/>
          <p:nvPr/>
        </p:nvSpPr>
        <p:spPr>
          <a:xfrm>
            <a:off x="1196452" y="4201410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Retas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perpendiculares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2"/>
              <p:cNvSpPr txBox="1"/>
              <p:nvPr/>
            </p:nvSpPr>
            <p:spPr>
              <a:xfrm>
                <a:off x="1224137" y="4785889"/>
                <a:ext cx="7089088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Duas retas de declives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𝑚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Lucida Grande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𝑚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perpendiculares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⟺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𝑚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Lucida Grande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/>
                            <a:cs typeface="Lucida Grande"/>
                          </a:rPr>
                          <m:t>×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𝑚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′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=−1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137" y="4785889"/>
                <a:ext cx="7089088" cy="480131"/>
              </a:xfrm>
              <a:prstGeom prst="rect">
                <a:avLst/>
              </a:prstGeom>
              <a:blipFill rotWithShape="1">
                <a:blip r:embed="rId5"/>
                <a:stretch>
                  <a:fillRect l="-774" b="-101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224137" y="3190440"/>
                <a:ext cx="4026359" cy="43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−3,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3,−2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6,−4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por exemplo.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137" y="3190440"/>
                <a:ext cx="4026359" cy="435760"/>
              </a:xfrm>
              <a:prstGeom prst="rect">
                <a:avLst/>
              </a:prstGeom>
              <a:blipFill rotWithShape="1">
                <a:blip r:embed="rId6"/>
                <a:stretch>
                  <a:fillRect r="-455" b="-20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87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0"/>
          <p:cNvSpPr txBox="1"/>
          <p:nvPr/>
        </p:nvSpPr>
        <p:spPr>
          <a:xfrm>
            <a:off x="1196452" y="1181126"/>
            <a:ext cx="723485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para obtermos um vetor perpendicular a um vetor dado, consideramos uma das coordenadas igual a zero e trocamos entre si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outras duas coordenadas, bem como o sinal de uma delas.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196451" y="3198536"/>
                <a:ext cx="5192773" cy="823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Exemplo</a:t>
                </a:r>
                <a:r>
                  <a:rPr lang="pt-PT" dirty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40000"/>
                  </a:lnSpc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Vetores perpendiculares ao vetor</a:t>
                </a:r>
                <a14:m>
                  <m:oMath xmlns:m="http://schemas.openxmlformats.org/officeDocument/2006/math">
                    <m:r>
                      <a:rPr lang="pt-PT" dirty="0">
                        <a:latin typeface="Cambria Math"/>
                        <a:cs typeface="Lucida Grande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PT" i="1">
                            <a:latin typeface="Cambria Math"/>
                            <a:cs typeface="Lucida Grande"/>
                          </a:rPr>
                        </m:ctrlPr>
                      </m:accPr>
                      <m:e>
                        <m:r>
                          <a:rPr lang="pt-PT" b="0" i="1">
                            <a:latin typeface="Cambria Math"/>
                            <a:cs typeface="Lucida Grande"/>
                          </a:rPr>
                          <m:t>𝑢</m:t>
                        </m:r>
                      </m:e>
                    </m:acc>
                    <m:r>
                      <a:rPr lang="pt-PT" b="0">
                        <a:latin typeface="Cambria Math"/>
                        <a:cs typeface="Lucida Grande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>
                            <a:latin typeface="Cambria Math"/>
                            <a:cs typeface="Lucida Grande"/>
                          </a:rPr>
                          <m:t>2</m:t>
                        </m:r>
                        <m:r>
                          <a:rPr lang="pt-PT" b="0">
                            <a:latin typeface="Cambria Math"/>
                            <a:cs typeface="Lucida Grande"/>
                          </a:rPr>
                          <m:t>,</m:t>
                        </m:r>
                        <m:r>
                          <a:rPr lang="pt-PT" b="0" i="1" smtClean="0">
                            <a:latin typeface="Cambria Math"/>
                            <a:cs typeface="Lucida Grande"/>
                          </a:rPr>
                          <m:t> </m:t>
                        </m:r>
                        <m:r>
                          <a:rPr lang="pt-PT" b="0" i="1">
                            <a:latin typeface="Cambria Math"/>
                            <a:cs typeface="Lucida Grande"/>
                          </a:rPr>
                          <m:t>3</m:t>
                        </m:r>
                        <m:r>
                          <a:rPr lang="pt-PT" b="0">
                            <a:latin typeface="Cambria Math"/>
                            <a:cs typeface="Lucida Grande"/>
                          </a:rPr>
                          <m:t>,−</m:t>
                        </m:r>
                        <m:r>
                          <a:rPr lang="pt-PT" b="0" i="1">
                            <a:latin typeface="Cambria Math"/>
                            <a:cs typeface="Lucida Grande"/>
                          </a:rPr>
                          <m:t>5</m:t>
                        </m:r>
                      </m:e>
                    </m:d>
                    <m:r>
                      <a:rPr lang="pt-PT" b="0">
                        <a:latin typeface="Cambria Math"/>
                        <a:cs typeface="Lucida Grande"/>
                      </a:rPr>
                      <m:t>: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51" y="3198536"/>
                <a:ext cx="5192773" cy="823559"/>
              </a:xfrm>
              <a:prstGeom prst="rect">
                <a:avLst/>
              </a:prstGeom>
              <a:blipFill rotWithShape="1">
                <a:blip r:embed="rId4"/>
                <a:stretch>
                  <a:fillRect l="-939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209040" y="4208240"/>
                <a:ext cx="4632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−3,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−5,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>
                            <a:latin typeface="Cambria Math" panose="02040503050406030204" pitchFamily="18" charset="0"/>
                          </a:rPr>
                          <m:t>0,−2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pt-PT" b="0" i="1" smtClean="0">
                            <a:latin typeface="Cambria Math"/>
                          </a:rPr>
                          <m:t> </m:t>
                        </m:r>
                        <m:r>
                          <a:rPr lang="pt-PT" b="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por exemplo.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040" y="4208240"/>
                <a:ext cx="463229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184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8"/>
          <p:cNvSpPr txBox="1"/>
          <p:nvPr/>
        </p:nvSpPr>
        <p:spPr>
          <a:xfrm>
            <a:off x="1169541" y="151921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Vetores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perpendiculares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3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1634</Words>
  <Application>Microsoft Office PowerPoint</Application>
  <PresentationFormat>Apresentação no Ecrã (4:3)</PresentationFormat>
  <Paragraphs>167</Paragraphs>
  <Slides>19</Slides>
  <Notes>19</Notes>
  <HiddenSlides>7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Tema do Office</vt:lpstr>
      <vt:lpstr>Produto escalar de vetores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</dc:creator>
  <cp:lastModifiedBy>Liliana Fernandes</cp:lastModifiedBy>
  <cp:revision>168</cp:revision>
  <dcterms:created xsi:type="dcterms:W3CDTF">2015-12-10T15:13:19Z</dcterms:created>
  <dcterms:modified xsi:type="dcterms:W3CDTF">2016-06-08T14:18:01Z</dcterms:modified>
</cp:coreProperties>
</file>