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61" r:id="rId3"/>
    <p:sldId id="528" r:id="rId4"/>
    <p:sldId id="480" r:id="rId5"/>
    <p:sldId id="508" r:id="rId6"/>
    <p:sldId id="509" r:id="rId7"/>
    <p:sldId id="510" r:id="rId8"/>
    <p:sldId id="529" r:id="rId9"/>
    <p:sldId id="455" r:id="rId10"/>
    <p:sldId id="530" r:id="rId11"/>
    <p:sldId id="531" r:id="rId12"/>
    <p:sldId id="532" r:id="rId13"/>
    <p:sldId id="533" r:id="rId14"/>
    <p:sldId id="534" r:id="rId15"/>
    <p:sldId id="535" r:id="rId16"/>
    <p:sldId id="4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6AA342"/>
    <a:srgbClr val="00B6B5"/>
    <a:srgbClr val="BA051E"/>
    <a:srgbClr val="0D677A"/>
    <a:srgbClr val="ED1C24"/>
    <a:srgbClr val="4F81BD"/>
    <a:srgbClr val="00ADE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2" autoAdjust="0"/>
    <p:restoredTop sz="99291" autoAdjust="0"/>
  </p:normalViewPr>
  <p:slideViewPr>
    <p:cSldViewPr snapToGrid="0" snapToObjects="1">
      <p:cViewPr>
        <p:scale>
          <a:sx n="90" d="100"/>
          <a:sy n="90" d="100"/>
        </p:scale>
        <p:origin x="-1530" y="-168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7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8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84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53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3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068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944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412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13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906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6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6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57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57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71.png"/><Relationship Id="rId9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7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0" Type="http://schemas.openxmlformats.org/officeDocument/2006/relationships/slide" Target="slide16.xml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57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0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48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Juros compostos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Foi efetuado um depósito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800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 banco,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regime de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juro composto,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à taxa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anual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1,9%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15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263809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72352" y="1767165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Justifica que a sucessão dos capitais acumulados em cada um dos anos, a partir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do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primeiro, é uma progressão geométrica de razão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1,019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67165"/>
                <a:ext cx="8049289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454" r="-227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9" y="3078691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capital acumulado ao fim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anos (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).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9" y="3078691"/>
                <a:ext cx="8049289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"/>
              <p:cNvSpPr/>
              <p:nvPr/>
            </p:nvSpPr>
            <p:spPr>
              <a:xfrm>
                <a:off x="666849" y="3490718"/>
                <a:ext cx="804928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depósito a um ano de um determinado capital inicial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num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banco, no regime de juro composto à taxa anual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1,9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%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=0,0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19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), significa que, ao fim do primeiro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ano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o capital será igual à soma do capital inicial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0,019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desse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mesmo valor, isto é,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9" y="3490718"/>
                <a:ext cx="8049289" cy="1754326"/>
              </a:xfrm>
              <a:prstGeom prst="rect">
                <a:avLst/>
              </a:prstGeom>
              <a:blipFill rotWithShape="0">
                <a:blip r:embed="rId6"/>
                <a:stretch>
                  <a:fillRect r="-1363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986783" y="5218150"/>
                <a:ext cx="463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83" y="5218150"/>
                <a:ext cx="46391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39590" y="5218150"/>
                <a:ext cx="2042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×0,019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590" y="5218150"/>
                <a:ext cx="204261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083303" y="5218150"/>
                <a:ext cx="2130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0,019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303" y="5218150"/>
                <a:ext cx="213077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022624" y="5218150"/>
                <a:ext cx="15352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,019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624" y="5218150"/>
                <a:ext cx="1535227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9836" r="-3175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1" y="5534369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Este último valor passa a ser o capital do cliente e irá, por sua vez, um ano depois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ser sujeito a um juro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19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ou seja,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534369"/>
                <a:ext cx="8049289" cy="872034"/>
              </a:xfrm>
              <a:prstGeom prst="rect">
                <a:avLst/>
              </a:prstGeom>
              <a:blipFill rotWithShape="0">
                <a:blip r:embed="rId11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986783" y="6406403"/>
                <a:ext cx="469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83" y="6406403"/>
                <a:ext cx="46923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239590" y="6406403"/>
                <a:ext cx="2042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×0,019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590" y="6406403"/>
                <a:ext cx="204261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4083303" y="6406403"/>
                <a:ext cx="2130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0,019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303" y="6406403"/>
                <a:ext cx="213077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022624" y="6406403"/>
                <a:ext cx="15352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,019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624" y="6406403"/>
                <a:ext cx="1535227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9836" r="-2778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2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9" grpId="0"/>
      <p:bldP spid="41" grpId="0"/>
      <p:bldP spid="3" grpId="0"/>
      <p:bldP spid="5" grpId="0"/>
      <p:bldP spid="7" grpId="0"/>
      <p:bldP spid="20" grpId="0"/>
      <p:bldP spid="9" grpId="0"/>
      <p:bldP spid="24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Foi efetuado um depósito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800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 banco,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regime de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juro composto,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à taxa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anual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1,9%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15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263809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72352" y="1767165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Justifica que a sucessão dos capitais acumulados em cada um dos anos, a partir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do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primeiro, é uma progressão geométrica de razão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1,019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67165"/>
                <a:ext cx="8049289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454" r="-227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9" y="307869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Procedendo da mesma forma, decorridos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𝑛</m:t>
                    </m:r>
                    <m:r>
                      <a:rPr lang="pt-PT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anos, tem-se que: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9" y="3078691"/>
                <a:ext cx="8049289" cy="456535"/>
              </a:xfrm>
              <a:prstGeom prst="rect">
                <a:avLst/>
              </a:prstGeom>
              <a:blipFill rotWithShape="1">
                <a:blip r:embed="rId5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72352" y="4847968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Assim, o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capital acumulado ao fim de um ano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corresponde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ao capital acumulado no ano anterior multiplicado pelo fator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1,019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que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traduz o facto de o capital acumulado crescer à taxa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1,9%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ao ano. </a:t>
                </a: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847968"/>
                <a:ext cx="8049289" cy="1338828"/>
              </a:xfrm>
              <a:prstGeom prst="rect">
                <a:avLst/>
              </a:prstGeom>
              <a:blipFill rotWithShape="1">
                <a:blip r:embed="rId6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986783" y="3592248"/>
                <a:ext cx="702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83" y="3592248"/>
                <a:ext cx="70294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452250" y="3602881"/>
                <a:ext cx="20708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×0,019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250" y="3602881"/>
                <a:ext cx="207082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317229" y="3592248"/>
                <a:ext cx="21461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/>
                        </a:rPr>
                        <m:t>⟺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,019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PT" b="0" i="1" dirty="0" smtClean="0">
                  <a:latin typeface="Cambria Math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29" y="3592248"/>
                <a:ext cx="214616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99114" y="4030968"/>
                <a:ext cx="80437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a sucessão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uma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progressão geométrica de razão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𝟎𝟏𝟗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14" y="4030968"/>
                <a:ext cx="8043786" cy="923330"/>
              </a:xfrm>
              <a:prstGeom prst="rect">
                <a:avLst/>
              </a:prstGeom>
              <a:blipFill rotWithShape="1"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3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1" grpId="0"/>
      <p:bldP spid="22" grpId="0"/>
      <p:bldP spid="29" grpId="0"/>
      <p:bldP spid="3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Foi efetuado um depósito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800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 banco,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regime de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juro composto,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à taxa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anual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1,9%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15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251272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72352" y="1696825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Obtém a expressão que permite obter o capital acumulado ao fim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anos. </a:t>
                </a: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96825"/>
                <a:ext cx="8049289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454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6"/>
          <p:cNvSpPr/>
          <p:nvPr/>
        </p:nvSpPr>
        <p:spPr>
          <a:xfrm>
            <a:off x="672352" y="3040726"/>
            <a:ext cx="6778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4"/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666849" y="2956409"/>
                <a:ext cx="7866530" cy="676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1,9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9" y="2956409"/>
                <a:ext cx="7866530" cy="6764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350209" y="3707228"/>
                <a:ext cx="24421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0,019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09" y="3707228"/>
                <a:ext cx="244214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350209" y="4165784"/>
                <a:ext cx="1949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𝟖𝟎𝟎</m:t>
                      </m:r>
                      <m:r>
                        <a:rPr lang="pt-PT" b="1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b="1" i="1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𝟎𝟏𝟗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09" y="4165784"/>
                <a:ext cx="194950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0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9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Foi efetuado um depósito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800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 banco,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regime de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juro composto,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à taxa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anual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1,9%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15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2530519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1701559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5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Utiliza a calculadora para determinar ao fim de quantos anos é possível obter um capital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acumulado superior 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00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01559"/>
                <a:ext cx="8049289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454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52" y="2967959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5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&gt;1000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967959"/>
                <a:ext cx="8049289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108768" y="3063384"/>
                <a:ext cx="272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1,019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&gt;1000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68" y="3063384"/>
                <a:ext cx="272664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2" y="3466792"/>
                <a:ext cx="5432613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Recorrendo à calculadora gráfica (na janela de visualização, consideramos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∈[0, 20]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3538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∈[800, 1100]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obtemos as seguintes partes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representações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gráficas das funções definidas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=800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1,019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66792"/>
                <a:ext cx="5432613" cy="2169825"/>
              </a:xfrm>
              <a:prstGeom prst="rect">
                <a:avLst/>
              </a:prstGeom>
              <a:blipFill rotWithShape="0">
                <a:blip r:embed="rId7"/>
                <a:stretch>
                  <a:fillRect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5665029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As representações gráficas levam-nos a induzir que, ao fim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</m:oMath>
                </a14:m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será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possível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obter um capital acumulado superior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euros.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665029"/>
                <a:ext cx="8049289" cy="923330"/>
              </a:xfrm>
              <a:prstGeom prst="rect">
                <a:avLst/>
              </a:prstGeom>
              <a:blipFill rotWithShape="0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8221" y="3627603"/>
            <a:ext cx="2390164" cy="1800000"/>
          </a:xfrm>
          <a:prstGeom prst="rect">
            <a:avLst/>
          </a:prstGeom>
        </p:spPr>
      </p:pic>
      <p:sp>
        <p:nvSpPr>
          <p:cNvPr id="22" name="Arredondar Retângulo de Canto Diagonal 10"/>
          <p:cNvSpPr/>
          <p:nvPr/>
        </p:nvSpPr>
        <p:spPr>
          <a:xfrm>
            <a:off x="6104965" y="3199433"/>
            <a:ext cx="2616676" cy="2390143"/>
          </a:xfrm>
          <a:prstGeom prst="round2Diag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27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044" y="3274886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6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5" grpId="0"/>
      <p:bldP spid="7" grpId="0"/>
      <p:bldP spid="2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Foi efetuado um depósito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800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 banco,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regime de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juro composto,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à taxa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anual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1,9%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15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3353668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1701559"/>
                <a:ext cx="817581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6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Supondo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é dada a opção de capitalizar juros pagos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proporcionalmente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período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meses, mas com uma taxa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1,8%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ao ano, determina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tal depósito permite obter ao fim de um ano um capital acumulado maior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menor do que o obtido na opção acima descrita.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01559"/>
                <a:ext cx="8175813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447" r="-895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52" y="3794264"/>
                <a:ext cx="8049289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6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Sabemos que, dados um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número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real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um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número natural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um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capital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disponível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no início de um determinado período de um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ano, se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dividirmos esse ano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períodos iguais, de medida temporal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e aplicarmos juros compostos à taxa de          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durante esses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períodos ao capital inicial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o capital disponível ao fim de um ano é igual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794264"/>
                <a:ext cx="8049289" cy="2585323"/>
              </a:xfrm>
              <a:prstGeom prst="rect">
                <a:avLst/>
              </a:prstGeom>
              <a:blipFill rotWithShape="0">
                <a:blip r:embed="rId5"/>
                <a:stretch>
                  <a:fillRect l="-454" r="-1060" b="-7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022747" y="5073164"/>
                <a:ext cx="536172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747" y="5073164"/>
                <a:ext cx="536172" cy="4743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337947" y="5865931"/>
                <a:ext cx="1761636" cy="506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47" y="5865931"/>
                <a:ext cx="1761636" cy="5064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20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Foi efetuado um depósito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800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 banco,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regime de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juro composto,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à taxa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anual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1,9%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15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3353668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1701559"/>
                <a:ext cx="817581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6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Supondo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é dada a opção de capitalizar juros pagos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proporcionalmente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período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meses, mas com uma taxa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1,8%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ao ano, determina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tal depósito permite obter ao fim de um ano um capital acumulado maior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menor do que o obtido na opção acima descrita.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01559"/>
                <a:ext cx="8175813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447" r="-895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672352" y="3794264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6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 contexto deste problema, tem-se que: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2352" y="4253666"/>
                <a:ext cx="817581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253666"/>
                <a:ext cx="8175813" cy="456535"/>
              </a:xfrm>
              <a:prstGeom prst="rect">
                <a:avLst/>
              </a:prstGeom>
              <a:blipFill rotWithShape="0"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2352" y="4541111"/>
                <a:ext cx="8175813" cy="682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41111"/>
                <a:ext cx="8175813" cy="6820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51" y="5042190"/>
                <a:ext cx="8175813" cy="632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1,8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0,45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042190"/>
                <a:ext cx="8175813" cy="632994"/>
              </a:xfrm>
              <a:prstGeom prst="rect">
                <a:avLst/>
              </a:prstGeom>
              <a:blipFill rotWithShape="0">
                <a:blip r:embed="rId7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5622283"/>
                <a:ext cx="817581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meses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622283"/>
                <a:ext cx="8175813" cy="507831"/>
              </a:xfrm>
              <a:prstGeom prst="rect">
                <a:avLst/>
              </a:prstGeom>
              <a:blipFill rotWithShape="0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2352" y="6175580"/>
            <a:ext cx="15081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facto,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064020" y="6094750"/>
                <a:ext cx="2647850" cy="675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1,8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020" y="6094750"/>
                <a:ext cx="2647850" cy="6758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295004" y="6312518"/>
                <a:ext cx="26478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,0045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4" y="6312518"/>
                <a:ext cx="2647850" cy="276999"/>
              </a:xfrm>
              <a:prstGeom prst="rect">
                <a:avLst/>
              </a:prstGeom>
              <a:blipFill rotWithShape="0">
                <a:blip r:embed="rId10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6574384" y="6300364"/>
                <a:ext cx="16350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𝟖𝟏𝟒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84" y="6300364"/>
                <a:ext cx="1635043" cy="276999"/>
              </a:xfrm>
              <a:prstGeom prst="rect">
                <a:avLst/>
              </a:prstGeom>
              <a:blipFill rotWithShape="0">
                <a:blip r:embed="rId11"/>
                <a:stretch>
                  <a:fillRect t="-28889" b="-5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246854" y="4308700"/>
                <a:ext cx="55346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 opção descrita na alínea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capital acumulado é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815,20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54" y="4308700"/>
                <a:ext cx="5534688" cy="923330"/>
              </a:xfrm>
              <a:prstGeom prst="rect">
                <a:avLst/>
              </a:prstGeom>
              <a:blipFill rotWithShape="0">
                <a:blip r:embed="rId12"/>
                <a:stretch>
                  <a:fillRect l="-991" r="-55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250214" y="5140525"/>
                <a:ext cx="55313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esta nova modalidade é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𝟖𝟏𝟒</m:t>
                    </m:r>
                    <m:r>
                      <a:rPr lang="pt-PT" b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𝟓𝟎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 devolve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capital acumulado inferior.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14" y="5140525"/>
                <a:ext cx="5531328" cy="923330"/>
              </a:xfrm>
              <a:prstGeom prst="rect">
                <a:avLst/>
              </a:prstGeom>
              <a:blipFill rotWithShape="0">
                <a:blip r:embed="rId13"/>
                <a:stretch>
                  <a:fillRect l="-881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arredondado 8"/>
          <p:cNvSpPr/>
          <p:nvPr/>
        </p:nvSpPr>
        <p:spPr>
          <a:xfrm>
            <a:off x="914400" y="4253667"/>
            <a:ext cx="2151529" cy="1876448"/>
          </a:xfrm>
          <a:prstGeom prst="roundRect">
            <a:avLst/>
          </a:prstGeom>
          <a:noFill/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25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5" grpId="0"/>
      <p:bldP spid="16" grpId="0"/>
      <p:bldP spid="18" grpId="0"/>
      <p:bldP spid="2" grpId="0"/>
      <p:bldP spid="19" grpId="0"/>
      <p:bldP spid="22" grpId="0"/>
      <p:bldP spid="26" grpId="0"/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10" y="1337310"/>
            <a:ext cx="555498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Depositas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0 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000€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 banco, a um juro composto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2,1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ao ano.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1362184"/>
                <a:ext cx="8054792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Designemos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o capital inicial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10 000€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o capital acumulado ao fim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anos.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62184"/>
                <a:ext cx="8054792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605" b="-97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2207935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Ao fim de um ano, terás o capital inicial mais o valor correspondente 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2,1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desse mesmo capital, isto é: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207935"/>
                <a:ext cx="8049289" cy="872034"/>
              </a:xfrm>
              <a:prstGeom prst="rect">
                <a:avLst/>
              </a:prstGeom>
              <a:blipFill rotWithShape="0">
                <a:blip r:embed="rId5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"/>
              <p:cNvSpPr/>
              <p:nvPr/>
            </p:nvSpPr>
            <p:spPr>
              <a:xfrm>
                <a:off x="677855" y="3655668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Ao fim de dois anos, terás o capital que tinhas ao fim de um ano mais o valor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correspondente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2,1%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desse mesmo capital, isto é: </a:t>
                </a:r>
              </a:p>
            </p:txBody>
          </p:sp>
        </mc:Choice>
        <mc:Fallback xmlns="">
          <p:sp>
            <p:nvSpPr>
              <p:cNvPr id="1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3655668"/>
                <a:ext cx="8049289" cy="872034"/>
              </a:xfrm>
              <a:prstGeom prst="rect">
                <a:avLst/>
              </a:prstGeom>
              <a:blipFill rotWithShape="0">
                <a:blip r:embed="rId6"/>
                <a:stretch>
                  <a:fillRect l="-606" r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348491" y="3095374"/>
                <a:ext cx="273151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=10 000+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×10 000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91" y="3095374"/>
                <a:ext cx="2731517" cy="5203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051342" y="3071359"/>
                <a:ext cx="220284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=10 000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42" y="3071359"/>
                <a:ext cx="2202846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77855" y="4678258"/>
                <a:ext cx="8038281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63538" indent="-269875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4678258"/>
                <a:ext cx="8038281" cy="415498"/>
              </a:xfrm>
              <a:prstGeom prst="rect">
                <a:avLst/>
              </a:prstGeom>
              <a:blipFill rotWithShape="0">
                <a:blip r:embed="rId9"/>
                <a:stretch>
                  <a:fillRect l="-455" b="-173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348491" y="5231447"/>
                <a:ext cx="365228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91" y="5231447"/>
                <a:ext cx="3652282" cy="6223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348491" y="5880691"/>
                <a:ext cx="2310184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=10 000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91" y="5880691"/>
                <a:ext cx="2310184" cy="67704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116105" y="4532748"/>
                <a:ext cx="552674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05" y="4532748"/>
                <a:ext cx="5526742" cy="71468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66847" y="3173908"/>
                <a:ext cx="8038281" cy="371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63538" indent="-269875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173908"/>
                <a:ext cx="8038281" cy="371833"/>
              </a:xfrm>
              <a:prstGeom prst="rect">
                <a:avLst/>
              </a:prstGeom>
              <a:blipFill rotWithShape="0">
                <a:blip r:embed="rId13"/>
                <a:stretch>
                  <a:fillRect l="-455" b="-311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4" grpId="0"/>
      <p:bldP spid="10" grpId="0"/>
      <p:bldP spid="2" grpId="0"/>
      <p:bldP spid="12" grpId="0"/>
      <p:bldP spid="13" grpId="0"/>
      <p:bldP spid="15" grpId="0"/>
      <p:bldP spid="16" grpId="0"/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Ao fim de três anos, terás o capital que tinhas ao fim de dois anos mais o valor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correspondente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2,1%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desse mesmo capital, isto é: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"/>
              <p:cNvSpPr/>
              <p:nvPr/>
            </p:nvSpPr>
            <p:spPr>
              <a:xfrm>
                <a:off x="677855" y="392150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Facilmente intuímos que, ao fim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anos, o capital será de: </a:t>
                </a:r>
              </a:p>
            </p:txBody>
          </p:sp>
        </mc:Choice>
        <mc:Fallback xmlns="">
          <p:sp>
            <p:nvSpPr>
              <p:cNvPr id="1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3921507"/>
                <a:ext cx="8049289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77855" y="1947900"/>
                <a:ext cx="8038281" cy="371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63538" indent="-269875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1947900"/>
                <a:ext cx="8038281" cy="371833"/>
              </a:xfrm>
              <a:prstGeom prst="rect">
                <a:avLst/>
              </a:prstGeom>
              <a:blipFill rotWithShape="0">
                <a:blip r:embed="rId5"/>
                <a:stretch>
                  <a:fillRect l="-455" b="-311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348491" y="2515760"/>
                <a:ext cx="3759619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91" y="2515760"/>
                <a:ext cx="3759619" cy="6770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348491" y="3202531"/>
                <a:ext cx="2310184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=10 000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91" y="3202531"/>
                <a:ext cx="2310184" cy="6770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223681" y="1802390"/>
                <a:ext cx="5526742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81" y="1802390"/>
                <a:ext cx="5526742" cy="7693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186690" y="4552270"/>
                <a:ext cx="2620076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=10 000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90" y="4552270"/>
                <a:ext cx="2620076" cy="6770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729965" y="4555991"/>
                <a:ext cx="1863459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965" y="4555991"/>
                <a:ext cx="1863459" cy="6544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arredondado 4"/>
          <p:cNvSpPr/>
          <p:nvPr/>
        </p:nvSpPr>
        <p:spPr>
          <a:xfrm>
            <a:off x="2070847" y="4445277"/>
            <a:ext cx="4679576" cy="851273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36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  <p:bldP spid="13" grpId="0"/>
      <p:bldP spid="15" grpId="0"/>
      <p:bldP spid="16" grpId="0"/>
      <p:bldP spid="3" grpId="0"/>
      <p:bldP spid="19" grpId="0"/>
      <p:bldP spid="2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arredondado 12"/>
          <p:cNvSpPr/>
          <p:nvPr/>
        </p:nvSpPr>
        <p:spPr>
          <a:xfrm>
            <a:off x="537043" y="4493475"/>
            <a:ext cx="8190098" cy="153814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Retângulo 24"/>
          <p:cNvSpPr/>
          <p:nvPr/>
        </p:nvSpPr>
        <p:spPr>
          <a:xfrm>
            <a:off x="672352" y="938669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itchFamily="34" charset="0"/>
                <a:cs typeface="Arial" pitchFamily="34" charset="0"/>
              </a:rPr>
              <a:t>Formalizando a linguagem utilizada no exemplo anterior e de um modo geral: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77855" y="1399957"/>
                <a:ext cx="8049289" cy="300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um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uma unidade de medida temporal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designa-se por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“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aplicar juros compostos à taxa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𝑟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durante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períodos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” a um dado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capital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disponível, em certo instante inicial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operação que consiste em calcular um juro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igual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𝑟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 capital disponível no início de cada período de tempo com duração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adicioná-lo ao capital findo esse período, começando este processo a partir do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instante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e levando-o a cabo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vezes seguidas. </a:t>
                </a: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1399957"/>
                <a:ext cx="8049289" cy="3000821"/>
              </a:xfrm>
              <a:prstGeom prst="rect">
                <a:avLst/>
              </a:prstGeom>
              <a:blipFill rotWithShape="0">
                <a:blip r:embed="rId3"/>
                <a:stretch>
                  <a:fillRect l="-606" r="-1438" b="-8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Juros compostos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7854" y="448613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capital inicial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aplicando-se juros compostos à taxa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capital disponível, ao fim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períodos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igual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4" y="4486135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r="-7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842249" y="5402125"/>
                <a:ext cx="1459502" cy="506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249" y="5402125"/>
                <a:ext cx="1459502" cy="5064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65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  <p:bldP spid="16" grpId="0"/>
      <p:bldP spid="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Retângulo 24"/>
          <p:cNvSpPr/>
          <p:nvPr/>
        </p:nvSpPr>
        <p:spPr>
          <a:xfrm>
            <a:off x="672352" y="938669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Juros compostos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52" y="1446500"/>
                <a:ext cx="80547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capital disponível ao fim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períodos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446500"/>
                <a:ext cx="8054792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672352" y="1860202"/>
            <a:ext cx="8054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Demonstremos por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indução matemática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2" y="2398604"/>
                <a:ext cx="805479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  <a:buClr>
                    <a:srgbClr val="05AAB0"/>
                  </a:buClr>
                  <a:buFont typeface="+mj-lt"/>
                  <a:buAutoNum type="romanL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398604"/>
                <a:ext cx="8054792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357531" y="1866856"/>
                <a:ext cx="2093202" cy="506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531" y="1866856"/>
                <a:ext cx="2093202" cy="5064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1126532" y="2879906"/>
                <a:ext cx="1968168" cy="528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32" y="2879906"/>
                <a:ext cx="1968168" cy="5284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3043518" y="2926572"/>
                <a:ext cx="1621726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18" y="2926572"/>
                <a:ext cx="1621726" cy="4743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72352" y="3504556"/>
                <a:ext cx="805479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  <a:buClr>
                    <a:srgbClr val="05AAB0"/>
                  </a:buClr>
                  <a:buFont typeface="+mj-lt"/>
                  <a:buAutoNum type="romanLcPeriod" startAt="2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504556"/>
                <a:ext cx="8054792" cy="456535"/>
              </a:xfrm>
              <a:prstGeom prst="rect">
                <a:avLst/>
              </a:prstGeom>
              <a:blipFill rotWithShape="0">
                <a:blip r:embed="rId8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954244" y="3465286"/>
                <a:ext cx="2277868" cy="598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44" y="3465286"/>
                <a:ext cx="2277868" cy="59881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/>
          <p:cNvSpPr/>
          <p:nvPr/>
        </p:nvSpPr>
        <p:spPr>
          <a:xfrm>
            <a:off x="672352" y="4066175"/>
            <a:ext cx="8054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Pretendemos mostrar que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3743491" y="4020494"/>
                <a:ext cx="2717090" cy="620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91" y="4020494"/>
                <a:ext cx="2717090" cy="62081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72352" y="4793705"/>
                <a:ext cx="30711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793705"/>
                <a:ext cx="307113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169953" y="4695548"/>
                <a:ext cx="3071139" cy="566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53" y="4695548"/>
                <a:ext cx="3071139" cy="56669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205601" y="4695548"/>
                <a:ext cx="1774075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01" y="4695548"/>
                <a:ext cx="1774075" cy="56669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779556" y="4665515"/>
                <a:ext cx="2986202" cy="598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556" y="4665515"/>
                <a:ext cx="2986202" cy="59881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arêntese esquerdo 16"/>
          <p:cNvSpPr/>
          <p:nvPr/>
        </p:nvSpPr>
        <p:spPr>
          <a:xfrm rot="16200000">
            <a:off x="5773836" y="4470557"/>
            <a:ext cx="108000" cy="1451596"/>
          </a:xfrm>
          <a:prstGeom prst="leftBracket">
            <a:avLst/>
          </a:prstGeom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Parêntese esquerdo 37"/>
          <p:cNvSpPr/>
          <p:nvPr/>
        </p:nvSpPr>
        <p:spPr>
          <a:xfrm rot="16200000">
            <a:off x="3653944" y="5016355"/>
            <a:ext cx="108000" cy="360000"/>
          </a:xfrm>
          <a:prstGeom prst="leftBracket">
            <a:avLst/>
          </a:prstGeom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9" name="Conexão em ângulos retos 18"/>
          <p:cNvCxnSpPr>
            <a:stCxn id="38" idx="1"/>
          </p:cNvCxnSpPr>
          <p:nvPr/>
        </p:nvCxnSpPr>
        <p:spPr>
          <a:xfrm rot="16200000" flipH="1">
            <a:off x="4834366" y="4123932"/>
            <a:ext cx="11887" cy="2264731"/>
          </a:xfrm>
          <a:prstGeom prst="bentConnector4">
            <a:avLst>
              <a:gd name="adj1" fmla="val 1696862"/>
              <a:gd name="adj2" fmla="val 9988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3814226" y="5513549"/>
            <a:ext cx="2052165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Hipótese de indução</a:t>
            </a:r>
            <a:endParaRPr lang="pt-PT" sz="1600" dirty="0"/>
          </a:p>
        </p:txBody>
      </p:sp>
      <p:sp>
        <p:nvSpPr>
          <p:cNvPr id="47" name="Seta para a direita 46"/>
          <p:cNvSpPr/>
          <p:nvPr/>
        </p:nvSpPr>
        <p:spPr>
          <a:xfrm>
            <a:off x="4685577" y="2954713"/>
            <a:ext cx="868066" cy="419326"/>
          </a:xfrm>
          <a:prstGeom prst="rightArrow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tângulo 47"/>
          <p:cNvSpPr/>
          <p:nvPr/>
        </p:nvSpPr>
        <p:spPr>
          <a:xfrm>
            <a:off x="5675729" y="2999471"/>
            <a:ext cx="2234907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Proposição verdadeira</a:t>
            </a:r>
            <a:endParaRPr lang="pt-P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1491951" y="5434804"/>
                <a:ext cx="2101024" cy="620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51" y="5434804"/>
                <a:ext cx="2101024" cy="62081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672352" y="6116955"/>
                <a:ext cx="8054792" cy="468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444500"/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b="0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se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b="0" i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116955"/>
                <a:ext cx="8054792" cy="468654"/>
              </a:xfrm>
              <a:prstGeom prst="rect">
                <a:avLst/>
              </a:prstGeom>
              <a:blipFill rotWithShape="0">
                <a:blip r:embed="rId16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2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/>
      <p:bldP spid="21" grpId="0"/>
      <p:bldP spid="8" grpId="0"/>
      <p:bldP spid="23" grpId="0"/>
      <p:bldP spid="31" grpId="0"/>
      <p:bldP spid="32" grpId="0"/>
      <p:bldP spid="33" grpId="0"/>
      <p:bldP spid="7" grpId="0"/>
      <p:bldP spid="34" grpId="0"/>
      <p:bldP spid="35" grpId="0"/>
      <p:bldP spid="36" grpId="0"/>
      <p:bldP spid="37" grpId="0"/>
      <p:bldP spid="13" grpId="0"/>
      <p:bldP spid="16" grpId="0"/>
      <p:bldP spid="17" grpId="0" animBg="1"/>
      <p:bldP spid="38" grpId="0" animBg="1"/>
      <p:bldP spid="45" grpId="0" animBg="1"/>
      <p:bldP spid="47" grpId="0" animBg="1"/>
      <p:bldP spid="48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2352" y="938669"/>
                <a:ext cx="80547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Por </a:t>
                </a:r>
                <a:r>
                  <a:rPr lang="pt-PT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 </a:t>
                </a:r>
                <a:r>
                  <a:rPr lang="pt-PT" dirty="0" err="1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ii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provámos que o capital disponível ao fim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períodos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𝑇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igual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938669"/>
                <a:ext cx="8054792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Juros compostos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2097926"/>
                <a:ext cx="805479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Supõe, agora, que depositas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10 000€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num banco e que, em vez de se aplicar um juro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2,1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ao ano, se aplica um juro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0,7%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três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vezes ao ano (isto é,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quadrimestralmente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097926"/>
                <a:ext cx="8054792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5" r="-1210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703546" y="1355514"/>
                <a:ext cx="1573315" cy="506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46" y="1355514"/>
                <a:ext cx="1573315" cy="5064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672352" y="3318592"/>
            <a:ext cx="8054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Então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ao fim do primeiro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quadrimestre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terás: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353996" y="3752027"/>
                <a:ext cx="273151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=10 000+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×10 000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996" y="3752027"/>
                <a:ext cx="2731517" cy="5203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056847" y="3747987"/>
                <a:ext cx="2166170" cy="524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=10 000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847" y="3747987"/>
                <a:ext cx="2166170" cy="5244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72352" y="3830561"/>
                <a:ext cx="8038281" cy="371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63538" indent="-269875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830561"/>
                <a:ext cx="8038281" cy="371833"/>
              </a:xfrm>
              <a:prstGeom prst="rect">
                <a:avLst/>
              </a:prstGeom>
              <a:blipFill rotWithShape="0">
                <a:blip r:embed="rId8"/>
                <a:stretch>
                  <a:fillRect l="-455" b="-3278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"/>
          <p:cNvSpPr/>
          <p:nvPr/>
        </p:nvSpPr>
        <p:spPr>
          <a:xfrm>
            <a:off x="677855" y="434812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Ao fim de dois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quadrimestres terás: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77855" y="4926964"/>
                <a:ext cx="8038281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63538" indent="-269875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4926964"/>
                <a:ext cx="8038281" cy="415498"/>
              </a:xfrm>
              <a:prstGeom prst="rect">
                <a:avLst/>
              </a:prstGeom>
              <a:blipFill rotWithShape="0">
                <a:blip r:embed="rId9"/>
                <a:stretch>
                  <a:fillRect l="-455" b="-191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348491" y="5480153"/>
                <a:ext cx="3578928" cy="524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91" y="5480153"/>
                <a:ext cx="3578928" cy="5244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348491" y="6129397"/>
                <a:ext cx="2273508" cy="579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=10 000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91" y="6129397"/>
                <a:ext cx="2273508" cy="579133"/>
              </a:xfrm>
              <a:prstGeom prst="rect">
                <a:avLst/>
              </a:prstGeom>
              <a:blipFill rotWithShape="0">
                <a:blip r:embed="rId11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116105" y="4781454"/>
                <a:ext cx="5526742" cy="616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05" y="4781454"/>
                <a:ext cx="5526742" cy="61677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0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5" grpId="0"/>
      <p:bldP spid="7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arredondado 12"/>
          <p:cNvSpPr/>
          <p:nvPr/>
        </p:nvSpPr>
        <p:spPr>
          <a:xfrm>
            <a:off x="537043" y="4050847"/>
            <a:ext cx="7961498" cy="271302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Juros compostos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Ao fim de três quadrimestres, ou seja, um ano, terás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capital que tinhas ao fim de dois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quadrimestres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mais o valor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correspondente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0,7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desse mesmo capital, isto é: </a:t>
                </a: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5" r="-60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77855" y="3558438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um modo geral, tem-se que: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77855" y="2351310"/>
                <a:ext cx="8038281" cy="371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63538" indent="-269875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2351310"/>
                <a:ext cx="8038281" cy="371833"/>
              </a:xfrm>
              <a:prstGeom prst="rect">
                <a:avLst/>
              </a:prstGeom>
              <a:blipFill rotWithShape="0">
                <a:blip r:embed="rId4"/>
                <a:stretch>
                  <a:fillRect l="-455" b="-311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348491" y="2919170"/>
                <a:ext cx="3686266" cy="579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91" y="2919170"/>
                <a:ext cx="3686266" cy="5791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015747" y="2919170"/>
                <a:ext cx="2273508" cy="579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=10 000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747" y="2919170"/>
                <a:ext cx="2273508" cy="5791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223681" y="2205800"/>
                <a:ext cx="5526742" cy="67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10 000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81" y="2205800"/>
                <a:ext cx="5526742" cy="6714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8" y="4050846"/>
                <a:ext cx="7831694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 número real,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 número natural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 capital disponível no início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determinado período de um ano. Se dividirmos esse ano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períodos iguais,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medida temporal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e aplicarmos juros compostos à taxa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         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durante esses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períodos ao capital inicial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o capital disponível ao fim de um ano é igual a: </a:t>
                </a: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4050846"/>
                <a:ext cx="7831694" cy="2169825"/>
              </a:xfrm>
              <a:prstGeom prst="rect">
                <a:avLst/>
              </a:prstGeom>
              <a:blipFill rotWithShape="0">
                <a:blip r:embed="rId8"/>
                <a:stretch>
                  <a:fillRect l="-623" r="-1245" b="-16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762415" y="5323286"/>
                <a:ext cx="536172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415" y="5323286"/>
                <a:ext cx="536172" cy="4743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691182" y="6152806"/>
                <a:ext cx="1761636" cy="506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182" y="6152806"/>
                <a:ext cx="1761636" cy="5064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3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4" grpId="0"/>
      <p:bldP spid="35" grpId="0"/>
      <p:bldP spid="36" grpId="0"/>
      <p:bldP spid="37" grpId="0"/>
      <p:bldP spid="38" grpId="0"/>
      <p:bldP spid="39" grpId="0"/>
      <p:bldP spid="2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Foi efetuado um depósito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800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 banco,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regime de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juro composto,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à taxa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anual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1,9%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15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3364" y="231056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25" name="Rectangle 6"/>
          <p:cNvSpPr/>
          <p:nvPr/>
        </p:nvSpPr>
        <p:spPr>
          <a:xfrm>
            <a:off x="672352" y="172657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Qual é o capital acumulado 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decorrido um ano de depósito?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7855" y="4496722"/>
                <a:ext cx="80272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capital acumulado ao final de um ano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𝟖𝟏𝟓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4496722"/>
                <a:ext cx="802726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83364" y="2736691"/>
                <a:ext cx="8038277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Sabemos que dado um capital inicial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aplicando-se juros compostos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à taxa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 o capital disponível ao fim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períodos de tempo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igual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4" y="2736691"/>
                <a:ext cx="8038277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607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622358" y="3555587"/>
                <a:ext cx="1546064" cy="506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358" y="3555587"/>
                <a:ext cx="1546064" cy="5064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7855" y="4071240"/>
                <a:ext cx="805479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 contexto deste problema,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=1,9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ano.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4071240"/>
                <a:ext cx="8054798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683364" y="5314507"/>
                <a:ext cx="7866530" cy="676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1,9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4" y="5314507"/>
                <a:ext cx="7866530" cy="6764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320420" y="5491185"/>
                <a:ext cx="23302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0,019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420" y="5491185"/>
                <a:ext cx="233025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5398998" y="5486861"/>
                <a:ext cx="1688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1,019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998" y="5486861"/>
                <a:ext cx="168828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967289" y="5490318"/>
                <a:ext cx="1112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𝟖𝟏𝟓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289" y="5490318"/>
                <a:ext cx="111280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83364" y="4888244"/>
            <a:ext cx="80547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facto,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5" grpId="0"/>
      <p:bldP spid="2" grpId="0"/>
      <p:bldP spid="3" grpId="0"/>
      <p:bldP spid="29" grpId="0"/>
      <p:bldP spid="7" grpId="0"/>
      <p:bldP spid="30" grpId="0"/>
      <p:bldP spid="8" grpId="0"/>
      <p:bldP spid="32" grpId="0"/>
      <p:bldP spid="3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Foi efetuado um depósito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800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 banco,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regime de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juro composto,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à taxa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anual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1,9%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15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2582286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6843" y="2994400"/>
            <a:ext cx="80272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capital acumulado ao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fim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três anos é dado por: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72352" y="173321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Mostra que o capital acumulado ao fim de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três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anos é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de, aproximadamente,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846,47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€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33215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454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672352" y="3422123"/>
                <a:ext cx="7866530" cy="676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1,9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22123"/>
                <a:ext cx="7866530" cy="6764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309408" y="3598801"/>
                <a:ext cx="23911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0,019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408" y="3598801"/>
                <a:ext cx="239116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5482115" y="3594477"/>
                <a:ext cx="2024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,019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15" y="3594477"/>
                <a:ext cx="202408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7267668" y="3598801"/>
                <a:ext cx="12506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𝟖𝟒𝟔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𝟒𝟕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668" y="3598801"/>
                <a:ext cx="125066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9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2" grpId="0"/>
      <p:bldP spid="30" grpId="0"/>
      <p:bldP spid="8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12683</TotalTime>
  <Words>2359</Words>
  <Application>Microsoft Office PowerPoint</Application>
  <PresentationFormat>Apresentação no Ecrã (4:3)</PresentationFormat>
  <Paragraphs>172</Paragraphs>
  <Slides>16</Slides>
  <Notes>15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Juros compostos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987</cp:revision>
  <dcterms:created xsi:type="dcterms:W3CDTF">2015-12-10T15:13:19Z</dcterms:created>
  <dcterms:modified xsi:type="dcterms:W3CDTF">2017-07-21T11:13:41Z</dcterms:modified>
</cp:coreProperties>
</file>