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89" r:id="rId4"/>
    <p:sldId id="290" r:id="rId5"/>
    <p:sldId id="291" r:id="rId6"/>
    <p:sldId id="292" r:id="rId7"/>
    <p:sldId id="293" r:id="rId8"/>
  </p:sldIdLst>
  <p:sldSz cx="9144000" cy="6858000" type="screen4x3"/>
  <p:notesSz cx="6858000" cy="9144000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8182"/>
    <a:srgbClr val="D3592C"/>
    <a:srgbClr val="8FC2BE"/>
    <a:srgbClr val="21BD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70" autoAdjust="0"/>
    <p:restoredTop sz="94718" autoAdjust="0"/>
  </p:normalViewPr>
  <p:slideViewPr>
    <p:cSldViewPr>
      <p:cViewPr varScale="1">
        <p:scale>
          <a:sx n="85" d="100"/>
          <a:sy n="85" d="100"/>
        </p:scale>
        <p:origin x="-145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7B67493-7771-4DE4-8E4C-28E0F28A8F62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 smtClean="0"/>
              <a:t>Clique para editar os estilos</a:t>
            </a:r>
          </a:p>
          <a:p>
            <a:pPr lvl="1"/>
            <a:r>
              <a:rPr lang="pt-PT" noProof="0" smtClean="0"/>
              <a:t>Segundo nível</a:t>
            </a:r>
          </a:p>
          <a:p>
            <a:pPr lvl="2"/>
            <a:r>
              <a:rPr lang="pt-PT" noProof="0" smtClean="0"/>
              <a:t>Terceiro nível</a:t>
            </a:r>
          </a:p>
          <a:p>
            <a:pPr lvl="3"/>
            <a:r>
              <a:rPr lang="pt-PT" noProof="0" smtClean="0"/>
              <a:t>Quarto nível</a:t>
            </a:r>
          </a:p>
          <a:p>
            <a:pPr lvl="4"/>
            <a:r>
              <a:rPr lang="pt-PT" noProof="0" smtClean="0"/>
              <a:t>Quinto nível</a:t>
            </a:r>
            <a:endParaRPr lang="pt-PT" noProof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2C7066B-D063-4D2C-AAFC-EECBDDEC3D05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87484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32B445-DC25-4164-A984-64D4C8CAEC1A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2877611-2543-4643-AD21-613F2C5F0288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pt-P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AFF7F58-A780-4139-86E5-4576F1BFFD68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pt-P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06ADF1-097A-4166-B962-BA0548B7A607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pt-P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A3B7BC-B92B-4A20-B35F-D4D999AA5929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pt-P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8EED7E5-C99C-4976-80AA-B7DA2B876B30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11B80-816E-4A5C-89F4-D291624E97A6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BE9E4-6621-4121-9872-8AB2864CC222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76571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EA5FE-52B3-4A63-9170-2D22CA45BFBA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2832D-24E2-4BF1-A978-0EA14D56A5DD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25653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68865-FC69-4668-B04A-C3C1BCDB67CA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CE75E-52A9-4BC4-8985-F0E6B1085C6D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94233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29BDB-4C29-4314-8195-234DEF8379BA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B6634-1397-41A7-8FCA-17B7FA6A394F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31196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6A36D-1BC6-45FE-B4A7-9FAB9EA00BF3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831B3-FEB0-4992-8E6D-BF584165EAC3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7401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3F1C7-F79F-4DC0-B8A2-F290E226FAA0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C0AF5-36AB-4591-AB81-E563D5B8FBFD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64308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4EC94-A8CB-49C5-8C52-F684960E5B8C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832D6-1F46-45D8-BD78-DE7F71B7D144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03270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A8BA5-FCB9-4E76-96E0-456287ED19F5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84B01-ECD3-40C3-B9A8-28A1EB0E9575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0766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6543F-C02D-4CBD-87D2-5EDDD8AD9E0C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BE1C2-111C-4DC2-996C-0823383D2148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37015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71235-51E0-48A4-8303-1EC15C7EDF67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81695-3FC4-43DF-8396-81455C4EB4A2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8816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FB468-78CC-4465-8384-D6B81EE72B3A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108CC-B783-4C28-A517-1527C6D4ABED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52106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 smtClean="0"/>
              <a:t>Click to edit Master title style</a:t>
            </a:r>
            <a:endParaRPr lang="pt-PT" altLang="pt-PT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 smtClean="0"/>
              <a:t>Click to edit Master text styles</a:t>
            </a:r>
          </a:p>
          <a:p>
            <a:pPr lvl="1"/>
            <a:r>
              <a:rPr lang="en-US" altLang="pt-PT" smtClean="0"/>
              <a:t>Second level</a:t>
            </a:r>
          </a:p>
          <a:p>
            <a:pPr lvl="2"/>
            <a:r>
              <a:rPr lang="en-US" altLang="pt-PT" smtClean="0"/>
              <a:t>Third level</a:t>
            </a:r>
          </a:p>
          <a:p>
            <a:pPr lvl="3"/>
            <a:r>
              <a:rPr lang="en-US" altLang="pt-PT" smtClean="0"/>
              <a:t>Fourth level</a:t>
            </a:r>
          </a:p>
          <a:p>
            <a:pPr lvl="4"/>
            <a:r>
              <a:rPr lang="en-US" altLang="pt-PT" smtClean="0"/>
              <a:t>Fifth level</a:t>
            </a:r>
            <a:endParaRPr lang="pt-PT" altLang="pt-PT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BF57C6C-5802-479F-B21B-86E481263A49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DE157FA-BC0F-4672-8749-423F1F943732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5.wmf"/><Relationship Id="rId4" Type="http://schemas.openxmlformats.org/officeDocument/2006/relationships/image" Target="../media/image6.png"/><Relationship Id="rId9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png"/><Relationship Id="rId9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4.wmf"/><Relationship Id="rId4" Type="http://schemas.openxmlformats.org/officeDocument/2006/relationships/image" Target="../media/image6.png"/><Relationship Id="rId9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4652963"/>
            <a:ext cx="91439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3200" b="1" dirty="0" smtClean="0">
                <a:latin typeface="Arial" pitchFamily="34" charset="0"/>
              </a:rPr>
              <a:t>MODELOS </a:t>
            </a:r>
            <a:r>
              <a:rPr lang="en-US" altLang="pt-PT" sz="3200" b="1" dirty="0" smtClean="0">
                <a:latin typeface="Arial" pitchFamily="34" charset="0"/>
              </a:rPr>
              <a:t>CONTÍNUOS</a:t>
            </a:r>
            <a:endParaRPr lang="en-US" altLang="pt-PT" sz="32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755650" y="1384518"/>
            <a:ext cx="7920038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sz="2000" dirty="0"/>
              <a:t>O </a:t>
            </a:r>
            <a:r>
              <a:rPr lang="pt-PT" altLang="pt-PT" sz="2000" b="1" dirty="0"/>
              <a:t>modelo </a:t>
            </a:r>
            <a:r>
              <a:rPr lang="pt-PT" altLang="pt-PT" sz="2000" b="1" dirty="0" smtClean="0"/>
              <a:t>uniforme </a:t>
            </a:r>
            <a:r>
              <a:rPr lang="pt-PT" altLang="pt-PT" sz="2000" dirty="0"/>
              <a:t>está associado a variáveis aleatórias contínuas que se encontram uniformemente distribuídas num intervalo qualquer         </a:t>
            </a:r>
            <a:r>
              <a:rPr lang="pt-PT" altLang="pt-PT" sz="2000" dirty="0" smtClean="0"/>
              <a:t>.</a:t>
            </a:r>
            <a:endParaRPr lang="pt-PT" altLang="pt-PT" sz="2400" dirty="0"/>
          </a:p>
        </p:txBody>
      </p:sp>
      <p:sp>
        <p:nvSpPr>
          <p:cNvPr id="307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6041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2637067"/>
              </p:ext>
            </p:extLst>
          </p:nvPr>
        </p:nvGraphicFramePr>
        <p:xfrm>
          <a:off x="1888227" y="2420888"/>
          <a:ext cx="522288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ção" r:id="rId5" imgW="368300" imgH="228600" progId="Equation.3">
                  <p:embed/>
                </p:oleObj>
              </mc:Choice>
              <mc:Fallback>
                <p:oleObj name="Equação" r:id="rId5" imgW="36830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8227" y="2420888"/>
                        <a:ext cx="522288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aixaDeTexto 6"/>
          <p:cNvSpPr txBox="1">
            <a:spLocks noChangeArrowheads="1"/>
          </p:cNvSpPr>
          <p:nvPr/>
        </p:nvSpPr>
        <p:spPr bwMode="auto">
          <a:xfrm>
            <a:off x="800100" y="2968526"/>
            <a:ext cx="392767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pt-PT" altLang="pt-PT" sz="2000" dirty="0"/>
              <a:t>O </a:t>
            </a:r>
            <a:r>
              <a:rPr lang="pt-PT" altLang="pt-PT" sz="2000" b="1" dirty="0"/>
              <a:t>modelo </a:t>
            </a:r>
            <a:r>
              <a:rPr lang="pt-PT" altLang="pt-PT" sz="2000" b="1" dirty="0" smtClean="0"/>
              <a:t>uniforme</a:t>
            </a:r>
            <a:r>
              <a:rPr lang="pt-PT" altLang="pt-PT" sz="2000" dirty="0" smtClean="0"/>
              <a:t> </a:t>
            </a:r>
            <a:r>
              <a:rPr lang="pt-PT" altLang="pt-PT" sz="2000" dirty="0"/>
              <a:t>é dado por:</a:t>
            </a:r>
          </a:p>
          <a:p>
            <a:pPr eaLnBrk="1" hangingPunct="1"/>
            <a:endParaRPr lang="pt-PT" altLang="pt-PT" dirty="0"/>
          </a:p>
        </p:txBody>
      </p:sp>
      <p:sp>
        <p:nvSpPr>
          <p:cNvPr id="30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604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659011"/>
              </p:ext>
            </p:extLst>
          </p:nvPr>
        </p:nvGraphicFramePr>
        <p:xfrm>
          <a:off x="2901950" y="3642940"/>
          <a:ext cx="2897188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ção" r:id="rId7" imgW="2070100" imgH="749300" progId="Equation.3">
                  <p:embed/>
                </p:oleObj>
              </mc:Choice>
              <mc:Fallback>
                <p:oleObj name="Equação" r:id="rId7" imgW="2070100" imgH="749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1950" y="3642940"/>
                        <a:ext cx="2897188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aixaDeTexto 9"/>
          <p:cNvSpPr txBox="1">
            <a:spLocks noChangeArrowheads="1"/>
          </p:cNvSpPr>
          <p:nvPr/>
        </p:nvSpPr>
        <p:spPr bwMode="auto">
          <a:xfrm>
            <a:off x="850900" y="4992588"/>
            <a:ext cx="3144838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sz="2000"/>
              <a:t>O valor médio é dado por </a:t>
            </a:r>
          </a:p>
        </p:txBody>
      </p:sp>
      <p:sp>
        <p:nvSpPr>
          <p:cNvPr id="308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604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6818391"/>
              </p:ext>
            </p:extLst>
          </p:nvPr>
        </p:nvGraphicFramePr>
        <p:xfrm>
          <a:off x="3906838" y="5002113"/>
          <a:ext cx="1382712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ção" r:id="rId9" imgW="1002865" imgH="444307" progId="Equation.3">
                  <p:embed/>
                </p:oleObj>
              </mc:Choice>
              <mc:Fallback>
                <p:oleObj name="Equação" r:id="rId9" imgW="1002865" imgH="44430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6838" y="5002113"/>
                        <a:ext cx="1382712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MODELOS </a:t>
            </a:r>
            <a:r>
              <a:rPr lang="en-US" altLang="pt-PT" sz="2400" b="1" dirty="0" smtClean="0">
                <a:latin typeface="Arial" pitchFamily="34" charset="0"/>
              </a:rPr>
              <a:t>CONTÍNUOS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0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0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60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0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  <p:bldP spid="7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755650" y="1196752"/>
            <a:ext cx="79200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sz="2000" b="1" u="sng"/>
              <a:t>Atividade 1 </a:t>
            </a:r>
            <a:endParaRPr lang="pt-PT" altLang="pt-PT" sz="2000"/>
          </a:p>
        </p:txBody>
      </p:sp>
      <p:sp>
        <p:nvSpPr>
          <p:cNvPr id="410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" name="CaixaDeTexto 6"/>
          <p:cNvSpPr txBox="1">
            <a:spLocks noChangeArrowheads="1"/>
          </p:cNvSpPr>
          <p:nvPr/>
        </p:nvSpPr>
        <p:spPr bwMode="auto">
          <a:xfrm>
            <a:off x="755650" y="1749202"/>
            <a:ext cx="792003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/>
              <a:t>Um pacote de 1kg de açúcar da marca Docinho nem sempre pesa, exatamente, 1 kg. O seu peso distribui-se de uma forma uniforme entre 0,93kg e 1,11kg.</a:t>
            </a:r>
          </a:p>
          <a:p>
            <a:pPr eaLnBrk="1" hangingPunct="1"/>
            <a:endParaRPr lang="pt-PT" altLang="pt-PT"/>
          </a:p>
        </p:txBody>
      </p:sp>
      <p:sp>
        <p:nvSpPr>
          <p:cNvPr id="410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0" name="CaixaDeTexto 9"/>
          <p:cNvSpPr txBox="1">
            <a:spLocks noChangeArrowheads="1"/>
          </p:cNvSpPr>
          <p:nvPr/>
        </p:nvSpPr>
        <p:spPr bwMode="auto">
          <a:xfrm>
            <a:off x="539750" y="3082702"/>
            <a:ext cx="8113713" cy="87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1" algn="just" eaLnBrk="1" hangingPunct="1">
              <a:lnSpc>
                <a:spcPct val="150000"/>
              </a:lnSpc>
            </a:pPr>
            <a:r>
              <a:rPr lang="pt-PT" altLang="pt-PT"/>
              <a:t>1.1.Qual é o significado da frase “…o seu peso distribui-se de uma forma uniforme entre 0,93kg e 1,11kg”?</a:t>
            </a:r>
          </a:p>
        </p:txBody>
      </p:sp>
      <p:sp>
        <p:nvSpPr>
          <p:cNvPr id="410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3" name="CaixaDeTexto 12"/>
          <p:cNvSpPr txBox="1">
            <a:spLocks noChangeArrowheads="1"/>
          </p:cNvSpPr>
          <p:nvPr/>
        </p:nvSpPr>
        <p:spPr bwMode="auto">
          <a:xfrm>
            <a:off x="530225" y="3927252"/>
            <a:ext cx="8113713" cy="1287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1" algn="just" eaLnBrk="1" hangingPunct="1">
              <a:lnSpc>
                <a:spcPct val="150000"/>
              </a:lnSpc>
            </a:pPr>
            <a:r>
              <a:rPr lang="pt-PT" altLang="pt-PT"/>
              <a:t>1.2. Calcule a probabilidade de um pacote de açúcar, escolhido de forma aleatória, pesar:</a:t>
            </a:r>
          </a:p>
          <a:p>
            <a:pPr lvl="1" algn="just" eaLnBrk="1" hangingPunct="1">
              <a:lnSpc>
                <a:spcPct val="150000"/>
              </a:lnSpc>
            </a:pPr>
            <a:endParaRPr lang="pt-PT" altLang="pt-PT"/>
          </a:p>
        </p:txBody>
      </p:sp>
      <p:sp>
        <p:nvSpPr>
          <p:cNvPr id="14" name="CaixaDeTexto 13"/>
          <p:cNvSpPr txBox="1">
            <a:spLocks noChangeArrowheads="1"/>
          </p:cNvSpPr>
          <p:nvPr/>
        </p:nvSpPr>
        <p:spPr bwMode="auto">
          <a:xfrm>
            <a:off x="1547813" y="4809902"/>
            <a:ext cx="25828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lvl="2" eaLnBrk="1" hangingPunct="1"/>
            <a:r>
              <a:rPr lang="pt-PT" altLang="pt-PT"/>
              <a:t>1.2.1. Mais do que 1kg.</a:t>
            </a:r>
          </a:p>
          <a:p>
            <a:pPr eaLnBrk="1" hangingPunct="1"/>
            <a:endParaRPr lang="pt-PT" altLang="pt-PT"/>
          </a:p>
        </p:txBody>
      </p:sp>
      <p:sp>
        <p:nvSpPr>
          <p:cNvPr id="15" name="CaixaDeTexto 14"/>
          <p:cNvSpPr txBox="1">
            <a:spLocks noChangeArrowheads="1"/>
          </p:cNvSpPr>
          <p:nvPr/>
        </p:nvSpPr>
        <p:spPr bwMode="auto">
          <a:xfrm>
            <a:off x="1547813" y="5157192"/>
            <a:ext cx="31464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lvl="2" eaLnBrk="1" hangingPunct="1"/>
            <a:r>
              <a:rPr lang="pt-PT" altLang="pt-PT"/>
              <a:t>1.2.2. Entre 0,98kg e 1,03kg.</a:t>
            </a:r>
          </a:p>
          <a:p>
            <a:pPr eaLnBrk="1" hangingPunct="1"/>
            <a:endParaRPr lang="pt-PT" altLang="pt-PT"/>
          </a:p>
        </p:txBody>
      </p:sp>
      <p:sp>
        <p:nvSpPr>
          <p:cNvPr id="16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MODELOS </a:t>
            </a:r>
            <a:r>
              <a:rPr lang="en-US" altLang="pt-PT" sz="2400" b="1" dirty="0" smtClean="0">
                <a:latin typeface="Arial" pitchFamily="34" charset="0"/>
              </a:rPr>
              <a:t>CONTÍNUOS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  <p:bldP spid="7" grpId="0"/>
      <p:bldP spid="10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755650" y="1763713"/>
            <a:ext cx="79200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 sz="2000" b="1" u="sng"/>
              <a:t>Resolução:</a:t>
            </a:r>
            <a:endParaRPr lang="pt-PT" altLang="pt-PT" sz="2000"/>
          </a:p>
        </p:txBody>
      </p:sp>
      <p:sp>
        <p:nvSpPr>
          <p:cNvPr id="512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512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512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4" name="CaixaDeTexto 13"/>
          <p:cNvSpPr txBox="1">
            <a:spLocks noChangeArrowheads="1"/>
          </p:cNvSpPr>
          <p:nvPr/>
        </p:nvSpPr>
        <p:spPr bwMode="auto">
          <a:xfrm>
            <a:off x="1042988" y="2636838"/>
            <a:ext cx="8270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lvl="2" eaLnBrk="1" hangingPunct="1"/>
            <a:r>
              <a:rPr lang="pt-PT" altLang="pt-PT"/>
              <a:t>1.2.1. </a:t>
            </a:r>
          </a:p>
          <a:p>
            <a:pPr eaLnBrk="1" hangingPunct="1"/>
            <a:endParaRPr lang="pt-PT" altLang="pt-PT"/>
          </a:p>
        </p:txBody>
      </p:sp>
      <p:sp>
        <p:nvSpPr>
          <p:cNvPr id="15" name="CaixaDeTexto 14"/>
          <p:cNvSpPr txBox="1">
            <a:spLocks noChangeArrowheads="1"/>
          </p:cNvSpPr>
          <p:nvPr/>
        </p:nvSpPr>
        <p:spPr bwMode="auto">
          <a:xfrm>
            <a:off x="1042988" y="3502025"/>
            <a:ext cx="8270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lvl="2" eaLnBrk="1" hangingPunct="1"/>
            <a:r>
              <a:rPr lang="pt-PT" altLang="pt-PT"/>
              <a:t>1.2.2. </a:t>
            </a:r>
          </a:p>
          <a:p>
            <a:pPr eaLnBrk="1" hangingPunct="1"/>
            <a:endParaRPr lang="pt-PT" altLang="pt-PT"/>
          </a:p>
        </p:txBody>
      </p:sp>
      <p:sp>
        <p:nvSpPr>
          <p:cNvPr id="51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83969" name="Object 1"/>
          <p:cNvGraphicFramePr>
            <a:graphicFrameLocks noChangeAspect="1"/>
          </p:cNvGraphicFramePr>
          <p:nvPr/>
        </p:nvGraphicFramePr>
        <p:xfrm>
          <a:off x="1822450" y="2516188"/>
          <a:ext cx="3670300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ção" r:id="rId5" imgW="2616200" imgH="457200" progId="Equation.3">
                  <p:embed/>
                </p:oleObj>
              </mc:Choice>
              <mc:Fallback>
                <p:oleObj name="Equação" r:id="rId5" imgW="2616200" imgH="457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2450" y="2516188"/>
                        <a:ext cx="3670300" cy="639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83971" name="Object 3"/>
          <p:cNvGraphicFramePr>
            <a:graphicFrameLocks noChangeAspect="1"/>
          </p:cNvGraphicFramePr>
          <p:nvPr/>
        </p:nvGraphicFramePr>
        <p:xfrm>
          <a:off x="1835150" y="3367088"/>
          <a:ext cx="4857750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ção" r:id="rId7" imgW="3467100" imgH="457200" progId="Equation.3">
                  <p:embed/>
                </p:oleObj>
              </mc:Choice>
              <mc:Fallback>
                <p:oleObj name="Equação" r:id="rId7" imgW="3467100" imgH="457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3367088"/>
                        <a:ext cx="4857750" cy="639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MODELOS </a:t>
            </a:r>
            <a:r>
              <a:rPr lang="en-US" altLang="pt-PT" sz="2400" b="1" dirty="0" smtClean="0">
                <a:latin typeface="Arial" pitchFamily="34" charset="0"/>
              </a:rPr>
              <a:t>CONTÍNUOS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3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83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83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83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755650" y="1512660"/>
            <a:ext cx="7920038" cy="958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sz="2000" dirty="0"/>
              <a:t>O </a:t>
            </a:r>
            <a:r>
              <a:rPr lang="pt-PT" altLang="pt-PT" sz="2000" b="1" dirty="0" smtClean="0"/>
              <a:t>modelo exponencial </a:t>
            </a:r>
            <a:r>
              <a:rPr lang="pt-PT" altLang="pt-PT" sz="2000" dirty="0"/>
              <a:t>aplica-se em situações nas quais o objetivo é determinar o tempo até se dar uma ocorrência.</a:t>
            </a:r>
          </a:p>
        </p:txBody>
      </p:sp>
      <p:sp>
        <p:nvSpPr>
          <p:cNvPr id="614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4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" name="CaixaDeTexto 6"/>
          <p:cNvSpPr txBox="1">
            <a:spLocks noChangeArrowheads="1"/>
          </p:cNvSpPr>
          <p:nvPr/>
        </p:nvSpPr>
        <p:spPr bwMode="auto">
          <a:xfrm>
            <a:off x="800100" y="2837334"/>
            <a:ext cx="42851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 sz="2000" dirty="0"/>
              <a:t>O </a:t>
            </a:r>
            <a:r>
              <a:rPr lang="pt-PT" altLang="pt-PT" sz="2000" b="1" dirty="0" smtClean="0"/>
              <a:t>modelo exponencial </a:t>
            </a:r>
            <a:r>
              <a:rPr lang="pt-PT" altLang="pt-PT" sz="2000" dirty="0"/>
              <a:t>é dado por:</a:t>
            </a:r>
          </a:p>
        </p:txBody>
      </p:sp>
      <p:sp>
        <p:nvSpPr>
          <p:cNvPr id="615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0" name="CaixaDeTexto 9"/>
          <p:cNvSpPr txBox="1">
            <a:spLocks noChangeArrowheads="1"/>
          </p:cNvSpPr>
          <p:nvPr/>
        </p:nvSpPr>
        <p:spPr bwMode="auto">
          <a:xfrm>
            <a:off x="850900" y="4861396"/>
            <a:ext cx="3144838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sz="2000"/>
              <a:t>O valor médio é dado por </a:t>
            </a:r>
          </a:p>
        </p:txBody>
      </p:sp>
      <p:sp>
        <p:nvSpPr>
          <p:cNvPr id="615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870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8493762"/>
              </p:ext>
            </p:extLst>
          </p:nvPr>
        </p:nvGraphicFramePr>
        <p:xfrm>
          <a:off x="1908175" y="3485034"/>
          <a:ext cx="3228975" cy="766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ção" r:id="rId5" imgW="2286000" imgH="546100" progId="Equation.3">
                  <p:embed/>
                </p:oleObj>
              </mc:Choice>
              <mc:Fallback>
                <p:oleObj name="Equação" r:id="rId5" imgW="2286000" imgH="546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3485034"/>
                        <a:ext cx="3228975" cy="766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15" name="CaixaDeTexto 14"/>
              <p:cNvSpPr txBox="1">
                <a:spLocks noChangeArrowheads="1"/>
              </p:cNvSpPr>
              <p:nvPr/>
            </p:nvSpPr>
            <p:spPr bwMode="auto">
              <a:xfrm>
                <a:off x="5132388" y="3667596"/>
                <a:ext cx="3039165" cy="6771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pt-PT" altLang="pt-PT" dirty="0"/>
                  <a:t>, </a:t>
                </a:r>
                <a:r>
                  <a:rPr lang="pt-PT" altLang="pt-PT" sz="2000" dirty="0"/>
                  <a:t>onde </a:t>
                </a:r>
                <a14:m>
                  <m:oMath xmlns:m="http://schemas.openxmlformats.org/officeDocument/2006/math">
                    <m:r>
                      <a:rPr lang="el-GR" altLang="pt-PT" sz="2000" i="1" dirty="0" smtClean="0">
                        <a:latin typeface="Cambria Math"/>
                      </a:rPr>
                      <m:t>𝜆</m:t>
                    </m:r>
                  </m:oMath>
                </a14:m>
                <a:r>
                  <a:rPr lang="pt-PT" altLang="pt-PT" sz="2000" i="1" dirty="0"/>
                  <a:t> </a:t>
                </a:r>
                <a:r>
                  <a:rPr lang="pt-PT" altLang="pt-PT" sz="2000" dirty="0"/>
                  <a:t>é  um parâmetro</a:t>
                </a:r>
                <a:endParaRPr lang="pt-PT" altLang="pt-PT" dirty="0"/>
              </a:p>
              <a:p>
                <a:pPr eaLnBrk="1" hangingPunct="1"/>
                <a:endParaRPr lang="pt-PT" altLang="pt-PT" dirty="0"/>
              </a:p>
            </p:txBody>
          </p:sp>
        </mc:Choice>
        <mc:Fallback>
          <p:sp>
            <p:nvSpPr>
              <p:cNvPr id="15" name="CaixaDeTexto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32388" y="3667596"/>
                <a:ext cx="3039165" cy="677108"/>
              </a:xfrm>
              <a:prstGeom prst="rect">
                <a:avLst/>
              </a:prstGeom>
              <a:blipFill rotWithShape="1">
                <a:blip r:embed="rId7"/>
                <a:stretch>
                  <a:fillRect l="-1807" t="-3604" r="-140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5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870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5323549"/>
              </p:ext>
            </p:extLst>
          </p:nvPr>
        </p:nvGraphicFramePr>
        <p:xfrm>
          <a:off x="3883025" y="4862984"/>
          <a:ext cx="1039813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ção" r:id="rId8" imgW="748975" imgH="444307" progId="Equation.3">
                  <p:embed/>
                </p:oleObj>
              </mc:Choice>
              <mc:Fallback>
                <p:oleObj name="Equação" r:id="rId8" imgW="748975" imgH="444307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3025" y="4862984"/>
                        <a:ext cx="1039813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MODELOS </a:t>
            </a:r>
            <a:r>
              <a:rPr lang="en-US" altLang="pt-PT" sz="2400" b="1" dirty="0" smtClean="0">
                <a:latin typeface="Arial" pitchFamily="34" charset="0"/>
              </a:rPr>
              <a:t>CONTÍNUOS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87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87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  <p:bldP spid="7" grpId="0" autoUpdateAnimBg="0"/>
      <p:bldP spid="10" grpId="0" autoUpdateAnimBg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755650" y="1412776"/>
            <a:ext cx="7920038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sz="2000" b="1" u="sng"/>
              <a:t>Atividade 3 </a:t>
            </a:r>
            <a:endParaRPr lang="pt-PT" altLang="pt-PT" sz="2000"/>
          </a:p>
        </p:txBody>
      </p:sp>
      <p:sp>
        <p:nvSpPr>
          <p:cNvPr id="717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" name="CaixaDeTexto 6"/>
          <p:cNvSpPr txBox="1">
            <a:spLocks noChangeArrowheads="1"/>
          </p:cNvSpPr>
          <p:nvPr/>
        </p:nvSpPr>
        <p:spPr bwMode="auto">
          <a:xfrm>
            <a:off x="755650" y="1965226"/>
            <a:ext cx="7920038" cy="203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/>
              <a:t>Suponhamos que o tempo médio de chegada entre dois clientes à fila de atendimento numa dependência do Banco Mealheiro é de 2 minutos. Se admitirmos que o modelo exponencial se adapta a esta situação, calcule a probabilidade de que o tempo de chegada entre dois clientes:</a:t>
            </a:r>
          </a:p>
          <a:p>
            <a:pPr eaLnBrk="1" hangingPunct="1"/>
            <a:endParaRPr lang="pt-PT" altLang="pt-PT"/>
          </a:p>
        </p:txBody>
      </p:sp>
      <p:sp>
        <p:nvSpPr>
          <p:cNvPr id="717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0" name="CaixaDeTexto 9"/>
          <p:cNvSpPr txBox="1">
            <a:spLocks noChangeArrowheads="1"/>
          </p:cNvSpPr>
          <p:nvPr/>
        </p:nvSpPr>
        <p:spPr bwMode="auto">
          <a:xfrm>
            <a:off x="539750" y="3660676"/>
            <a:ext cx="8113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1" algn="just" eaLnBrk="1" hangingPunct="1">
              <a:lnSpc>
                <a:spcPct val="150000"/>
              </a:lnSpc>
            </a:pPr>
            <a:r>
              <a:rPr lang="pt-PT" altLang="pt-PT"/>
              <a:t>3.1. Seja menor do que 4 minutos.</a:t>
            </a:r>
          </a:p>
        </p:txBody>
      </p:sp>
      <p:sp>
        <p:nvSpPr>
          <p:cNvPr id="717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3" name="CaixaDeTexto 12"/>
          <p:cNvSpPr txBox="1">
            <a:spLocks noChangeArrowheads="1"/>
          </p:cNvSpPr>
          <p:nvPr/>
        </p:nvSpPr>
        <p:spPr bwMode="auto">
          <a:xfrm>
            <a:off x="530225" y="4170264"/>
            <a:ext cx="8113713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1" algn="just" eaLnBrk="1" hangingPunct="1">
              <a:lnSpc>
                <a:spcPct val="150000"/>
              </a:lnSpc>
            </a:pPr>
            <a:r>
              <a:rPr lang="pt-PT" altLang="pt-PT"/>
              <a:t>3.2. Seja superior a 10 minutos.</a:t>
            </a:r>
          </a:p>
        </p:txBody>
      </p:sp>
      <p:sp>
        <p:nvSpPr>
          <p:cNvPr id="14" name="CaixaDeTexto 13"/>
          <p:cNvSpPr txBox="1">
            <a:spLocks noChangeArrowheads="1"/>
          </p:cNvSpPr>
          <p:nvPr/>
        </p:nvSpPr>
        <p:spPr bwMode="auto">
          <a:xfrm>
            <a:off x="1000125" y="4727104"/>
            <a:ext cx="34417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lvl="2" eaLnBrk="1" hangingPunct="1"/>
            <a:r>
              <a:rPr lang="pt-PT" altLang="pt-PT"/>
              <a:t>3.3. Esteja entre 2 e 5 minutos.</a:t>
            </a:r>
          </a:p>
          <a:p>
            <a:pPr eaLnBrk="1" hangingPunct="1"/>
            <a:endParaRPr lang="pt-PT" altLang="pt-PT"/>
          </a:p>
        </p:txBody>
      </p:sp>
      <p:sp>
        <p:nvSpPr>
          <p:cNvPr id="12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MODELOS </a:t>
            </a:r>
            <a:r>
              <a:rPr lang="en-US" altLang="pt-PT" sz="2400" b="1" dirty="0" smtClean="0">
                <a:latin typeface="Arial" pitchFamily="34" charset="0"/>
              </a:rPr>
              <a:t>CONTÍNUOS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  <p:bldP spid="7" grpId="0"/>
      <p:bldP spid="10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755650" y="1556792"/>
            <a:ext cx="79200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 sz="2000" b="1" u="sng"/>
              <a:t>Resolução:</a:t>
            </a:r>
            <a:endParaRPr lang="pt-PT" altLang="pt-PT" sz="2000"/>
          </a:p>
        </p:txBody>
      </p:sp>
      <p:sp>
        <p:nvSpPr>
          <p:cNvPr id="819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819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819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819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4" name="CaixaDeTexto 13"/>
          <p:cNvSpPr txBox="1">
            <a:spLocks noChangeArrowheads="1"/>
          </p:cNvSpPr>
          <p:nvPr/>
        </p:nvSpPr>
        <p:spPr bwMode="auto">
          <a:xfrm>
            <a:off x="1042988" y="2429917"/>
            <a:ext cx="6334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lvl="2" eaLnBrk="1" hangingPunct="1"/>
            <a:r>
              <a:rPr lang="pt-PT" altLang="pt-PT"/>
              <a:t>3.1. </a:t>
            </a:r>
          </a:p>
          <a:p>
            <a:pPr eaLnBrk="1" hangingPunct="1"/>
            <a:endParaRPr lang="pt-PT" altLang="pt-PT"/>
          </a:p>
        </p:txBody>
      </p:sp>
      <p:sp>
        <p:nvSpPr>
          <p:cNvPr id="15" name="CaixaDeTexto 14"/>
          <p:cNvSpPr txBox="1">
            <a:spLocks noChangeArrowheads="1"/>
          </p:cNvSpPr>
          <p:nvPr/>
        </p:nvSpPr>
        <p:spPr bwMode="auto">
          <a:xfrm>
            <a:off x="1042988" y="3295104"/>
            <a:ext cx="63341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lvl="2" eaLnBrk="1" hangingPunct="1"/>
            <a:r>
              <a:rPr lang="pt-PT" altLang="pt-PT"/>
              <a:t>3.2. </a:t>
            </a:r>
          </a:p>
          <a:p>
            <a:pPr eaLnBrk="1" hangingPunct="1"/>
            <a:endParaRPr lang="pt-PT" altLang="pt-PT"/>
          </a:p>
        </p:txBody>
      </p:sp>
      <p:sp>
        <p:nvSpPr>
          <p:cNvPr id="82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8203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6" name="CaixaDeTexto 15"/>
          <p:cNvSpPr txBox="1">
            <a:spLocks noChangeArrowheads="1"/>
          </p:cNvSpPr>
          <p:nvPr/>
        </p:nvSpPr>
        <p:spPr bwMode="auto">
          <a:xfrm>
            <a:off x="1044575" y="4126954"/>
            <a:ext cx="6334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lvl="2" eaLnBrk="1" hangingPunct="1"/>
            <a:r>
              <a:rPr lang="pt-PT" altLang="pt-PT"/>
              <a:t>3.3. </a:t>
            </a:r>
          </a:p>
          <a:p>
            <a:pPr eaLnBrk="1" hangingPunct="1"/>
            <a:endParaRPr lang="pt-PT" altLang="pt-PT"/>
          </a:p>
        </p:txBody>
      </p:sp>
      <p:sp>
        <p:nvSpPr>
          <p:cNvPr id="820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911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4752481"/>
              </p:ext>
            </p:extLst>
          </p:nvPr>
        </p:nvGraphicFramePr>
        <p:xfrm>
          <a:off x="1668463" y="2453729"/>
          <a:ext cx="4379912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ção" r:id="rId5" imgW="3162300" imgH="254000" progId="Equation.3">
                  <p:embed/>
                </p:oleObj>
              </mc:Choice>
              <mc:Fallback>
                <p:oleObj name="Equação" r:id="rId5" imgW="3162300" imgH="254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8463" y="2453729"/>
                        <a:ext cx="4379912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911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0951993"/>
              </p:ext>
            </p:extLst>
          </p:nvPr>
        </p:nvGraphicFramePr>
        <p:xfrm>
          <a:off x="1633538" y="3307804"/>
          <a:ext cx="589915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ção" r:id="rId7" imgW="4254500" imgH="254000" progId="Equation.3">
                  <p:embed/>
                </p:oleObj>
              </mc:Choice>
              <mc:Fallback>
                <p:oleObj name="Equação" r:id="rId7" imgW="4254500" imgH="2540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3538" y="3307804"/>
                        <a:ext cx="589915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9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9114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299466"/>
              </p:ext>
            </p:extLst>
          </p:nvPr>
        </p:nvGraphicFramePr>
        <p:xfrm>
          <a:off x="1636713" y="4144417"/>
          <a:ext cx="3221037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ção" r:id="rId9" imgW="2324100" imgH="254000" progId="Equation.3">
                  <p:embed/>
                </p:oleObj>
              </mc:Choice>
              <mc:Fallback>
                <p:oleObj name="Equação" r:id="rId9" imgW="2324100" imgH="2540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6713" y="4144417"/>
                        <a:ext cx="3221037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MODELOS </a:t>
            </a:r>
            <a:r>
              <a:rPr lang="en-US" altLang="pt-PT" sz="2400" b="1" dirty="0" smtClean="0">
                <a:latin typeface="Arial" pitchFamily="34" charset="0"/>
              </a:rPr>
              <a:t>CONTÍNUOS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91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91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91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91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  <p:bldP spid="14" grpId="0" autoUpdateAnimBg="0"/>
      <p:bldP spid="15" grpId="0" autoUpdateAnimBg="0"/>
      <p:bldP spid="16" grpId="0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1171</TotalTime>
  <Words>266</Words>
  <Application>Microsoft Office PowerPoint</Application>
  <PresentationFormat>Apresentação no Ecrã (4:3)</PresentationFormat>
  <Paragraphs>38</Paragraphs>
  <Slides>7</Slides>
  <Notes>6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11" baseType="lpstr">
      <vt:lpstr>Arial</vt:lpstr>
      <vt:lpstr>Calibri</vt:lpstr>
      <vt:lpstr>Office Theme</vt:lpstr>
      <vt:lpstr>Equação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LeYa S.A.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Mario Ferreira - AccountAdmin</dc:creator>
  <cp:lastModifiedBy>Sofia Pereira Carvalhosa</cp:lastModifiedBy>
  <cp:revision>171</cp:revision>
  <dcterms:created xsi:type="dcterms:W3CDTF">2010-10-27T15:58:32Z</dcterms:created>
  <dcterms:modified xsi:type="dcterms:W3CDTF">2016-03-10T16:50:15Z</dcterms:modified>
</cp:coreProperties>
</file>