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61" r:id="rId3"/>
    <p:sldId id="421" r:id="rId4"/>
    <p:sldId id="422" r:id="rId5"/>
    <p:sldId id="408" r:id="rId6"/>
    <p:sldId id="423" r:id="rId7"/>
    <p:sldId id="424" r:id="rId8"/>
    <p:sldId id="409" r:id="rId9"/>
    <p:sldId id="425" r:id="rId10"/>
    <p:sldId id="426" r:id="rId11"/>
    <p:sldId id="416" r:id="rId12"/>
    <p:sldId id="427" r:id="rId13"/>
    <p:sldId id="428" r:id="rId14"/>
    <p:sldId id="42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B7DEE8"/>
    <a:srgbClr val="BA051E"/>
    <a:srgbClr val="00B6B5"/>
    <a:srgbClr val="0D677A"/>
    <a:srgbClr val="6AA342"/>
    <a:srgbClr val="ED1C24"/>
    <a:srgbClr val="4F81BD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9291" autoAdjust="0"/>
  </p:normalViewPr>
  <p:slideViewPr>
    <p:cSldViewPr snapToGrid="0" snapToObjects="1">
      <p:cViewPr>
        <p:scale>
          <a:sx n="90" d="100"/>
          <a:sy n="90" d="100"/>
        </p:scale>
        <p:origin x="-1284" y="-180"/>
      </p:cViewPr>
      <p:guideLst>
        <p:guide orient="horz" pos="3500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21-07-2017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4207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8862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3599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5360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187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1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288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373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707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968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858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447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55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das operações sobre conjuntos</a:t>
            </a:r>
            <a:endParaRPr lang="en-US" sz="55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Interseção e reunião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677853" y="800100"/>
            <a:ext cx="80547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err="1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Idempotência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/>
              <p:cNvSpPr/>
              <p:nvPr/>
            </p:nvSpPr>
            <p:spPr>
              <a:xfrm>
                <a:off x="661345" y="1735327"/>
                <a:ext cx="39243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∩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1735327"/>
                <a:ext cx="3924303" cy="5078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"/>
          <p:cNvSpPr/>
          <p:nvPr/>
        </p:nvSpPr>
        <p:spPr>
          <a:xfrm>
            <a:off x="661344" y="1346937"/>
            <a:ext cx="392430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i="0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Interseção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677853" y="1346937"/>
            <a:ext cx="3907795" cy="896221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"/>
              <p:cNvSpPr/>
              <p:nvPr/>
            </p:nvSpPr>
            <p:spPr>
              <a:xfrm>
                <a:off x="4797336" y="1735327"/>
                <a:ext cx="39243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∪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336" y="1735327"/>
                <a:ext cx="3924303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"/>
          <p:cNvSpPr/>
          <p:nvPr/>
        </p:nvSpPr>
        <p:spPr>
          <a:xfrm>
            <a:off x="4797335" y="1346937"/>
            <a:ext cx="39243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i="0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Reunião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4813844" y="1346937"/>
            <a:ext cx="3907795" cy="896221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tângulo 25"/>
          <p:cNvSpPr/>
          <p:nvPr/>
        </p:nvSpPr>
        <p:spPr>
          <a:xfrm>
            <a:off x="672352" y="2482327"/>
            <a:ext cx="805479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Distributividade da interseção em relação à reunião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72352" y="3029164"/>
                <a:ext cx="80712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∩(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)∪(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029164"/>
                <a:ext cx="8071298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ângulo arredondado 28"/>
          <p:cNvSpPr/>
          <p:nvPr/>
        </p:nvSpPr>
        <p:spPr>
          <a:xfrm>
            <a:off x="672352" y="3029164"/>
            <a:ext cx="8071299" cy="507831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19"/>
          <p:cNvSpPr/>
          <p:nvPr/>
        </p:nvSpPr>
        <p:spPr>
          <a:xfrm>
            <a:off x="677853" y="3775414"/>
            <a:ext cx="80547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Distributividade da </a:t>
            </a: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</a:t>
            </a: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relação à </a:t>
            </a: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interseção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"/>
              <p:cNvSpPr/>
              <p:nvPr/>
            </p:nvSpPr>
            <p:spPr>
              <a:xfrm>
                <a:off x="677853" y="4322251"/>
                <a:ext cx="80712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)∩(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322251"/>
                <a:ext cx="8071298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arredondado 21"/>
          <p:cNvSpPr/>
          <p:nvPr/>
        </p:nvSpPr>
        <p:spPr>
          <a:xfrm>
            <a:off x="677853" y="4322251"/>
            <a:ext cx="8071299" cy="507831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677853" y="5106578"/>
            <a:ext cx="805479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 de </a:t>
            </a:r>
            <a:r>
              <a:rPr lang="pt-PT" sz="2000" b="1" dirty="0" err="1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Morgan para conjuntos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5840" y="5653415"/>
                <a:ext cx="39243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0" y="5653415"/>
                <a:ext cx="3924303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arredondado 34"/>
          <p:cNvSpPr/>
          <p:nvPr/>
        </p:nvSpPr>
        <p:spPr>
          <a:xfrm>
            <a:off x="677853" y="5653415"/>
            <a:ext cx="3907795" cy="507831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"/>
              <p:cNvSpPr/>
              <p:nvPr/>
            </p:nvSpPr>
            <p:spPr>
              <a:xfrm>
                <a:off x="4791831" y="5653415"/>
                <a:ext cx="39243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∪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831" y="5653415"/>
                <a:ext cx="3924303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arredondado 36"/>
          <p:cNvSpPr/>
          <p:nvPr/>
        </p:nvSpPr>
        <p:spPr>
          <a:xfrm>
            <a:off x="4813844" y="5653415"/>
            <a:ext cx="3907795" cy="507831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326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5" grpId="0" animBg="1"/>
      <p:bldP spid="13" grpId="0"/>
      <p:bldP spid="15" grpId="0"/>
      <p:bldP spid="16" grpId="0" animBg="1"/>
      <p:bldP spid="26" grpId="0"/>
      <p:bldP spid="27" grpId="0"/>
      <p:bldP spid="29" grpId="0" animBg="1"/>
      <p:bldP spid="20" grpId="0"/>
      <p:bldP spid="21" grpId="0"/>
      <p:bldP spid="22" grpId="0" animBg="1"/>
      <p:bldP spid="24" grpId="0"/>
      <p:bldP spid="34" grpId="0"/>
      <p:bldP spid="35" grpId="0" animBg="1"/>
      <p:bldP spid="36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6848" y="800100"/>
                <a:ext cx="804378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dois conjuntos de um universo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Mostra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que:</a:t>
                </a:r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8" y="800100"/>
                <a:ext cx="8043786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7859" y="1284627"/>
                <a:ext cx="8027269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3050" indent="-27305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1284627"/>
                <a:ext cx="8027269" cy="456985"/>
              </a:xfrm>
              <a:prstGeom prst="rect">
                <a:avLst/>
              </a:prstGeom>
              <a:blipFill rotWithShape="0">
                <a:blip r:embed="rId4"/>
                <a:stretch>
                  <a:fillRect l="-456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/>
          <p:cNvSpPr/>
          <p:nvPr/>
        </p:nvSpPr>
        <p:spPr>
          <a:xfrm>
            <a:off x="661342" y="2787356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77859" y="1749910"/>
                <a:ext cx="8027269" cy="498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3050" indent="-27305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acc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d>
                          <m:dPr>
                            <m:ctrlPr>
                              <a:rPr lang="pt-PT" i="1" dirty="0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∩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</m:d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1749910"/>
                <a:ext cx="8027269" cy="498470"/>
              </a:xfrm>
              <a:prstGeom prst="rect">
                <a:avLst/>
              </a:prstGeom>
              <a:blipFill rotWithShape="0">
                <a:blip r:embed="rId5"/>
                <a:stretch>
                  <a:fillRect l="-456" b="-1463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66848" y="2228231"/>
                <a:ext cx="802726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3050" indent="-27305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)∪(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8" y="2228231"/>
                <a:ext cx="8027269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456" b="-189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81795" y="3269005"/>
                <a:ext cx="1843042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3050" indent="-27305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5" y="3269005"/>
                <a:ext cx="1843042" cy="456985"/>
              </a:xfrm>
              <a:prstGeom prst="rect">
                <a:avLst/>
              </a:prstGeom>
              <a:blipFill rotWithShape="0">
                <a:blip r:embed="rId7"/>
                <a:stretch>
                  <a:fillRect l="-2318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354537" y="3370775"/>
                <a:ext cx="2342501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37" y="3370775"/>
                <a:ext cx="2342501" cy="36990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2354537" y="3762118"/>
                <a:ext cx="16879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∅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37" y="3762118"/>
                <a:ext cx="168796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354537" y="4152883"/>
                <a:ext cx="1053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37" y="4152883"/>
                <a:ext cx="105349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81796" y="4479925"/>
                <a:ext cx="1843042" cy="56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3050" indent="-27305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acc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d>
                          <m:dPr>
                            <m:ctrlPr>
                              <a:rPr lang="pt-PT" i="1" dirty="0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∩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</m:d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6" y="4479925"/>
                <a:ext cx="1843042" cy="563937"/>
              </a:xfrm>
              <a:prstGeom prst="rect">
                <a:avLst/>
              </a:prstGeom>
              <a:blipFill rotWithShape="0">
                <a:blip r:embed="rId11"/>
                <a:stretch>
                  <a:fillRect l="-2318" b="-21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2354537" y="4598084"/>
                <a:ext cx="1743106" cy="394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̿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∩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37" y="4598084"/>
                <a:ext cx="1743106" cy="3942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2354537" y="4974069"/>
                <a:ext cx="1845698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37" y="4974069"/>
                <a:ext cx="1845698" cy="36990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2354537" y="5325688"/>
                <a:ext cx="2434705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37" y="5325688"/>
                <a:ext cx="2434705" cy="36990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2354537" y="5677307"/>
                <a:ext cx="1790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∅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37" y="5677307"/>
                <a:ext cx="1790555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2354537" y="6028349"/>
                <a:ext cx="1143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537" y="6028349"/>
                <a:ext cx="1143711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2350530" y="6379391"/>
                <a:ext cx="907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\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530" y="6379391"/>
                <a:ext cx="907621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4789242" y="3268147"/>
                <a:ext cx="270337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7800" indent="-1778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)∪(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242" y="3268147"/>
                <a:ext cx="2703379" cy="456535"/>
              </a:xfrm>
              <a:prstGeom prst="rect">
                <a:avLst/>
              </a:prstGeom>
              <a:blipFill rotWithShape="0">
                <a:blip r:embed="rId18"/>
                <a:stretch>
                  <a:fillRect l="-1580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7018007" y="3367423"/>
                <a:ext cx="1754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∩(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07" y="3367423"/>
                <a:ext cx="1754263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7018007" y="3767351"/>
                <a:ext cx="10457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07" y="3767351"/>
                <a:ext cx="1045799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7018007" y="4167279"/>
                <a:ext cx="6229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07" y="4167279"/>
                <a:ext cx="622927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6" grpId="0"/>
      <p:bldP spid="29" grpId="0"/>
      <p:bldP spid="30" grpId="0"/>
      <p:bldP spid="32" grpId="0"/>
      <p:bldP spid="3" grpId="0"/>
      <p:bldP spid="33" grpId="0"/>
      <p:bldP spid="10" grpId="0"/>
      <p:bldP spid="34" grpId="0"/>
      <p:bldP spid="35" grpId="0"/>
      <p:bldP spid="36" grpId="0"/>
      <p:bldP spid="37" grpId="0"/>
      <p:bldP spid="38" grpId="0"/>
      <p:bldP spid="11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Interseção e reunião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844" y="11440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55844" y="80189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Recorda: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55844" y="1276182"/>
                <a:ext cx="8054790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Dados os conjuntos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chama-se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produto cartesiano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ao 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):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∧ 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dos pares ordenados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tais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pertencem,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respetivamente,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4" y="1276182"/>
                <a:ext cx="8054790" cy="1287532"/>
              </a:xfrm>
              <a:prstGeom prst="rect">
                <a:avLst/>
              </a:prstGeom>
              <a:blipFill rotWithShape="0">
                <a:blip r:embed="rId3"/>
                <a:stretch>
                  <a:fillRect l="-681" b="-66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55844" y="2563714"/>
                <a:ext cx="8054790" cy="46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Representa-se por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4" y="2563714"/>
                <a:ext cx="8054790" cy="463075"/>
              </a:xfrm>
              <a:prstGeom prst="rect">
                <a:avLst/>
              </a:prstGeom>
              <a:blipFill rotWithShape="0">
                <a:blip r:embed="rId4"/>
                <a:stretch>
                  <a:fillRect l="-681" b="-197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93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arredondado 2"/>
          <p:cNvSpPr/>
          <p:nvPr/>
        </p:nvSpPr>
        <p:spPr>
          <a:xfrm>
            <a:off x="524435" y="1016000"/>
            <a:ext cx="8191700" cy="207682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Interseção e reunião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1345" y="1016000"/>
            <a:ext cx="804928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Teorema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1345" y="1569998"/>
                <a:ext cx="8054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Dados os conjuntos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1569998"/>
                <a:ext cx="8054790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1345" y="2070553"/>
                <a:ext cx="8054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)×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)∪(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2070553"/>
                <a:ext cx="8054790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61345" y="2533877"/>
                <a:ext cx="8054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)∪(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2533877"/>
                <a:ext cx="8054790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"/>
          <p:cNvSpPr/>
          <p:nvPr/>
        </p:nvSpPr>
        <p:spPr>
          <a:xfrm>
            <a:off x="666847" y="3256699"/>
            <a:ext cx="80492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Demonstração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55838" y="3717062"/>
                <a:ext cx="173252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)×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8" y="3717062"/>
                <a:ext cx="1732520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2465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240542" y="3801086"/>
                <a:ext cx="3314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: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∪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∧  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542" y="3801086"/>
                <a:ext cx="331424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2240542" y="4217927"/>
                <a:ext cx="42516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: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∨ 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∧  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542" y="4217927"/>
                <a:ext cx="425161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240542" y="4634768"/>
                <a:ext cx="52726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: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∧ 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∧ 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542" y="4634768"/>
                <a:ext cx="527266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2240542" y="5051609"/>
                <a:ext cx="56386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: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∧  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 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∧ 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542" y="5051609"/>
                <a:ext cx="56386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240542" y="5468451"/>
                <a:ext cx="23590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542" y="5468451"/>
                <a:ext cx="2359044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98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2" grpId="0"/>
      <p:bldP spid="5" grpId="0"/>
      <p:bldP spid="12" grpId="0"/>
      <p:bldP spid="15" grpId="0"/>
      <p:bldP spid="16" grpId="0"/>
      <p:bldP spid="7" grpId="0"/>
      <p:bldP spid="18" grpId="0"/>
      <p:bldP spid="19" grpId="0"/>
      <p:bldP spid="20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Interseção e reunião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2352" y="800100"/>
                <a:ext cx="173252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00100"/>
                <a:ext cx="1732520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2105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2257056" y="884124"/>
                <a:ext cx="3314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: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∧  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∪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56" y="884124"/>
                <a:ext cx="331424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257056" y="1300965"/>
                <a:ext cx="4204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: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∧  </m:t>
                          </m:r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∨ 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56" y="1300965"/>
                <a:ext cx="420448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257056" y="1717806"/>
                <a:ext cx="52726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: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∧ 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∧ 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56" y="1717806"/>
                <a:ext cx="527266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257056" y="2134647"/>
                <a:ext cx="56386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: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∧  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 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: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∧ 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56" y="2134647"/>
                <a:ext cx="563865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257056" y="2551489"/>
                <a:ext cx="23590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56" y="2551489"/>
                <a:ext cx="235904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77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arredondado 2"/>
          <p:cNvSpPr/>
          <p:nvPr/>
        </p:nvSpPr>
        <p:spPr>
          <a:xfrm>
            <a:off x="524435" y="1016000"/>
            <a:ext cx="8191700" cy="207682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1345" y="1016000"/>
            <a:ext cx="804928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Teorema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1345" y="1569998"/>
                <a:ext cx="8054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Dados dois conjuntos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1569998"/>
                <a:ext cx="8054790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1345" y="2070553"/>
                <a:ext cx="8054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 e somente se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2070553"/>
                <a:ext cx="8054790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61345" y="2533877"/>
                <a:ext cx="8054790" cy="46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 e somente se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2533877"/>
                <a:ext cx="8054790" cy="463075"/>
              </a:xfrm>
              <a:prstGeom prst="rect">
                <a:avLst/>
              </a:prstGeom>
              <a:blipFill rotWithShape="0">
                <a:blip r:embed="rId5"/>
                <a:stretch>
                  <a:fillRect l="-454" b="-197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760" y="3149825"/>
            <a:ext cx="3485375" cy="219456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61345" y="3646822"/>
            <a:ext cx="456941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Estas propriedades facilmente se compreendem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por observação de um diagrama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Venn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61345" y="5344385"/>
            <a:ext cx="805479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 propriedades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acima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podem ser demonstradas através da definição de inclusão de conjuntos e das propriedades das operações lógicas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estudadas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em anos anteriores.</a:t>
            </a:r>
          </a:p>
        </p:txBody>
      </p:sp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2" grpId="0"/>
      <p:bldP spid="5" grpId="0"/>
      <p:bldP spid="12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6847" y="800100"/>
            <a:ext cx="80492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Demonstração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55838" y="1260463"/>
                <a:ext cx="8054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Provemos que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 e somente 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8" y="1260463"/>
                <a:ext cx="8054790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81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61345" y="1674659"/>
                <a:ext cx="805479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Comecemos por provar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equivalente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∧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utilizando uma tabela de verdade: </a:t>
                </a: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1674659"/>
                <a:ext cx="8054790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61344" y="4389252"/>
                <a:ext cx="805479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colunas correspondentes às proposições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∧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iguais, logo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equivalente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∧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4389252"/>
                <a:ext cx="8054790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05" r="-75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55838" y="5211286"/>
                <a:ext cx="806029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são conjuntos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tais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ou seja, por definição,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que vimos ser equivalente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0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pt-PT" b="0" i="0" dirty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∧ 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8" y="5211286"/>
                <a:ext cx="8060295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681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6"/>
          <p:cNvSpPr/>
          <p:nvPr/>
        </p:nvSpPr>
        <p:spPr>
          <a:xfrm>
            <a:off x="672352" y="6033319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Pelas definições de interseção e de igualdade de conjuntos,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tem-se que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3947954" y="6473259"/>
                <a:ext cx="12811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∩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𝑩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𝑨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54" y="6473259"/>
                <a:ext cx="1281120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1667" r="-3333" b="-2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Tabela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5989142"/>
                  </p:ext>
                </p:extLst>
              </p:nvPr>
            </p:nvGraphicFramePr>
            <p:xfrm>
              <a:off x="661344" y="2570107"/>
              <a:ext cx="806029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2059"/>
                    <a:gridCol w="1612059"/>
                    <a:gridCol w="1612059"/>
                    <a:gridCol w="1612059"/>
                    <a:gridCol w="161205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  <m:r>
                                  <a:rPr lang="pt-PT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⇒</m:t>
                                </m:r>
                                <m:r>
                                  <a:rPr lang="pt-PT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pt-PT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∧ </m:t>
                                </m:r>
                                <m:r>
                                  <a:rPr lang="pt-PT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t-PT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  <m:r>
                                      <a:rPr lang="pt-PT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∧ </m:t>
                                    </m:r>
                                    <m:r>
                                      <a:rPr lang="pt-PT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pt-PT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⇔</m:t>
                                </m:r>
                                <m:r>
                                  <a:rPr lang="pt-PT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pt-PT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1" name="Tabela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5989142"/>
                  </p:ext>
                </p:extLst>
              </p:nvPr>
            </p:nvGraphicFramePr>
            <p:xfrm>
              <a:off x="661344" y="2570107"/>
              <a:ext cx="806029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2059"/>
                    <a:gridCol w="1612059"/>
                    <a:gridCol w="1612059"/>
                    <a:gridCol w="1612059"/>
                    <a:gridCol w="1612059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t="-1639" r="-399245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00379" t="-1639" r="-300758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99623" t="-1639" r="-19962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00758" t="-1639" r="-10037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99245" t="-1639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2" name="Retângulo 9"/>
          <p:cNvSpPr/>
          <p:nvPr/>
        </p:nvSpPr>
        <p:spPr>
          <a:xfrm>
            <a:off x="4519463" y="293434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b="1" dirty="0"/>
          </a:p>
        </p:txBody>
      </p:sp>
      <p:sp>
        <p:nvSpPr>
          <p:cNvPr id="33" name="Retângulo 15"/>
          <p:cNvSpPr/>
          <p:nvPr/>
        </p:nvSpPr>
        <p:spPr>
          <a:xfrm>
            <a:off x="4519463" y="405497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b="1" dirty="0"/>
          </a:p>
        </p:txBody>
      </p:sp>
      <p:sp>
        <p:nvSpPr>
          <p:cNvPr id="34" name="Retângulo 17"/>
          <p:cNvSpPr/>
          <p:nvPr/>
        </p:nvSpPr>
        <p:spPr>
          <a:xfrm>
            <a:off x="4527718" y="369703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b="1" dirty="0"/>
          </a:p>
        </p:txBody>
      </p:sp>
      <p:sp>
        <p:nvSpPr>
          <p:cNvPr id="35" name="Retângulo 18"/>
          <p:cNvSpPr/>
          <p:nvPr/>
        </p:nvSpPr>
        <p:spPr>
          <a:xfrm>
            <a:off x="4527718" y="331518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pt-PT" b="1" dirty="0"/>
          </a:p>
        </p:txBody>
      </p:sp>
      <p:sp>
        <p:nvSpPr>
          <p:cNvPr id="36" name="Retângulo 19"/>
          <p:cNvSpPr/>
          <p:nvPr/>
        </p:nvSpPr>
        <p:spPr>
          <a:xfrm>
            <a:off x="6151039" y="293638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dirty="0"/>
          </a:p>
        </p:txBody>
      </p:sp>
      <p:sp>
        <p:nvSpPr>
          <p:cNvPr id="37" name="Retângulo 20"/>
          <p:cNvSpPr/>
          <p:nvPr/>
        </p:nvSpPr>
        <p:spPr>
          <a:xfrm>
            <a:off x="6151038" y="405497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pt-PT" dirty="0"/>
          </a:p>
        </p:txBody>
      </p:sp>
      <p:sp>
        <p:nvSpPr>
          <p:cNvPr id="38" name="Retângulo 21"/>
          <p:cNvSpPr/>
          <p:nvPr/>
        </p:nvSpPr>
        <p:spPr>
          <a:xfrm>
            <a:off x="6151038" y="368564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pt-PT" dirty="0"/>
          </a:p>
        </p:txBody>
      </p:sp>
      <p:sp>
        <p:nvSpPr>
          <p:cNvPr id="39" name="Retângulo 23"/>
          <p:cNvSpPr/>
          <p:nvPr/>
        </p:nvSpPr>
        <p:spPr>
          <a:xfrm>
            <a:off x="6151039" y="331518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pt-PT" dirty="0"/>
          </a:p>
        </p:txBody>
      </p:sp>
      <p:sp>
        <p:nvSpPr>
          <p:cNvPr id="40" name="Retângulo 24"/>
          <p:cNvSpPr/>
          <p:nvPr/>
        </p:nvSpPr>
        <p:spPr>
          <a:xfrm>
            <a:off x="7722069" y="293434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b="1" dirty="0"/>
          </a:p>
        </p:txBody>
      </p:sp>
      <p:sp>
        <p:nvSpPr>
          <p:cNvPr id="41" name="Retângulo 25"/>
          <p:cNvSpPr/>
          <p:nvPr/>
        </p:nvSpPr>
        <p:spPr>
          <a:xfrm>
            <a:off x="7722069" y="405497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b="1" dirty="0"/>
          </a:p>
        </p:txBody>
      </p:sp>
      <p:sp>
        <p:nvSpPr>
          <p:cNvPr id="42" name="Retângulo 26"/>
          <p:cNvSpPr/>
          <p:nvPr/>
        </p:nvSpPr>
        <p:spPr>
          <a:xfrm>
            <a:off x="7730324" y="369703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b="1" dirty="0"/>
          </a:p>
        </p:txBody>
      </p:sp>
      <p:sp>
        <p:nvSpPr>
          <p:cNvPr id="43" name="Retângulo 27"/>
          <p:cNvSpPr/>
          <p:nvPr/>
        </p:nvSpPr>
        <p:spPr>
          <a:xfrm>
            <a:off x="7730324" y="331518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64908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2" grpId="0"/>
      <p:bldP spid="11" grpId="0"/>
      <p:bldP spid="13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55838" y="800100"/>
                <a:ext cx="8054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Provemos agora que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 e somente 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8" y="800100"/>
                <a:ext cx="8054790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81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55838" y="1227786"/>
                <a:ext cx="8054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Comecemos por provar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equivalente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∨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8" y="1227786"/>
                <a:ext cx="8054790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81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55838" y="3687337"/>
                <a:ext cx="8054790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colunas correspondentes às proposições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∨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iguais, logo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equivalente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∨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8" y="3687337"/>
                <a:ext cx="8054790" cy="872034"/>
              </a:xfrm>
              <a:prstGeom prst="rect">
                <a:avLst/>
              </a:prstGeom>
              <a:blipFill rotWithShape="0">
                <a:blip r:embed="rId5"/>
                <a:stretch>
                  <a:fillRect l="-681" r="-757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55838" y="4581918"/>
                <a:ext cx="8060295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são conjuntos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tais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ou seja, por definição,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que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equivalente a 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 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∨ 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8" y="4581918"/>
                <a:ext cx="8060295" cy="872034"/>
              </a:xfrm>
              <a:prstGeom prst="rect">
                <a:avLst/>
              </a:prstGeom>
              <a:blipFill rotWithShape="1">
                <a:blip r:embed="rId6"/>
                <a:stretch>
                  <a:fillRect l="-681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6"/>
          <p:cNvSpPr/>
          <p:nvPr/>
        </p:nvSpPr>
        <p:spPr>
          <a:xfrm>
            <a:off x="655838" y="5476498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Pelas definições de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reunião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 de igualdade de conjuntos,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resulta que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3924227" y="5927636"/>
                <a:ext cx="12955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∩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𝑩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𝑩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227" y="5927636"/>
                <a:ext cx="1295547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9836" r="-3302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Tabela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3538311"/>
                  </p:ext>
                </p:extLst>
              </p:nvPr>
            </p:nvGraphicFramePr>
            <p:xfrm>
              <a:off x="661344" y="1827851"/>
              <a:ext cx="806029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2059"/>
                    <a:gridCol w="1612059"/>
                    <a:gridCol w="1612059"/>
                    <a:gridCol w="1612059"/>
                    <a:gridCol w="161205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pt-PT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⇒</m:t>
                                </m:r>
                                <m:r>
                                  <a:rPr lang="pt-PT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pt-PT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pt-PT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∨ </m:t>
                                </m:r>
                                <m:r>
                                  <a:rPr lang="pt-PT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t-PT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  <m:r>
                                      <a:rPr lang="pt-PT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∨ </m:t>
                                    </m:r>
                                    <m:r>
                                      <a:rPr lang="pt-PT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pt-PT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⇔</m:t>
                                </m:r>
                                <m:r>
                                  <a:rPr lang="pt-PT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1" name="Tabela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3538311"/>
                  </p:ext>
                </p:extLst>
              </p:nvPr>
            </p:nvGraphicFramePr>
            <p:xfrm>
              <a:off x="661344" y="1827851"/>
              <a:ext cx="806029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2059"/>
                    <a:gridCol w="1612059"/>
                    <a:gridCol w="1612059"/>
                    <a:gridCol w="1612059"/>
                    <a:gridCol w="1612059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t="-1639" r="-39924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00379" t="-1639" r="-300758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99623" t="-1639" r="-1996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00758" t="-1639" r="-10037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99245" t="-1639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2" name="Retângulo 9"/>
          <p:cNvSpPr/>
          <p:nvPr/>
        </p:nvSpPr>
        <p:spPr>
          <a:xfrm>
            <a:off x="4519463" y="219208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b="1" dirty="0"/>
          </a:p>
        </p:txBody>
      </p:sp>
      <p:sp>
        <p:nvSpPr>
          <p:cNvPr id="33" name="Retângulo 15"/>
          <p:cNvSpPr/>
          <p:nvPr/>
        </p:nvSpPr>
        <p:spPr>
          <a:xfrm>
            <a:off x="4519463" y="33127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b="1" dirty="0"/>
          </a:p>
        </p:txBody>
      </p:sp>
      <p:sp>
        <p:nvSpPr>
          <p:cNvPr id="34" name="Retângulo 17"/>
          <p:cNvSpPr/>
          <p:nvPr/>
        </p:nvSpPr>
        <p:spPr>
          <a:xfrm>
            <a:off x="4527718" y="295478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b="1" dirty="0"/>
          </a:p>
        </p:txBody>
      </p:sp>
      <p:sp>
        <p:nvSpPr>
          <p:cNvPr id="35" name="Retângulo 18"/>
          <p:cNvSpPr/>
          <p:nvPr/>
        </p:nvSpPr>
        <p:spPr>
          <a:xfrm>
            <a:off x="4527718" y="257292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pt-PT" b="1" dirty="0"/>
          </a:p>
        </p:txBody>
      </p:sp>
      <p:sp>
        <p:nvSpPr>
          <p:cNvPr id="36" name="Retângulo 19"/>
          <p:cNvSpPr/>
          <p:nvPr/>
        </p:nvSpPr>
        <p:spPr>
          <a:xfrm>
            <a:off x="6151039" y="219412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dirty="0"/>
          </a:p>
        </p:txBody>
      </p:sp>
      <p:sp>
        <p:nvSpPr>
          <p:cNvPr id="37" name="Retângulo 20"/>
          <p:cNvSpPr/>
          <p:nvPr/>
        </p:nvSpPr>
        <p:spPr>
          <a:xfrm>
            <a:off x="6151038" y="33127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pt-PT" dirty="0"/>
          </a:p>
        </p:txBody>
      </p:sp>
      <p:sp>
        <p:nvSpPr>
          <p:cNvPr id="38" name="Retângulo 21"/>
          <p:cNvSpPr/>
          <p:nvPr/>
        </p:nvSpPr>
        <p:spPr>
          <a:xfrm>
            <a:off x="6151038" y="294338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dirty="0"/>
          </a:p>
        </p:txBody>
      </p:sp>
      <p:sp>
        <p:nvSpPr>
          <p:cNvPr id="39" name="Retângulo 23"/>
          <p:cNvSpPr/>
          <p:nvPr/>
        </p:nvSpPr>
        <p:spPr>
          <a:xfrm>
            <a:off x="6151039" y="257292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dirty="0"/>
          </a:p>
        </p:txBody>
      </p:sp>
      <p:sp>
        <p:nvSpPr>
          <p:cNvPr id="40" name="Retângulo 24"/>
          <p:cNvSpPr/>
          <p:nvPr/>
        </p:nvSpPr>
        <p:spPr>
          <a:xfrm>
            <a:off x="7722069" y="219208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b="1" dirty="0"/>
          </a:p>
        </p:txBody>
      </p:sp>
      <p:sp>
        <p:nvSpPr>
          <p:cNvPr id="41" name="Retângulo 25"/>
          <p:cNvSpPr/>
          <p:nvPr/>
        </p:nvSpPr>
        <p:spPr>
          <a:xfrm>
            <a:off x="7722069" y="33127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b="1" dirty="0"/>
          </a:p>
        </p:txBody>
      </p:sp>
      <p:sp>
        <p:nvSpPr>
          <p:cNvPr id="42" name="Retângulo 26"/>
          <p:cNvSpPr/>
          <p:nvPr/>
        </p:nvSpPr>
        <p:spPr>
          <a:xfrm>
            <a:off x="7730324" y="295478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pt-PT" b="1" dirty="0"/>
          </a:p>
        </p:txBody>
      </p:sp>
      <p:sp>
        <p:nvSpPr>
          <p:cNvPr id="43" name="Retângulo 27"/>
          <p:cNvSpPr/>
          <p:nvPr/>
        </p:nvSpPr>
        <p:spPr>
          <a:xfrm>
            <a:off x="7730324" y="257292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418734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1" grpId="0"/>
      <p:bldP spid="13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844" y="11440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55844" y="80189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55844" y="1276182"/>
                <a:ext cx="805479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caso particular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teorema anterior acontece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quando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4" y="1276182"/>
                <a:ext cx="8054790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81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55844" y="1682036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Nesse caso, porque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obtém-se:</a:t>
                </a:r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4" y="1682036"/>
                <a:ext cx="8049287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82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55844" y="2139186"/>
                <a:ext cx="8054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4" y="2139186"/>
                <a:ext cx="8054790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530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55844" y="2596335"/>
                <a:ext cx="8054790" cy="46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4" y="2596335"/>
                <a:ext cx="8054790" cy="463075"/>
              </a:xfrm>
              <a:prstGeom prst="rect">
                <a:avLst/>
              </a:prstGeom>
              <a:blipFill rotWithShape="0">
                <a:blip r:embed="rId6"/>
                <a:stretch>
                  <a:fillRect l="-530" b="-197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8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arredondado 2"/>
          <p:cNvSpPr/>
          <p:nvPr/>
        </p:nvSpPr>
        <p:spPr>
          <a:xfrm>
            <a:off x="524435" y="1016000"/>
            <a:ext cx="8191700" cy="112669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1345" y="1016000"/>
            <a:ext cx="804928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Teorema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1345" y="1569998"/>
                <a:ext cx="8054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conjunto vazio está contido em qualquer 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ou seja,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1569998"/>
                <a:ext cx="8054790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2352" y="2170162"/>
                <a:ext cx="806029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facto, se tal não fosse verdade, existiria um elemento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∈∅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 que é impossível.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170162"/>
                <a:ext cx="8060294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5" r="-227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6"/>
          <p:cNvSpPr/>
          <p:nvPr/>
        </p:nvSpPr>
        <p:spPr>
          <a:xfrm>
            <a:off x="655844" y="321754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55844" y="3674082"/>
                <a:ext cx="805479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Conciliando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os dois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o conjunto vazio está contido em qualquer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4" y="3674082"/>
                <a:ext cx="8054790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81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55844" y="4509842"/>
                <a:ext cx="8054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=∅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4" y="4509842"/>
                <a:ext cx="8054790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530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55844" y="4930103"/>
                <a:ext cx="8054790" cy="46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4" y="4930103"/>
                <a:ext cx="8054790" cy="463075"/>
              </a:xfrm>
              <a:prstGeom prst="rect">
                <a:avLst/>
              </a:prstGeom>
              <a:blipFill rotWithShape="0">
                <a:blip r:embed="rId7"/>
                <a:stretch>
                  <a:fillRect l="-530" b="-197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3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2" grpId="0"/>
      <p:bldP spid="9" grpId="0"/>
      <p:bldP spid="18" grpId="0"/>
      <p:bldP spid="19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arredondado 2"/>
          <p:cNvSpPr/>
          <p:nvPr/>
        </p:nvSpPr>
        <p:spPr>
          <a:xfrm>
            <a:off x="524435" y="1016000"/>
            <a:ext cx="8191700" cy="156342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1345" y="1016000"/>
            <a:ext cx="804928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Teorema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1345" y="1569998"/>
                <a:ext cx="8054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dois subconjuntos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um 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1569998"/>
                <a:ext cx="8054790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58593" y="2023688"/>
                <a:ext cx="8060294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e somente 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93" y="2023688"/>
                <a:ext cx="8060294" cy="456985"/>
              </a:xfrm>
              <a:prstGeom prst="rect">
                <a:avLst/>
              </a:prstGeom>
              <a:blipFill rotWithShape="0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650343" y="2609458"/>
            <a:ext cx="8071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Este resultado compreende-se facilmente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por observação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dos seguintes diagramas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i="1" dirty="0" err="1">
                <a:latin typeface="Arial" panose="020B0604020202020204" pitchFamily="34" charset="0"/>
                <a:cs typeface="Arial" panose="020B0604020202020204" pitchFamily="34" charset="0"/>
              </a:rPr>
              <a:t>Venn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072" y="3538003"/>
            <a:ext cx="3302758" cy="2060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105675" y="5598816"/>
                <a:ext cx="845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⊂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75" y="5598816"/>
                <a:ext cx="84555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328029" y="5598239"/>
                <a:ext cx="1050736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⊂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029" y="5598239"/>
                <a:ext cx="1050736" cy="36990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ta para a esquerda e para a direita 19"/>
          <p:cNvSpPr/>
          <p:nvPr/>
        </p:nvSpPr>
        <p:spPr>
          <a:xfrm>
            <a:off x="4238128" y="4424029"/>
            <a:ext cx="890337" cy="288758"/>
          </a:xfrm>
          <a:prstGeom prst="leftRightArrow">
            <a:avLst/>
          </a:prstGeom>
          <a:solidFill>
            <a:srgbClr val="05AAB0"/>
          </a:solidFill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77" y="3483411"/>
            <a:ext cx="3275794" cy="207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9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2" grpId="0"/>
      <p:bldP spid="9" grpId="0"/>
      <p:bldP spid="5" grpId="0"/>
      <p:bldP spid="8" grpId="0"/>
      <p:bldP spid="10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Interseção e reunião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8" y="800100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Consideremos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três conjuntos de um universo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𝑈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8" y="800100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77853" y="1986219"/>
            <a:ext cx="805479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 comutativa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/>
              <p:cNvSpPr/>
              <p:nvPr/>
            </p:nvSpPr>
            <p:spPr>
              <a:xfrm>
                <a:off x="661345" y="2921446"/>
                <a:ext cx="392430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∩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∩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2921446"/>
                <a:ext cx="3924303" cy="4565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"/>
          <p:cNvSpPr/>
          <p:nvPr/>
        </p:nvSpPr>
        <p:spPr>
          <a:xfrm>
            <a:off x="677854" y="1211065"/>
            <a:ext cx="80712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Tem-se que: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661344" y="2533056"/>
            <a:ext cx="392430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i="0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Interseção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677853" y="2533056"/>
            <a:ext cx="3907795" cy="844925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"/>
              <p:cNvSpPr/>
              <p:nvPr/>
            </p:nvSpPr>
            <p:spPr>
              <a:xfrm>
                <a:off x="4797336" y="2921446"/>
                <a:ext cx="39243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∪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∪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336" y="2921446"/>
                <a:ext cx="3924303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"/>
          <p:cNvSpPr/>
          <p:nvPr/>
        </p:nvSpPr>
        <p:spPr>
          <a:xfrm>
            <a:off x="4797335" y="2533056"/>
            <a:ext cx="39243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i="0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Reunião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4813844" y="2533056"/>
            <a:ext cx="3907795" cy="844925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17"/>
          <p:cNvSpPr/>
          <p:nvPr/>
        </p:nvSpPr>
        <p:spPr>
          <a:xfrm>
            <a:off x="694362" y="3766371"/>
            <a:ext cx="805479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 associativa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77854" y="4707742"/>
                <a:ext cx="39243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∩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∩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𝐶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∩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∩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𝐶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4" y="4707742"/>
                <a:ext cx="3924303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"/>
          <p:cNvSpPr/>
          <p:nvPr/>
        </p:nvSpPr>
        <p:spPr>
          <a:xfrm>
            <a:off x="677853" y="4319352"/>
            <a:ext cx="392430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i="0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Interseção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694362" y="4319352"/>
            <a:ext cx="3907795" cy="844925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4813845" y="4707742"/>
                <a:ext cx="39243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∪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∪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𝐶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𝐴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∪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∪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845" y="4707742"/>
                <a:ext cx="3924303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"/>
          <p:cNvSpPr/>
          <p:nvPr/>
        </p:nvSpPr>
        <p:spPr>
          <a:xfrm>
            <a:off x="4813844" y="4319352"/>
            <a:ext cx="39243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i="0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Reunião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Retângulo arredondado 24"/>
          <p:cNvSpPr/>
          <p:nvPr/>
        </p:nvSpPr>
        <p:spPr>
          <a:xfrm>
            <a:off x="4830353" y="4319352"/>
            <a:ext cx="3907795" cy="844925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33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9" grpId="0"/>
      <p:bldP spid="10" grpId="0"/>
      <p:bldP spid="11" grpId="0"/>
      <p:bldP spid="5" grpId="0" animBg="1"/>
      <p:bldP spid="13" grpId="0"/>
      <p:bldP spid="15" grpId="0"/>
      <p:bldP spid="16" grpId="0" animBg="1"/>
      <p:bldP spid="18" grpId="0"/>
      <p:bldP spid="19" grpId="0"/>
      <p:bldP spid="20" grpId="0"/>
      <p:bldP spid="21" grpId="0" animBg="1"/>
      <p:bldP spid="22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Interseção e reunião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677853" y="800100"/>
            <a:ext cx="80547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Existência de elemento neutro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/>
              <p:cNvSpPr/>
              <p:nvPr/>
            </p:nvSpPr>
            <p:spPr>
              <a:xfrm>
                <a:off x="661345" y="1735327"/>
                <a:ext cx="392430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é o elemento neutro da interseção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∩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∩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1735327"/>
                <a:ext cx="3924303" cy="923330"/>
              </a:xfrm>
              <a:prstGeom prst="rect">
                <a:avLst/>
              </a:prstGeom>
              <a:blipFill rotWithShape="0">
                <a:blip r:embed="rId3"/>
                <a:stretch>
                  <a:fillRect r="-7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"/>
          <p:cNvSpPr/>
          <p:nvPr/>
        </p:nvSpPr>
        <p:spPr>
          <a:xfrm>
            <a:off x="661344" y="1346937"/>
            <a:ext cx="392430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i="0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Interseção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677853" y="1346937"/>
            <a:ext cx="3907795" cy="1311720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"/>
              <p:cNvSpPr/>
              <p:nvPr/>
            </p:nvSpPr>
            <p:spPr>
              <a:xfrm>
                <a:off x="4797336" y="1735327"/>
                <a:ext cx="392430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é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 elemento neutro da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reunião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∪∅=∅∪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336" y="1735327"/>
                <a:ext cx="3924303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"/>
          <p:cNvSpPr/>
          <p:nvPr/>
        </p:nvSpPr>
        <p:spPr>
          <a:xfrm>
            <a:off x="4797335" y="1346937"/>
            <a:ext cx="39243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i="0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Reunião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4813844" y="1346937"/>
            <a:ext cx="3907795" cy="131956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tângulo 25"/>
          <p:cNvSpPr/>
          <p:nvPr/>
        </p:nvSpPr>
        <p:spPr>
          <a:xfrm>
            <a:off x="661344" y="3002970"/>
            <a:ext cx="80547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Existência de elemento absorvente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44836" y="3938197"/>
                <a:ext cx="392430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é o elemento absorvente da interseção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𝐴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∩∅=∅∩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𝐴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∅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6" y="3938197"/>
                <a:ext cx="3924303" cy="13388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44835" y="3549807"/>
            <a:ext cx="392430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i="0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Interseção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661344" y="3549807"/>
            <a:ext cx="3907795" cy="1727218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4780827" y="3938197"/>
                <a:ext cx="392430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é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 elemento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absorvente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da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reunião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∪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∪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𝑈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827" y="3938197"/>
                <a:ext cx="3924303" cy="13388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6"/>
          <p:cNvSpPr/>
          <p:nvPr/>
        </p:nvSpPr>
        <p:spPr>
          <a:xfrm>
            <a:off x="4780826" y="3549807"/>
            <a:ext cx="39243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i="0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Reunião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Retângulo arredondado 31"/>
          <p:cNvSpPr/>
          <p:nvPr/>
        </p:nvSpPr>
        <p:spPr>
          <a:xfrm>
            <a:off x="4797335" y="3549807"/>
            <a:ext cx="3907795" cy="1727218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72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5" grpId="0" animBg="1"/>
      <p:bldP spid="13" grpId="0"/>
      <p:bldP spid="15" grpId="0"/>
      <p:bldP spid="16" grpId="0" animBg="1"/>
      <p:bldP spid="26" grpId="0"/>
      <p:bldP spid="27" grpId="0"/>
      <p:bldP spid="28" grpId="0"/>
      <p:bldP spid="29" grpId="0" animBg="1"/>
      <p:bldP spid="30" grpId="0"/>
      <p:bldP spid="31" grpId="0"/>
      <p:bldP spid="3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9263</TotalTime>
  <Words>1342</Words>
  <Application>Microsoft Office PowerPoint</Application>
  <PresentationFormat>Apresentação no Ecrã (4:3)</PresentationFormat>
  <Paragraphs>193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Tema do Office</vt:lpstr>
      <vt:lpstr>Propriedades das operações sobre conjuntos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578</cp:revision>
  <dcterms:created xsi:type="dcterms:W3CDTF">2015-12-10T15:13:19Z</dcterms:created>
  <dcterms:modified xsi:type="dcterms:W3CDTF">2017-07-21T08:57:16Z</dcterms:modified>
</cp:coreProperties>
</file>