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580" r:id="rId3"/>
    <p:sldId id="632" r:id="rId4"/>
    <p:sldId id="545" r:id="rId5"/>
    <p:sldId id="546" r:id="rId6"/>
    <p:sldId id="633" r:id="rId7"/>
    <p:sldId id="634" r:id="rId8"/>
    <p:sldId id="635" r:id="rId9"/>
    <p:sldId id="636" r:id="rId10"/>
    <p:sldId id="637" r:id="rId11"/>
    <p:sldId id="638" r:id="rId12"/>
    <p:sldId id="639" r:id="rId13"/>
    <p:sldId id="641" r:id="rId14"/>
    <p:sldId id="642" r:id="rId15"/>
    <p:sldId id="644" r:id="rId16"/>
    <p:sldId id="64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500">
          <p15:clr>
            <a:srgbClr val="A4A3A4"/>
          </p15:clr>
        </p15:guide>
        <p15:guide id="4" pos="6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áudia Araúj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929"/>
    <a:srgbClr val="05AAB0"/>
    <a:srgbClr val="6AA342"/>
    <a:srgbClr val="00B6B5"/>
    <a:srgbClr val="BA051E"/>
    <a:srgbClr val="0D677A"/>
    <a:srgbClr val="ED1C24"/>
    <a:srgbClr val="4F81BD"/>
    <a:srgbClr val="00ADE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9291" autoAdjust="0"/>
  </p:normalViewPr>
  <p:slideViewPr>
    <p:cSldViewPr snapToGrid="0" snapToObjects="1">
      <p:cViewPr>
        <p:scale>
          <a:sx n="80" d="100"/>
          <a:sy n="80" d="100"/>
        </p:scale>
        <p:origin x="-1836" y="-366"/>
      </p:cViewPr>
      <p:guideLst>
        <p:guide orient="horz" pos="482"/>
        <p:guide orient="horz" pos="500"/>
        <p:guide pos="612"/>
        <p:guide pos="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28-07-2017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549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60197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92725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2226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1000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7905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3498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3261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946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1120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9866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7197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58796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7596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2132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9033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7/28/2017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image" Target="../media/image91.png"/><Relationship Id="rId21" Type="http://schemas.openxmlformats.org/officeDocument/2006/relationships/image" Target="../media/image109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24" Type="http://schemas.openxmlformats.org/officeDocument/2006/relationships/image" Target="../media/image112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23" Type="http://schemas.openxmlformats.org/officeDocument/2006/relationships/image" Target="../media/image111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117.png"/><Relationship Id="rId21" Type="http://schemas.openxmlformats.org/officeDocument/2006/relationships/image" Target="../media/image135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1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8866" y="2511097"/>
            <a:ext cx="5465134" cy="1835807"/>
          </a:xfrm>
        </p:spPr>
        <p:txBody>
          <a:bodyPr>
            <a:noAutofit/>
          </a:bodyPr>
          <a:lstStyle/>
          <a:p>
            <a:r>
              <a:rPr lang="pt-PT" sz="48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exponenciais</a:t>
            </a:r>
            <a:endParaRPr lang="en-US" sz="48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Modelos exponenciais | Resumo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90307"/>
              </p:ext>
            </p:extLst>
          </p:nvPr>
        </p:nvGraphicFramePr>
        <p:xfrm>
          <a:off x="672351" y="1048872"/>
          <a:ext cx="7683997" cy="5468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476"/>
                <a:gridCol w="3953646"/>
                <a:gridCol w="2127875"/>
              </a:tblGrid>
              <a:tr h="500754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Designação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5AA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5AA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Gráfico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5AAB0"/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Decaimento radioativo 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Crescimento populacional Malthusiano 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800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Modelo de Newton de aquecimento/ arrefecimento</a:t>
                      </a:r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5AA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367333" y="2001966"/>
                <a:ext cx="2009653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333" y="2001966"/>
                <a:ext cx="2009653" cy="295594"/>
              </a:xfrm>
              <a:prstGeom prst="rect">
                <a:avLst/>
              </a:prstGeom>
              <a:blipFill rotWithShape="0">
                <a:blip r:embed="rId3"/>
                <a:stretch>
                  <a:fillRect l="-1212" b="-183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267337" y="3250654"/>
                <a:ext cx="2209644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37" y="3250654"/>
                <a:ext cx="2209644" cy="295594"/>
              </a:xfrm>
              <a:prstGeom prst="rect">
                <a:avLst/>
              </a:prstGeom>
              <a:blipFill rotWithShape="0">
                <a:blip r:embed="rId4"/>
                <a:stretch>
                  <a:fillRect l="-1934" b="-183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369174" y="5138232"/>
                <a:ext cx="3865289" cy="317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174" y="5138232"/>
                <a:ext cx="3865289" cy="317844"/>
              </a:xfrm>
              <a:prstGeom prst="rect">
                <a:avLst/>
              </a:prstGeom>
              <a:blipFill rotWithShape="0">
                <a:blip r:embed="rId5"/>
                <a:stretch>
                  <a:fillRect l="-946" b="-96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4731" y="2844929"/>
            <a:ext cx="1734671" cy="119575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4731" y="1560333"/>
            <a:ext cx="1734671" cy="117886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6424731" y="5298659"/>
            <a:ext cx="1734671" cy="118334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00"/>
          <a:stretch/>
        </p:blipFill>
        <p:spPr>
          <a:xfrm>
            <a:off x="6424730" y="4101577"/>
            <a:ext cx="1734671" cy="118334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57" y="4716824"/>
            <a:ext cx="2031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6542915" y="4505741"/>
                <a:ext cx="3086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2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pt-PT" sz="1200" dirty="0"/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915" y="4505741"/>
                <a:ext cx="308674" cy="2769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666" y="5961580"/>
            <a:ext cx="2095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ixaDeTexto 15"/>
              <p:cNvSpPr txBox="1"/>
              <p:nvPr/>
            </p:nvSpPr>
            <p:spPr>
              <a:xfrm>
                <a:off x="6557714" y="5836539"/>
                <a:ext cx="30867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2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pt-PT" sz="1200" dirty="0"/>
              </a:p>
            </p:txBody>
          </p:sp>
        </mc:Choice>
        <mc:Fallback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714" y="5836539"/>
                <a:ext cx="308674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24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45695"/>
                <a:ext cx="8054794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população da Nova Zelândia era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1,218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habitantes em 1921 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344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PT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habitantes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em 1926. 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Supondo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 a evolução da população deste país obedecia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uma lei Malthusiana (taxa constante de crescimento populacional por habitante), determina a população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para qualquer instante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Sabendo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 os valores reais eram, em milhões de habitantes, respetivamente,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1,491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em 1935,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1,648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em 1945,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1,923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em 1953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14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em 1977, discute a adequação do modelo adotado à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realidade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no período de tempo considerado, calculando as percentagens de erro do modelo relativamente aos dados reais. </a:t>
                </a: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54794" cy="4247317"/>
              </a:xfrm>
              <a:prstGeom prst="rect">
                <a:avLst/>
              </a:prstGeom>
              <a:blipFill rotWithShape="0">
                <a:blip r:embed="rId3"/>
                <a:stretch>
                  <a:fillRect l="-605" b="-1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3489319" y="5141081"/>
                <a:ext cx="523232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pt-PT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Caderno de Apoio às Metas Curriculares, </a:t>
                </a:r>
                <a14:m>
                  <m:oMath xmlns:m="http://schemas.openxmlformats.org/officeDocument/2006/math">
                    <m:r>
                      <a:rPr lang="pt-PT" sz="1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pt-PT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.º </a:t>
                </a:r>
                <a:r>
                  <a:rPr lang="pt-P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ano</a:t>
                </a: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19" y="5141081"/>
                <a:ext cx="5232322" cy="338554"/>
              </a:xfrm>
              <a:prstGeom prst="rect">
                <a:avLst/>
              </a:prstGeom>
              <a:blipFill rotWithShape="0">
                <a:blip r:embed="rId4"/>
                <a:stretch>
                  <a:fillRect t="-5357" r="-582" b="-2142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25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66847" y="945695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1385332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 população da Nova Zelândia, em milhões de habitantes, após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anos desde o início de 1921.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85332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66847" y="2187203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obedece a uma lei Malthusiana, é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definida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por um modelo do tipo: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2187203"/>
                <a:ext cx="8049289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06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467178" y="2941373"/>
                <a:ext cx="2209644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78" y="2941373"/>
                <a:ext cx="2209644" cy="295594"/>
              </a:xfrm>
              <a:prstGeom prst="rect">
                <a:avLst/>
              </a:prstGeom>
              <a:blipFill rotWithShape="0">
                <a:blip r:embed="rId5"/>
                <a:stretch>
                  <a:fillRect l="-1934" b="-187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72352" y="3294093"/>
                <a:ext cx="804378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Consideremos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Então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(0)=1,218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(5)=1,344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294093"/>
                <a:ext cx="8043784" cy="923330"/>
              </a:xfrm>
              <a:prstGeom prst="rect">
                <a:avLst/>
              </a:prstGeom>
              <a:blipFill rotWithShape="0">
                <a:blip r:embed="rId6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672352" y="4248363"/>
                <a:ext cx="4303060" cy="2955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=1,218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248363"/>
                <a:ext cx="4303060" cy="295594"/>
              </a:xfrm>
              <a:prstGeom prst="rect">
                <a:avLst/>
              </a:prstGeom>
              <a:blipFill rotWithShape="0">
                <a:blip r:embed="rId7"/>
                <a:stretch>
                  <a:fillRect b="-1041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672352" y="4696357"/>
                <a:ext cx="43030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=1,344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696357"/>
                <a:ext cx="4303060" cy="276999"/>
              </a:xfrm>
              <a:prstGeom prst="rect">
                <a:avLst/>
              </a:prstGeom>
              <a:blipFill rotWithShape="0">
                <a:blip r:embed="rId8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002656" y="4640892"/>
                <a:ext cx="2861617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1,218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=1,344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56" y="4640892"/>
                <a:ext cx="2861617" cy="38792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4670509" y="4513223"/>
                <a:ext cx="2300565" cy="642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×5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1,344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1,218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509" y="4513223"/>
                <a:ext cx="2300565" cy="64203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2002656" y="5172863"/>
                <a:ext cx="286931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1,344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1,218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56" y="5172863"/>
                <a:ext cx="2869312" cy="71468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4652999" y="5176882"/>
                <a:ext cx="2799549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func>
                        <m:func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1,344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1,218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999" y="5176882"/>
                <a:ext cx="2799549" cy="71468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3303159" y="6253421"/>
                <a:ext cx="2645789" cy="4312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b="1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𝟐𝟏𝟖</m:t>
                      </m:r>
                      <m:sSup>
                        <m:sSup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f>
                            <m:fPr>
                              <m:ctrlP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  <m:func>
                            <m:funcPr>
                              <m:ctrlP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pt-PT" b="1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b="1" i="1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b="1" i="1">
                                          <a:solidFill>
                                            <a:srgbClr val="F47929"/>
                                          </a:solidFill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1" i="1">
                                          <a:solidFill>
                                            <a:srgbClr val="F4792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pt-PT" b="1" i="1">
                                          <a:solidFill>
                                            <a:srgbClr val="F4792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t-PT" b="1" i="1">
                                          <a:solidFill>
                                            <a:srgbClr val="F4792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𝟑𝟒𝟒</m:t>
                                      </m:r>
                                    </m:num>
                                    <m:den>
                                      <m:r>
                                        <a:rPr lang="pt-PT" b="1" i="1">
                                          <a:solidFill>
                                            <a:srgbClr val="F4792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pt-PT" b="1" i="1">
                                          <a:solidFill>
                                            <a:srgbClr val="F4792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pt-PT" b="1" i="1">
                                          <a:solidFill>
                                            <a:srgbClr val="F4792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𝟐𝟏𝟖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pt-PT" b="1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159" y="6253421"/>
                <a:ext cx="2645789" cy="43127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/>
          <p:cNvSpPr/>
          <p:nvPr/>
        </p:nvSpPr>
        <p:spPr>
          <a:xfrm>
            <a:off x="677857" y="5827801"/>
            <a:ext cx="804378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Assim, tem-se que:</a:t>
            </a:r>
          </a:p>
        </p:txBody>
      </p:sp>
    </p:spTree>
    <p:extLst>
      <p:ext uri="{BB962C8B-B14F-4D97-AF65-F5344CB8AC3E}">
        <p14:creationId xmlns:p14="http://schemas.microsoft.com/office/powerpoint/2010/main" val="423979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3" grpId="0"/>
      <p:bldP spid="9" grpId="0"/>
      <p:bldP spid="4" grpId="0" build="p"/>
      <p:bldP spid="11" grpId="0"/>
      <p:bldP spid="12" grpId="0"/>
      <p:bldP spid="5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66847" y="945695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1385332"/>
                <a:ext cx="8049289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acordo com 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modelo, determinemos a população em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1935 (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1945 (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=24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), 1953 (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em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1977 (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=56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):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85332"/>
                <a:ext cx="8049289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606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72352" y="2364943"/>
                <a:ext cx="40538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(14)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364943"/>
                <a:ext cx="4053894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902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576422" y="2321487"/>
                <a:ext cx="2447658" cy="516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=1,218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1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func>
                            <m:func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1,344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1,218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422" y="2321487"/>
                <a:ext cx="2447658" cy="51655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878256" y="2522033"/>
                <a:ext cx="847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1,605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256" y="2522033"/>
                <a:ext cx="847989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878" r="-7194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4928150" y="2364943"/>
                <a:ext cx="40538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(24)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50" y="2364943"/>
                <a:ext cx="4053894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902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5832220" y="2321487"/>
                <a:ext cx="2447658" cy="516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=1,218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1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func>
                            <m:func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1,344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1,218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220" y="2321487"/>
                <a:ext cx="2447658" cy="51655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8134054" y="2522033"/>
                <a:ext cx="847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1,954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054" y="2522033"/>
                <a:ext cx="847989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878" r="-7194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77856" y="2961269"/>
                <a:ext cx="40538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(32)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6" y="2961269"/>
                <a:ext cx="4053894" cy="507831"/>
              </a:xfrm>
              <a:prstGeom prst="rect">
                <a:avLst/>
              </a:prstGeom>
              <a:blipFill rotWithShape="0">
                <a:blip r:embed="rId10"/>
                <a:stretch>
                  <a:fillRect l="-902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1581926" y="2917813"/>
                <a:ext cx="2447658" cy="516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=1,218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1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func>
                            <m:func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1,344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1,218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926" y="2917813"/>
                <a:ext cx="2447658" cy="5165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3883760" y="3118359"/>
                <a:ext cx="847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2,287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760" y="3118359"/>
                <a:ext cx="847989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878" r="-7194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4928149" y="2956122"/>
                <a:ext cx="40538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(56)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149" y="2956122"/>
                <a:ext cx="4053894" cy="507831"/>
              </a:xfrm>
              <a:prstGeom prst="rect">
                <a:avLst/>
              </a:prstGeom>
              <a:blipFill rotWithShape="0">
                <a:blip r:embed="rId13"/>
                <a:stretch>
                  <a:fillRect l="-902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5832219" y="2912666"/>
                <a:ext cx="2447658" cy="516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=1,218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1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func>
                            <m:func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1,344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1,218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56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219" y="2912666"/>
                <a:ext cx="2447658" cy="51655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8134053" y="3113212"/>
                <a:ext cx="8479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3,668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053" y="3113212"/>
                <a:ext cx="847989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878" r="-7194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 32"/>
          <p:cNvSpPr/>
          <p:nvPr/>
        </p:nvSpPr>
        <p:spPr>
          <a:xfrm>
            <a:off x="677856" y="3375430"/>
            <a:ext cx="804928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Calculemos, agora, as percentagens de erro do modelo relativamente aos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dados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reais: 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672352" y="4291522"/>
            <a:ext cx="405389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47929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4928150" y="4291522"/>
            <a:ext cx="40538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47929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677856" y="4976172"/>
            <a:ext cx="405389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47929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4928149" y="4971025"/>
            <a:ext cx="4053894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47929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083169" y="4216085"/>
                <a:ext cx="1602683" cy="616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1,491−1,605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1,491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69" y="4216085"/>
                <a:ext cx="1602683" cy="61625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2658604" y="4384627"/>
                <a:ext cx="7966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7,6%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604" y="4384627"/>
                <a:ext cx="796693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3053" r="-8397" b="-130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5350071" y="4193676"/>
                <a:ext cx="1602683" cy="6162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1,648−1,954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1,648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071" y="4193676"/>
                <a:ext cx="1602683" cy="616259"/>
              </a:xfrm>
              <a:prstGeom prst="rect">
                <a:avLst/>
              </a:prstGeom>
              <a:blipFill rotWithShape="0">
                <a:blip r:embed="rId18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6925506" y="4362218"/>
                <a:ext cx="9249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18,6%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506" y="4362218"/>
                <a:ext cx="924933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2632" r="-7237"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1083169" y="4890657"/>
                <a:ext cx="1599733" cy="549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1,923−2,287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1,923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69" y="4890657"/>
                <a:ext cx="1599733" cy="54970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658604" y="5059199"/>
                <a:ext cx="9249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18,9%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604" y="5059199"/>
                <a:ext cx="924933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2632" r="-7237"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5350071" y="4894576"/>
                <a:ext cx="1471492" cy="5497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3,14−3,668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3,14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071" y="4894576"/>
                <a:ext cx="1471492" cy="54970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6804483" y="5063118"/>
                <a:ext cx="9249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16,8%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483" y="5063118"/>
                <a:ext cx="924933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2632" r="-7237"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7855" y="5475253"/>
                <a:ext cx="8049289" cy="128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erro cometido é mais significativo quando a previsão se refere a anos mais afastados de 1926, nunca atingindo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milhões 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habitantes.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devem-se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reexaminar os pressupostos que serviram de base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este modelo.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5" y="5475253"/>
                <a:ext cx="8049289" cy="1287532"/>
              </a:xfrm>
              <a:prstGeom prst="rect">
                <a:avLst/>
              </a:prstGeom>
              <a:blipFill rotWithShape="0">
                <a:blip r:embed="rId24"/>
                <a:stretch>
                  <a:fillRect l="-606" r="-908" b="-71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30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7" grpId="0"/>
      <p:bldP spid="8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" grpId="0"/>
      <p:bldP spid="4" grpId="0"/>
      <p:bldP spid="38" grpId="0"/>
      <p:bldP spid="39" grpId="0"/>
      <p:bldP spid="40" grpId="0"/>
      <p:bldP spid="41" grpId="0"/>
      <p:bldP spid="42" grpId="0"/>
      <p:bldP spid="4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45695"/>
                <a:ext cx="8054794" cy="3831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chávena com água acabada de ferver (que se admite estar à temperatura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º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é deixada a arrefecer numa sala que está a uma temperatura constante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º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Sabendo que a taxa de variação da temperatura em cada instante é diretamente proporcional à diferença entre a temperatura ambiente e a temperatura da água, nesse instante, e sabendo que ao fim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minutos a temperatura da água atinge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º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determina ao fim de quanto tempo a temperatura da água atingirá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º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Apresenta o resultado em minutos, arredondado às unidades.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54794" cy="3831818"/>
              </a:xfrm>
              <a:prstGeom prst="rect">
                <a:avLst/>
              </a:prstGeom>
              <a:blipFill rotWithShape="0">
                <a:blip r:embed="rId3"/>
                <a:stretch>
                  <a:fillRect l="-605" b="-3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2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3489319" y="4683384"/>
                <a:ext cx="523232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pt-PT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Caderno de Apoio às Metas Curriculares, </a:t>
                </a:r>
                <a14:m>
                  <m:oMath xmlns:m="http://schemas.openxmlformats.org/officeDocument/2006/math">
                    <m:r>
                      <a:rPr lang="pt-PT" sz="1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pt-PT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.º </a:t>
                </a:r>
                <a:r>
                  <a:rPr lang="pt-P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ano</a:t>
                </a: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319" y="4683384"/>
                <a:ext cx="5232322" cy="338554"/>
              </a:xfrm>
              <a:prstGeom prst="rect">
                <a:avLst/>
              </a:prstGeom>
              <a:blipFill rotWithShape="0">
                <a:blip r:embed="rId4"/>
                <a:stretch>
                  <a:fillRect t="-5357" r="-582" b="-2142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61342" y="4899131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61342" y="5771062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−25</m:t>
                        </m:r>
                      </m:e>
                    </m:d>
                  </m:oMath>
                </a14:m>
                <a:endParaRPr lang="pt-PT" dirty="0"/>
              </a:p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=100</m:t>
                    </m:r>
                  </m:oMath>
                </a14:m>
                <a:r>
                  <a:rPr lang="pt-PT" b="0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=80</m:t>
                    </m:r>
                  </m:oMath>
                </a14:m>
                <a:endParaRPr lang="pt-PT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5771062"/>
                <a:ext cx="8049289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454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1" y="5314527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 temperatura da água,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minutos após ter sido deixada a arrefecer.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5314527"/>
                <a:ext cx="8049289" cy="456535"/>
              </a:xfrm>
              <a:prstGeom prst="rect">
                <a:avLst/>
              </a:prstGeom>
              <a:blipFill rotWithShape="0">
                <a:blip r:embed="rId6"/>
                <a:stretch>
                  <a:fillRect l="-606" r="-1363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69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33" grpId="0"/>
      <p:bldP spid="7" grpId="0"/>
      <p:bldP spid="8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66847" y="945695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2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1385332"/>
                <a:ext cx="804928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função definida por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tem-se que: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85332"/>
                <a:ext cx="8049289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66847" y="2242547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′(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2242547"/>
                <a:ext cx="8049289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454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463342" y="2330827"/>
                <a:ext cx="16894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−25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342" y="2330827"/>
                <a:ext cx="1689437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66847" y="2774570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2774570"/>
                <a:ext cx="8049289" cy="456535"/>
              </a:xfrm>
              <a:prstGeom prst="rect">
                <a:avLst/>
              </a:prstGeom>
              <a:blipFill rotWithShape="0">
                <a:blip r:embed="rId6"/>
                <a:stretch>
                  <a:fillRect l="-454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942512" y="2327713"/>
                <a:ext cx="9605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512" y="2327713"/>
                <a:ext cx="96058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409554" y="2783881"/>
                <a:ext cx="1480982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−25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554" y="2783881"/>
                <a:ext cx="1480982" cy="5078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2685695" y="2775138"/>
                <a:ext cx="140294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100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−25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695" y="2775138"/>
                <a:ext cx="1402948" cy="5078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/>
              <p:cNvSpPr/>
              <p:nvPr/>
            </p:nvSpPr>
            <p:spPr>
              <a:xfrm>
                <a:off x="3890522" y="2779177"/>
                <a:ext cx="74251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522" y="2779177"/>
                <a:ext cx="742511" cy="5078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666847" y="3299887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299887"/>
                <a:ext cx="8049289" cy="456535"/>
              </a:xfrm>
              <a:prstGeom prst="rect">
                <a:avLst/>
              </a:prstGeom>
              <a:blipFill rotWithShape="0">
                <a:blip r:embed="rId11"/>
                <a:stretch>
                  <a:fillRect l="-454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1409554" y="3309198"/>
                <a:ext cx="1480982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−25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554" y="3309198"/>
                <a:ext cx="1480982" cy="5078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2685695" y="3300455"/>
                <a:ext cx="127470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80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−25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695" y="3300455"/>
                <a:ext cx="1274708" cy="5078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3796393" y="3304494"/>
                <a:ext cx="74251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393" y="3304494"/>
                <a:ext cx="742511" cy="50783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672352" y="3825204"/>
                <a:ext cx="8049289" cy="930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𝑘𝑓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conclui-se que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Podemos escrever o seguinte: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825204"/>
                <a:ext cx="8049289" cy="930768"/>
              </a:xfrm>
              <a:prstGeom prst="rect">
                <a:avLst/>
              </a:prstGeom>
              <a:blipFill rotWithShape="0">
                <a:blip r:embed="rId15"/>
                <a:stretch>
                  <a:fillRect l="-606" b="-39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666848" y="4808254"/>
                <a:ext cx="2252420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=75</m:t>
                              </m:r>
                            </m: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8" y="4808254"/>
                <a:ext cx="2252420" cy="61786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1897891" y="4774541"/>
                <a:ext cx="2252420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=75</m:t>
                              </m:r>
                            </m: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891" y="4774541"/>
                <a:ext cx="2252420" cy="61786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3388196" y="4642711"/>
                <a:ext cx="2252420" cy="8842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=75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55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75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196" y="4642711"/>
                <a:ext cx="2252420" cy="88428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4850338" y="4570638"/>
                <a:ext cx="2252420" cy="1025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=75</m:t>
                              </m:r>
                            </m:e>
                            <m:e>
                              <m:r>
                                <a:rPr lang="pt-PT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PT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55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75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338" y="4570638"/>
                <a:ext cx="2252420" cy="102566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6669733" y="4570638"/>
                <a:ext cx="2252420" cy="1025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pt-PT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=75</m:t>
                              </m:r>
                            </m:e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2 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pt-PT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num>
                                        <m:den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733" y="4570638"/>
                <a:ext cx="2252420" cy="1025665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2332895" y="5725340"/>
                <a:ext cx="2160784" cy="499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75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2 </m:t>
                              </m:r>
                            </m:den>
                          </m:f>
                          <m:func>
                            <m:func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895" y="5725340"/>
                <a:ext cx="2160784" cy="499817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4883329" y="5729752"/>
                <a:ext cx="2702535" cy="499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25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75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2 </m:t>
                              </m:r>
                            </m:den>
                          </m:f>
                          <m:func>
                            <m:func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329" y="5729752"/>
                <a:ext cx="2702535" cy="49981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 44"/>
          <p:cNvSpPr/>
          <p:nvPr/>
        </p:nvSpPr>
        <p:spPr>
          <a:xfrm>
            <a:off x="663041" y="5775895"/>
            <a:ext cx="804928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6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9" grpId="0"/>
      <p:bldP spid="7" grpId="0"/>
      <p:bldP spid="21" grpId="0"/>
      <p:bldP spid="3" grpId="0"/>
      <p:bldP spid="4" grpId="0"/>
      <p:bldP spid="34" grpId="0"/>
      <p:bldP spid="35" grpId="0"/>
      <p:bldP spid="36" grpId="0"/>
      <p:bldP spid="37" grpId="0"/>
      <p:bldP spid="38" grpId="0"/>
      <p:bldP spid="39" grpId="0"/>
      <p:bldP spid="40" grpId="0" build="p"/>
      <p:bldP spid="5" grpId="0"/>
      <p:bldP spid="41" grpId="0"/>
      <p:bldP spid="42" grpId="0"/>
      <p:bldP spid="43" grpId="0"/>
      <p:bldP spid="44" grpId="0"/>
      <p:bldP spid="9" grpId="0"/>
      <p:bldP spid="10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66847" y="945695"/>
            <a:ext cx="80547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2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1385332"/>
                <a:ext cx="8049289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valor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que pretendemos determinar é a solução da equação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85332"/>
                <a:ext cx="8049289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63041" y="1984785"/>
                <a:ext cx="12269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41" y="1984785"/>
                <a:ext cx="1226939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773638" y="1889771"/>
                <a:ext cx="2645789" cy="4074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25+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75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2 </m:t>
                              </m:r>
                            </m:den>
                          </m:f>
                          <m:func>
                            <m:func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p>
                      <m: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38" y="1889771"/>
                <a:ext cx="2645789" cy="4074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1773638" y="2440173"/>
                <a:ext cx="1857110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2 </m:t>
                              </m:r>
                            </m:den>
                          </m:f>
                          <m:func>
                            <m:func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sup>
                      </m:sSup>
                      <m: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75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38" y="2440173"/>
                <a:ext cx="1857110" cy="5241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1773638" y="3048853"/>
                <a:ext cx="253742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2 </m:t>
                          </m:r>
                        </m:den>
                      </m:f>
                      <m:func>
                        <m:funcPr>
                          <m:ctrlPr>
                            <a:rPr lang="pt-PT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ln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3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38" y="3048853"/>
                <a:ext cx="2537425" cy="6223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1773638" y="3765846"/>
                <a:ext cx="239636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ln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3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38" y="3765846"/>
                <a:ext cx="2396362" cy="62235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1773638" y="4483564"/>
                <a:ext cx="2268121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ln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9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38" y="4483564"/>
                <a:ext cx="2268121" cy="62235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1773638" y="5201282"/>
                <a:ext cx="1466299" cy="938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ln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9 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func>
                            <m:func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11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38" y="5201282"/>
                <a:ext cx="1466299" cy="93814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/>
              <p:cNvSpPr txBox="1"/>
              <p:nvPr/>
            </p:nvSpPr>
            <p:spPr>
              <a:xfrm>
                <a:off x="3241343" y="5372625"/>
                <a:ext cx="180068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log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9 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1" name="CaixaDeTexto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343" y="5372625"/>
                <a:ext cx="1800686" cy="62235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5002472" y="5536938"/>
                <a:ext cx="1586395" cy="427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log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472" y="5536938"/>
                <a:ext cx="1586395" cy="427105"/>
              </a:xfrm>
              <a:prstGeom prst="rect">
                <a:avLst/>
              </a:prstGeom>
              <a:blipFill rotWithShape="0">
                <a:blip r:embed="rId12"/>
                <a:stretch>
                  <a:fillRect l="-1923" b="-1428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/>
              <p:cNvSpPr/>
              <p:nvPr/>
            </p:nvSpPr>
            <p:spPr>
              <a:xfrm>
                <a:off x="672352" y="6162600"/>
                <a:ext cx="8049289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valor solicitado é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</m:oMath>
                </a14:m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minutos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tângu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6162600"/>
                <a:ext cx="8049289" cy="507831"/>
              </a:xfrm>
              <a:prstGeom prst="rect">
                <a:avLst/>
              </a:prstGeom>
              <a:blipFill rotWithShape="0">
                <a:blip r:embed="rId13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84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Modelos exponenciais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1844908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a função, de domínio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definida por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=5×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844908"/>
                <a:ext cx="8054794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45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6"/>
              <p:cNvSpPr/>
              <p:nvPr/>
            </p:nvSpPr>
            <p:spPr>
              <a:xfrm>
                <a:off x="666846" y="2267478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𝑓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′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5×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2267478"/>
                <a:ext cx="8054794" cy="5078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2756280" y="2359429"/>
                <a:ext cx="19854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5×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′×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280" y="2359429"/>
                <a:ext cx="198541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66846" y="3171252"/>
                <a:ext cx="806030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igualdade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d>
                      <m:d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traduz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relação de proporcionalidade entre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3171252"/>
                <a:ext cx="8060300" cy="923330"/>
              </a:xfrm>
              <a:prstGeom prst="rect">
                <a:avLst/>
              </a:prstGeom>
              <a:blipFill rotWithShape="0">
                <a:blip r:embed="rId6"/>
                <a:stretch>
                  <a:fillRect r="-454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4524537" y="2360514"/>
                <a:ext cx="1604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=3×5×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537" y="2360514"/>
                <a:ext cx="160409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haveta à direita 7"/>
          <p:cNvSpPr/>
          <p:nvPr/>
        </p:nvSpPr>
        <p:spPr>
          <a:xfrm rot="5400000">
            <a:off x="5555345" y="2274054"/>
            <a:ext cx="144000" cy="792000"/>
          </a:xfrm>
          <a:prstGeom prst="rightBrace">
            <a:avLst/>
          </a:prstGeom>
          <a:ln>
            <a:solidFill>
              <a:srgbClr val="F47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5280872" y="2731318"/>
                <a:ext cx="6929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𝑓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872" y="2731318"/>
                <a:ext cx="692946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1498950" y="2839955"/>
                <a:ext cx="10584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950" y="2839955"/>
                <a:ext cx="1058431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6"/>
              <p:cNvSpPr/>
              <p:nvPr/>
            </p:nvSpPr>
            <p:spPr>
              <a:xfrm>
                <a:off x="672353" y="4066182"/>
                <a:ext cx="8054794" cy="45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Seja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𝑔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a função, de domínio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definida por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𝑔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=−5×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−0,2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4066182"/>
                <a:ext cx="8054794" cy="456472"/>
              </a:xfrm>
              <a:prstGeom prst="rect">
                <a:avLst/>
              </a:prstGeom>
              <a:blipFill rotWithShape="0">
                <a:blip r:embed="rId10"/>
                <a:stretch>
                  <a:fillRect l="-454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6"/>
              <p:cNvSpPr/>
              <p:nvPr/>
            </p:nvSpPr>
            <p:spPr>
              <a:xfrm>
                <a:off x="672352" y="4488752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𝑔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′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5×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−0,2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3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488752"/>
                <a:ext cx="8054794" cy="5078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3124855" y="4580703"/>
                <a:ext cx="27628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5×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′×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855" y="4580703"/>
                <a:ext cx="2762872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672352" y="5446314"/>
                <a:ext cx="8060300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igualdade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p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=−0,2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pt-PT" b="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traduz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uma relação de proporcionalidade entre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d>
                      <m:d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446314"/>
                <a:ext cx="8060300" cy="872034"/>
              </a:xfrm>
              <a:prstGeom prst="rect">
                <a:avLst/>
              </a:prstGeom>
              <a:blipFill rotWithShape="0">
                <a:blip r:embed="rId13"/>
                <a:stretch>
                  <a:fillRect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/>
              <p:cNvSpPr/>
              <p:nvPr/>
            </p:nvSpPr>
            <p:spPr>
              <a:xfrm>
                <a:off x="5646144" y="4581788"/>
                <a:ext cx="2573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=−0,2×(−5)×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4" name="Retângu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144" y="4581788"/>
                <a:ext cx="2573910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Chaveta à direita 54"/>
          <p:cNvSpPr/>
          <p:nvPr/>
        </p:nvSpPr>
        <p:spPr>
          <a:xfrm rot="5400000">
            <a:off x="7290052" y="4319675"/>
            <a:ext cx="144000" cy="1224000"/>
          </a:xfrm>
          <a:prstGeom prst="rightBrace">
            <a:avLst/>
          </a:prstGeom>
          <a:ln>
            <a:solidFill>
              <a:srgbClr val="F47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/>
              <p:cNvSpPr/>
              <p:nvPr/>
            </p:nvSpPr>
            <p:spPr>
              <a:xfrm>
                <a:off x="6926912" y="4979486"/>
                <a:ext cx="7046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𝑔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56" name="Retângulo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912" y="4979486"/>
                <a:ext cx="704616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/>
              <p:cNvSpPr/>
              <p:nvPr/>
            </p:nvSpPr>
            <p:spPr>
              <a:xfrm>
                <a:off x="1498950" y="5113670"/>
                <a:ext cx="14078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=−0,2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7" name="Retângu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950" y="5113670"/>
                <a:ext cx="1407886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6"/>
          <p:cNvSpPr/>
          <p:nvPr/>
        </p:nvSpPr>
        <p:spPr>
          <a:xfrm>
            <a:off x="666847" y="919086"/>
            <a:ext cx="8054794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As aplicações das funções exponenciais, na modelação de situações da vida real, são muito vastas e surgem nas mais diversas áreas do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conhecimento.</a:t>
            </a:r>
            <a:endParaRPr lang="pt-PT" dirty="0"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37751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0" grpId="0"/>
      <p:bldP spid="14" grpId="0"/>
      <p:bldP spid="30" grpId="0"/>
      <p:bldP spid="8" grpId="0" animBg="1"/>
      <p:bldP spid="9" grpId="0"/>
      <p:bldP spid="34" grpId="0"/>
      <p:bldP spid="35" grpId="0"/>
      <p:bldP spid="36" grpId="0"/>
      <p:bldP spid="37" grpId="0"/>
      <p:bldP spid="38" grpId="0"/>
      <p:bldP spid="54" grpId="0"/>
      <p:bldP spid="55" grpId="0" animBg="1"/>
      <p:bldP spid="56" grpId="0"/>
      <p:bldP spid="5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Modelos exponenciais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6"/>
              <p:cNvSpPr/>
              <p:nvPr/>
            </p:nvSpPr>
            <p:spPr>
              <a:xfrm>
                <a:off x="677858" y="3392438"/>
                <a:ext cx="8054794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Pretende-se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resolver problemas envolvendo um modelo matemático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que satisfaz uma equação do tipo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′=</m:t>
                    </m:r>
                    <m:r>
                      <a:rPr lang="pt-PT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𝑘𝑓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onde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𝑘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é um número real, isto é, uma equação cujas soluções são funções reais de variável real que em cada ponto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do respetivo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domínio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verifica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)=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𝑘𝑓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 </a:t>
                </a:r>
              </a:p>
            </p:txBody>
          </p:sp>
        </mc:Choice>
        <mc:Fallback xmlns="">
          <p:sp>
            <p:nvSpPr>
              <p:cNvPr id="3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8" y="3392438"/>
                <a:ext cx="8054794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605" r="-530" b="-20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6"/>
              <p:cNvSpPr/>
              <p:nvPr/>
            </p:nvSpPr>
            <p:spPr>
              <a:xfrm>
                <a:off x="666847" y="919086"/>
                <a:ext cx="8054794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A evolução de determinadas grandezas, como a massa de uma substância radioativa, a temperatura de alguns sistemas ou o número de indivíduos de certas populações, pode ser modelada por uma “</a:t>
                </a:r>
                <a:r>
                  <a:rPr lang="pt-PT" i="1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equação diferencial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</m:t>
                    </m:r>
                  </m:oMath>
                </a14:m>
                <a:r>
                  <a:rPr lang="pt-PT" i="1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.ª ordem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” da forma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𝑘𝑓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que traduz o facto de, em cada instante, a taxa de variação ser aproximadamente proporcional à </a:t>
                </a: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quantidade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de grandeza presente. </a:t>
                </a:r>
              </a:p>
            </p:txBody>
          </p:sp>
        </mc:Choice>
        <mc:Fallback xmlns="">
          <p:sp>
            <p:nvSpPr>
              <p:cNvPr id="5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19086"/>
                <a:ext cx="8054794" cy="2585323"/>
              </a:xfrm>
              <a:prstGeom prst="rect">
                <a:avLst/>
              </a:prstGeom>
              <a:blipFill rotWithShape="0">
                <a:blip r:embed="rId4"/>
                <a:stretch>
                  <a:fillRect l="-605" b="-9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54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12"/>
          <p:cNvSpPr/>
          <p:nvPr/>
        </p:nvSpPr>
        <p:spPr>
          <a:xfrm>
            <a:off x="526038" y="945694"/>
            <a:ext cx="8190098" cy="1761765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45695"/>
                <a:ext cx="8043783" cy="1761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Dados dois números reais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funções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𝑘𝑥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são soluções em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da equação diferencial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todas as soluções desta equação são desta forma.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43783" cy="1761764"/>
              </a:xfrm>
              <a:prstGeom prst="rect">
                <a:avLst/>
              </a:prstGeom>
              <a:blipFill rotWithShape="0">
                <a:blip r:embed="rId3"/>
                <a:stretch>
                  <a:fillRect l="-606" r="-682" b="-17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7858" y="2707459"/>
                <a:ext cx="8043783" cy="930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Comecemos por verificar que as funções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𝑘𝑥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são soluções,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 equação diferencial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′=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8" y="2707459"/>
                <a:ext cx="8043783" cy="930768"/>
              </a:xfrm>
              <a:prstGeom prst="rect">
                <a:avLst/>
              </a:prstGeom>
              <a:blipFill rotWithShape="0">
                <a:blip r:embed="rId4"/>
                <a:stretch>
                  <a:fillRect l="-455" r="-1212" b="-39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Modelos exponenciais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"/>
              <p:cNvSpPr/>
              <p:nvPr/>
            </p:nvSpPr>
            <p:spPr>
              <a:xfrm>
                <a:off x="677858" y="3549233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𝑓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′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𝑘𝑓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8" y="3549233"/>
                <a:ext cx="8054794" cy="5078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2316782" y="3611333"/>
                <a:ext cx="3163045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𝑘𝑥</m:t>
                              </m:r>
                            </m:sup>
                          </m:sSup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𝑘𝑥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782" y="3611333"/>
                <a:ext cx="3163045" cy="4049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haveta à direita 24"/>
          <p:cNvSpPr/>
          <p:nvPr/>
        </p:nvSpPr>
        <p:spPr>
          <a:xfrm rot="5400000">
            <a:off x="4819499" y="3549559"/>
            <a:ext cx="144000" cy="936000"/>
          </a:xfrm>
          <a:prstGeom prst="rightBrace">
            <a:avLst/>
          </a:prstGeom>
          <a:ln>
            <a:solidFill>
              <a:srgbClr val="05AA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4549791" y="4051929"/>
                <a:ext cx="69294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𝑓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791" y="4051929"/>
                <a:ext cx="69294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2333298" y="4251848"/>
                <a:ext cx="2057102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𝑘𝑐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𝑘𝑐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298" y="4251848"/>
                <a:ext cx="2057102" cy="37427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5271617" y="3638227"/>
                <a:ext cx="3474221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617" y="3638227"/>
                <a:ext cx="3474221" cy="37427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arredondado 3"/>
          <p:cNvSpPr/>
          <p:nvPr/>
        </p:nvSpPr>
        <p:spPr>
          <a:xfrm>
            <a:off x="2702859" y="4150983"/>
            <a:ext cx="1687541" cy="576000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" name="Conexão em ângulos retos 7"/>
          <p:cNvCxnSpPr>
            <a:stCxn id="4" idx="3"/>
          </p:cNvCxnSpPr>
          <p:nvPr/>
        </p:nvCxnSpPr>
        <p:spPr>
          <a:xfrm>
            <a:off x="4390400" y="4438983"/>
            <a:ext cx="1257365" cy="455746"/>
          </a:xfrm>
          <a:prstGeom prst="bentConnector3">
            <a:avLst>
              <a:gd name="adj1" fmla="val 15777"/>
            </a:avLst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/>
          <p:cNvSpPr/>
          <p:nvPr/>
        </p:nvSpPr>
        <p:spPr>
          <a:xfrm>
            <a:off x="5674659" y="4713536"/>
            <a:ext cx="2330417" cy="369332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Igualdade verdadeira</a:t>
            </a:r>
            <a:endParaRPr lang="pt-PT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666847" y="5177002"/>
                <a:ext cx="8054794" cy="930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Como chegamos a uma igualdade verdadeira, concluímos que 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definida por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𝑘𝑥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satisfaz a equação diferencial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′=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5177002"/>
                <a:ext cx="8054794" cy="930768"/>
              </a:xfrm>
              <a:prstGeom prst="rect">
                <a:avLst/>
              </a:prstGeom>
              <a:blipFill rotWithShape="0">
                <a:blip r:embed="rId10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65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/>
      <p:bldP spid="5" grpId="0"/>
      <p:bldP spid="17" grpId="0"/>
      <p:bldP spid="21" grpId="0"/>
      <p:bldP spid="25" grpId="0" animBg="1"/>
      <p:bldP spid="26" grpId="0"/>
      <p:bldP spid="28" grpId="0"/>
      <p:bldP spid="29" grpId="0"/>
      <p:bldP spid="4" grpId="0" animBg="1"/>
      <p:bldP spid="30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45695"/>
                <a:ext cx="8054794" cy="515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Vejamos agora que todas as soluções são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 forma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𝑘𝑥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54794" cy="515269"/>
              </a:xfrm>
              <a:prstGeom prst="rect">
                <a:avLst/>
              </a:prstGeom>
              <a:blipFill rotWithShape="0">
                <a:blip r:embed="rId3"/>
                <a:stretch>
                  <a:fillRect l="-454" b="-82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Modelos exponenciais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1371885"/>
                <a:ext cx="816236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Supondo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 uma dada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solução da equação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diferencial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′=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𝑘𝑓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71885"/>
                <a:ext cx="8162366" cy="507831"/>
              </a:xfrm>
              <a:prstGeom prst="rect">
                <a:avLst/>
              </a:prstGeom>
              <a:blipFill rotWithShape="0">
                <a:blip r:embed="rId4"/>
                <a:stretch>
                  <a:fillRect r="-7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66847" y="1798884"/>
                <a:ext cx="8054794" cy="898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𝑘𝑢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se multiplicarmos ambos os membros da igualdade por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𝑘𝑥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obtemos: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1798884"/>
                <a:ext cx="8054794" cy="898516"/>
              </a:xfrm>
              <a:prstGeom prst="rect">
                <a:avLst/>
              </a:prstGeom>
              <a:blipFill rotWithShape="0">
                <a:blip r:embed="rId5"/>
                <a:stretch>
                  <a:fillRect r="-1210" b="-816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672352" y="2643826"/>
                <a:ext cx="8054794" cy="515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𝑢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′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𝑘𝑢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643826"/>
                <a:ext cx="8054794" cy="51526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3809137" y="2720943"/>
                <a:ext cx="3827394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𝑢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′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𝑘𝑢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137" y="2720943"/>
                <a:ext cx="3827394" cy="374270"/>
              </a:xfrm>
              <a:prstGeom prst="rect">
                <a:avLst/>
              </a:prstGeom>
              <a:blipFill rotWithShape="0"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17"/>
              <p:cNvSpPr/>
              <p:nvPr/>
            </p:nvSpPr>
            <p:spPr>
              <a:xfrm>
                <a:off x="3809137" y="3118756"/>
                <a:ext cx="3966663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  <a:cs typeface="Lucida Grande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𝑢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𝑘𝑥</m:t>
                              </m:r>
                            </m:sup>
                          </m:sSup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137" y="3118756"/>
                <a:ext cx="3966663" cy="40498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3809137" y="3547282"/>
                <a:ext cx="2429447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Lucida Grande"/>
                            </a:rPr>
                            <m:t>𝑢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𝑘𝑥</m:t>
                              </m:r>
                            </m:sup>
                          </m:sSup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137" y="3547282"/>
                <a:ext cx="2429447" cy="4049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66847" y="4110335"/>
                <a:ext cx="8054794" cy="930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última equação leva-nos a concluir que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𝑢</m:t>
                    </m:r>
                    <m:d>
                      <m:d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constante, isto é, existe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tal que: </a:t>
                </a: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4110335"/>
                <a:ext cx="8054794" cy="930768"/>
              </a:xfrm>
              <a:prstGeom prst="rect">
                <a:avLst/>
              </a:prstGeom>
              <a:blipFill rotWithShape="0">
                <a:blip r:embed="rId10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72353" y="5033665"/>
                <a:ext cx="2420471" cy="374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82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𝑢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5033665"/>
                <a:ext cx="2420471" cy="37427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2625793" y="4946220"/>
                <a:ext cx="2420471" cy="58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⇔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𝑢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793" y="4946220"/>
                <a:ext cx="2420471" cy="58349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4237040" y="5033665"/>
                <a:ext cx="2420471" cy="374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⇔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Lucida Grande"/>
                        </a:rPr>
                        <m:t>𝑢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𝑘𝑥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40" y="5033665"/>
                <a:ext cx="2420471" cy="37427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2352" y="5495380"/>
                <a:ext cx="805479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Acabámos de provar que as funções dadas pelas expressões analíticas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pt-PT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as únicas soluções, em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da equação diferencial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′=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495380"/>
                <a:ext cx="8054793" cy="923330"/>
              </a:xfrm>
              <a:prstGeom prst="rect">
                <a:avLst/>
              </a:prstGeom>
              <a:blipFill rotWithShape="0">
                <a:blip r:embed="rId14"/>
                <a:stretch>
                  <a:fillRect l="-605" b="-460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999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3" grpId="0"/>
      <p:bldP spid="15" grpId="0"/>
      <p:bldP spid="16" grpId="0"/>
      <p:bldP spid="18" grpId="0"/>
      <p:bldP spid="19" grpId="0"/>
      <p:bldP spid="4" grpId="0"/>
      <p:bldP spid="21" grpId="0"/>
      <p:bldP spid="22" grpId="0"/>
      <p:bldP spid="25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66847" y="945695"/>
            <a:ext cx="8054794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As substâncias radioativas têm uma tendência natural para se desintegrarem. Assim, com o passar do tempo, a quantidade da substância original diminui.</a:t>
            </a:r>
          </a:p>
        </p:txBody>
      </p:sp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Modelos exponenciais | Decaimento radioativo </a:t>
            </a:r>
          </a:p>
        </p:txBody>
      </p:sp>
      <p:sp>
        <p:nvSpPr>
          <p:cNvPr id="4" name="Retângulo 3"/>
          <p:cNvSpPr/>
          <p:nvPr/>
        </p:nvSpPr>
        <p:spPr>
          <a:xfrm>
            <a:off x="666847" y="2143055"/>
            <a:ext cx="80547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análise do fenómeno físico responsável pela variação da massa destas substâncias sugere que a taxa de desintegração de uma substância radioativa é proporcional à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quantidade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da substância radioativa no instante considerado.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2353" y="3760308"/>
                <a:ext cx="805479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Verifica-se, então, que a função massa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substância radioativa presente numa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amostra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satisfaz uma equação do tipo: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3760308"/>
                <a:ext cx="8054793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5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012616" y="4684972"/>
                <a:ext cx="11187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616" y="4684972"/>
                <a:ext cx="111876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717" r="-4891" b="-88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66847" y="4908183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Sabemos, assim, que as funções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todas da forma: </a:t>
                </a: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4908183"/>
                <a:ext cx="8054794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6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567173" y="5530330"/>
                <a:ext cx="2009653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pt-PT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pt-PT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PT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173" y="5530330"/>
                <a:ext cx="2009653" cy="295594"/>
              </a:xfrm>
              <a:prstGeom prst="rect">
                <a:avLst/>
              </a:prstGeom>
              <a:blipFill rotWithShape="0">
                <a:blip r:embed="rId6"/>
                <a:stretch>
                  <a:fillRect l="-3030" t="-18367" r="-6970" b="-4898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72352" y="5935059"/>
                <a:ext cx="805479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 massa de substância radioativa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num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instante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uma constante (de desintegração) característica de cada substância radioativa. </a:t>
                </a: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935059"/>
                <a:ext cx="8054794" cy="923330"/>
              </a:xfrm>
              <a:prstGeom prst="rect">
                <a:avLst/>
              </a:prstGeom>
              <a:blipFill rotWithShape="0">
                <a:blip r:embed="rId7"/>
                <a:stretch>
                  <a:fillRect l="-605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arredondado 10"/>
          <p:cNvSpPr/>
          <p:nvPr/>
        </p:nvSpPr>
        <p:spPr>
          <a:xfrm>
            <a:off x="3301253" y="5412654"/>
            <a:ext cx="2541494" cy="530946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60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  <p:bldP spid="5" grpId="0"/>
      <p:bldP spid="8" grpId="0"/>
      <p:bldP spid="9" grpId="0"/>
      <p:bldP spid="10" grpId="0"/>
      <p:bldP spid="26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7" y="945695"/>
                <a:ext cx="805479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Na prática, a constante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fica determinada a partir de um número, chamado semivida da substância. </a:t>
                </a: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54794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605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Modelos exponenciais | Decaimento radioativo </a:t>
            </a:r>
          </a:p>
        </p:txBody>
      </p:sp>
      <p:sp>
        <p:nvSpPr>
          <p:cNvPr id="4" name="Retângulo 3"/>
          <p:cNvSpPr/>
          <p:nvPr/>
        </p:nvSpPr>
        <p:spPr>
          <a:xfrm>
            <a:off x="666847" y="1757143"/>
            <a:ext cx="8054794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semivida de uma substância radioativa é o tempo necessário para que se desintegre metade da massa de um corpo formado por aquela substância.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672353" y="2577699"/>
            <a:ext cx="805479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igualarmos a massa da substância a metade da massa inicial, vem que: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66847" y="4343409"/>
                <a:ext cx="8054794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representa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tempo que a massa demora a reduzir-se a metade e, como se percebe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pelos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cálculos acima, não depende da massa inicial e é uma quantidade característica da substância.</a:t>
                </a: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4343409"/>
                <a:ext cx="8054794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05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672353" y="3072903"/>
                <a:ext cx="2850776" cy="472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3072903"/>
                <a:ext cx="2850776" cy="4725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72353" y="5564406"/>
                <a:ext cx="805479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designarmos a semivida por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teremos então: </a:t>
                </a: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5564406"/>
                <a:ext cx="8054794" cy="456535"/>
              </a:xfrm>
              <a:prstGeom prst="rect">
                <a:avLst/>
              </a:prstGeom>
              <a:blipFill rotWithShape="0">
                <a:blip r:embed="rId6"/>
                <a:stretch>
                  <a:fillRect l="-60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2515818" y="3072903"/>
                <a:ext cx="2850776" cy="5214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818" y="3072903"/>
                <a:ext cx="2850776" cy="52142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Conexão reta 2"/>
          <p:cNvCxnSpPr/>
          <p:nvPr/>
        </p:nvCxnSpPr>
        <p:spPr>
          <a:xfrm flipV="1">
            <a:off x="4079851" y="3072903"/>
            <a:ext cx="357678" cy="1409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15"/>
          <p:cNvCxnSpPr/>
          <p:nvPr/>
        </p:nvCxnSpPr>
        <p:spPr>
          <a:xfrm flipV="1">
            <a:off x="4160533" y="3399639"/>
            <a:ext cx="357678" cy="1409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445581" y="3022989"/>
                <a:ext cx="2850776" cy="518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2 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581" y="3022989"/>
                <a:ext cx="2850776" cy="5186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6189522" y="3001264"/>
                <a:ext cx="2850776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2 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522" y="3001264"/>
                <a:ext cx="2850776" cy="62235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515818" y="3654834"/>
                <a:ext cx="2850776" cy="7062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 2 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818" y="3654834"/>
                <a:ext cx="2850776" cy="7062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4383737" y="3819348"/>
                <a:ext cx="2850776" cy="555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737" y="3819348"/>
                <a:ext cx="2850776" cy="55521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6321331" y="3832795"/>
                <a:ext cx="2850776" cy="555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331" y="3832795"/>
                <a:ext cx="2850776" cy="55521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3279261" y="6129138"/>
                <a:ext cx="2850776" cy="555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261" y="6129138"/>
                <a:ext cx="2850776" cy="55521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4343396" y="6129138"/>
                <a:ext cx="2850776" cy="5828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PT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96" y="6129138"/>
                <a:ext cx="2850776" cy="58285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tângulo arredondado 31"/>
          <p:cNvSpPr/>
          <p:nvPr/>
        </p:nvSpPr>
        <p:spPr>
          <a:xfrm>
            <a:off x="2988000" y="6034388"/>
            <a:ext cx="3168000" cy="720000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745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  <p:bldP spid="5" grpId="0"/>
      <p:bldP spid="9" grpId="0"/>
      <p:bldP spid="10" grpId="0"/>
      <p:bldP spid="26" grpId="0"/>
      <p:bldP spid="13" grpId="0"/>
      <p:bldP spid="17" grpId="0"/>
      <p:bldP spid="22" grpId="0"/>
      <p:bldP spid="25" grpId="0"/>
      <p:bldP spid="27" grpId="0"/>
      <p:bldP spid="28" grpId="0"/>
      <p:bldP spid="29" grpId="0"/>
      <p:bldP spid="30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66847" y="945695"/>
            <a:ext cx="8054794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Pensemos, agora, na evolução de uma determinada população, por exemplo, de seres humanos oriundos de um determinado país. </a:t>
            </a:r>
          </a:p>
        </p:txBody>
      </p:sp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Modelos exponenciais |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Crescimento populacional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72353" y="1737047"/>
                <a:ext cx="805479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Em cada instante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designe-se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 número de indivíduos de uma determinada população. </a:t>
                </a: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1737047"/>
                <a:ext cx="8054794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5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7860" y="2538639"/>
                <a:ext cx="805479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Designando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 taxa de natalidade média por habitante e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 taxa 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mortalidade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média por habitante, e supondo que a variação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ao longo do tempo é apenas uma consequência das mortes e dos nascimentos que vão ocorrendo, verifica-se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tal que: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60" y="2538639"/>
                <a:ext cx="8054793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605" r="-756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501098" y="4268121"/>
                <a:ext cx="21418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098" y="4268121"/>
                <a:ext cx="214180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989" t="-2174" b="-326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66847" y="4491332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Esta equação já é conhecida, pois é do tipo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 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4491332"/>
                <a:ext cx="8054794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6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77860" y="4882351"/>
                <a:ext cx="805479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designa-se, geralmente, por taxa de crescimento médio por habitante. </a:t>
                </a: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60" y="4882351"/>
                <a:ext cx="8054794" cy="456535"/>
              </a:xfrm>
              <a:prstGeom prst="rect">
                <a:avLst/>
              </a:prstGeom>
              <a:blipFill rotWithShape="0">
                <a:blip r:embed="rId7"/>
                <a:stretch>
                  <a:fillRect r="-60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66847" y="5271995"/>
            <a:ext cx="80547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As soluções deste modelo de crescimento populacional podem ser todas expressas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na forma: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467178" y="6048617"/>
                <a:ext cx="2209644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pt-PT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pt-PT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d>
                          <m:dPr>
                            <m:ctrlPr>
                              <a:rPr lang="pt-PT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PT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178" y="6048617"/>
                <a:ext cx="2209644" cy="295594"/>
              </a:xfrm>
              <a:prstGeom prst="rect">
                <a:avLst/>
              </a:prstGeom>
              <a:blipFill rotWithShape="0">
                <a:blip r:embed="rId8"/>
                <a:stretch>
                  <a:fillRect l="-3867" t="-18367" r="-5801" b="-4898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arredondado 14"/>
          <p:cNvSpPr/>
          <p:nvPr/>
        </p:nvSpPr>
        <p:spPr>
          <a:xfrm>
            <a:off x="3301253" y="5930941"/>
            <a:ext cx="2541494" cy="530946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66847" y="6405320"/>
                <a:ext cx="804378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 população em determinado instante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6405320"/>
                <a:ext cx="8043781" cy="456535"/>
              </a:xfrm>
              <a:prstGeom prst="rect">
                <a:avLst/>
              </a:prstGeom>
              <a:blipFill rotWithShape="0">
                <a:blip r:embed="rId9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99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  <p:bldP spid="5" grpId="0"/>
      <p:bldP spid="8" grpId="0"/>
      <p:bldP spid="9" grpId="0"/>
      <p:bldP spid="26" grpId="0"/>
      <p:bldP spid="2" grpId="0"/>
      <p:bldP spid="14" grpId="0"/>
      <p:bldP spid="15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/>
          <p:nvPr/>
        </p:nvSpPr>
        <p:spPr>
          <a:xfrm>
            <a:off x="666847" y="945695"/>
            <a:ext cx="80547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Consideremos a lei de Newton do arrefecimento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/ aquecimento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segundo a qual a taxa de variação instantânea da temperatura de um corpo é diretamente proporcional à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diferença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entre a temperatura ambiente e a temperatura do corpo. </a:t>
            </a:r>
          </a:p>
        </p:txBody>
      </p:sp>
      <p:sp>
        <p:nvSpPr>
          <p:cNvPr id="31" name="TextBox 16"/>
          <p:cNvSpPr txBox="1"/>
          <p:nvPr/>
        </p:nvSpPr>
        <p:spPr>
          <a:xfrm>
            <a:off x="666847" y="-5689"/>
            <a:ext cx="8471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27388" indent="-3227388"/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Modelos exponenciais | Modelo de Newton </a:t>
            </a:r>
            <a:r>
              <a:rPr lang="pt-P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aquecimento/ arrefecimento</a:t>
            </a:r>
            <a:endParaRPr lang="pt-P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66848" y="2191524"/>
                <a:ext cx="805479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temperatura do corpo no instante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temperatura ambiente, supostamente constante. 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8" y="2191524"/>
                <a:ext cx="8054793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605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503759" y="3385495"/>
                <a:ext cx="2136482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759" y="3385495"/>
                <a:ext cx="2136482" cy="312650"/>
              </a:xfrm>
              <a:prstGeom prst="rect">
                <a:avLst/>
              </a:prstGeom>
              <a:blipFill rotWithShape="0">
                <a:blip r:embed="rId4"/>
                <a:stretch>
                  <a:fillRect l="-2286" b="-2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66847" y="2967867"/>
                <a:ext cx="805479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Teremos então para uma certa constante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2967867"/>
                <a:ext cx="8054794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60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66846" y="3645791"/>
                <a:ext cx="80547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Repara que se considerarmos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  <m:sSub>
                      <m:sSubPr>
                        <m:ctrlPr>
                          <a:rPr lang="pt-PT" i="1">
                            <a:latin typeface="Cambria Math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PT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PT" i="1">
                            <a:latin typeface="Cambria Math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vem que: </a:t>
                </a: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3645791"/>
                <a:ext cx="8054794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605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66847" y="4331453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As soluções deste modelo são, então, as funções definidas por: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2639356" y="4924858"/>
                <a:ext cx="3865289" cy="317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pt-PT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d>
                          <m:dPr>
                            <m:ctrlPr>
                              <a:rPr lang="pt-PT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PT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PT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pt-PT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pt-PT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356" y="4924858"/>
                <a:ext cx="3865289" cy="317844"/>
              </a:xfrm>
              <a:prstGeom prst="rect">
                <a:avLst/>
              </a:prstGeom>
              <a:blipFill rotWithShape="0">
                <a:blip r:embed="rId7"/>
                <a:stretch>
                  <a:fillRect l="-2208" t="-17308" r="-2839" b="-384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arredondado 14"/>
          <p:cNvSpPr/>
          <p:nvPr/>
        </p:nvSpPr>
        <p:spPr>
          <a:xfrm>
            <a:off x="2493086" y="4806288"/>
            <a:ext cx="4157827" cy="468000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66847" y="5178870"/>
                <a:ext cx="804378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ou seja, a temperatura em cada instante é uma média pesada entre a temperatura inicial do corpo e a temperatura ambiente, de modo que o “</a:t>
                </a:r>
                <a:r>
                  <a:rPr lang="pt-PT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peso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” associado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às temperaturas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do corpo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 do ambiente tende exponencialmente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para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respetivamente.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5178870"/>
                <a:ext cx="8043781" cy="1754326"/>
              </a:xfrm>
              <a:prstGeom prst="rect">
                <a:avLst/>
              </a:prstGeom>
              <a:blipFill rotWithShape="0">
                <a:blip r:embed="rId8"/>
                <a:stretch>
                  <a:fillRect l="-606" b="-20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2552255" y="4144094"/>
                <a:ext cx="15340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255" y="4144094"/>
                <a:ext cx="1534010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5179" t="-2222" r="-5578" b="-3555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3999480" y="4073923"/>
                <a:ext cx="1921680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480" y="4073923"/>
                <a:ext cx="1921680" cy="40498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5708390" y="4097980"/>
                <a:ext cx="11965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390" y="4097980"/>
                <a:ext cx="1196545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3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  <p:bldP spid="8" grpId="0"/>
      <p:bldP spid="9" grpId="0"/>
      <p:bldP spid="26" grpId="0"/>
      <p:bldP spid="2" grpId="0"/>
      <p:bldP spid="14" grpId="0"/>
      <p:bldP spid="15" grpId="0" animBg="1"/>
      <p:bldP spid="3" grpId="0"/>
      <p:bldP spid="16" grpId="0"/>
      <p:bldP spid="4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16153</TotalTime>
  <Words>2855</Words>
  <Application>Microsoft Office PowerPoint</Application>
  <PresentationFormat>Apresentação no Ecrã (4:3)</PresentationFormat>
  <Paragraphs>213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7" baseType="lpstr">
      <vt:lpstr>Tema do Office</vt:lpstr>
      <vt:lpstr>Modelos exponenciais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Marques;Vítor Nogueira</dc:creator>
  <cp:lastModifiedBy>Sofia Pereira Carvalhosa</cp:lastModifiedBy>
  <cp:revision>1345</cp:revision>
  <dcterms:created xsi:type="dcterms:W3CDTF">2015-12-10T15:13:19Z</dcterms:created>
  <dcterms:modified xsi:type="dcterms:W3CDTF">2017-07-28T08:37:47Z</dcterms:modified>
</cp:coreProperties>
</file>