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256" r:id="rId2"/>
    <p:sldId id="261" r:id="rId3"/>
    <p:sldId id="312" r:id="rId4"/>
    <p:sldId id="311" r:id="rId5"/>
    <p:sldId id="323" r:id="rId6"/>
    <p:sldId id="264" r:id="rId7"/>
    <p:sldId id="315" r:id="rId8"/>
    <p:sldId id="316" r:id="rId9"/>
    <p:sldId id="320" r:id="rId10"/>
    <p:sldId id="318" r:id="rId11"/>
    <p:sldId id="319" r:id="rId12"/>
    <p:sldId id="321" r:id="rId13"/>
    <p:sldId id="31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  <p15:guide id="3" orient="horz" pos="1715">
          <p15:clr>
            <a:srgbClr val="A4A3A4"/>
          </p15:clr>
        </p15:guide>
        <p15:guide id="4" pos="70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ipe carvalho" initials="fc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342"/>
    <a:srgbClr val="0D677A"/>
    <a:srgbClr val="ED1C24"/>
    <a:srgbClr val="4F81BD"/>
    <a:srgbClr val="00ADEE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6" autoAdjust="0"/>
    <p:restoredTop sz="97305" autoAdjust="0"/>
  </p:normalViewPr>
  <p:slideViewPr>
    <p:cSldViewPr snapToGrid="0" snapToObjects="1">
      <p:cViewPr>
        <p:scale>
          <a:sx n="90" d="100"/>
          <a:sy n="90" d="100"/>
        </p:scale>
        <p:origin x="-1548" y="-216"/>
      </p:cViewPr>
      <p:guideLst>
        <p:guide orient="horz" pos="482"/>
        <p:guide orient="horz" pos="1715"/>
        <p:guide pos="612"/>
        <p:guide pos="7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1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t>06-06-2016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831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534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534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534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534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2.jpg"/><Relationship Id="rId7" Type="http://schemas.openxmlformats.org/officeDocument/2006/relationships/image" Target="../media/image56.png"/><Relationship Id="rId12" Type="http://schemas.openxmlformats.org/officeDocument/2006/relationships/image" Target="../media/image6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0.png"/><Relationship Id="rId13" Type="http://schemas.openxmlformats.org/officeDocument/2006/relationships/image" Target="../media/image65.png"/><Relationship Id="rId18" Type="http://schemas.openxmlformats.org/officeDocument/2006/relationships/image" Target="../media/image70.png"/><Relationship Id="rId3" Type="http://schemas.openxmlformats.org/officeDocument/2006/relationships/image" Target="../media/image2.jpg"/><Relationship Id="rId7" Type="http://schemas.openxmlformats.org/officeDocument/2006/relationships/image" Target="../media/image520.png"/><Relationship Id="rId12" Type="http://schemas.openxmlformats.org/officeDocument/2006/relationships/image" Target="../media/image570.png"/><Relationship Id="rId17" Type="http://schemas.openxmlformats.org/officeDocument/2006/relationships/image" Target="../media/image69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4.png"/><Relationship Id="rId11" Type="http://schemas.openxmlformats.org/officeDocument/2006/relationships/image" Target="../media/image560.png"/><Relationship Id="rId5" Type="http://schemas.openxmlformats.org/officeDocument/2006/relationships/image" Target="../media/image63.png"/><Relationship Id="rId15" Type="http://schemas.openxmlformats.org/officeDocument/2006/relationships/image" Target="../media/image67.png"/><Relationship Id="rId10" Type="http://schemas.openxmlformats.org/officeDocument/2006/relationships/image" Target="../media/image550.png"/><Relationship Id="rId4" Type="http://schemas.openxmlformats.org/officeDocument/2006/relationships/image" Target="../media/image62.png"/><Relationship Id="rId9" Type="http://schemas.openxmlformats.org/officeDocument/2006/relationships/image" Target="../media/image540.png"/><Relationship Id="rId14" Type="http://schemas.openxmlformats.org/officeDocument/2006/relationships/image" Target="../media/image6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8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4.png"/><Relationship Id="rId5" Type="http://schemas.openxmlformats.org/officeDocument/2006/relationships/image" Target="../media/image700.png"/><Relationship Id="rId4" Type="http://schemas.openxmlformats.org/officeDocument/2006/relationships/image" Target="../media/image33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95.png"/><Relationship Id="rId3" Type="http://schemas.openxmlformats.org/officeDocument/2006/relationships/image" Target="../media/image2.jpg"/><Relationship Id="rId7" Type="http://schemas.openxmlformats.org/officeDocument/2006/relationships/image" Target="../media/image89.png"/><Relationship Id="rId12" Type="http://schemas.openxmlformats.org/officeDocument/2006/relationships/image" Target="../media/image9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8.png"/><Relationship Id="rId11" Type="http://schemas.openxmlformats.org/officeDocument/2006/relationships/image" Target="../media/image93.png"/><Relationship Id="rId5" Type="http://schemas.openxmlformats.org/officeDocument/2006/relationships/image" Target="../media/image87.png"/><Relationship Id="rId15" Type="http://schemas.openxmlformats.org/officeDocument/2006/relationships/image" Target="../media/image97.png"/><Relationship Id="rId10" Type="http://schemas.openxmlformats.org/officeDocument/2006/relationships/image" Target="../media/image92.png"/><Relationship Id="rId4" Type="http://schemas.openxmlformats.org/officeDocument/2006/relationships/image" Target="../media/image86.png"/><Relationship Id="rId9" Type="http://schemas.openxmlformats.org/officeDocument/2006/relationships/image" Target="../media/image91.png"/><Relationship Id="rId14" Type="http://schemas.openxmlformats.org/officeDocument/2006/relationships/image" Target="../media/image9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jp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5.png"/><Relationship Id="rId18" Type="http://schemas.openxmlformats.org/officeDocument/2006/relationships/image" Target="../media/image29.png"/><Relationship Id="rId3" Type="http://schemas.openxmlformats.org/officeDocument/2006/relationships/image" Target="../media/image2.jpg"/><Relationship Id="rId7" Type="http://schemas.openxmlformats.org/officeDocument/2006/relationships/image" Target="../media/image190.png"/><Relationship Id="rId12" Type="http://schemas.openxmlformats.org/officeDocument/2006/relationships/image" Target="../media/image24.png"/><Relationship Id="rId17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8.png"/><Relationship Id="rId20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0.png"/><Relationship Id="rId11" Type="http://schemas.openxmlformats.org/officeDocument/2006/relationships/image" Target="../media/image23.png"/><Relationship Id="rId5" Type="http://schemas.openxmlformats.org/officeDocument/2006/relationships/image" Target="../media/image170.png"/><Relationship Id="rId15" Type="http://schemas.openxmlformats.org/officeDocument/2006/relationships/image" Target="../media/image27.png"/><Relationship Id="rId19" Type="http://schemas.openxmlformats.org/officeDocument/2006/relationships/image" Target="../media/image30.png"/><Relationship Id="rId4" Type="http://schemas.openxmlformats.org/officeDocument/2006/relationships/image" Target="../media/image20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3" Type="http://schemas.openxmlformats.org/officeDocument/2006/relationships/image" Target="../media/image2.jp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2.jpg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340.png"/><Relationship Id="rId10" Type="http://schemas.openxmlformats.org/officeDocument/2006/relationships/image" Target="../media/image47.png"/><Relationship Id="rId4" Type="http://schemas.openxmlformats.org/officeDocument/2006/relationships/image" Target="../media/image330.png"/><Relationship Id="rId9" Type="http://schemas.openxmlformats.org/officeDocument/2006/relationships/image" Target="../media/image4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80.png"/><Relationship Id="rId3" Type="http://schemas.openxmlformats.org/officeDocument/2006/relationships/image" Target="../media/image2.jpg"/><Relationship Id="rId7" Type="http://schemas.openxmlformats.org/officeDocument/2006/relationships/image" Target="../media/image74.png"/><Relationship Id="rId12" Type="http://schemas.openxmlformats.org/officeDocument/2006/relationships/image" Target="../media/image79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8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2.png"/><Relationship Id="rId15" Type="http://schemas.openxmlformats.org/officeDocument/2006/relationships/image" Target="../media/image8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Relationship Id="rId14" Type="http://schemas.openxmlformats.org/officeDocument/2006/relationships/image" Target="../media/image8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19134" y="2271861"/>
            <a:ext cx="4402318" cy="3252246"/>
          </a:xfrm>
        </p:spPr>
        <p:txBody>
          <a:bodyPr>
            <a:noAutofit/>
          </a:bodyPr>
          <a:lstStyle/>
          <a:p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Progressões</a:t>
            </a:r>
            <a:r>
              <a:rPr lang="en-US" sz="50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aritméticas</a:t>
            </a:r>
            <a:r>
              <a:rPr lang="en-US" sz="50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geométricas</a:t>
            </a:r>
            <a:endParaRPr lang="en-US" sz="50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895367" y="711990"/>
                <a:ext cx="7567498" cy="8235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Averigua se a sucessão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com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é uma progressão geométrica e, em caso afirmativo, indica a respetiva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razão e monotonia.</a:t>
                </a:r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367" y="711990"/>
                <a:ext cx="7567498" cy="823559"/>
              </a:xfrm>
              <a:prstGeom prst="rect">
                <a:avLst/>
              </a:prstGeom>
              <a:blipFill rotWithShape="1">
                <a:blip r:embed="rId4"/>
                <a:stretch>
                  <a:fillRect l="-725" b="-1111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2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394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44866" y="1935274"/>
                <a:ext cx="8261002" cy="550080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1.º Passo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Determinar a razão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66" y="1935274"/>
                <a:ext cx="8261002" cy="550080"/>
              </a:xfrm>
              <a:prstGeom prst="roundRect">
                <a:avLst/>
              </a:prstGeom>
              <a:blipFill rotWithShape="1">
                <a:blip r:embed="rId5"/>
                <a:stretch>
                  <a:fillRect l="-147"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tângulo 4"/>
              <p:cNvSpPr/>
              <p:nvPr/>
            </p:nvSpPr>
            <p:spPr>
              <a:xfrm>
                <a:off x="1080243" y="2566591"/>
                <a:ext cx="944105" cy="6135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243" y="2566591"/>
                <a:ext cx="944105" cy="6135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tângulo 20"/>
              <p:cNvSpPr/>
              <p:nvPr/>
            </p:nvSpPr>
            <p:spPr>
              <a:xfrm>
                <a:off x="1817544" y="2483694"/>
                <a:ext cx="1304781" cy="6586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+1)</m:t>
                              </m:r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−3</m:t>
                              </m:r>
                            </m:sup>
                          </m:sSup>
                        </m:den>
                      </m:f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544" y="2483694"/>
                <a:ext cx="1304781" cy="65864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tângulo 27"/>
              <p:cNvSpPr/>
              <p:nvPr/>
            </p:nvSpPr>
            <p:spPr>
              <a:xfrm>
                <a:off x="2920941" y="2649964"/>
                <a:ext cx="1678408" cy="3879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d>
                            <m:dPr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pt-PT" b="0" i="1" smtClean="0">
                              <a:latin typeface="Cambria Math"/>
                            </a:rPr>
                            <m:t>−(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−3)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0941" y="2649964"/>
                <a:ext cx="1678408" cy="38792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tângulo 35"/>
              <p:cNvSpPr/>
              <p:nvPr/>
            </p:nvSpPr>
            <p:spPr>
              <a:xfrm>
                <a:off x="5413548" y="2657211"/>
                <a:ext cx="612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=</m:t>
                    </m:r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/>
                      </a:rPr>
                      <m:t>𝟐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>
          <p:sp>
            <p:nvSpPr>
              <p:cNvPr id="36" name="Re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548" y="2657211"/>
                <a:ext cx="61266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tângulo 2"/>
              <p:cNvSpPr/>
              <p:nvPr/>
            </p:nvSpPr>
            <p:spPr>
              <a:xfrm>
                <a:off x="765554" y="4794537"/>
                <a:ext cx="7623545" cy="20504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é  constante (igual a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), concluímos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é uma progressão geométrica de razão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razão é maior que um (</a:t>
                </a:r>
                <a14:m>
                  <m:oMath xmlns:m="http://schemas.openxmlformats.org/officeDocument/2006/math">
                    <m:r>
                      <a:rPr lang="pt-PT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pt-PT" i="1" dirty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&gt;</m:t>
                    </m:r>
                    <m:r>
                      <a:rPr lang="pt-PT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), 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&gt;0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concluímos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é crescente</a:t>
                </a:r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i="1" dirty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554" y="4794537"/>
                <a:ext cx="7623545" cy="2050498"/>
              </a:xfrm>
              <a:prstGeom prst="rect">
                <a:avLst/>
              </a:prstGeom>
              <a:blipFill rotWithShape="1">
                <a:blip r:embed="rId10"/>
                <a:stretch>
                  <a:fillRect l="-720" b="-178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8"/>
              <p:cNvSpPr txBox="1"/>
              <p:nvPr/>
            </p:nvSpPr>
            <p:spPr>
              <a:xfrm>
                <a:off x="444866" y="3204520"/>
                <a:ext cx="8261002" cy="1752395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anose="020B0604020202020204" pitchFamily="34" charset="0"/>
                  </a:rPr>
                  <a:t>2.º Passo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pt-PT" dirty="0" smtClean="0">
                  <a:solidFill>
                    <a:srgbClr val="6AA34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pt-PT" i="1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for constante, então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é uma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progressão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geométrica.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depender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então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não é uma progressão geométrica.</a:t>
                </a:r>
              </a:p>
            </p:txBody>
          </p:sp>
        </mc:Choice>
        <mc:Fallback>
          <p:sp>
            <p:nvSpPr>
              <p:cNvPr id="17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66" y="3204520"/>
                <a:ext cx="8261002" cy="1752395"/>
              </a:xfrm>
              <a:prstGeom prst="round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ângulo 5"/>
              <p:cNvSpPr/>
              <p:nvPr/>
            </p:nvSpPr>
            <p:spPr>
              <a:xfrm>
                <a:off x="4397956" y="2668559"/>
                <a:ext cx="11601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−2−</m:t>
                          </m:r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+3</m:t>
                          </m:r>
                        </m:sup>
                      </m:sSup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6" name="Rec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7956" y="2668559"/>
                <a:ext cx="116018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tângulo 1"/>
          <p:cNvSpPr/>
          <p:nvPr/>
        </p:nvSpPr>
        <p:spPr>
          <a:xfrm>
            <a:off x="891589" y="1484953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</p:spTree>
    <p:extLst>
      <p:ext uri="{BB962C8B-B14F-4D97-AF65-F5344CB8AC3E}">
        <p14:creationId xmlns:p14="http://schemas.microsoft.com/office/powerpoint/2010/main" val="219701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/>
      <p:bldP spid="21" grpId="0"/>
      <p:bldP spid="28" grpId="0"/>
      <p:bldP spid="36" grpId="0"/>
      <p:bldP spid="3" grpId="0"/>
      <p:bldP spid="17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tângulo 4"/>
              <p:cNvSpPr/>
              <p:nvPr/>
            </p:nvSpPr>
            <p:spPr>
              <a:xfrm>
                <a:off x="1516112" y="2455643"/>
                <a:ext cx="13256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²×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8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112" y="2455643"/>
                <a:ext cx="1325683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tângulo 4"/>
              <p:cNvSpPr/>
              <p:nvPr/>
            </p:nvSpPr>
            <p:spPr>
              <a:xfrm>
                <a:off x="1512425" y="2002093"/>
                <a:ext cx="12361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425" y="2002093"/>
                <a:ext cx="123617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011994" y="955486"/>
                <a:ext cx="7296434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uma progressão geométrica de razão </a:t>
                </a:r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994" y="955486"/>
                <a:ext cx="7296434" cy="507831"/>
              </a:xfrm>
              <a:prstGeom prst="rect">
                <a:avLst/>
              </a:prstGeom>
              <a:blipFill rotWithShape="1">
                <a:blip r:embed="rId6"/>
                <a:stretch>
                  <a:fillRect l="-668"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011994" y="128964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Termo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geral</a:t>
            </a:r>
            <a:endParaRPr lang="en-U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5"/>
              <p:cNvSpPr txBox="1"/>
              <p:nvPr/>
            </p:nvSpPr>
            <p:spPr>
              <a:xfrm>
                <a:off x="1011994" y="3608208"/>
                <a:ext cx="729643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  <a:tabLst>
                    <a:tab pos="2327275" algn="l"/>
                  </a:tabLst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termo geral da progressão geométrica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 primeiro termo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razão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é:	</a:t>
                </a:r>
              </a:p>
            </p:txBody>
          </p:sp>
        </mc:Choice>
        <mc:Fallback xmlns="">
          <p:sp>
            <p:nvSpPr>
              <p:cNvPr id="11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994" y="3608208"/>
                <a:ext cx="7296434" cy="923330"/>
              </a:xfrm>
              <a:prstGeom prst="rect">
                <a:avLst/>
              </a:prstGeom>
              <a:blipFill rotWithShape="1">
                <a:blip r:embed="rId7"/>
                <a:stretch>
                  <a:fillRect l="-668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4"/>
              <p:cNvSpPr/>
              <p:nvPr/>
            </p:nvSpPr>
            <p:spPr>
              <a:xfrm>
                <a:off x="991888" y="1544969"/>
                <a:ext cx="13961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9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888" y="1544969"/>
                <a:ext cx="139615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4"/>
              <p:cNvSpPr/>
              <p:nvPr/>
            </p:nvSpPr>
            <p:spPr>
              <a:xfrm>
                <a:off x="992880" y="2001657"/>
                <a:ext cx="715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0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880" y="2001657"/>
                <a:ext cx="71519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4"/>
              <p:cNvSpPr/>
              <p:nvPr/>
            </p:nvSpPr>
            <p:spPr>
              <a:xfrm>
                <a:off x="991804" y="2455217"/>
                <a:ext cx="715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804" y="2455217"/>
                <a:ext cx="715196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4"/>
              <p:cNvSpPr/>
              <p:nvPr/>
            </p:nvSpPr>
            <p:spPr>
              <a:xfrm>
                <a:off x="991167" y="3144899"/>
                <a:ext cx="17575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p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167" y="3144899"/>
                <a:ext cx="1757532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4"/>
              <p:cNvSpPr/>
              <p:nvPr/>
            </p:nvSpPr>
            <p:spPr>
              <a:xfrm>
                <a:off x="1030305" y="2775567"/>
                <a:ext cx="410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…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305" y="2775567"/>
                <a:ext cx="41068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ângulo 6"/>
          <p:cNvSpPr/>
          <p:nvPr/>
        </p:nvSpPr>
        <p:spPr>
          <a:xfrm>
            <a:off x="2418519" y="5154097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1516611" y="2002093"/>
                <a:ext cx="8597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611" y="2002093"/>
                <a:ext cx="85972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4"/>
              <p:cNvSpPr/>
              <p:nvPr/>
            </p:nvSpPr>
            <p:spPr>
              <a:xfrm>
                <a:off x="1512425" y="1999693"/>
                <a:ext cx="9439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²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425" y="1999693"/>
                <a:ext cx="943913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ângulo 38"/>
              <p:cNvSpPr/>
              <p:nvPr/>
            </p:nvSpPr>
            <p:spPr>
              <a:xfrm>
                <a:off x="1518468" y="2457451"/>
                <a:ext cx="8597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9" name="Rectângulo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8468" y="2457451"/>
                <a:ext cx="859723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4"/>
              <p:cNvSpPr/>
              <p:nvPr/>
            </p:nvSpPr>
            <p:spPr>
              <a:xfrm>
                <a:off x="1512554" y="2455317"/>
                <a:ext cx="9439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³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2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554" y="2455317"/>
                <a:ext cx="943913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upo 1"/>
          <p:cNvGrpSpPr/>
          <p:nvPr/>
        </p:nvGrpSpPr>
        <p:grpSpPr>
          <a:xfrm>
            <a:off x="3299657" y="4403651"/>
            <a:ext cx="2244616" cy="536861"/>
            <a:chOff x="3299657" y="4403651"/>
            <a:chExt cx="2244616" cy="5368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ângulo arredondado 4"/>
                <p:cNvSpPr/>
                <p:nvPr/>
              </p:nvSpPr>
              <p:spPr>
                <a:xfrm>
                  <a:off x="3473102" y="4427363"/>
                  <a:ext cx="2052162" cy="487025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×</m:t>
                        </m:r>
                        <m:sSup>
                          <m:sSup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 –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𝟏</m:t>
                            </m:r>
                          </m:sup>
                        </m:sSup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" name="Rectângulo arredondado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3102" y="4427363"/>
                  <a:ext cx="2052162" cy="487025"/>
                </a:xfrm>
                <a:prstGeom prst="round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Retângulo arredondado 10"/>
            <p:cNvSpPr/>
            <p:nvPr/>
          </p:nvSpPr>
          <p:spPr>
            <a:xfrm>
              <a:off x="3299657" y="4403651"/>
              <a:ext cx="2244616" cy="536861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3264752" y="5523976"/>
            <a:ext cx="2470608" cy="536861"/>
            <a:chOff x="3264752" y="5523976"/>
            <a:chExt cx="2470608" cy="5368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ângulo arredondado 23"/>
                <p:cNvSpPr/>
                <p:nvPr/>
              </p:nvSpPr>
              <p:spPr>
                <a:xfrm>
                  <a:off x="3264752" y="5547099"/>
                  <a:ext cx="2470608" cy="487025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𝒌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×</m:t>
                        </m:r>
                        <m:sSup>
                          <m:sSup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 –</m:t>
                            </m:r>
                            <m: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𝒌</m:t>
                            </m:r>
                          </m:sup>
                        </m:sSup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4" name="Rectângulo arredondado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4752" y="5547099"/>
                  <a:ext cx="2470608" cy="487025"/>
                </a:xfrm>
                <a:prstGeom prst="round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Retângulo arredondado 10"/>
            <p:cNvSpPr/>
            <p:nvPr/>
          </p:nvSpPr>
          <p:spPr>
            <a:xfrm>
              <a:off x="3322808" y="5523976"/>
              <a:ext cx="2244616" cy="536861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4173551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31" grpId="0"/>
      <p:bldP spid="31" grpId="1"/>
      <p:bldP spid="16" grpId="0"/>
      <p:bldP spid="11" grpId="0"/>
      <p:bldP spid="9" grpId="0"/>
      <p:bldP spid="10" grpId="0"/>
      <p:bldP spid="15" grpId="0"/>
      <p:bldP spid="21" grpId="0"/>
      <p:bldP spid="22" grpId="0"/>
      <p:bldP spid="7" grpId="0"/>
      <p:bldP spid="30" grpId="0"/>
      <p:bldP spid="30" grpId="1"/>
      <p:bldP spid="27" grpId="0"/>
      <p:bldP spid="39" grpId="0"/>
      <p:bldP spid="39" grpId="1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61141" y="-1587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116013" y="137543"/>
                <a:ext cx="69469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Soma de </a:t>
                </a:r>
                <a14:m>
                  <m:oMath xmlns:m="http://schemas.openxmlformats.org/officeDocument/2006/math">
                    <m:r>
                      <a:rPr lang="en-US" sz="2600" b="1" i="1" dirty="0" smtClean="0">
                        <a:latin typeface="Cambria Math"/>
                        <a:cs typeface="Arial" panose="020B0604020202020204" pitchFamily="34" charset="0"/>
                      </a:rPr>
                      <m:t>𝑵</m:t>
                    </m:r>
                  </m:oMath>
                </a14:m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termos</a:t>
                </a:r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consecutivos</a:t>
                </a:r>
                <a:endParaRPr lang="en-US" sz="2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013" y="137543"/>
                <a:ext cx="6946900" cy="492443"/>
              </a:xfrm>
              <a:prstGeom prst="rect">
                <a:avLst/>
              </a:prstGeom>
              <a:blipFill rotWithShape="1">
                <a:blip r:embed="rId4"/>
                <a:stretch>
                  <a:fillRect l="-1491" t="-11250" b="-312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0592941" y="1111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15"/>
              <p:cNvSpPr txBox="1"/>
              <p:nvPr/>
            </p:nvSpPr>
            <p:spPr>
              <a:xfrm>
                <a:off x="997078" y="1277273"/>
                <a:ext cx="7565029" cy="87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Dado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a soma dos termos de uma progressão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geométrica de comprimento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de primeiro termo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e de razão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𝑟</m:t>
                    </m:r>
                    <m:r>
                      <a:rPr lang="pt-PT" b="0" i="1" smtClean="0">
                        <a:latin typeface="Cambria Math"/>
                      </a:rPr>
                      <m:t>≠1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é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dada por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078" y="1277273"/>
                <a:ext cx="7565029" cy="872034"/>
              </a:xfrm>
              <a:prstGeom prst="rect">
                <a:avLst/>
              </a:prstGeom>
              <a:blipFill rotWithShape="1">
                <a:blip r:embed="rId5"/>
                <a:stretch>
                  <a:fillRect l="-725" b="-104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5"/>
              <p:cNvSpPr txBox="1"/>
              <p:nvPr/>
            </p:nvSpPr>
            <p:spPr>
              <a:xfrm>
                <a:off x="997077" y="3913402"/>
                <a:ext cx="247708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 smtClean="0">
                    <a:solidFill>
                      <a:srgbClr val="0D677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Nota: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𝑆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×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077" y="3913402"/>
                <a:ext cx="2477083" cy="923330"/>
              </a:xfrm>
              <a:prstGeom prst="rect">
                <a:avLst/>
              </a:prstGeom>
              <a:blipFill rotWithShape="1">
                <a:blip r:embed="rId6"/>
                <a:stretch>
                  <a:fillRect l="-2217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upo 1"/>
          <p:cNvGrpSpPr/>
          <p:nvPr/>
        </p:nvGrpSpPr>
        <p:grpSpPr>
          <a:xfrm>
            <a:off x="2920002" y="2488108"/>
            <a:ext cx="2709829" cy="962389"/>
            <a:chOff x="2920002" y="2719608"/>
            <a:chExt cx="2709829" cy="96238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ângulo arredondado 12"/>
                <p:cNvSpPr/>
                <p:nvPr/>
              </p:nvSpPr>
              <p:spPr>
                <a:xfrm>
                  <a:off x="2920002" y="2719608"/>
                  <a:ext cx="2709829" cy="962389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𝑺</m:t>
                        </m:r>
                        <m:r>
                          <a:rPr lang="pt-PT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f>
                          <m:fPr>
                            <m:ctrlP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pt-PT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pt-PT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pt-PT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sup>
                            </m:sSup>
                          </m:num>
                          <m:den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𝒓</m:t>
                            </m:r>
                          </m:den>
                        </m:f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3" name="Rectângulo arredondado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20002" y="2719608"/>
                  <a:ext cx="2709829" cy="962389"/>
                </a:xfrm>
                <a:prstGeom prst="round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Retângulo arredondado 10"/>
            <p:cNvSpPr/>
            <p:nvPr/>
          </p:nvSpPr>
          <p:spPr>
            <a:xfrm>
              <a:off x="3256496" y="2760246"/>
              <a:ext cx="2244616" cy="905976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234349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394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15"/>
              <p:cNvSpPr txBox="1"/>
              <p:nvPr/>
            </p:nvSpPr>
            <p:spPr>
              <a:xfrm>
                <a:off x="1022481" y="952397"/>
                <a:ext cx="7296434" cy="1084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 uma expressão da soma dos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primeiros termos da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sucessão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definida por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pt-PT" i="1" dirty="0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t-PT" b="0" i="1" dirty="0" smtClean="0"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b="0" i="1" dirty="0" smtClean="0">
                                <a:latin typeface="Cambria Math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  <m:sup>
                            <m:r>
                              <a:rPr lang="pt-PT" b="0" i="1" dirty="0" smtClean="0">
                                <a:latin typeface="Cambria Math"/>
                                <a:cs typeface="Arial" panose="020B0604020202020204" pitchFamily="34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pt-PT" b="0" i="1" dirty="0" smtClean="0"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b="0" i="1" dirty="0" smtClean="0">
                                <a:latin typeface="Cambria Math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pt-PT" b="0" i="1" dirty="0" smtClean="0">
                                <a:latin typeface="Cambria Math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b="0" i="1" dirty="0" smtClean="0">
                                <a:latin typeface="Cambria Math"/>
                                <a:cs typeface="Arial" panose="020B0604020202020204" pitchFamily="34" charset="0"/>
                              </a:rPr>
                              <m:t>+1</m:t>
                            </m:r>
                          </m:sup>
                        </m:sSup>
                      </m:den>
                    </m:f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481" y="952397"/>
                <a:ext cx="7296434" cy="1084271"/>
              </a:xfrm>
              <a:prstGeom prst="rect">
                <a:avLst/>
              </a:prstGeom>
              <a:blipFill rotWithShape="1">
                <a:blip r:embed="rId4"/>
                <a:stretch>
                  <a:fillRect l="-752" b="-224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tângulo 1"/>
          <p:cNvSpPr/>
          <p:nvPr/>
        </p:nvSpPr>
        <p:spPr>
          <a:xfrm>
            <a:off x="1034988" y="2277558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p:sp>
        <p:nvSpPr>
          <p:cNvPr id="13" name="TextBox 16"/>
          <p:cNvSpPr txBox="1"/>
          <p:nvPr/>
        </p:nvSpPr>
        <p:spPr>
          <a:xfrm>
            <a:off x="1116013" y="137543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Exemplo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4"/>
              <p:cNvSpPr/>
              <p:nvPr/>
            </p:nvSpPr>
            <p:spPr>
              <a:xfrm>
                <a:off x="1108013" y="2985851"/>
                <a:ext cx="916020" cy="6134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4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8013" y="2985851"/>
                <a:ext cx="916020" cy="61343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20"/>
              <p:cNvSpPr/>
              <p:nvPr/>
            </p:nvSpPr>
            <p:spPr>
              <a:xfrm>
                <a:off x="1633388" y="2703197"/>
                <a:ext cx="1877443" cy="11022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pt-PT" b="0" i="1" dirty="0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+1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pt-PT" b="0" i="1" dirty="0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(</m:t>
                                  </m:r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pt-PT" b="0" i="1" dirty="0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+1)</m:t>
                                  </m:r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+1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+1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388" y="2703197"/>
                <a:ext cx="1877443" cy="110222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tângulo 20"/>
              <p:cNvSpPr/>
              <p:nvPr/>
            </p:nvSpPr>
            <p:spPr>
              <a:xfrm>
                <a:off x="2760788" y="2906370"/>
                <a:ext cx="2324758" cy="647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p>
                          </m:sSup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+1+1</m:t>
                              </m:r>
                            </m:sup>
                          </m:sSup>
                        </m:den>
                      </m:f>
                      <m:r>
                        <a:rPr lang="pt-PT" b="0" i="1" dirty="0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0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788" y="2906370"/>
                <a:ext cx="2324758" cy="64761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20"/>
              <p:cNvSpPr/>
              <p:nvPr/>
            </p:nvSpPr>
            <p:spPr>
              <a:xfrm>
                <a:off x="4436499" y="2900228"/>
                <a:ext cx="2202689" cy="647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pt-PT" b="0" i="1" dirty="0" smtClean="0">
                              <a:latin typeface="Cambria Math"/>
                              <a:cs typeface="Arial" panose="020B0604020202020204" pitchFamily="34" charset="0"/>
                            </a:rPr>
                            <m:t>×5</m:t>
                          </m:r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b="0" i="1" dirty="0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b="0" i="1" dirty="0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p>
                          </m:sSup>
                          <m:r>
                            <a:rPr lang="pt-PT" b="0" i="1" dirty="0" smtClean="0">
                              <a:latin typeface="Cambria Math"/>
                              <a:cs typeface="Arial" panose="020B0604020202020204" pitchFamily="34" charset="0"/>
                            </a:rPr>
                            <m:t>×3 </m:t>
                          </m:r>
                        </m:den>
                      </m:f>
                      <m:r>
                        <a:rPr lang="pt-PT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6499" y="2900228"/>
                <a:ext cx="2202689" cy="64761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0"/>
              <p:cNvSpPr/>
              <p:nvPr/>
            </p:nvSpPr>
            <p:spPr>
              <a:xfrm>
                <a:off x="5898028" y="2925857"/>
                <a:ext cx="1164677" cy="618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dirty="0" smtClean="0">
                              <a:latin typeface="Cambria Math"/>
                              <a:cs typeface="Arial" panose="020B0604020202020204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pt-PT" b="0" i="1" dirty="0" smtClean="0"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028" y="2925857"/>
                <a:ext cx="1164677" cy="61831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ângulo 22"/>
              <p:cNvSpPr/>
              <p:nvPr/>
            </p:nvSpPr>
            <p:spPr>
              <a:xfrm>
                <a:off x="1035902" y="3667596"/>
                <a:ext cx="8034377" cy="6591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constante, então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 é uma progressão geométrica de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razão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3" name="Rec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902" y="3667596"/>
                <a:ext cx="8034377" cy="659155"/>
              </a:xfrm>
              <a:prstGeom prst="rect">
                <a:avLst/>
              </a:prstGeom>
              <a:blipFill rotWithShape="1">
                <a:blip r:embed="rId10"/>
                <a:stretch>
                  <a:fillRect l="-683" b="-92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ângulo 24"/>
              <p:cNvSpPr/>
              <p:nvPr/>
            </p:nvSpPr>
            <p:spPr>
              <a:xfrm>
                <a:off x="1043380" y="4498536"/>
                <a:ext cx="657133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soma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dos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primeiros termos da sucessão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é:</a:t>
                </a:r>
                <a:endParaRPr lang="pt-PT" dirty="0"/>
              </a:p>
            </p:txBody>
          </p:sp>
        </mc:Choice>
        <mc:Fallback xmlns="">
          <p:sp>
            <p:nvSpPr>
              <p:cNvPr id="25" name="Rec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380" y="4498536"/>
                <a:ext cx="6571337" cy="369332"/>
              </a:xfrm>
              <a:prstGeom prst="rect">
                <a:avLst/>
              </a:prstGeom>
              <a:blipFill rotWithShape="1">
                <a:blip r:embed="rId11"/>
                <a:stretch>
                  <a:fillRect l="-742" t="-9836" b="-229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ângulo 25"/>
              <p:cNvSpPr/>
              <p:nvPr/>
            </p:nvSpPr>
            <p:spPr>
              <a:xfrm>
                <a:off x="1115115" y="4989588"/>
                <a:ext cx="1972848" cy="1145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𝑆</m:t>
                      </m:r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pt-PT" b="0" i="1" smtClean="0">
                          <a:latin typeface="Cambria Math"/>
                        </a:rPr>
                        <m:t>×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PT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PT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num>
                                    <m:den>
                                      <m:r>
                                        <a:rPr lang="pt-PT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pt-PT" b="0" i="1">
                                  <a:latin typeface="Cambria Math"/>
                                </a:rPr>
                                <m:t>𝑁</m:t>
                              </m:r>
                            </m:sup>
                          </m:sSup>
                        </m:num>
                        <m:den>
                          <m:r>
                            <a:rPr lang="pt-PT" b="0" i="1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pt-PT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115" y="4989588"/>
                <a:ext cx="1972848" cy="114582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6958790" y="4764496"/>
                <a:ext cx="2127505" cy="1139094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r>
                  <a:rPr lang="pt-PT" b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Cálculos auxiliares</a:t>
                </a:r>
              </a:p>
              <a:p>
                <a:pPr algn="ctr"/>
                <a:endParaRPr lang="pt-PT" sz="1100" b="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pt-PT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1+1</m:t>
                            </m:r>
                          </m:sup>
                        </m:sSup>
                      </m:den>
                    </m:f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pt-PT" b="0" i="1" dirty="0" smtClean="0">
                    <a:solidFill>
                      <a:schemeClr val="tx1"/>
                    </a:solidFill>
                    <a:latin typeface="Cambria Math"/>
                  </a:rPr>
                  <a:t> </a:t>
                </a:r>
              </a:p>
              <a:p>
                <a:endParaRPr lang="pt-PT" sz="1050" b="0" i="1" dirty="0" smtClean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8790" y="4764496"/>
                <a:ext cx="2127505" cy="113909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ângulo 27"/>
              <p:cNvSpPr/>
              <p:nvPr/>
            </p:nvSpPr>
            <p:spPr>
              <a:xfrm>
                <a:off x="2879487" y="4984724"/>
                <a:ext cx="1782411" cy="1145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pt-PT" b="0" i="1" smtClean="0">
                          <a:latin typeface="Cambria Math"/>
                        </a:rPr>
                        <m:t>×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pt-PT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PT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PT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num>
                                    <m:den>
                                      <m:r>
                                        <a:rPr lang="pt-PT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pt-PT" b="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p>
                          </m:sSup>
                        </m:num>
                        <m:den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pt-PT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8" name="Rec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9487" y="4984724"/>
                <a:ext cx="1782411" cy="114582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ângulo 28"/>
              <p:cNvSpPr/>
              <p:nvPr/>
            </p:nvSpPr>
            <p:spPr>
              <a:xfrm>
                <a:off x="4458941" y="5155800"/>
                <a:ext cx="2395399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d>
                        <m:dPr>
                          <m:ctrlP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pt-PT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PT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PT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num>
                                    <m:den>
                                      <m:r>
                                        <a:rPr lang="pt-PT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8941" y="5155800"/>
                <a:ext cx="2395399" cy="81624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132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/>
      <p:bldP spid="15" grpId="0"/>
      <p:bldP spid="20" grpId="0"/>
      <p:bldP spid="21" grpId="0"/>
      <p:bldP spid="22" grpId="0"/>
      <p:bldP spid="23" grpId="0"/>
      <p:bldP spid="25" grpId="0"/>
      <p:bldP spid="26" grpId="0"/>
      <p:bldP spid="27" grpId="0" animBg="1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Progressões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aritméticas</a:t>
            </a:r>
            <a:endParaRPr lang="en-U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6"/>
              <p:cNvSpPr/>
              <p:nvPr/>
            </p:nvSpPr>
            <p:spPr>
              <a:xfrm>
                <a:off x="985704" y="960142"/>
                <a:ext cx="7517273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Dados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𝑟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designa-se por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progressão aritmética de primeiro termo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𝒂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razão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𝒓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à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sucessão definida 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por:</a:t>
                </a:r>
                <a:endParaRPr lang="pt-PT" dirty="0"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2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4" y="960142"/>
                <a:ext cx="7517273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730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950533" y="3419196"/>
                <a:ext cx="7605846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razão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𝑟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de uma progressão aritmética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é igual à </a:t>
                </a:r>
                <a:r>
                  <a:rPr lang="pt-PT" u="heavy" dirty="0">
                    <a:uFill>
                      <a:solidFill>
                        <a:srgbClr val="6AA342"/>
                      </a:solidFill>
                    </a:u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diferença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entre quaisquer dois termos consecutivos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:</a:t>
                </a:r>
                <a:endParaRPr lang="pt-PT" i="1" dirty="0" smtClean="0">
                  <a:latin typeface="Cambria Math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533" y="3419196"/>
                <a:ext cx="7605846" cy="923330"/>
              </a:xfrm>
              <a:prstGeom prst="rect">
                <a:avLst/>
              </a:prstGeom>
              <a:blipFill rotWithShape="1">
                <a:blip r:embed="rId5"/>
                <a:stretch>
                  <a:fillRect l="-721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upo 2"/>
          <p:cNvGrpSpPr/>
          <p:nvPr/>
        </p:nvGrpSpPr>
        <p:grpSpPr>
          <a:xfrm>
            <a:off x="2040630" y="1926983"/>
            <a:ext cx="5102443" cy="708872"/>
            <a:chOff x="2237405" y="1926983"/>
            <a:chExt cx="5102443" cy="7088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ângulo arredondado 7"/>
                <p:cNvSpPr/>
                <p:nvPr/>
              </p:nvSpPr>
              <p:spPr>
                <a:xfrm>
                  <a:off x="2237405" y="1926983"/>
                  <a:ext cx="5102443" cy="708872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=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𝒂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 </m:t>
                        </m:r>
                        <m:r>
                          <m:rPr>
                            <m:nor/>
                          </m:rPr>
                          <a:rPr lang="pt-PT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pt-PT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pt-PT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+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= 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𝒓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,  ∀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𝒏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ℕ</m:t>
                        </m:r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</p:txBody>
            </p:sp>
          </mc:Choice>
          <mc:Fallback xmlns="">
            <p:sp>
              <p:nvSpPr>
                <p:cNvPr id="8" name="Rectângulo arredondado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37405" y="1926983"/>
                  <a:ext cx="5102443" cy="708872"/>
                </a:xfrm>
                <a:prstGeom prst="round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Retângulo arredondado 10"/>
            <p:cNvSpPr/>
            <p:nvPr/>
          </p:nvSpPr>
          <p:spPr>
            <a:xfrm>
              <a:off x="2558877" y="2001132"/>
              <a:ext cx="4293336" cy="590547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2957411" y="4289673"/>
            <a:ext cx="3343477" cy="708872"/>
            <a:chOff x="2957411" y="4602198"/>
            <a:chExt cx="3343477" cy="7088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ângulo arredondado 9"/>
                <p:cNvSpPr/>
                <p:nvPr/>
              </p:nvSpPr>
              <p:spPr>
                <a:xfrm>
                  <a:off x="2957411" y="4602198"/>
                  <a:ext cx="3343477" cy="708872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+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−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=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𝒓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,  ∀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𝒏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ℕ</m:t>
                        </m:r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</p:txBody>
            </p:sp>
          </mc:Choice>
          <mc:Fallback xmlns="">
            <p:sp>
              <p:nvSpPr>
                <p:cNvPr id="10" name="Rectângulo arredondado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7411" y="4602198"/>
                  <a:ext cx="3343477" cy="708872"/>
                </a:xfrm>
                <a:prstGeom prst="round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tângulo arredondado 10"/>
            <p:cNvSpPr/>
            <p:nvPr/>
          </p:nvSpPr>
          <p:spPr>
            <a:xfrm>
              <a:off x="3072332" y="4718179"/>
              <a:ext cx="3050676" cy="536861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71550" y="148507"/>
            <a:ext cx="75787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Monotonia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progressão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aritmética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1110095" y="1086754"/>
                <a:ext cx="7578724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uma progressão aritmética de razão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𝑟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095" y="1086754"/>
                <a:ext cx="7578724" cy="456535"/>
              </a:xfrm>
              <a:prstGeom prst="rect">
                <a:avLst/>
              </a:prstGeom>
              <a:blipFill rotWithShape="1">
                <a:blip r:embed="rId4"/>
                <a:stretch>
                  <a:fillRect l="-644" b="-21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1110095" y="2136339"/>
                <a:ext cx="574790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 &gt; 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a sucessão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é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095" y="2136339"/>
                <a:ext cx="5747905" cy="456535"/>
              </a:xfrm>
              <a:prstGeom prst="rect">
                <a:avLst/>
              </a:prstGeom>
              <a:blipFill rotWithShape="1">
                <a:blip r:embed="rId5"/>
                <a:stretch>
                  <a:fillRect l="-636" b="-21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ângulo 4"/>
          <p:cNvSpPr/>
          <p:nvPr/>
        </p:nvSpPr>
        <p:spPr>
          <a:xfrm>
            <a:off x="4411591" y="2229281"/>
            <a:ext cx="13260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crescente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.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ângulo 7"/>
              <p:cNvSpPr/>
              <p:nvPr/>
            </p:nvSpPr>
            <p:spPr>
              <a:xfrm>
                <a:off x="1110093" y="2770946"/>
                <a:ext cx="5747905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pitchFamily="34" charset="0"/>
                  <a:buChar char="•"/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 &lt; 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a sucessão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é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093" y="2770946"/>
                <a:ext cx="5747905" cy="923330"/>
              </a:xfrm>
              <a:prstGeom prst="rect">
                <a:avLst/>
              </a:prstGeom>
              <a:blipFill rotWithShape="1">
                <a:blip r:embed="rId6"/>
                <a:stretch>
                  <a:fillRect l="-636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ângulo 8"/>
          <p:cNvSpPr/>
          <p:nvPr/>
        </p:nvSpPr>
        <p:spPr>
          <a:xfrm>
            <a:off x="4404113" y="3272857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decrescente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.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9"/>
              <p:cNvSpPr/>
              <p:nvPr/>
            </p:nvSpPr>
            <p:spPr>
              <a:xfrm>
                <a:off x="1110095" y="4258152"/>
                <a:ext cx="5747907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 = 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a sucessão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é 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Rec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095" y="4258152"/>
                <a:ext cx="5747907" cy="507831"/>
              </a:xfrm>
              <a:prstGeom prst="rect">
                <a:avLst/>
              </a:prstGeom>
              <a:blipFill rotWithShape="1">
                <a:blip r:embed="rId7"/>
                <a:stretch>
                  <a:fillRect l="-636"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ângulo 10"/>
          <p:cNvSpPr/>
          <p:nvPr/>
        </p:nvSpPr>
        <p:spPr>
          <a:xfrm>
            <a:off x="4419529" y="4351038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constante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5220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95367" y="797054"/>
                <a:ext cx="7810501" cy="8679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Averigua se a sucessão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com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=−3+4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é uma progressão aritmética e, em caso afirmativo, indica a respetiva razão e monotonia.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367" y="797054"/>
                <a:ext cx="7810501" cy="867930"/>
              </a:xfrm>
              <a:prstGeom prst="rect">
                <a:avLst/>
              </a:prstGeom>
              <a:blipFill rotWithShape="1">
                <a:blip r:embed="rId4"/>
                <a:stretch>
                  <a:fillRect l="-703" b="-563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1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394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4867" y="2305247"/>
                <a:ext cx="8261002" cy="408623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1.º Passo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Determinar a diferença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67" y="2305247"/>
                <a:ext cx="8261002" cy="408623"/>
              </a:xfrm>
              <a:prstGeom prst="roundRect">
                <a:avLst/>
              </a:prstGeom>
              <a:blipFill rotWithShape="1">
                <a:blip r:embed="rId5"/>
                <a:stretch>
                  <a:fillRect l="-221" b="-14085"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ângulo 1"/>
          <p:cNvSpPr/>
          <p:nvPr/>
        </p:nvSpPr>
        <p:spPr>
          <a:xfrm>
            <a:off x="891589" y="1750778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1022368" y="2751391"/>
                <a:ext cx="12817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+1</m:t>
                          </m:r>
                        </m:sub>
                      </m:sSub>
                      <m:sSub>
                        <m:sSubPr>
                          <m:ctrlP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368" y="2751391"/>
                <a:ext cx="128176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20"/>
              <p:cNvSpPr/>
              <p:nvPr/>
            </p:nvSpPr>
            <p:spPr>
              <a:xfrm>
                <a:off x="2163218" y="2748548"/>
                <a:ext cx="32760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</a:rPr>
                      <m:t>−</m:t>
                    </m:r>
                    <m:r>
                      <a:rPr lang="pt-PT" b="0" i="1" smtClean="0">
                        <a:latin typeface="Cambria Math"/>
                      </a:rPr>
                      <m:t>3+4</m:t>
                    </m:r>
                    <m:d>
                      <m:dPr>
                        <m:ctrlPr>
                          <a:rPr lang="pt-PT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</a:rPr>
                          <m:t>𝑛</m:t>
                        </m:r>
                        <m:r>
                          <a:rPr lang="pt-PT" b="0" i="1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pt-PT" b="0" i="1" smtClean="0">
                        <a:latin typeface="Cambria Math"/>
                      </a:rPr>
                      <m:t>−(−3+4</m:t>
                    </m:r>
                    <m:r>
                      <a:rPr lang="pt-PT" b="0" i="1" smtClean="0">
                        <a:latin typeface="Cambria Math"/>
                      </a:rPr>
                      <m:t>𝑛</m:t>
                    </m:r>
                    <m:r>
                      <a:rPr lang="pt-PT" b="0" i="1" smtClean="0">
                        <a:latin typeface="Cambria Math"/>
                      </a:rPr>
                      <m:t>)=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3218" y="2748548"/>
                <a:ext cx="3276025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5142344" y="2748548"/>
                <a:ext cx="24288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</a:rPr>
                        <m:t>−</m:t>
                      </m:r>
                      <m:r>
                        <a:rPr lang="pt-PT" b="0" i="1" smtClean="0">
                          <a:latin typeface="Cambria Math"/>
                        </a:rPr>
                        <m:t>3+4</m:t>
                      </m:r>
                      <m:r>
                        <a:rPr lang="pt-PT" b="0" i="1" smtClean="0">
                          <a:latin typeface="Cambria Math"/>
                        </a:rPr>
                        <m:t>𝑛</m:t>
                      </m:r>
                      <m:r>
                        <a:rPr lang="pt-PT" b="0" i="1" smtClean="0">
                          <a:latin typeface="Cambria Math"/>
                        </a:rPr>
                        <m:t>+4+3−4</m:t>
                      </m:r>
                      <m:r>
                        <a:rPr lang="pt-PT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2344" y="2748548"/>
                <a:ext cx="242880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tângulo 35"/>
              <p:cNvSpPr/>
              <p:nvPr/>
            </p:nvSpPr>
            <p:spPr>
              <a:xfrm>
                <a:off x="7421992" y="2726616"/>
                <a:ext cx="612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PT" b="1" i="1" smtClean="0">
                        <a:solidFill>
                          <a:srgbClr val="6AA342"/>
                        </a:solidFill>
                        <a:latin typeface="Cambria Math"/>
                      </a:rPr>
                      <m:t>𝟒</m:t>
                    </m:r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36" name="Re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1992" y="2726616"/>
                <a:ext cx="61266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8"/>
              <p:cNvSpPr txBox="1"/>
              <p:nvPr/>
            </p:nvSpPr>
            <p:spPr>
              <a:xfrm>
                <a:off x="444866" y="3241609"/>
                <a:ext cx="8261002" cy="1481257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anose="020B0604020202020204" pitchFamily="34" charset="0"/>
                  </a:rPr>
                  <a:t>2.º Passo</a:t>
                </a:r>
                <a:r>
                  <a:rPr lang="pt-PT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for constante, então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é uma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progressão aritmética.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depender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então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não é uma progressão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aritmética.</a:t>
                </a:r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66" y="3241609"/>
                <a:ext cx="8261002" cy="1481257"/>
              </a:xfrm>
              <a:prstGeom prst="round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tângulo 2"/>
              <p:cNvSpPr/>
              <p:nvPr/>
            </p:nvSpPr>
            <p:spPr>
              <a:xfrm>
                <a:off x="881919" y="4728844"/>
                <a:ext cx="704482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u="sng" dirty="0" smtClean="0">
                    <a:uFill>
                      <a:solidFill>
                        <a:srgbClr val="6AA342"/>
                      </a:solidFill>
                    </a:uFill>
                    <a:latin typeface="Arial" panose="020B0604020202020204" pitchFamily="34" charset="0"/>
                    <a:cs typeface="Arial" panose="020B0604020202020204" pitchFamily="34" charset="0"/>
                  </a:rPr>
                  <a:t>é constante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pois é igual a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concluímos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é uma progressão aritmética de razão 4.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919" y="4728844"/>
                <a:ext cx="7044827" cy="923330"/>
              </a:xfrm>
              <a:prstGeom prst="rect">
                <a:avLst/>
              </a:prstGeom>
              <a:blipFill rotWithShape="1">
                <a:blip r:embed="rId11"/>
                <a:stretch>
                  <a:fillRect l="-779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tângulo 2"/>
              <p:cNvSpPr/>
              <p:nvPr/>
            </p:nvSpPr>
            <p:spPr>
              <a:xfrm>
                <a:off x="883468" y="5662176"/>
                <a:ext cx="704482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Como a razão é maior que zero (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4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&gt;0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), concluímos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é crescente.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4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68" y="5662176"/>
                <a:ext cx="7044827" cy="923330"/>
              </a:xfrm>
              <a:prstGeom prst="rect">
                <a:avLst/>
              </a:prstGeom>
              <a:blipFill rotWithShape="1">
                <a:blip r:embed="rId12"/>
                <a:stretch>
                  <a:fillRect l="-779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620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/>
      <p:bldP spid="21" grpId="0"/>
      <p:bldP spid="28" grpId="0"/>
      <p:bldP spid="36" grpId="0"/>
      <p:bldP spid="20" grpId="0" animBg="1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011994" y="955486"/>
                <a:ext cx="7296434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uma progressão aritmética de razão </a:t>
                </a:r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994" y="955486"/>
                <a:ext cx="7296434" cy="507831"/>
              </a:xfrm>
              <a:prstGeom prst="rect">
                <a:avLst/>
              </a:prstGeom>
              <a:blipFill rotWithShape="1">
                <a:blip r:embed="rId4"/>
                <a:stretch>
                  <a:fillRect l="-668"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011994" y="128964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Termo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geral</a:t>
            </a:r>
            <a:endParaRPr lang="en-U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5"/>
              <p:cNvSpPr txBox="1"/>
              <p:nvPr/>
            </p:nvSpPr>
            <p:spPr>
              <a:xfrm>
                <a:off x="1011994" y="3538230"/>
                <a:ext cx="729643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  <a:tabLst>
                    <a:tab pos="2327275" algn="l"/>
                  </a:tabLst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termo geral da progressão aritmética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 primeiro termo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razão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é:	</a:t>
                </a:r>
              </a:p>
            </p:txBody>
          </p:sp>
        </mc:Choice>
        <mc:Fallback xmlns="">
          <p:sp>
            <p:nvSpPr>
              <p:cNvPr id="11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994" y="3538230"/>
                <a:ext cx="7296434" cy="923330"/>
              </a:xfrm>
              <a:prstGeom prst="rect">
                <a:avLst/>
              </a:prstGeom>
              <a:blipFill rotWithShape="1">
                <a:blip r:embed="rId5"/>
                <a:stretch>
                  <a:fillRect l="-668" r="-668" b="-394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4"/>
              <p:cNvSpPr/>
              <p:nvPr/>
            </p:nvSpPr>
            <p:spPr>
              <a:xfrm>
                <a:off x="981724" y="1559623"/>
                <a:ext cx="14041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9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724" y="1559623"/>
                <a:ext cx="140416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4"/>
              <p:cNvSpPr/>
              <p:nvPr/>
            </p:nvSpPr>
            <p:spPr>
              <a:xfrm>
                <a:off x="986510" y="2083318"/>
                <a:ext cx="715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0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510" y="2083318"/>
                <a:ext cx="71519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4"/>
              <p:cNvSpPr/>
              <p:nvPr/>
            </p:nvSpPr>
            <p:spPr>
              <a:xfrm>
                <a:off x="1503674" y="2081373"/>
                <a:ext cx="12522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674" y="2081373"/>
                <a:ext cx="125220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1507107" y="2081761"/>
                <a:ext cx="8677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7107" y="2081761"/>
                <a:ext cx="86773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4"/>
              <p:cNvSpPr/>
              <p:nvPr/>
            </p:nvSpPr>
            <p:spPr>
              <a:xfrm>
                <a:off x="981462" y="2520816"/>
                <a:ext cx="715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462" y="2520816"/>
                <a:ext cx="715196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tângulo 4"/>
              <p:cNvSpPr/>
              <p:nvPr/>
            </p:nvSpPr>
            <p:spPr>
              <a:xfrm>
                <a:off x="1506472" y="2520916"/>
                <a:ext cx="13804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b="0" i="1" smtClean="0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6472" y="2520916"/>
                <a:ext cx="1380441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ângulo 19"/>
              <p:cNvSpPr/>
              <p:nvPr/>
            </p:nvSpPr>
            <p:spPr>
              <a:xfrm>
                <a:off x="1512652" y="2519744"/>
                <a:ext cx="8677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652" y="2519744"/>
                <a:ext cx="867737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4"/>
              <p:cNvSpPr/>
              <p:nvPr/>
            </p:nvSpPr>
            <p:spPr>
              <a:xfrm>
                <a:off x="1011994" y="3061757"/>
                <a:ext cx="21516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+(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−1)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994" y="3061757"/>
                <a:ext cx="2151615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4"/>
              <p:cNvSpPr/>
              <p:nvPr/>
            </p:nvSpPr>
            <p:spPr>
              <a:xfrm>
                <a:off x="961716" y="2776916"/>
                <a:ext cx="410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…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716" y="2776916"/>
                <a:ext cx="410689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arredondado 4"/>
              <p:cNvSpPr/>
              <p:nvPr/>
            </p:nvSpPr>
            <p:spPr>
              <a:xfrm>
                <a:off x="3211583" y="4396172"/>
                <a:ext cx="2470608" cy="487025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𝒖</m:t>
                          </m:r>
                        </m:e>
                        <m:sub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𝒏</m:t>
                          </m:r>
                        </m:sub>
                      </m:sSub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𝒖</m:t>
                          </m:r>
                        </m:e>
                        <m:sub>
                          <m:r>
                            <a:rPr lang="pt-PT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+(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𝒏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–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)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𝒓</m:t>
                      </m:r>
                    </m:oMath>
                  </m:oMathPara>
                </a14:m>
                <a:endParaRPr lang="pt-PT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ângulo arredondad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1583" y="4396172"/>
                <a:ext cx="2470608" cy="487025"/>
              </a:xfrm>
              <a:prstGeom prst="roundRect">
                <a:avLst/>
              </a:prstGeom>
              <a:blipFill rotWithShape="1"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ângulo arredondado 23"/>
              <p:cNvSpPr/>
              <p:nvPr/>
            </p:nvSpPr>
            <p:spPr>
              <a:xfrm>
                <a:off x="3234733" y="5539058"/>
                <a:ext cx="2470608" cy="487025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𝒖</m:t>
                          </m:r>
                        </m:e>
                        <m:sub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𝒏</m:t>
                          </m:r>
                        </m:sub>
                      </m:sSub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𝒖</m:t>
                          </m:r>
                        </m:e>
                        <m:sub>
                          <m:r>
                            <a:rPr lang="pt-PT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𝒌</m:t>
                          </m:r>
                        </m:sub>
                      </m:sSub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+(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𝒏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–</m:t>
                      </m:r>
                      <m:r>
                        <a:rPr lang="pt-PT" b="1" i="1" dirty="0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𝒌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)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𝒓</m:t>
                      </m:r>
                    </m:oMath>
                  </m:oMathPara>
                </a14:m>
                <a:endParaRPr lang="pt-PT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Rectângulo arredondad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733" y="5539058"/>
                <a:ext cx="2470608" cy="487025"/>
              </a:xfrm>
              <a:prstGeom prst="roundRect">
                <a:avLst/>
              </a:prstGeom>
              <a:blipFill rotWithShape="1">
                <a:blip r:embed="rId1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ângulo 6"/>
          <p:cNvSpPr/>
          <p:nvPr/>
        </p:nvSpPr>
        <p:spPr>
          <a:xfrm>
            <a:off x="2446375" y="5040937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endParaRPr lang="pt-PT" dirty="0"/>
          </a:p>
        </p:txBody>
      </p:sp>
      <p:sp>
        <p:nvSpPr>
          <p:cNvPr id="25" name="Retângulo arredondado 10"/>
          <p:cNvSpPr/>
          <p:nvPr/>
        </p:nvSpPr>
        <p:spPr>
          <a:xfrm>
            <a:off x="3299657" y="4403651"/>
            <a:ext cx="2244616" cy="536861"/>
          </a:xfrm>
          <a:prstGeom prst="roundRect">
            <a:avLst/>
          </a:prstGeom>
          <a:noFill/>
          <a:ln>
            <a:solidFill>
              <a:srgbClr val="0D677A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7" name="Retângulo arredondado 10"/>
          <p:cNvSpPr/>
          <p:nvPr/>
        </p:nvSpPr>
        <p:spPr>
          <a:xfrm>
            <a:off x="3322808" y="5523976"/>
            <a:ext cx="2244616" cy="536861"/>
          </a:xfrm>
          <a:prstGeom prst="roundRect">
            <a:avLst/>
          </a:prstGeom>
          <a:noFill/>
          <a:ln>
            <a:solidFill>
              <a:srgbClr val="0D677A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4"/>
              <p:cNvSpPr/>
              <p:nvPr/>
            </p:nvSpPr>
            <p:spPr>
              <a:xfrm>
                <a:off x="1506055" y="2081352"/>
                <a:ext cx="9906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6055" y="2081352"/>
                <a:ext cx="990656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tângulo 4"/>
              <p:cNvSpPr/>
              <p:nvPr/>
            </p:nvSpPr>
            <p:spPr>
              <a:xfrm>
                <a:off x="1505770" y="2520916"/>
                <a:ext cx="9906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+3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5770" y="2520916"/>
                <a:ext cx="990656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706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  <p:bldP spid="9" grpId="0"/>
      <p:bldP spid="10" grpId="0"/>
      <p:bldP spid="13" grpId="0"/>
      <p:bldP spid="13" grpId="1"/>
      <p:bldP spid="3" grpId="0"/>
      <p:bldP spid="3" grpId="1"/>
      <p:bldP spid="15" grpId="0"/>
      <p:bldP spid="18" grpId="0"/>
      <p:bldP spid="18" grpId="1"/>
      <p:bldP spid="20" grpId="0"/>
      <p:bldP spid="20" grpId="1"/>
      <p:bldP spid="21" grpId="0"/>
      <p:bldP spid="22" grpId="0"/>
      <p:bldP spid="5" grpId="0"/>
      <p:bldP spid="24" grpId="0"/>
      <p:bldP spid="7" grpId="0"/>
      <p:bldP spid="25" grpId="0" animBg="1"/>
      <p:bldP spid="27" grpId="0" animBg="1"/>
      <p:bldP spid="14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61141" y="-1587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16013" y="137543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Representação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gráfica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92941" y="1111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7" name="TextBox 15"/>
          <p:cNvSpPr txBox="1"/>
          <p:nvPr/>
        </p:nvSpPr>
        <p:spPr>
          <a:xfrm>
            <a:off x="879744" y="5447653"/>
            <a:ext cx="75650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O gráfico de uma progressão aritmética é constituído por pontos isolados que fazem parte de uma reta.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880691" y="851361"/>
            <a:ext cx="7731283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 smtClean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  <a:endParaRPr lang="pt-PT" b="1" dirty="0">
              <a:solidFill>
                <a:srgbClr val="0D677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5"/>
              <p:cNvSpPr txBox="1"/>
              <p:nvPr/>
            </p:nvSpPr>
            <p:spPr>
              <a:xfrm>
                <a:off x="880692" y="1252470"/>
                <a:ext cx="7296434" cy="456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uma progressão aritmética definida por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=−3+4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8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692" y="1252470"/>
                <a:ext cx="7296434" cy="456535"/>
              </a:xfrm>
              <a:prstGeom prst="rect">
                <a:avLst/>
              </a:prstGeom>
              <a:blipFill rotWithShape="1">
                <a:blip r:embed="rId13"/>
                <a:stretch>
                  <a:fillRect l="-668" b="-21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/>
              <p:cNvSpPr txBox="1"/>
              <p:nvPr/>
            </p:nvSpPr>
            <p:spPr>
              <a:xfrm>
                <a:off x="5274098" y="2008406"/>
                <a:ext cx="12127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400" b="0" i="1" smtClean="0">
                          <a:solidFill>
                            <a:srgbClr val="ED1C24"/>
                          </a:solidFill>
                          <a:latin typeface="Cambria Math"/>
                        </a:rPr>
                        <m:t>𝑦</m:t>
                      </m:r>
                      <m:r>
                        <a:rPr lang="pt-PT" sz="1400" b="0" i="1" smtClean="0">
                          <a:solidFill>
                            <a:srgbClr val="ED1C24"/>
                          </a:solidFill>
                          <a:latin typeface="Cambria Math"/>
                        </a:rPr>
                        <m:t>=−3+4</m:t>
                      </m:r>
                      <m:r>
                        <a:rPr lang="pt-PT" sz="1400" b="0" i="1" smtClean="0">
                          <a:solidFill>
                            <a:srgbClr val="ED1C24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pt-PT" sz="1400" dirty="0">
                  <a:solidFill>
                    <a:srgbClr val="ED1C24"/>
                  </a:solidFill>
                </a:endParaRPr>
              </a:p>
            </p:txBody>
          </p:sp>
        </mc:Choice>
        <mc:Fallback xmlns="">
          <p:sp>
            <p:nvSpPr>
              <p:cNvPr id="22" name="CaixaDe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4098" y="2008406"/>
                <a:ext cx="1212704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705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" grpId="0"/>
      <p:bldP spid="8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61141" y="-1587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116013" y="137543"/>
                <a:ext cx="69469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Soma de </a:t>
                </a:r>
                <a14:m>
                  <m:oMath xmlns:m="http://schemas.openxmlformats.org/officeDocument/2006/math">
                    <m:r>
                      <a:rPr lang="en-US" sz="2600" b="1" i="1" dirty="0" smtClean="0">
                        <a:latin typeface="Cambria Math"/>
                        <a:cs typeface="Arial" panose="020B0604020202020204" pitchFamily="34" charset="0"/>
                      </a:rPr>
                      <m:t>𝑵</m:t>
                    </m:r>
                  </m:oMath>
                </a14:m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termos</a:t>
                </a:r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consecutivos</a:t>
                </a:r>
                <a:endParaRPr lang="en-US" sz="2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013" y="137543"/>
                <a:ext cx="6946900" cy="492443"/>
              </a:xfrm>
              <a:prstGeom prst="rect">
                <a:avLst/>
              </a:prstGeom>
              <a:blipFill rotWithShape="1">
                <a:blip r:embed="rId4"/>
                <a:stretch>
                  <a:fillRect l="-1491" t="-11250" b="-312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0592941" y="1111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15"/>
              <p:cNvSpPr txBox="1"/>
              <p:nvPr/>
            </p:nvSpPr>
            <p:spPr>
              <a:xfrm>
                <a:off x="997079" y="878155"/>
                <a:ext cx="7565029" cy="87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Dado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a soma dos termos de uma progressão aritmética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 comprimento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, …, </m:t>
                    </m:r>
                    <m:sSub>
                      <m:sSubPr>
                        <m:ctrlPr>
                          <a:rPr lang="pt-PT" b="0" i="1" dirty="0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𝑁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)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é dada por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079" y="878155"/>
                <a:ext cx="7565029" cy="872034"/>
              </a:xfrm>
              <a:prstGeom prst="rect">
                <a:avLst/>
              </a:prstGeom>
              <a:blipFill rotWithShape="1">
                <a:blip r:embed="rId5"/>
                <a:stretch>
                  <a:fillRect l="-725" b="-104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ângulo 10"/>
          <p:cNvSpPr/>
          <p:nvPr/>
        </p:nvSpPr>
        <p:spPr>
          <a:xfrm>
            <a:off x="913951" y="2960147"/>
            <a:ext cx="7731283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 smtClean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  <a:endParaRPr lang="pt-PT" b="1" dirty="0">
              <a:solidFill>
                <a:srgbClr val="0D677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5"/>
              <p:cNvSpPr txBox="1"/>
              <p:nvPr/>
            </p:nvSpPr>
            <p:spPr>
              <a:xfrm>
                <a:off x="913952" y="3419131"/>
                <a:ext cx="7296434" cy="87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Calcula a soma dos 30 primeiros termos consecutivos da progressão aritmética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com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=−3+4</m:t>
                    </m:r>
                    <m:r>
                      <a:rPr lang="pt-PT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2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952" y="3419131"/>
                <a:ext cx="7296434" cy="872034"/>
              </a:xfrm>
              <a:prstGeom prst="rect">
                <a:avLst/>
              </a:prstGeom>
              <a:blipFill rotWithShape="1">
                <a:blip r:embed="rId6"/>
                <a:stretch>
                  <a:fillRect l="-752" b="-104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tângulo 1"/>
          <p:cNvSpPr/>
          <p:nvPr/>
        </p:nvSpPr>
        <p:spPr>
          <a:xfrm>
            <a:off x="950779" y="4450394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/>
              <p:cNvSpPr txBox="1"/>
              <p:nvPr/>
            </p:nvSpPr>
            <p:spPr>
              <a:xfrm>
                <a:off x="954088" y="5003842"/>
                <a:ext cx="2074349" cy="616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𝑆</m:t>
                      </m:r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pt-PT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</a:rPr>
                                <m:t>30</m:t>
                              </m:r>
                            </m:sub>
                          </m:sSub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×</m:t>
                      </m:r>
                      <m:r>
                        <a:rPr lang="pt-PT" b="0" i="1" smtClean="0">
                          <a:latin typeface="Cambria Math"/>
                        </a:rPr>
                        <m:t>30 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3" name="CaixaDe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088" y="5003842"/>
                <a:ext cx="2074349" cy="61645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arredondado 13"/>
              <p:cNvSpPr/>
              <p:nvPr/>
            </p:nvSpPr>
            <p:spPr>
              <a:xfrm>
                <a:off x="3227322" y="2054171"/>
                <a:ext cx="2418714" cy="851747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𝑺</m:t>
                      </m:r>
                      <m:r>
                        <a:rPr lang="pt-PT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b>
                              <m: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pt-PT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b>
                              <m: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sub>
                          </m:sSub>
                        </m:num>
                        <m:den>
                          <m:r>
                            <a:rPr lang="pt-PT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pt-PT" b="1" i="1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pt-PT" b="1" i="1">
                          <a:solidFill>
                            <a:schemeClr val="tx1"/>
                          </a:solidFill>
                          <a:latin typeface="Cambria Math"/>
                        </a:rPr>
                        <m:t>𝑵</m:t>
                      </m:r>
                    </m:oMath>
                  </m:oMathPara>
                </a14:m>
                <a:endParaRPr lang="pt-PT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Rectângulo arredondad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322" y="2054171"/>
                <a:ext cx="2418714" cy="851747"/>
              </a:xfrm>
              <a:prstGeom prst="round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/>
              <p:cNvSpPr txBox="1"/>
              <p:nvPr/>
            </p:nvSpPr>
            <p:spPr>
              <a:xfrm>
                <a:off x="2747292" y="5006456"/>
                <a:ext cx="1787669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1</m:t>
                          </m:r>
                          <m:r>
                            <a:rPr lang="pt-PT" i="1">
                              <a:latin typeface="Cambria Math"/>
                            </a:rPr>
                            <m:t>+</m:t>
                          </m:r>
                          <m:r>
                            <a:rPr lang="pt-PT" i="1" smtClean="0">
                              <a:latin typeface="Cambria Math"/>
                            </a:rPr>
                            <m:t>1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17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×</m:t>
                      </m:r>
                      <m:r>
                        <a:rPr lang="pt-PT" b="0" i="1" smtClean="0">
                          <a:latin typeface="Cambria Math"/>
                        </a:rPr>
                        <m:t>30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CaixaDe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7292" y="5006456"/>
                <a:ext cx="1787669" cy="61093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ixaDeTexto 19"/>
              <p:cNvSpPr txBox="1"/>
              <p:nvPr/>
            </p:nvSpPr>
            <p:spPr>
              <a:xfrm>
                <a:off x="5778685" y="4698446"/>
                <a:ext cx="2775760" cy="129266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/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r>
                  <a:rPr lang="pt-PT" b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Cálculos auxiliares</a:t>
                </a:r>
              </a:p>
              <a:p>
                <a:pPr algn="ctr"/>
                <a:endParaRPr lang="pt-PT" sz="1200" b="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=−3+4×1=1</m:t>
                      </m:r>
                    </m:oMath>
                  </m:oMathPara>
                </a14:m>
                <a:endParaRPr lang="pt-PT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endParaRPr lang="pt-PT" sz="1000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pt-PT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30</m:t>
                          </m:r>
                        </m:sub>
                      </m:sSub>
                      <m:r>
                        <a:rPr lang="pt-PT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=−3+4×30=117</m:t>
                      </m:r>
                    </m:oMath>
                  </m:oMathPara>
                </a14:m>
                <a:endParaRPr lang="pt-PT" i="1" dirty="0" smtClean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20" name="CaixaDe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685" y="4698446"/>
                <a:ext cx="2775760" cy="129266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/>
              <p:cNvSpPr txBox="1"/>
              <p:nvPr/>
            </p:nvSpPr>
            <p:spPr>
              <a:xfrm>
                <a:off x="2746815" y="5616942"/>
                <a:ext cx="9877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=1770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CaixaDeTexto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815" y="5616942"/>
                <a:ext cx="987771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tângulo arredondado 10"/>
          <p:cNvSpPr/>
          <p:nvPr/>
        </p:nvSpPr>
        <p:spPr>
          <a:xfrm>
            <a:off x="3314371" y="2054171"/>
            <a:ext cx="2244616" cy="905976"/>
          </a:xfrm>
          <a:prstGeom prst="roundRect">
            <a:avLst/>
          </a:prstGeom>
          <a:noFill/>
          <a:ln>
            <a:solidFill>
              <a:srgbClr val="0D677A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596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1" grpId="0"/>
      <p:bldP spid="12" grpId="0"/>
      <p:bldP spid="15" grpId="0"/>
      <p:bldP spid="13" grpId="0"/>
      <p:bldP spid="14" grpId="0"/>
      <p:bldP spid="19" grpId="0"/>
      <p:bldP spid="20" grpId="0" animBg="1"/>
      <p:bldP spid="21" grpId="0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Progressões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geométricas</a:t>
            </a:r>
            <a:endParaRPr lang="en-U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6"/>
              <p:cNvSpPr/>
              <p:nvPr/>
            </p:nvSpPr>
            <p:spPr>
              <a:xfrm>
                <a:off x="985704" y="960142"/>
                <a:ext cx="7517273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Dados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𝑟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designa-se por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progressão geométrica de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primeiro termo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𝒂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razão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𝒓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à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sucessão definida 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por:</a:t>
                </a:r>
              </a:p>
            </p:txBody>
          </p:sp>
        </mc:Choice>
        <mc:Fallback xmlns="">
          <p:sp>
            <p:nvSpPr>
              <p:cNvPr id="2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4" y="960142"/>
                <a:ext cx="7517273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730" b="-46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985704" y="3288479"/>
                <a:ext cx="7605846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razão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𝑟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de uma progressão geométrica é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igual 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ao </a:t>
                </a:r>
                <a:r>
                  <a:rPr lang="pt-PT" u="heavy" dirty="0" smtClean="0">
                    <a:uFill>
                      <a:solidFill>
                        <a:srgbClr val="6AA342"/>
                      </a:solidFill>
                    </a:u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quociente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entre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quaisquer dois termos </a:t>
                </a:r>
                <a:r>
                  <a:rPr lang="pt-PT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consecutivos, desde que nenhum deles seja nulo:</a:t>
                </a:r>
                <a:endParaRPr lang="pt-PT" i="1" dirty="0" smtClean="0">
                  <a:latin typeface="Cambria Math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4" y="3288479"/>
                <a:ext cx="7605846" cy="923330"/>
              </a:xfrm>
              <a:prstGeom prst="rect">
                <a:avLst/>
              </a:prstGeom>
              <a:blipFill rotWithShape="1">
                <a:blip r:embed="rId5"/>
                <a:stretch>
                  <a:fillRect l="-722" r="-80" b="-394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upo 1"/>
          <p:cNvGrpSpPr/>
          <p:nvPr/>
        </p:nvGrpSpPr>
        <p:grpSpPr>
          <a:xfrm>
            <a:off x="2054218" y="1951361"/>
            <a:ext cx="5102443" cy="708872"/>
            <a:chOff x="2193118" y="1951361"/>
            <a:chExt cx="5102443" cy="7088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ângulo arredondado 8"/>
                <p:cNvSpPr/>
                <p:nvPr/>
              </p:nvSpPr>
              <p:spPr>
                <a:xfrm>
                  <a:off x="2193118" y="1951361"/>
                  <a:ext cx="5102443" cy="708872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=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𝒂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 </m:t>
                        </m:r>
                        <m:r>
                          <m:rPr>
                            <m:nor/>
                          </m:rPr>
                          <a:rPr lang="pt-PT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pt-PT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pt-PT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+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= 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×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𝒓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,  ∀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𝒏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ℕ</m:t>
                        </m:r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</p:txBody>
            </p:sp>
          </mc:Choice>
          <mc:Fallback xmlns="">
            <p:sp>
              <p:nvSpPr>
                <p:cNvPr id="9" name="Rectângulo arredondado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3118" y="1951361"/>
                  <a:ext cx="5102443" cy="708872"/>
                </a:xfrm>
                <a:prstGeom prst="round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tângulo arredondado 10"/>
            <p:cNvSpPr/>
            <p:nvPr/>
          </p:nvSpPr>
          <p:spPr>
            <a:xfrm>
              <a:off x="2512577" y="2035857"/>
              <a:ext cx="4293336" cy="590547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2696314" y="4500119"/>
            <a:ext cx="3865672" cy="844391"/>
            <a:chOff x="2696314" y="4500119"/>
            <a:chExt cx="3865672" cy="8443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ângulo arredondado 10"/>
                <p:cNvSpPr/>
                <p:nvPr/>
              </p:nvSpPr>
              <p:spPr>
                <a:xfrm>
                  <a:off x="2696314" y="4500119"/>
                  <a:ext cx="3865672" cy="844391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pt-PT" b="1" i="1" dirty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</m:ctrlPr>
                              </m:sSubPr>
                              <m:e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 </m:t>
                                </m:r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𝒖</m:t>
                                </m:r>
                              </m:e>
                              <m:sub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𝒏</m:t>
                                </m:r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+</m:t>
                                </m:r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</m:ctrlPr>
                              </m:sSubPr>
                              <m:e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𝒖</m:t>
                                </m:r>
                              </m:e>
                              <m:sub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𝒏</m:t>
                                </m:r>
                              </m:sub>
                            </m:sSub>
                          </m:den>
                        </m:f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=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𝒓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,  ∀ 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𝒏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ℕ</m:t>
                        </m:r>
                      </m:oMath>
                    </m:oMathPara>
                  </a14:m>
                  <a:endParaRPr lang="pt-PT" b="1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</p:txBody>
            </p:sp>
          </mc:Choice>
          <mc:Fallback xmlns="">
            <p:sp>
              <p:nvSpPr>
                <p:cNvPr id="11" name="Rectângulo arredondado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6314" y="4500119"/>
                  <a:ext cx="3865672" cy="844391"/>
                </a:xfrm>
                <a:prstGeom prst="round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tângulo arredondado 10"/>
            <p:cNvSpPr/>
            <p:nvPr/>
          </p:nvSpPr>
          <p:spPr>
            <a:xfrm>
              <a:off x="3337060" y="4536728"/>
              <a:ext cx="2521220" cy="714562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421492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61141" y="-1587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16013" y="137543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Monotonia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progressão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geométrica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ângulo 10"/>
              <p:cNvSpPr/>
              <p:nvPr/>
            </p:nvSpPr>
            <p:spPr>
              <a:xfrm>
                <a:off x="1066869" y="832838"/>
                <a:ext cx="7578724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 smtClean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uma progressão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geométrica de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razão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𝑟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e primeiro termo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69" y="832838"/>
                <a:ext cx="7578724" cy="507831"/>
              </a:xfrm>
              <a:prstGeom prst="rect">
                <a:avLst/>
              </a:prstGeom>
              <a:blipFill rotWithShape="1">
                <a:blip r:embed="rId4"/>
                <a:stretch>
                  <a:fillRect l="-644"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1005992" y="5051681"/>
                <a:ext cx="4572000" cy="5078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𝟏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constante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992" y="5051681"/>
                <a:ext cx="4572000" cy="507831"/>
              </a:xfrm>
              <a:prstGeom prst="rect">
                <a:avLst/>
              </a:prstGeom>
              <a:blipFill rotWithShape="1">
                <a:blip r:embed="rId5"/>
                <a:stretch>
                  <a:fillRect l="-800"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ângulo 6"/>
              <p:cNvSpPr/>
              <p:nvPr/>
            </p:nvSpPr>
            <p:spPr>
              <a:xfrm>
                <a:off x="1005992" y="1984465"/>
                <a:ext cx="2073617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  <m:r>
                      <a:rPr lang="pt-PT" b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&lt;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&lt;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𝟏</m:t>
                    </m:r>
                  </m:oMath>
                </a14:m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e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Rec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992" y="1984465"/>
                <a:ext cx="2073617" cy="507831"/>
              </a:xfrm>
              <a:prstGeom prst="rect">
                <a:avLst/>
              </a:prstGeom>
              <a:blipFill rotWithShape="1">
                <a:blip r:embed="rId6"/>
                <a:stretch>
                  <a:fillRect l="-1765"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4528583" y="1503679"/>
                <a:ext cx="1166056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PT" b="1" i="1" dirty="0" smtClean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&gt;</m:t>
                    </m:r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8583" y="1503679"/>
                <a:ext cx="1166056" cy="507831"/>
              </a:xfrm>
              <a:prstGeom prst="rect">
                <a:avLst/>
              </a:prstGeom>
              <a:blipFill rotWithShape="1">
                <a:blip r:embed="rId7"/>
                <a:stretch>
                  <a:fillRect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5325622" y="1599974"/>
                <a:ext cx="22986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decrescente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/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5622" y="1599974"/>
                <a:ext cx="2298643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796" t="-9836" r="-2122" b="-229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4564449" y="2504055"/>
                <a:ext cx="1171975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PT" b="1" i="1" dirty="0" smtClean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&lt;</m:t>
                    </m:r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449" y="2504055"/>
                <a:ext cx="1171975" cy="507831"/>
              </a:xfrm>
              <a:prstGeom prst="rect">
                <a:avLst/>
              </a:prstGeom>
              <a:blipFill rotWithShape="1">
                <a:blip r:embed="rId9"/>
                <a:stretch>
                  <a:fillRect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5345344" y="2501235"/>
                <a:ext cx="2029338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crescente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344" y="2501235"/>
                <a:ext cx="2029338" cy="507831"/>
              </a:xfrm>
              <a:prstGeom prst="rect">
                <a:avLst/>
              </a:prstGeom>
              <a:blipFill rotWithShape="1">
                <a:blip r:embed="rId10"/>
                <a:stretch>
                  <a:fillRect l="-901" r="-2402" b="-8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1005992" y="3764136"/>
                <a:ext cx="2073617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&gt;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𝟏</m:t>
                    </m:r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 e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992" y="3764136"/>
                <a:ext cx="2073617" cy="507831"/>
              </a:xfrm>
              <a:prstGeom prst="rect">
                <a:avLst/>
              </a:prstGeom>
              <a:blipFill rotWithShape="1">
                <a:blip r:embed="rId11"/>
                <a:stretch>
                  <a:fillRect l="-1765" b="-8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ângulo 31"/>
              <p:cNvSpPr/>
              <p:nvPr/>
            </p:nvSpPr>
            <p:spPr>
              <a:xfrm>
                <a:off x="4542651" y="3241146"/>
                <a:ext cx="1166056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PT" b="1" i="1" dirty="0" smtClean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&gt;</m:t>
                    </m:r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32" name="Rec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2651" y="3241146"/>
                <a:ext cx="1166056" cy="507831"/>
              </a:xfrm>
              <a:prstGeom prst="rect">
                <a:avLst/>
              </a:prstGeom>
              <a:blipFill rotWithShape="1">
                <a:blip r:embed="rId12"/>
                <a:stretch>
                  <a:fillRect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32"/>
              <p:cNvSpPr/>
              <p:nvPr/>
            </p:nvSpPr>
            <p:spPr>
              <a:xfrm>
                <a:off x="5339690" y="3337441"/>
                <a:ext cx="20293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crescente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/>
              </a:p>
            </p:txBody>
          </p:sp>
        </mc:Choice>
        <mc:Fallback xmlns="">
          <p:sp>
            <p:nvSpPr>
              <p:cNvPr id="33" name="Rec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690" y="3337441"/>
                <a:ext cx="2029338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901" t="-9836" r="-2402" b="-229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ângulo 34"/>
              <p:cNvSpPr/>
              <p:nvPr/>
            </p:nvSpPr>
            <p:spPr>
              <a:xfrm>
                <a:off x="4550381" y="4297794"/>
                <a:ext cx="1171975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PT" b="1" i="1" dirty="0" smtClean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&lt;</m:t>
                    </m:r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35" name="Rectâ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381" y="4297794"/>
                <a:ext cx="1171975" cy="507831"/>
              </a:xfrm>
              <a:prstGeom prst="rect">
                <a:avLst/>
              </a:prstGeom>
              <a:blipFill rotWithShape="1">
                <a:blip r:embed="rId14"/>
                <a:stretch>
                  <a:fillRect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35"/>
              <p:cNvSpPr/>
              <p:nvPr/>
            </p:nvSpPr>
            <p:spPr>
              <a:xfrm>
                <a:off x="5377905" y="4294974"/>
                <a:ext cx="2298643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decrescente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6" name="Rec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905" y="4294974"/>
                <a:ext cx="2298643" cy="507831"/>
              </a:xfrm>
              <a:prstGeom prst="rect">
                <a:avLst/>
              </a:prstGeom>
              <a:blipFill rotWithShape="1">
                <a:blip r:embed="rId15"/>
                <a:stretch>
                  <a:fillRect l="-531" r="-2387"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ângulo 39"/>
              <p:cNvSpPr/>
              <p:nvPr/>
            </p:nvSpPr>
            <p:spPr>
              <a:xfrm>
                <a:off x="1005992" y="5839523"/>
                <a:ext cx="3880806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&lt; 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não é 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monótona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Rectângulo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992" y="5839523"/>
                <a:ext cx="3880806" cy="507831"/>
              </a:xfrm>
              <a:prstGeom prst="rect">
                <a:avLst/>
              </a:prstGeom>
              <a:blipFill rotWithShape="1">
                <a:blip r:embed="rId16"/>
                <a:stretch>
                  <a:fillRect l="-942" r="-942"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Conexão reta unidirecional 8"/>
          <p:cNvCxnSpPr/>
          <p:nvPr/>
        </p:nvCxnSpPr>
        <p:spPr>
          <a:xfrm flipV="1">
            <a:off x="2981135" y="1784640"/>
            <a:ext cx="1547448" cy="485790"/>
          </a:xfrm>
          <a:prstGeom prst="straightConnector1">
            <a:avLst/>
          </a:prstGeom>
          <a:ln w="25400">
            <a:solidFill>
              <a:srgbClr val="0D677A"/>
            </a:solidFill>
            <a:tailEnd type="triangle"/>
          </a:ln>
          <a:effectLst>
            <a:outerShdw blurRad="40005" dist="20320" dir="5400000" algn="ctr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xão reta unidirecional 8"/>
          <p:cNvCxnSpPr/>
          <p:nvPr/>
        </p:nvCxnSpPr>
        <p:spPr>
          <a:xfrm>
            <a:off x="2981135" y="2270430"/>
            <a:ext cx="1547448" cy="487540"/>
          </a:xfrm>
          <a:prstGeom prst="straightConnector1">
            <a:avLst/>
          </a:prstGeom>
          <a:ln w="25400">
            <a:solidFill>
              <a:srgbClr val="0D677A"/>
            </a:solidFill>
            <a:tailEnd type="triangle"/>
          </a:ln>
          <a:effectLst>
            <a:outerShdw blurRad="40005" dist="20320" dir="5400000" algn="ctr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xão reta unidirecional 8"/>
          <p:cNvCxnSpPr/>
          <p:nvPr/>
        </p:nvCxnSpPr>
        <p:spPr>
          <a:xfrm flipV="1">
            <a:off x="2591078" y="3579247"/>
            <a:ext cx="1937505" cy="485790"/>
          </a:xfrm>
          <a:prstGeom prst="straightConnector1">
            <a:avLst/>
          </a:prstGeom>
          <a:ln w="25400">
            <a:solidFill>
              <a:srgbClr val="0D677A"/>
            </a:solidFill>
            <a:tailEnd type="triangle"/>
          </a:ln>
          <a:effectLst>
            <a:outerShdw blurRad="40005" dist="20320" dir="5400000" algn="ctr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xão reta unidirecional 8"/>
          <p:cNvCxnSpPr/>
          <p:nvPr/>
        </p:nvCxnSpPr>
        <p:spPr>
          <a:xfrm>
            <a:off x="2591078" y="4065038"/>
            <a:ext cx="1937505" cy="486671"/>
          </a:xfrm>
          <a:prstGeom prst="straightConnector1">
            <a:avLst/>
          </a:prstGeom>
          <a:ln w="25400">
            <a:solidFill>
              <a:srgbClr val="0D677A"/>
            </a:solidFill>
            <a:tailEnd type="triangle"/>
          </a:ln>
          <a:effectLst>
            <a:outerShdw blurRad="40005" dist="20320" dir="5400000" algn="ctr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557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/>
      <p:bldP spid="7" grpId="0"/>
      <p:bldP spid="9" grpId="0"/>
      <p:bldP spid="12" grpId="0"/>
      <p:bldP spid="15" grpId="0"/>
      <p:bldP spid="13" grpId="0"/>
      <p:bldP spid="30" grpId="0"/>
      <p:bldP spid="32" grpId="0"/>
      <p:bldP spid="33" grpId="0"/>
      <p:bldP spid="35" grpId="0"/>
      <p:bldP spid="36" grpId="0"/>
      <p:bldP spid="40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4721</TotalTime>
  <Words>1605</Words>
  <Application>Microsoft Office PowerPoint</Application>
  <PresentationFormat>Apresentação no Ecrã (4:3)</PresentationFormat>
  <Paragraphs>148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Tema do Office</vt:lpstr>
      <vt:lpstr>Progressões aritméticas e geométricas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Liliana Fernandes</cp:lastModifiedBy>
  <cp:revision>415</cp:revision>
  <dcterms:created xsi:type="dcterms:W3CDTF">2015-12-10T15:13:19Z</dcterms:created>
  <dcterms:modified xsi:type="dcterms:W3CDTF">2016-06-06T15:29:56Z</dcterms:modified>
</cp:coreProperties>
</file>