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256" r:id="rId2"/>
    <p:sldId id="261" r:id="rId3"/>
    <p:sldId id="268" r:id="rId4"/>
    <p:sldId id="269" r:id="rId5"/>
    <p:sldId id="260" r:id="rId6"/>
  </p:sldIdLst>
  <p:sldSz cx="9144000" cy="6858000" type="screen4x3"/>
  <p:notesSz cx="6858000" cy="9144000"/>
  <p:defaultTextStyle>
    <a:defPPr>
      <a:defRPr lang="pt-P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8D2"/>
    <a:srgbClr val="ACB319"/>
    <a:srgbClr val="33BEDD"/>
    <a:srgbClr val="E05D56"/>
    <a:srgbClr val="FEFDE6"/>
    <a:srgbClr val="D7DE1E"/>
    <a:srgbClr val="B4BC1A"/>
    <a:srgbClr val="FCF8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5" autoAdjust="0"/>
    <p:restoredTop sz="94660"/>
  </p:normalViewPr>
  <p:slideViewPr>
    <p:cSldViewPr>
      <p:cViewPr>
        <p:scale>
          <a:sx n="80" d="100"/>
          <a:sy n="80" d="100"/>
        </p:scale>
        <p:origin x="-1602" y="-180"/>
      </p:cViewPr>
      <p:guideLst>
        <p:guide orient="horz" pos="1162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16D1496A-3DB6-4CF4-B090-BB2A8C928730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 smtClean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noProof="0" smtClean="0"/>
              <a:t>Editar os estilos de texto do Modelo Global</a:t>
            </a:r>
          </a:p>
          <a:p>
            <a:pPr lvl="1"/>
            <a:r>
              <a:rPr lang="pt-PT" noProof="0" smtClean="0"/>
              <a:t>Segundo nível</a:t>
            </a:r>
          </a:p>
          <a:p>
            <a:pPr lvl="2"/>
            <a:r>
              <a:rPr lang="pt-PT" noProof="0" smtClean="0"/>
              <a:t>Terceiro nível</a:t>
            </a:r>
          </a:p>
          <a:p>
            <a:pPr lvl="3"/>
            <a:r>
              <a:rPr lang="pt-PT" noProof="0" smtClean="0"/>
              <a:t>Quarto nível</a:t>
            </a:r>
          </a:p>
          <a:p>
            <a:pPr lvl="4"/>
            <a:r>
              <a:rPr lang="pt-PT" noProof="0" smtClean="0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CAF8D34-67E1-480A-A9C2-AFB64CDC7D36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1779157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7504" y="4365104"/>
            <a:ext cx="5616624" cy="350912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827088" y="6356350"/>
            <a:ext cx="2133600" cy="365125"/>
          </a:xfrm>
        </p:spPr>
        <p:txBody>
          <a:bodyPr/>
          <a:lstStyle>
            <a:lvl1pPr>
              <a:defRPr>
                <a:latin typeface="LucidaGrande" panose="02000000000000000000" pitchFamily="2" charset="0"/>
              </a:defRPr>
            </a:lvl1pPr>
          </a:lstStyle>
          <a:p>
            <a:pPr>
              <a:defRPr/>
            </a:pPr>
            <a:fld id="{591E7E58-C4B2-4668-852D-146EBC70EF08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76600" y="6356350"/>
            <a:ext cx="2895600" cy="365125"/>
          </a:xfrm>
        </p:spPr>
        <p:txBody>
          <a:bodyPr/>
          <a:lstStyle>
            <a:lvl1pPr>
              <a:defRPr>
                <a:latin typeface="LucidaGrande" panose="02000000000000000000" pitchFamily="2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0245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67B99-D528-41A8-B44A-F0649B5C9846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723937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907704" y="12221"/>
            <a:ext cx="5616624" cy="712879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4536504"/>
          </a:xfrm>
        </p:spPr>
        <p:txBody>
          <a:bodyPr>
            <a:normAutofit/>
          </a:bodyPr>
          <a:lstStyle>
            <a:lvl1pPr>
              <a:defRPr sz="2400">
                <a:latin typeface="LucidaGrande" panose="02000000000000000000" pitchFamily="2" charset="0"/>
              </a:defRPr>
            </a:lvl1pPr>
            <a:lvl2pPr>
              <a:defRPr sz="2000">
                <a:latin typeface="LucidaGrande" panose="02000000000000000000" pitchFamily="2" charset="0"/>
              </a:defRPr>
            </a:lvl2pPr>
            <a:lvl3pPr>
              <a:defRPr sz="1800">
                <a:latin typeface="LucidaGrande" panose="02000000000000000000" pitchFamily="2" charset="0"/>
              </a:defRPr>
            </a:lvl3pPr>
            <a:lvl4pPr>
              <a:defRPr sz="1600">
                <a:latin typeface="LucidaGrande" panose="02000000000000000000" pitchFamily="2" charset="0"/>
              </a:defRPr>
            </a:lvl4pPr>
            <a:lvl5pPr>
              <a:defRPr sz="1600">
                <a:latin typeface="LucidaGrande" panose="02000000000000000000" pitchFamily="2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pt-PT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588F1-F227-4250-BC49-A6D9F57E7A14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F16FF-2C87-461E-BD93-87B56D5DEA79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934760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907704" y="12221"/>
            <a:ext cx="5616624" cy="712879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4536504"/>
          </a:xfrm>
        </p:spPr>
        <p:txBody>
          <a:bodyPr>
            <a:normAutofit/>
          </a:bodyPr>
          <a:lstStyle>
            <a:lvl1pPr>
              <a:defRPr sz="2400">
                <a:latin typeface="LucidaGrande" panose="02000000000000000000" pitchFamily="2" charset="0"/>
              </a:defRPr>
            </a:lvl1pPr>
            <a:lvl2pPr>
              <a:defRPr sz="2000">
                <a:latin typeface="LucidaGrande" panose="02000000000000000000" pitchFamily="2" charset="0"/>
              </a:defRPr>
            </a:lvl2pPr>
            <a:lvl3pPr>
              <a:defRPr sz="1800">
                <a:latin typeface="LucidaGrande" panose="02000000000000000000" pitchFamily="2" charset="0"/>
              </a:defRPr>
            </a:lvl3pPr>
            <a:lvl4pPr>
              <a:defRPr sz="1600">
                <a:latin typeface="LucidaGrande" panose="02000000000000000000" pitchFamily="2" charset="0"/>
              </a:defRPr>
            </a:lvl4pPr>
            <a:lvl5pPr>
              <a:defRPr sz="1600">
                <a:latin typeface="LucidaGrande" panose="02000000000000000000" pitchFamily="2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pt-PT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F1714-4A80-42B4-9D5F-AD9B00F2174C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1C54C-078F-4DA2-BAB9-2AC5F95473E9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1360257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907704" y="12221"/>
            <a:ext cx="5616624" cy="712879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EDFCAB-BD1E-4481-9B0C-CB0523071DDA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A6F1BA-5B9C-440F-BC5D-940B6F3303B1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4628024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1880" y="1268759"/>
            <a:ext cx="5194920" cy="4536505"/>
          </a:xfrm>
        </p:spPr>
        <p:txBody>
          <a:bodyPr>
            <a:normAutofit/>
          </a:bodyPr>
          <a:lstStyle>
            <a:lvl1pPr>
              <a:defRPr sz="2400">
                <a:latin typeface="LucidaGrande" panose="02000000000000000000" pitchFamily="2" charset="0"/>
              </a:defRPr>
            </a:lvl1pPr>
            <a:lvl2pPr>
              <a:defRPr sz="2000">
                <a:latin typeface="LucidaGrande" panose="02000000000000000000" pitchFamily="2" charset="0"/>
              </a:defRPr>
            </a:lvl2pPr>
            <a:lvl3pPr>
              <a:defRPr sz="1800">
                <a:latin typeface="LucidaGrande" panose="02000000000000000000" pitchFamily="2" charset="0"/>
              </a:defRPr>
            </a:lvl3pPr>
            <a:lvl4pPr>
              <a:defRPr sz="1600">
                <a:latin typeface="LucidaGrande" panose="02000000000000000000" pitchFamily="2" charset="0"/>
              </a:defRPr>
            </a:lvl4pPr>
            <a:lvl5pPr>
              <a:defRPr sz="1600">
                <a:latin typeface="LucidaGrande" panose="02000000000000000000" pitchFamily="2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pt-P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520" y="1268760"/>
            <a:ext cx="3008313" cy="4536505"/>
          </a:xfrm>
        </p:spPr>
        <p:txBody>
          <a:bodyPr/>
          <a:lstStyle>
            <a:lvl1pPr marL="0" indent="0">
              <a:buNone/>
              <a:defRPr sz="1400">
                <a:latin typeface="LucidaGrande" panose="02000000000000000000" pitchFamily="2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635896" y="51825"/>
            <a:ext cx="5616624" cy="712879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05F3EA-1FCA-415B-80A2-39CD669D78CF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C3B8A1-2C2B-494F-B575-D04B6E3AA6B3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35822641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1520" y="1268760"/>
            <a:ext cx="5690716" cy="4824536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4168" y="1268760"/>
            <a:ext cx="2880320" cy="4536504"/>
          </a:xfrm>
        </p:spPr>
        <p:txBody>
          <a:bodyPr/>
          <a:lstStyle>
            <a:lvl1pPr marL="0" indent="0">
              <a:buNone/>
              <a:defRPr sz="1400">
                <a:latin typeface="LucidaGrande" panose="02000000000000000000" pitchFamily="2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907704" y="12221"/>
            <a:ext cx="5616624" cy="712879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3ECC05-7F48-496C-8496-E143FA823BBD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2A1271-32DD-482E-B8C2-B4964E3AB1CF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1081994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1520" y="1268760"/>
            <a:ext cx="5690716" cy="4824536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4168" y="1268760"/>
            <a:ext cx="2880320" cy="4536504"/>
          </a:xfrm>
        </p:spPr>
        <p:txBody>
          <a:bodyPr/>
          <a:lstStyle>
            <a:lvl1pPr marL="0" indent="0">
              <a:buNone/>
              <a:defRPr sz="1400">
                <a:latin typeface="LucidaGrande" panose="02000000000000000000" pitchFamily="2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3635896" y="51825"/>
            <a:ext cx="5616624" cy="712879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94559C-CA97-4DF6-953E-B1AEAD390822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7E0640-8503-46CA-8667-3184E5039D2D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477008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9"/>
          <p:cNvSpPr>
            <a:spLocks noGrp="1"/>
          </p:cNvSpPr>
          <p:nvPr>
            <p:ph type="title"/>
          </p:nvPr>
        </p:nvSpPr>
        <p:spPr>
          <a:xfrm>
            <a:off x="107504" y="3789040"/>
            <a:ext cx="3816424" cy="720080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827088" y="6356350"/>
            <a:ext cx="2133600" cy="365125"/>
          </a:xfrm>
        </p:spPr>
        <p:txBody>
          <a:bodyPr/>
          <a:lstStyle>
            <a:lvl1pPr>
              <a:defRPr>
                <a:latin typeface="LucidaGrande" panose="02000000000000000000" pitchFamily="2" charset="0"/>
              </a:defRPr>
            </a:lvl1pPr>
          </a:lstStyle>
          <a:p>
            <a:pPr>
              <a:defRPr/>
            </a:pPr>
            <a:fld id="{EB64F8D1-D94E-474C-AD8B-C1A0267FB1EB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76600" y="6356350"/>
            <a:ext cx="2895600" cy="365125"/>
          </a:xfrm>
        </p:spPr>
        <p:txBody>
          <a:bodyPr/>
          <a:lstStyle>
            <a:lvl1pPr>
              <a:defRPr>
                <a:latin typeface="LucidaGrande" panose="02000000000000000000" pitchFamily="2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0245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A9D1D9-0CCC-457B-BE60-B44D856C3EF6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4232128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9"/>
          <p:cNvSpPr>
            <a:spLocks noGrp="1"/>
          </p:cNvSpPr>
          <p:nvPr>
            <p:ph type="title"/>
          </p:nvPr>
        </p:nvSpPr>
        <p:spPr>
          <a:xfrm>
            <a:off x="107504" y="3789040"/>
            <a:ext cx="3816424" cy="720080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827088" y="6356350"/>
            <a:ext cx="2133600" cy="365125"/>
          </a:xfrm>
        </p:spPr>
        <p:txBody>
          <a:bodyPr/>
          <a:lstStyle>
            <a:lvl1pPr>
              <a:defRPr>
                <a:latin typeface="LucidaGrande" panose="02000000000000000000" pitchFamily="2" charset="0"/>
              </a:defRPr>
            </a:lvl1pPr>
          </a:lstStyle>
          <a:p>
            <a:pPr>
              <a:defRPr/>
            </a:pPr>
            <a:fld id="{746E9224-0A85-4696-9CED-5ACAC70EE53E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76600" y="6356350"/>
            <a:ext cx="2895600" cy="365125"/>
          </a:xfrm>
        </p:spPr>
        <p:txBody>
          <a:bodyPr/>
          <a:lstStyle>
            <a:lvl1pPr>
              <a:defRPr>
                <a:latin typeface="LucidaGrande" panose="02000000000000000000" pitchFamily="2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0245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155D81-EDBE-454E-82A4-E5668DF640B4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4099982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9"/>
          <p:cNvSpPr>
            <a:spLocks noGrp="1"/>
          </p:cNvSpPr>
          <p:nvPr>
            <p:ph type="title"/>
          </p:nvPr>
        </p:nvSpPr>
        <p:spPr>
          <a:xfrm>
            <a:off x="107504" y="3789040"/>
            <a:ext cx="3816424" cy="720080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827088" y="6356350"/>
            <a:ext cx="2133600" cy="365125"/>
          </a:xfrm>
        </p:spPr>
        <p:txBody>
          <a:bodyPr/>
          <a:lstStyle>
            <a:lvl1pPr>
              <a:defRPr>
                <a:latin typeface="LucidaGrande" panose="02000000000000000000" pitchFamily="2" charset="0"/>
              </a:defRPr>
            </a:lvl1pPr>
          </a:lstStyle>
          <a:p>
            <a:pPr>
              <a:defRPr/>
            </a:pPr>
            <a:fld id="{BC82347E-753E-4AFB-BCB0-BB4009B883E4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76600" y="6356350"/>
            <a:ext cx="2895600" cy="365125"/>
          </a:xfrm>
        </p:spPr>
        <p:txBody>
          <a:bodyPr/>
          <a:lstStyle>
            <a:lvl1pPr>
              <a:defRPr>
                <a:latin typeface="LucidaGrande" panose="02000000000000000000" pitchFamily="2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0245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DFC70D-7E19-4A84-9C74-5E50A8F0AE76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040076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7704" y="12221"/>
            <a:ext cx="5616624" cy="712879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4536504"/>
          </a:xfrm>
        </p:spPr>
        <p:txBody>
          <a:bodyPr>
            <a:normAutofit/>
          </a:bodyPr>
          <a:lstStyle>
            <a:lvl1pPr>
              <a:defRPr sz="2400">
                <a:latin typeface="LucidaGrande" panose="02000000000000000000" pitchFamily="2" charset="0"/>
              </a:defRPr>
            </a:lvl1pPr>
            <a:lvl2pPr>
              <a:defRPr sz="2000">
                <a:latin typeface="LucidaGrande" panose="02000000000000000000" pitchFamily="2" charset="0"/>
              </a:defRPr>
            </a:lvl2pPr>
            <a:lvl3pPr>
              <a:defRPr sz="1800">
                <a:latin typeface="LucidaGrande" panose="02000000000000000000" pitchFamily="2" charset="0"/>
              </a:defRPr>
            </a:lvl3pPr>
            <a:lvl4pPr>
              <a:defRPr sz="1600">
                <a:latin typeface="LucidaGrande" panose="02000000000000000000" pitchFamily="2" charset="0"/>
              </a:defRPr>
            </a:lvl4pPr>
            <a:lvl5pPr>
              <a:defRPr sz="1600">
                <a:latin typeface="LucidaGrande" panose="02000000000000000000" pitchFamily="2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pt-P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78236B-11C5-4226-BEDD-51CB5F42E2C5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B490AB-0477-4070-BB0D-7CD944A4D6CA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3378481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008" y="3075037"/>
            <a:ext cx="5217839" cy="1794123"/>
          </a:xfrm>
        </p:spPr>
        <p:txBody>
          <a:bodyPr anchor="t">
            <a:normAutofit/>
          </a:bodyPr>
          <a:lstStyle>
            <a:lvl1pPr algn="l">
              <a:defRPr sz="3600" b="1" cap="all"/>
            </a:lvl1pPr>
          </a:lstStyle>
          <a:p>
            <a:r>
              <a:rPr lang="en-US" dirty="0" smtClean="0"/>
              <a:t>Click to edit Master title style</a:t>
            </a:r>
            <a:endParaRPr lang="pt-P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008" y="2636912"/>
            <a:ext cx="5252120" cy="438125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rgbClr val="0051A5"/>
                </a:solidFill>
                <a:latin typeface="LucidaGrande" panose="02000000000000000000" pitchFamily="2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EE10D-D6A0-49AD-AC36-CDA847240450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5077B-3AB6-4B27-B077-0277D180618F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677342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3"/>
            <a:ext cx="4038600" cy="4608512"/>
          </a:xfrm>
        </p:spPr>
        <p:txBody>
          <a:bodyPr>
            <a:normAutofit/>
          </a:bodyPr>
          <a:lstStyle>
            <a:lvl1pPr>
              <a:defRPr sz="2400">
                <a:latin typeface="LucidaGrande" panose="02000000000000000000" pitchFamily="2" charset="0"/>
              </a:defRPr>
            </a:lvl1pPr>
            <a:lvl2pPr>
              <a:defRPr sz="2000">
                <a:latin typeface="LucidaGrande" panose="02000000000000000000" pitchFamily="2" charset="0"/>
              </a:defRPr>
            </a:lvl2pPr>
            <a:lvl3pPr>
              <a:defRPr sz="1800">
                <a:latin typeface="LucidaGrande" panose="02000000000000000000" pitchFamily="2" charset="0"/>
              </a:defRPr>
            </a:lvl3pPr>
            <a:lvl4pPr>
              <a:defRPr sz="1600">
                <a:latin typeface="LucidaGrande" panose="02000000000000000000" pitchFamily="2" charset="0"/>
              </a:defRPr>
            </a:lvl4pPr>
            <a:lvl5pPr>
              <a:defRPr sz="1600">
                <a:latin typeface="LucidaGrande" panose="02000000000000000000" pitchFamily="2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3"/>
            <a:ext cx="4038600" cy="4608512"/>
          </a:xfrm>
        </p:spPr>
        <p:txBody>
          <a:bodyPr>
            <a:normAutofit/>
          </a:bodyPr>
          <a:lstStyle>
            <a:lvl1pPr>
              <a:defRPr sz="2400">
                <a:latin typeface="LucidaGrande" panose="02000000000000000000" pitchFamily="2" charset="0"/>
              </a:defRPr>
            </a:lvl1pPr>
            <a:lvl2pPr>
              <a:defRPr sz="2000">
                <a:latin typeface="LucidaGrande" panose="02000000000000000000" pitchFamily="2" charset="0"/>
              </a:defRPr>
            </a:lvl2pPr>
            <a:lvl3pPr>
              <a:defRPr sz="1800">
                <a:latin typeface="LucidaGrande" panose="02000000000000000000" pitchFamily="2" charset="0"/>
              </a:defRPr>
            </a:lvl3pPr>
            <a:lvl4pPr>
              <a:defRPr sz="1600">
                <a:latin typeface="LucidaGrande" panose="02000000000000000000" pitchFamily="2" charset="0"/>
              </a:defRPr>
            </a:lvl4pPr>
            <a:lvl5pPr>
              <a:defRPr sz="1600">
                <a:latin typeface="LucidaGrande" panose="02000000000000000000" pitchFamily="2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907704" y="12221"/>
            <a:ext cx="5616624" cy="712879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01B3F6-DEE1-4573-940B-3CC570C3DC4C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99A851-C86C-4CD6-941F-1988FA9097C7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265729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1349078"/>
            <a:ext cx="4032448" cy="639762"/>
          </a:xfrm>
        </p:spPr>
        <p:txBody>
          <a:bodyPr anchor="ctr">
            <a:noAutofit/>
          </a:bodyPr>
          <a:lstStyle>
            <a:lvl1pPr marL="0" indent="0">
              <a:buNone/>
              <a:defRPr sz="2000" b="1">
                <a:latin typeface="Lucida Grande" panose="020B0700040502020204" pitchFamily="34" charset="0"/>
                <a:cs typeface="Lucida Grande" panose="020B07000405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32856"/>
            <a:ext cx="4040188" cy="36724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008" y="1349078"/>
            <a:ext cx="4032448" cy="639762"/>
          </a:xfrm>
        </p:spPr>
        <p:txBody>
          <a:bodyPr anchor="ctr">
            <a:noAutofit/>
          </a:bodyPr>
          <a:lstStyle>
            <a:lvl1pPr marL="0" indent="0">
              <a:buNone/>
              <a:defRPr sz="2000" b="1">
                <a:latin typeface="Lucida Grande" panose="020B0700040502020204" pitchFamily="34" charset="0"/>
                <a:cs typeface="Lucida Grande" panose="020B07000405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32856"/>
            <a:ext cx="4041775" cy="36724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907704" y="46192"/>
            <a:ext cx="5760640" cy="645196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C5EC4513-38EF-45DE-8173-8FAA7051935D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B3684-AE12-4C76-8192-55DBC49C420F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310277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907704" y="12221"/>
            <a:ext cx="5616624" cy="712879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4536504"/>
          </a:xfrm>
        </p:spPr>
        <p:txBody>
          <a:bodyPr>
            <a:normAutofit/>
          </a:bodyPr>
          <a:lstStyle>
            <a:lvl1pPr>
              <a:defRPr sz="2400">
                <a:latin typeface="LucidaGrande" panose="02000000000000000000" pitchFamily="2" charset="0"/>
              </a:defRPr>
            </a:lvl1pPr>
            <a:lvl2pPr>
              <a:defRPr sz="2000">
                <a:latin typeface="LucidaGrande" panose="02000000000000000000" pitchFamily="2" charset="0"/>
              </a:defRPr>
            </a:lvl2pPr>
            <a:lvl3pPr>
              <a:defRPr sz="1800">
                <a:latin typeface="LucidaGrande" panose="02000000000000000000" pitchFamily="2" charset="0"/>
              </a:defRPr>
            </a:lvl3pPr>
            <a:lvl4pPr>
              <a:defRPr sz="1600">
                <a:latin typeface="LucidaGrande" panose="02000000000000000000" pitchFamily="2" charset="0"/>
              </a:defRPr>
            </a:lvl4pPr>
            <a:lvl5pPr>
              <a:defRPr sz="1600">
                <a:latin typeface="LucidaGrande" panose="02000000000000000000" pitchFamily="2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pt-PT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F2BD4-2AE3-4264-876B-2ABB06F3EF13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87FAF7-F8CA-4306-8EC8-A379F531FE5D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3539345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PT" smtClean="0"/>
              <a:t>Click to edit Master title style</a:t>
            </a:r>
            <a:endParaRPr lang="pt-PT" altLang="pt-PT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PT" smtClean="0"/>
              <a:t>Click to edit Master text styles</a:t>
            </a:r>
          </a:p>
          <a:p>
            <a:pPr lvl="1"/>
            <a:r>
              <a:rPr lang="en-US" altLang="pt-PT" smtClean="0"/>
              <a:t>Second level</a:t>
            </a:r>
          </a:p>
          <a:p>
            <a:pPr lvl="2"/>
            <a:r>
              <a:rPr lang="en-US" altLang="pt-PT" smtClean="0"/>
              <a:t>Third level</a:t>
            </a:r>
          </a:p>
          <a:p>
            <a:pPr lvl="3"/>
            <a:r>
              <a:rPr lang="en-US" altLang="pt-PT" smtClean="0"/>
              <a:t>Fourth level</a:t>
            </a:r>
          </a:p>
          <a:p>
            <a:pPr lvl="4"/>
            <a:r>
              <a:rPr lang="en-US" altLang="pt-PT" smtClean="0"/>
              <a:t>Fifth level</a:t>
            </a:r>
            <a:endParaRPr lang="pt-PT" altLang="pt-PT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4075" y="6356350"/>
            <a:ext cx="2133600" cy="365125"/>
          </a:xfrm>
          <a:prstGeom prst="rect">
            <a:avLst/>
          </a:prstGeom>
          <a:solidFill>
            <a:srgbClr val="FFFFFF">
              <a:alpha val="40000"/>
            </a:srgbClr>
          </a:solidFill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LucidaGrande" panose="02000000000000000000" pitchFamily="2" charset="0"/>
                <a:cs typeface="+mn-cs"/>
              </a:defRPr>
            </a:lvl1pPr>
          </a:lstStyle>
          <a:p>
            <a:pPr>
              <a:defRPr/>
            </a:pPr>
            <a:fld id="{992265B7-0EEA-420D-964F-72D1E3302767}" type="datetimeFigureOut">
              <a:rPr lang="pt-PT"/>
              <a:pPr>
                <a:defRPr/>
              </a:pPr>
              <a:t>09-05-2016</a:t>
            </a:fld>
            <a:endParaRPr lang="pt-P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22638" y="6356350"/>
            <a:ext cx="2895600" cy="365125"/>
          </a:xfrm>
          <a:prstGeom prst="rect">
            <a:avLst/>
          </a:prstGeom>
          <a:solidFill>
            <a:srgbClr val="FFFFFF">
              <a:alpha val="40000"/>
            </a:srgbClr>
          </a:solidFill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LucidaGrande" panose="02000000000000000000" pitchFamily="2" charset="0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solidFill>
            <a:srgbClr val="FFFFFF">
              <a:alpha val="40000"/>
            </a:srgbClr>
          </a:solidFill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LucidaGrande" pitchFamily="2" charset="0"/>
              </a:defRPr>
            </a:lvl1pPr>
          </a:lstStyle>
          <a:p>
            <a:pPr>
              <a:defRPr/>
            </a:pPr>
            <a:fld id="{976D4364-F0C5-4BA3-A031-C06823721997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37" r:id="rId1"/>
    <p:sldLayoutId id="2147484138" r:id="rId2"/>
    <p:sldLayoutId id="2147484139" r:id="rId3"/>
    <p:sldLayoutId id="2147484140" r:id="rId4"/>
    <p:sldLayoutId id="2147484141" r:id="rId5"/>
    <p:sldLayoutId id="2147484142" r:id="rId6"/>
    <p:sldLayoutId id="2147484143" r:id="rId7"/>
    <p:sldLayoutId id="2147484144" r:id="rId8"/>
    <p:sldLayoutId id="2147484145" r:id="rId9"/>
    <p:sldLayoutId id="2147484146" r:id="rId10"/>
    <p:sldLayoutId id="2147484147" r:id="rId11"/>
    <p:sldLayoutId id="2147484148" r:id="rId12"/>
    <p:sldLayoutId id="2147484149" r:id="rId13"/>
    <p:sldLayoutId id="2147484150" r:id="rId14"/>
    <p:sldLayoutId id="2147484151" r:id="rId15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Segoe UI Semibold" panose="020B0702040204020203" pitchFamily="34" charset="0"/>
          <a:ea typeface="Lucida Grande"/>
          <a:cs typeface="Lucida Grande" panose="020B070004050202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Segoe UI Semibold" pitchFamily="34" charset="0"/>
          <a:ea typeface="Lucida Grande"/>
          <a:cs typeface="Lucida Grande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Segoe UI Semibold" pitchFamily="34" charset="0"/>
          <a:ea typeface="Lucida Grande"/>
          <a:cs typeface="Lucida Grande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Segoe UI Semibold" pitchFamily="34" charset="0"/>
          <a:ea typeface="Lucida Grande"/>
          <a:cs typeface="Lucida Grande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Segoe UI Semibold" pitchFamily="34" charset="0"/>
          <a:ea typeface="Lucida Grande"/>
          <a:cs typeface="Lucida Grande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Segoe UI Semibold" pitchFamily="34" charset="0"/>
          <a:ea typeface="Lucida Grande"/>
          <a:cs typeface="Lucida Grande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Segoe UI Semibold" pitchFamily="34" charset="0"/>
          <a:ea typeface="Lucida Grande"/>
          <a:cs typeface="Lucida Grande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Segoe UI Semibold" pitchFamily="34" charset="0"/>
          <a:ea typeface="Lucida Grande"/>
          <a:cs typeface="Lucida Grande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Segoe UI Semibold" pitchFamily="34" charset="0"/>
          <a:ea typeface="Lucida Grande"/>
          <a:cs typeface="Lucida Grande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51A5"/>
        </a:buClr>
        <a:buFont typeface="Arial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51A5"/>
        </a:buClr>
        <a:buFont typeface="Arial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51A5"/>
        </a:buClr>
        <a:buFont typeface="Arial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51A5"/>
        </a:buClr>
        <a:buFont typeface="Arial" charset="0"/>
        <a:buChar char="–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51A5"/>
        </a:buClr>
        <a:buFont typeface="Arial" charset="0"/>
        <a:buChar char="»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3" Type="http://schemas.openxmlformats.org/officeDocument/2006/relationships/image" Target="../media/image11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Relationship Id="rId14" Type="http://schemas.openxmlformats.org/officeDocument/2006/relationships/image" Target="../media/image2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13" Type="http://schemas.openxmlformats.org/officeDocument/2006/relationships/image" Target="../media/image33.png"/><Relationship Id="rId3" Type="http://schemas.openxmlformats.org/officeDocument/2006/relationships/image" Target="../media/image11.png"/><Relationship Id="rId7" Type="http://schemas.openxmlformats.org/officeDocument/2006/relationships/image" Target="../media/image27.png"/><Relationship Id="rId12" Type="http://schemas.openxmlformats.org/officeDocument/2006/relationships/image" Target="../media/image32.png"/><Relationship Id="rId17" Type="http://schemas.openxmlformats.org/officeDocument/2006/relationships/image" Target="../media/image37.png"/><Relationship Id="rId2" Type="http://schemas.openxmlformats.org/officeDocument/2006/relationships/image" Target="../media/image10.png"/><Relationship Id="rId16" Type="http://schemas.openxmlformats.org/officeDocument/2006/relationships/image" Target="../media/image36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6.png"/><Relationship Id="rId11" Type="http://schemas.openxmlformats.org/officeDocument/2006/relationships/image" Target="../media/image31.png"/><Relationship Id="rId5" Type="http://schemas.openxmlformats.org/officeDocument/2006/relationships/image" Target="../media/image25.png"/><Relationship Id="rId15" Type="http://schemas.openxmlformats.org/officeDocument/2006/relationships/image" Target="../media/image35.png"/><Relationship Id="rId10" Type="http://schemas.openxmlformats.org/officeDocument/2006/relationships/image" Target="../media/image30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Relationship Id="rId14" Type="http://schemas.openxmlformats.org/officeDocument/2006/relationships/image" Target="../media/image3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699792" y="4365104"/>
            <a:ext cx="3816424" cy="15113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sz="3200" b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REGRA DE BAYES</a:t>
            </a:r>
            <a:endParaRPr lang="pt-PT" sz="3200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7"/>
          <p:cNvSpPr>
            <a:spLocks noGrp="1"/>
          </p:cNvSpPr>
          <p:nvPr>
            <p:ph type="title"/>
          </p:nvPr>
        </p:nvSpPr>
        <p:spPr>
          <a:xfrm>
            <a:off x="3347864" y="116632"/>
            <a:ext cx="3095873" cy="712787"/>
          </a:xfrm>
        </p:spPr>
        <p:txBody>
          <a:bodyPr/>
          <a:lstStyle/>
          <a:p>
            <a:r>
              <a:rPr lang="pt-PT" altLang="pt-PT" b="1" dirty="0" smtClean="0">
                <a:latin typeface="Arial" panose="020B0604020202020204" pitchFamily="34" charset="0"/>
                <a:cs typeface="Arial" panose="020B0604020202020204" pitchFamily="34" charset="0"/>
              </a:rPr>
              <a:t>REGRA DE BAYES</a:t>
            </a:r>
            <a:endParaRPr lang="pt-PT" altLang="pt-PT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5" name="AutoShape 2" descr="https://pixabay.com/static/uploads/photo/2013/04/01/21/32/restroom-99225_960_720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pt-PT" altLang="pt-PT" sz="1800">
              <a:latin typeface="Calibri" pitchFamily="34" charset="0"/>
            </a:endParaRPr>
          </a:p>
        </p:txBody>
      </p:sp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82" r="23051"/>
          <a:stretch>
            <a:fillRect/>
          </a:stretch>
        </p:blipFill>
        <p:spPr bwMode="auto">
          <a:xfrm rot="662115">
            <a:off x="7856798" y="1751013"/>
            <a:ext cx="1089025" cy="180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CaixaDeTexto 1"/>
              <p:cNvSpPr txBox="1"/>
              <p:nvPr/>
            </p:nvSpPr>
            <p:spPr>
              <a:xfrm>
                <a:off x="336652" y="1196752"/>
                <a:ext cx="7452000" cy="27238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pt-PT" b="1" dirty="0" smtClean="0">
                    <a:solidFill>
                      <a:srgbClr val="ACB319"/>
                    </a:solidFill>
                  </a:rPr>
                  <a:t>EXEMPLO:</a:t>
                </a:r>
              </a:p>
              <a:p>
                <a:pPr algn="just"/>
                <a:endParaRPr lang="pt-PT" sz="1000" dirty="0" smtClean="0"/>
              </a:p>
              <a:p>
                <a:pPr algn="just"/>
                <a:r>
                  <a:rPr lang="pt-PT" sz="1550" dirty="0" smtClean="0"/>
                  <a:t>É recomendado que, a partir dos </a:t>
                </a:r>
                <a14:m>
                  <m:oMath xmlns:m="http://schemas.openxmlformats.org/officeDocument/2006/math">
                    <m:r>
                      <a:rPr lang="pt-PT" sz="1550" i="1" dirty="0" smtClean="0">
                        <a:latin typeface="Cambria Math"/>
                      </a:rPr>
                      <m:t>40</m:t>
                    </m:r>
                  </m:oMath>
                </a14:m>
                <a:r>
                  <a:rPr lang="pt-PT" sz="1550" dirty="0" smtClean="0"/>
                  <a:t> anos, as mulheres façam periodicamente mamografias para despistar e/ou diagnosticar precocemente o cancro da mama.</a:t>
                </a:r>
              </a:p>
              <a:p>
                <a:pPr algn="just"/>
                <a:endParaRPr lang="pt-PT" sz="900" dirty="0" smtClean="0"/>
              </a:p>
              <a:p>
                <a:pPr algn="just"/>
                <a:r>
                  <a:rPr lang="pt-PT" sz="1550" dirty="0" smtClean="0"/>
                  <a:t>Nessa idade, </a:t>
                </a:r>
                <a14:m>
                  <m:oMath xmlns:m="http://schemas.openxmlformats.org/officeDocument/2006/math">
                    <m:r>
                      <a:rPr lang="pt-PT" sz="1550" i="1" dirty="0" smtClean="0">
                        <a:latin typeface="Cambria Math"/>
                      </a:rPr>
                      <m:t>1%</m:t>
                    </m:r>
                  </m:oMath>
                </a14:m>
                <a:r>
                  <a:rPr lang="pt-PT" sz="1550" dirty="0" smtClean="0"/>
                  <a:t> das mulheres que participam nos rastreios de rotina, têm cancro da mama. Em </a:t>
                </a:r>
                <a14:m>
                  <m:oMath xmlns:m="http://schemas.openxmlformats.org/officeDocument/2006/math">
                    <m:r>
                      <a:rPr lang="pt-PT" sz="1550" i="1" dirty="0" smtClean="0">
                        <a:latin typeface="Cambria Math"/>
                      </a:rPr>
                      <m:t>80%</m:t>
                    </m:r>
                  </m:oMath>
                </a14:m>
                <a:r>
                  <a:rPr lang="pt-PT" sz="1550" dirty="0" smtClean="0"/>
                  <a:t> dos casos em que a mulher tem cancro, a mamografia apresenta resultado positivo. No entanto, em </a:t>
                </a:r>
                <a14:m>
                  <m:oMath xmlns:m="http://schemas.openxmlformats.org/officeDocument/2006/math">
                    <m:r>
                      <a:rPr lang="pt-PT" sz="1550" i="1" dirty="0" smtClean="0">
                        <a:latin typeface="Cambria Math"/>
                      </a:rPr>
                      <m:t>9,6%</m:t>
                    </m:r>
                  </m:oMath>
                </a14:m>
                <a:r>
                  <a:rPr lang="pt-PT" sz="1550" dirty="0" smtClean="0"/>
                  <a:t> dos casos a mulher não tem cancro mas o resultado da mamografia é positivo (são os chamados “falsos positivos”).</a:t>
                </a:r>
              </a:p>
              <a:p>
                <a:pPr algn="just"/>
                <a:endParaRPr lang="pt-PT" sz="1000" dirty="0" smtClean="0"/>
              </a:p>
              <a:p>
                <a:pPr algn="just"/>
                <a:r>
                  <a:rPr lang="pt-PT" sz="1550" dirty="0" smtClean="0"/>
                  <a:t>Uma mulher nessa faixa etária tinha uma mamografia positiva. </a:t>
                </a:r>
                <a:r>
                  <a:rPr lang="pt-PT" sz="1550" b="1" dirty="0" smtClean="0"/>
                  <a:t>Qual a probabilidade de realmente ter cancro da mama?</a:t>
                </a:r>
              </a:p>
            </p:txBody>
          </p:sp>
        </mc:Choice>
        <mc:Fallback xmlns="">
          <p:sp>
            <p:nvSpPr>
              <p:cNvPr id="2" name="CaixaDeTexto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652" y="1196752"/>
                <a:ext cx="7452000" cy="2723823"/>
              </a:xfrm>
              <a:prstGeom prst="rect">
                <a:avLst/>
              </a:prstGeom>
              <a:blipFill rotWithShape="1">
                <a:blip r:embed="rId4"/>
                <a:stretch>
                  <a:fillRect l="-654" t="-1119" r="-327" b="-179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AutoShape 2" descr="https://pixabay.com/static/uploads/photo/2013/04/01/21/32/restroom-99225_960_720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pt-PT" altLang="pt-PT" sz="1800">
              <a:latin typeface="Calibri" pitchFamily="34" charset="0"/>
            </a:endParaRPr>
          </a:p>
        </p:txBody>
      </p:sp>
      <p:pic>
        <p:nvPicPr>
          <p:cNvPr id="1946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82" r="23051"/>
          <a:stretch>
            <a:fillRect/>
          </a:stretch>
        </p:blipFill>
        <p:spPr bwMode="auto">
          <a:xfrm rot="662115">
            <a:off x="7856798" y="1751013"/>
            <a:ext cx="1089025" cy="180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4" name="Conexão recta 23"/>
          <p:cNvCxnSpPr/>
          <p:nvPr/>
        </p:nvCxnSpPr>
        <p:spPr>
          <a:xfrm flipV="1">
            <a:off x="6948488" y="4325938"/>
            <a:ext cx="838200" cy="268287"/>
          </a:xfrm>
          <a:prstGeom prst="line">
            <a:avLst/>
          </a:prstGeom>
          <a:ln w="38100">
            <a:solidFill>
              <a:srgbClr val="33BED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xão recta 24"/>
          <p:cNvCxnSpPr/>
          <p:nvPr/>
        </p:nvCxnSpPr>
        <p:spPr>
          <a:xfrm>
            <a:off x="6948488" y="4594225"/>
            <a:ext cx="838200" cy="268288"/>
          </a:xfrm>
          <a:prstGeom prst="line">
            <a:avLst/>
          </a:prstGeom>
          <a:ln w="38100">
            <a:solidFill>
              <a:srgbClr val="33BED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xão recta 27"/>
          <p:cNvCxnSpPr/>
          <p:nvPr/>
        </p:nvCxnSpPr>
        <p:spPr>
          <a:xfrm flipV="1">
            <a:off x="6948488" y="5303838"/>
            <a:ext cx="838200" cy="268287"/>
          </a:xfrm>
          <a:prstGeom prst="line">
            <a:avLst/>
          </a:prstGeom>
          <a:ln w="38100">
            <a:solidFill>
              <a:srgbClr val="33BED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xão recta 28"/>
          <p:cNvCxnSpPr/>
          <p:nvPr/>
        </p:nvCxnSpPr>
        <p:spPr>
          <a:xfrm>
            <a:off x="6948488" y="5572125"/>
            <a:ext cx="838200" cy="268288"/>
          </a:xfrm>
          <a:prstGeom prst="line">
            <a:avLst/>
          </a:prstGeom>
          <a:ln w="38100">
            <a:solidFill>
              <a:srgbClr val="33BED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xão recta 31"/>
          <p:cNvCxnSpPr/>
          <p:nvPr/>
        </p:nvCxnSpPr>
        <p:spPr>
          <a:xfrm>
            <a:off x="5373688" y="5053013"/>
            <a:ext cx="1116012" cy="358775"/>
          </a:xfrm>
          <a:prstGeom prst="line">
            <a:avLst/>
          </a:prstGeom>
          <a:ln w="38100">
            <a:solidFill>
              <a:srgbClr val="33BED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xão recta 32"/>
          <p:cNvCxnSpPr/>
          <p:nvPr/>
        </p:nvCxnSpPr>
        <p:spPr>
          <a:xfrm flipV="1">
            <a:off x="5373688" y="4686300"/>
            <a:ext cx="1116012" cy="358775"/>
          </a:xfrm>
          <a:prstGeom prst="line">
            <a:avLst/>
          </a:prstGeom>
          <a:ln w="38100">
            <a:solidFill>
              <a:srgbClr val="33BED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CaixaDeTexto 38"/>
              <p:cNvSpPr txBox="1"/>
              <p:nvPr/>
            </p:nvSpPr>
            <p:spPr>
              <a:xfrm>
                <a:off x="336652" y="1196752"/>
                <a:ext cx="7452000" cy="27238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pt-PT" b="1" dirty="0" smtClean="0">
                    <a:solidFill>
                      <a:srgbClr val="ACB319"/>
                    </a:solidFill>
                  </a:rPr>
                  <a:t>EXEMPLO:</a:t>
                </a:r>
              </a:p>
              <a:p>
                <a:pPr algn="just"/>
                <a:endParaRPr lang="pt-PT" sz="1000" dirty="0" smtClean="0"/>
              </a:p>
              <a:p>
                <a:pPr algn="just"/>
                <a:r>
                  <a:rPr lang="pt-PT" sz="155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É recomendado que, a partir dos </a:t>
                </a:r>
                <a14:m>
                  <m:oMath xmlns:m="http://schemas.openxmlformats.org/officeDocument/2006/math">
                    <m:r>
                      <a:rPr lang="pt-PT" sz="1550" i="1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Cambria Math"/>
                      </a:rPr>
                      <m:t>40</m:t>
                    </m:r>
                  </m:oMath>
                </a14:m>
                <a:r>
                  <a:rPr lang="pt-PT" sz="155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anos, as mulheres façam periodicamente mamografias para despistar e/ou diagnosticar precocemente o cancro da mama.</a:t>
                </a:r>
              </a:p>
              <a:p>
                <a:pPr algn="just"/>
                <a:endParaRPr lang="pt-PT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  <a:p>
                <a:pPr algn="just"/>
                <a:r>
                  <a:rPr lang="pt-PT" sz="155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Nessa idade, </a:t>
                </a:r>
                <a14:m>
                  <m:oMath xmlns:m="http://schemas.openxmlformats.org/officeDocument/2006/math">
                    <m:r>
                      <a:rPr lang="pt-PT" sz="1550" i="1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Cambria Math"/>
                      </a:rPr>
                      <m:t>1%</m:t>
                    </m:r>
                  </m:oMath>
                </a14:m>
                <a:r>
                  <a:rPr lang="pt-PT" sz="155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das mulheres que participam nos rastreios de rotina, têm cancro da mama. Em </a:t>
                </a:r>
                <a14:m>
                  <m:oMath xmlns:m="http://schemas.openxmlformats.org/officeDocument/2006/math">
                    <m:r>
                      <a:rPr lang="pt-PT" sz="1550" i="1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Cambria Math"/>
                      </a:rPr>
                      <m:t>80%</m:t>
                    </m:r>
                  </m:oMath>
                </a14:m>
                <a:r>
                  <a:rPr lang="pt-PT" sz="155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dos casos em que a mulher tem cancro, a mamografia apresenta resultado positivo. No entanto, em </a:t>
                </a:r>
                <a14:m>
                  <m:oMath xmlns:m="http://schemas.openxmlformats.org/officeDocument/2006/math">
                    <m:r>
                      <a:rPr lang="pt-PT" sz="1550" i="1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Cambria Math"/>
                      </a:rPr>
                      <m:t>9,6%</m:t>
                    </m:r>
                  </m:oMath>
                </a14:m>
                <a:r>
                  <a:rPr lang="pt-PT" sz="155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dos casos a mulher não tem cancro mas o resultado da mamografia é positivo (são os chamados “falsos positivos”).</a:t>
                </a:r>
              </a:p>
              <a:p>
                <a:pPr algn="just"/>
                <a:endParaRPr lang="pt-PT" sz="10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  <a:p>
                <a:pPr algn="just"/>
                <a:r>
                  <a:rPr lang="pt-PT" sz="155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Uma mulher nessa faixa etária tinha uma mamografia positiva. </a:t>
                </a:r>
                <a:r>
                  <a:rPr lang="pt-PT" sz="1550" b="1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Qual a probabilidade de realmente ter cancro da mama?</a:t>
                </a:r>
              </a:p>
            </p:txBody>
          </p:sp>
        </mc:Choice>
        <mc:Fallback xmlns="">
          <p:sp>
            <p:nvSpPr>
              <p:cNvPr id="39" name="CaixaDeTexto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652" y="1196752"/>
                <a:ext cx="7452000" cy="2723823"/>
              </a:xfrm>
              <a:prstGeom prst="rect">
                <a:avLst/>
              </a:prstGeom>
              <a:blipFill rotWithShape="1">
                <a:blip r:embed="rId4"/>
                <a:stretch>
                  <a:fillRect l="-654" t="-1119" r="-327" b="-179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CaixaDeTexto 1"/>
              <p:cNvSpPr txBox="1"/>
              <p:nvPr/>
            </p:nvSpPr>
            <p:spPr>
              <a:xfrm>
                <a:off x="336652" y="4188154"/>
                <a:ext cx="257750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</a:rPr>
                      <m:t>𝐶</m:t>
                    </m:r>
                    <m:r>
                      <a:rPr lang="pt-PT" b="0" i="1" smtClean="0">
                        <a:latin typeface="Cambria Math"/>
                      </a:rPr>
                      <m:t>:</m:t>
                    </m:r>
                  </m:oMath>
                </a14:m>
                <a:r>
                  <a:rPr lang="pt-PT" dirty="0" smtClean="0"/>
                  <a:t> “a mulher tem cancro”</a:t>
                </a:r>
                <a:endParaRPr lang="pt-PT" dirty="0"/>
              </a:p>
            </p:txBody>
          </p:sp>
        </mc:Choice>
        <mc:Fallback>
          <p:sp>
            <p:nvSpPr>
              <p:cNvPr id="2" name="CaixaDeTexto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652" y="4188154"/>
                <a:ext cx="2577500" cy="369332"/>
              </a:xfrm>
              <a:prstGeom prst="rect">
                <a:avLst/>
              </a:prstGeom>
              <a:blipFill rotWithShape="1">
                <a:blip r:embed="rId5"/>
                <a:stretch>
                  <a:fillRect t="-8197" r="-1418" b="-2459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0" name="CaixaDeTexto 39"/>
              <p:cNvSpPr txBox="1"/>
              <p:nvPr/>
            </p:nvSpPr>
            <p:spPr>
              <a:xfrm>
                <a:off x="336652" y="4548194"/>
                <a:ext cx="2984663" cy="3699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pt-PT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pt-PT" b="0" i="1" smtClean="0">
                            <a:latin typeface="Cambria Math"/>
                          </a:rPr>
                          <m:t>𝐶</m:t>
                        </m:r>
                      </m:e>
                    </m:acc>
                    <m:r>
                      <a:rPr lang="pt-PT" b="0" i="1" smtClean="0">
                        <a:latin typeface="Cambria Math"/>
                      </a:rPr>
                      <m:t>:</m:t>
                    </m:r>
                  </m:oMath>
                </a14:m>
                <a:r>
                  <a:rPr lang="pt-PT" dirty="0" smtClean="0"/>
                  <a:t> “a mulher não tem cancro”</a:t>
                </a:r>
                <a:endParaRPr lang="pt-PT" dirty="0"/>
              </a:p>
            </p:txBody>
          </p:sp>
        </mc:Choice>
        <mc:Fallback>
          <p:sp>
            <p:nvSpPr>
              <p:cNvPr id="40" name="CaixaDeTexto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652" y="4548194"/>
                <a:ext cx="2984663" cy="369909"/>
              </a:xfrm>
              <a:prstGeom prst="rect">
                <a:avLst/>
              </a:prstGeom>
              <a:blipFill rotWithShape="1">
                <a:blip r:embed="rId6"/>
                <a:stretch>
                  <a:fillRect t="-6557" r="-1020" b="-2623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1" name="CaixaDeTexto 40"/>
              <p:cNvSpPr txBox="1"/>
              <p:nvPr/>
            </p:nvSpPr>
            <p:spPr>
              <a:xfrm>
                <a:off x="336652" y="4930800"/>
                <a:ext cx="41197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</a:rPr>
                      <m:t>𝑃</m:t>
                    </m:r>
                    <m:r>
                      <a:rPr lang="pt-PT" b="0" i="1" smtClean="0">
                        <a:latin typeface="Cambria Math"/>
                      </a:rPr>
                      <m:t>:</m:t>
                    </m:r>
                  </m:oMath>
                </a14:m>
                <a:r>
                  <a:rPr lang="pt-PT" dirty="0" smtClean="0"/>
                  <a:t> “o resultado da mamografia é positivo”</a:t>
                </a:r>
                <a:endParaRPr lang="pt-PT" dirty="0"/>
              </a:p>
            </p:txBody>
          </p:sp>
        </mc:Choice>
        <mc:Fallback>
          <p:sp>
            <p:nvSpPr>
              <p:cNvPr id="41" name="CaixaDeTexto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652" y="4930800"/>
                <a:ext cx="4119782" cy="369332"/>
              </a:xfrm>
              <a:prstGeom prst="rect">
                <a:avLst/>
              </a:prstGeom>
              <a:blipFill rotWithShape="1">
                <a:blip r:embed="rId7"/>
                <a:stretch>
                  <a:fillRect t="-8333" r="-740" b="-2666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2" name="CaixaDeTexto 41"/>
              <p:cNvSpPr txBox="1"/>
              <p:nvPr/>
            </p:nvSpPr>
            <p:spPr>
              <a:xfrm>
                <a:off x="336652" y="5290840"/>
                <a:ext cx="42095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</a:rPr>
                      <m:t>𝑁</m:t>
                    </m:r>
                    <m:r>
                      <a:rPr lang="pt-PT" b="0" i="1" smtClean="0">
                        <a:latin typeface="Cambria Math"/>
                      </a:rPr>
                      <m:t>:</m:t>
                    </m:r>
                  </m:oMath>
                </a14:m>
                <a:r>
                  <a:rPr lang="pt-PT" dirty="0" smtClean="0"/>
                  <a:t> “</a:t>
                </a:r>
                <a:r>
                  <a:rPr lang="pt-PT" dirty="0"/>
                  <a:t>o resultado da mamografia </a:t>
                </a:r>
                <a:r>
                  <a:rPr lang="pt-PT" dirty="0" smtClean="0"/>
                  <a:t>é negativo”</a:t>
                </a:r>
                <a:endParaRPr lang="pt-PT" dirty="0"/>
              </a:p>
            </p:txBody>
          </p:sp>
        </mc:Choice>
        <mc:Fallback>
          <p:sp>
            <p:nvSpPr>
              <p:cNvPr id="42" name="CaixaDeTexto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652" y="5290840"/>
                <a:ext cx="4209550" cy="369332"/>
              </a:xfrm>
              <a:prstGeom prst="rect">
                <a:avLst/>
              </a:prstGeom>
              <a:blipFill rotWithShape="1">
                <a:blip r:embed="rId8"/>
                <a:stretch>
                  <a:fillRect t="-8197" r="-579" b="-2459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aixaDeTexto 2"/>
              <p:cNvSpPr txBox="1"/>
              <p:nvPr/>
            </p:nvSpPr>
            <p:spPr>
              <a:xfrm>
                <a:off x="6562934" y="5336360"/>
                <a:ext cx="385554" cy="3699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pt-PT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pt-PT" i="1">
                              <a:latin typeface="Cambria Math"/>
                            </a:rPr>
                            <m:t>𝐶</m:t>
                          </m:r>
                        </m:e>
                      </m:ac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" name="CaixaDeText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2934" y="5336360"/>
                <a:ext cx="385554" cy="369909"/>
              </a:xfrm>
              <a:prstGeom prst="rect">
                <a:avLst/>
              </a:prstGeom>
              <a:blipFill rotWithShape="1">
                <a:blip r:embed="rId9"/>
                <a:stretch>
                  <a:fillRect r="-26984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CaixaDeTexto 42"/>
              <p:cNvSpPr txBox="1"/>
              <p:nvPr/>
            </p:nvSpPr>
            <p:spPr>
              <a:xfrm>
                <a:off x="6562934" y="4409270"/>
                <a:ext cx="385554" cy="3699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43" name="CaixaDeTexto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2934" y="4409270"/>
                <a:ext cx="385554" cy="369909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ângulo 3"/>
              <p:cNvSpPr/>
              <p:nvPr/>
            </p:nvSpPr>
            <p:spPr>
              <a:xfrm>
                <a:off x="7765869" y="4141272"/>
                <a:ext cx="38587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4" name="Rectângulo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5869" y="4141272"/>
                <a:ext cx="385875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ângulo 4"/>
              <p:cNvSpPr/>
              <p:nvPr/>
            </p:nvSpPr>
            <p:spPr>
              <a:xfrm>
                <a:off x="7791584" y="5119172"/>
                <a:ext cx="38587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5" name="Rec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1584" y="5119172"/>
                <a:ext cx="385875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ectângulo 43"/>
              <p:cNvSpPr/>
              <p:nvPr/>
            </p:nvSpPr>
            <p:spPr>
              <a:xfrm>
                <a:off x="7765868" y="4686754"/>
                <a:ext cx="41152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latin typeface="Cambria Math"/>
                        </a:rPr>
                        <m:t>𝑁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44" name="Rectângulo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5868" y="4686754"/>
                <a:ext cx="411523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ângulo 44"/>
              <p:cNvSpPr/>
              <p:nvPr/>
            </p:nvSpPr>
            <p:spPr>
              <a:xfrm>
                <a:off x="7778759" y="5660172"/>
                <a:ext cx="41152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latin typeface="Cambria Math"/>
                        </a:rPr>
                        <m:t>𝑁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45" name="Rectângulo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8759" y="5660172"/>
                <a:ext cx="411523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itle 7"/>
          <p:cNvSpPr>
            <a:spLocks noGrp="1"/>
          </p:cNvSpPr>
          <p:nvPr>
            <p:ph type="title"/>
          </p:nvPr>
        </p:nvSpPr>
        <p:spPr>
          <a:xfrm>
            <a:off x="3347864" y="116632"/>
            <a:ext cx="3095873" cy="712787"/>
          </a:xfrm>
        </p:spPr>
        <p:txBody>
          <a:bodyPr/>
          <a:lstStyle/>
          <a:p>
            <a:r>
              <a:rPr lang="pt-PT" altLang="pt-PT" b="1" dirty="0" smtClean="0">
                <a:latin typeface="Arial" panose="020B0604020202020204" pitchFamily="34" charset="0"/>
                <a:cs typeface="Arial" panose="020B0604020202020204" pitchFamily="34" charset="0"/>
              </a:rPr>
              <a:t>REGRA DE BAYES</a:t>
            </a:r>
            <a:endParaRPr lang="pt-PT" altLang="pt-PT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" presetClass="exit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2" presetClass="exit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8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500"/>
                            </p:stCondLst>
                            <p:childTnLst>
                              <p:par>
                                <p:cTn id="92" presetID="2" presetClass="exit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3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40" grpId="0"/>
      <p:bldP spid="40" grpId="1"/>
      <p:bldP spid="41" grpId="0"/>
      <p:bldP spid="41" grpId="1"/>
      <p:bldP spid="42" grpId="0"/>
      <p:bldP spid="42" grpId="1"/>
      <p:bldP spid="3" grpId="0"/>
      <p:bldP spid="43" grpId="0"/>
      <p:bldP spid="4" grpId="0"/>
      <p:bldP spid="5" grpId="0"/>
      <p:bldP spid="44" grpId="0"/>
      <p:bldP spid="4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AutoShape 2" descr="https://pixabay.com/static/uploads/photo/2013/04/01/21/32/restroom-99225_960_720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pt-PT" altLang="pt-PT" sz="1800">
              <a:latin typeface="Calibri" pitchFamily="34" charset="0"/>
            </a:endParaRPr>
          </a:p>
        </p:txBody>
      </p:sp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82" r="23051"/>
          <a:stretch>
            <a:fillRect/>
          </a:stretch>
        </p:blipFill>
        <p:spPr bwMode="auto">
          <a:xfrm rot="662115">
            <a:off x="7856798" y="1751013"/>
            <a:ext cx="1089025" cy="180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" name="Rectângulo 58"/>
          <p:cNvSpPr>
            <a:spLocks noChangeArrowheads="1"/>
          </p:cNvSpPr>
          <p:nvPr/>
        </p:nvSpPr>
        <p:spPr bwMode="auto">
          <a:xfrm>
            <a:off x="2622550" y="6094413"/>
            <a:ext cx="50228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/>
            <a:r>
              <a:rPr lang="pt-PT" altLang="pt-PT" sz="1600" dirty="0"/>
              <a:t>Existe uma </a:t>
            </a:r>
            <a:r>
              <a:rPr lang="pt-PT" altLang="pt-PT" sz="1600" dirty="0" smtClean="0"/>
              <a:t>probabilidade, </a:t>
            </a:r>
            <a:r>
              <a:rPr lang="pt-PT" altLang="pt-PT" sz="1600" dirty="0"/>
              <a:t>de </a:t>
            </a:r>
            <a:r>
              <a:rPr lang="pt-PT" altLang="pt-PT" sz="1600" dirty="0" smtClean="0"/>
              <a:t>cerca, </a:t>
            </a:r>
            <a:r>
              <a:rPr lang="pt-PT" altLang="pt-PT" sz="1600" dirty="0"/>
              <a:t>de 7,8% dessa mulher ter efetivamente cancro da mama.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CaixaDeTexto 26"/>
              <p:cNvSpPr txBox="1"/>
              <p:nvPr/>
            </p:nvSpPr>
            <p:spPr>
              <a:xfrm>
                <a:off x="336652" y="1196752"/>
                <a:ext cx="7452000" cy="27238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pt-PT" b="1" dirty="0" smtClean="0">
                    <a:solidFill>
                      <a:srgbClr val="ACB319"/>
                    </a:solidFill>
                  </a:rPr>
                  <a:t>EXEMPLO:</a:t>
                </a:r>
              </a:p>
              <a:p>
                <a:pPr algn="just"/>
                <a:endParaRPr lang="pt-PT" sz="1000" dirty="0" smtClean="0"/>
              </a:p>
              <a:p>
                <a:pPr algn="just"/>
                <a:r>
                  <a:rPr lang="pt-PT" sz="155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É recomendado que, a partir dos </a:t>
                </a:r>
                <a14:m>
                  <m:oMath xmlns:m="http://schemas.openxmlformats.org/officeDocument/2006/math">
                    <m:r>
                      <a:rPr lang="pt-PT" sz="1550" i="1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Cambria Math"/>
                      </a:rPr>
                      <m:t>40</m:t>
                    </m:r>
                  </m:oMath>
                </a14:m>
                <a:r>
                  <a:rPr lang="pt-PT" sz="155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anos, as mulheres façam periodicamente mamografias para despistar e/ou diagnosticar precocemente o cancro da mama.</a:t>
                </a:r>
              </a:p>
              <a:p>
                <a:pPr algn="just"/>
                <a:endParaRPr lang="pt-PT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  <a:p>
                <a:pPr algn="just"/>
                <a:r>
                  <a:rPr lang="pt-PT" sz="155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Nessa idade, </a:t>
                </a:r>
                <a14:m>
                  <m:oMath xmlns:m="http://schemas.openxmlformats.org/officeDocument/2006/math">
                    <m:r>
                      <a:rPr lang="pt-PT" sz="1550" i="1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Cambria Math"/>
                      </a:rPr>
                      <m:t>1%</m:t>
                    </m:r>
                  </m:oMath>
                </a14:m>
                <a:r>
                  <a:rPr lang="pt-PT" sz="155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das mulheres que participam nos rastreios de rotina, têm cancro da mama. Em </a:t>
                </a:r>
                <a14:m>
                  <m:oMath xmlns:m="http://schemas.openxmlformats.org/officeDocument/2006/math">
                    <m:r>
                      <a:rPr lang="pt-PT" sz="1550" i="1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Cambria Math"/>
                      </a:rPr>
                      <m:t>80%</m:t>
                    </m:r>
                  </m:oMath>
                </a14:m>
                <a:r>
                  <a:rPr lang="pt-PT" sz="155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dos casos em que a mulher tem cancro, a mamografia apresenta resultado positivo. No entanto, em </a:t>
                </a:r>
                <a14:m>
                  <m:oMath xmlns:m="http://schemas.openxmlformats.org/officeDocument/2006/math">
                    <m:r>
                      <a:rPr lang="pt-PT" sz="1550" i="1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Cambria Math"/>
                      </a:rPr>
                      <m:t>9,6%</m:t>
                    </m:r>
                  </m:oMath>
                </a14:m>
                <a:r>
                  <a:rPr lang="pt-PT" sz="155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dos casos a mulher não tem cancro mas o resultado da mamografia é positivo (são os chamados “falsos positivos”).</a:t>
                </a:r>
              </a:p>
              <a:p>
                <a:pPr algn="just"/>
                <a:endParaRPr lang="pt-PT" sz="10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  <a:p>
                <a:pPr algn="just"/>
                <a:r>
                  <a:rPr lang="pt-PT" sz="155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Uma mulher nessa faixa etária tinha uma mamografia positiva. </a:t>
                </a:r>
                <a:r>
                  <a:rPr lang="pt-PT" sz="1550" b="1" dirty="0" smtClean="0"/>
                  <a:t>Qual a probabilidade de realmente ter cancro da mama?</a:t>
                </a:r>
              </a:p>
            </p:txBody>
          </p:sp>
        </mc:Choice>
        <mc:Fallback xmlns="">
          <p:sp>
            <p:nvSpPr>
              <p:cNvPr id="27" name="CaixaDeTexto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652" y="1196752"/>
                <a:ext cx="7452000" cy="2723823"/>
              </a:xfrm>
              <a:prstGeom prst="rect">
                <a:avLst/>
              </a:prstGeom>
              <a:blipFill rotWithShape="1">
                <a:blip r:embed="rId4"/>
                <a:stretch>
                  <a:fillRect l="-654" t="-1119" r="-327" b="-179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Conexão recta 27"/>
          <p:cNvCxnSpPr/>
          <p:nvPr/>
        </p:nvCxnSpPr>
        <p:spPr>
          <a:xfrm flipV="1">
            <a:off x="6948488" y="4325938"/>
            <a:ext cx="838200" cy="268287"/>
          </a:xfrm>
          <a:prstGeom prst="line">
            <a:avLst/>
          </a:prstGeom>
          <a:ln w="38100">
            <a:solidFill>
              <a:srgbClr val="33BED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xão recta 28"/>
          <p:cNvCxnSpPr/>
          <p:nvPr/>
        </p:nvCxnSpPr>
        <p:spPr>
          <a:xfrm>
            <a:off x="6948488" y="4594225"/>
            <a:ext cx="838200" cy="268288"/>
          </a:xfrm>
          <a:prstGeom prst="line">
            <a:avLst/>
          </a:prstGeom>
          <a:ln w="38100">
            <a:solidFill>
              <a:srgbClr val="33BED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xão recta 29"/>
          <p:cNvCxnSpPr/>
          <p:nvPr/>
        </p:nvCxnSpPr>
        <p:spPr>
          <a:xfrm flipV="1">
            <a:off x="6948488" y="5303838"/>
            <a:ext cx="838200" cy="268287"/>
          </a:xfrm>
          <a:prstGeom prst="line">
            <a:avLst/>
          </a:prstGeom>
          <a:ln w="38100">
            <a:solidFill>
              <a:srgbClr val="33BED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xão recta 30"/>
          <p:cNvCxnSpPr/>
          <p:nvPr/>
        </p:nvCxnSpPr>
        <p:spPr>
          <a:xfrm>
            <a:off x="6948488" y="5572125"/>
            <a:ext cx="838200" cy="268288"/>
          </a:xfrm>
          <a:prstGeom prst="line">
            <a:avLst/>
          </a:prstGeom>
          <a:ln w="38100">
            <a:solidFill>
              <a:srgbClr val="33BED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xão recta 31"/>
          <p:cNvCxnSpPr/>
          <p:nvPr/>
        </p:nvCxnSpPr>
        <p:spPr>
          <a:xfrm>
            <a:off x="5373688" y="5053013"/>
            <a:ext cx="1116012" cy="358775"/>
          </a:xfrm>
          <a:prstGeom prst="line">
            <a:avLst/>
          </a:prstGeom>
          <a:ln w="38100">
            <a:solidFill>
              <a:srgbClr val="33BED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xão recta 32"/>
          <p:cNvCxnSpPr/>
          <p:nvPr/>
        </p:nvCxnSpPr>
        <p:spPr>
          <a:xfrm flipV="1">
            <a:off x="5373688" y="4686300"/>
            <a:ext cx="1116012" cy="358775"/>
          </a:xfrm>
          <a:prstGeom prst="line">
            <a:avLst/>
          </a:prstGeom>
          <a:ln w="38100">
            <a:solidFill>
              <a:srgbClr val="33BED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CaixaDeTexto 33"/>
              <p:cNvSpPr txBox="1"/>
              <p:nvPr/>
            </p:nvSpPr>
            <p:spPr>
              <a:xfrm>
                <a:off x="6562934" y="5336360"/>
                <a:ext cx="385554" cy="3699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pt-PT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pt-PT" i="1">
                              <a:latin typeface="Cambria Math"/>
                            </a:rPr>
                            <m:t>𝐶</m:t>
                          </m:r>
                        </m:e>
                      </m:ac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4" name="CaixaDeTexto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2934" y="5336360"/>
                <a:ext cx="385554" cy="369909"/>
              </a:xfrm>
              <a:prstGeom prst="rect">
                <a:avLst/>
              </a:prstGeom>
              <a:blipFill rotWithShape="1">
                <a:blip r:embed="rId5"/>
                <a:stretch>
                  <a:fillRect r="-26984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CaixaDeTexto 34"/>
              <p:cNvSpPr txBox="1"/>
              <p:nvPr/>
            </p:nvSpPr>
            <p:spPr>
              <a:xfrm>
                <a:off x="6562934" y="4409270"/>
                <a:ext cx="385554" cy="3699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5" name="CaixaDeTexto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2934" y="4409270"/>
                <a:ext cx="385554" cy="36990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ângulo 35"/>
              <p:cNvSpPr/>
              <p:nvPr/>
            </p:nvSpPr>
            <p:spPr>
              <a:xfrm>
                <a:off x="7765869" y="4141272"/>
                <a:ext cx="38587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6" name="Rectângulo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5869" y="4141272"/>
                <a:ext cx="385875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ctângulo 36"/>
              <p:cNvSpPr/>
              <p:nvPr/>
            </p:nvSpPr>
            <p:spPr>
              <a:xfrm>
                <a:off x="7791584" y="5119172"/>
                <a:ext cx="38587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7" name="Rectângulo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1584" y="5119172"/>
                <a:ext cx="385875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ângulo 37"/>
              <p:cNvSpPr/>
              <p:nvPr/>
            </p:nvSpPr>
            <p:spPr>
              <a:xfrm>
                <a:off x="7765868" y="4686754"/>
                <a:ext cx="41152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latin typeface="Cambria Math"/>
                        </a:rPr>
                        <m:t>𝑁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8" name="Rectângulo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5868" y="4686754"/>
                <a:ext cx="411523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Rectângulo 38"/>
              <p:cNvSpPr/>
              <p:nvPr/>
            </p:nvSpPr>
            <p:spPr>
              <a:xfrm>
                <a:off x="7778759" y="5660172"/>
                <a:ext cx="41152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latin typeface="Cambria Math"/>
                        </a:rPr>
                        <m:t>𝑁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9" name="Rectângulo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8759" y="5660172"/>
                <a:ext cx="411523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0" name="Rectângulo 59"/>
              <p:cNvSpPr/>
              <p:nvPr/>
            </p:nvSpPr>
            <p:spPr>
              <a:xfrm>
                <a:off x="336652" y="4040130"/>
                <a:ext cx="4248472" cy="68550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pt-PT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pt-PT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𝐶</m:t>
                          </m:r>
                          <m:r>
                            <a:rPr lang="pt-PT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|</m:t>
                          </m:r>
                          <m:r>
                            <a:rPr lang="pt-PT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</m:d>
                      <m:r>
                        <a:rPr lang="pt-PT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t-PT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PT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pt-PT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pt-PT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𝐶</m:t>
                              </m:r>
                            </m:e>
                          </m:d>
                          <m:r>
                            <a:rPr lang="pt-PT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⋅</m:t>
                          </m:r>
                          <m:r>
                            <a:rPr lang="pt-PT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pt-PT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pt-PT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𝑃</m:t>
                              </m:r>
                              <m:r>
                                <a:rPr lang="pt-PT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|</m:t>
                              </m:r>
                              <m:r>
                                <a:rPr lang="pt-PT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𝐶</m:t>
                              </m:r>
                            </m:e>
                          </m:d>
                        </m:num>
                        <m:den>
                          <m:r>
                            <a:rPr lang="pt-PT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pt-PT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pt-PT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𝐶</m:t>
                              </m:r>
                            </m:e>
                          </m:d>
                          <m:r>
                            <a:rPr lang="pt-PT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⋅</m:t>
                          </m:r>
                          <m:r>
                            <a:rPr lang="pt-PT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pt-PT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pt-PT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𝑃</m:t>
                              </m:r>
                              <m:r>
                                <a:rPr lang="pt-PT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|</m:t>
                              </m:r>
                              <m:r>
                                <a:rPr lang="pt-PT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𝐶</m:t>
                              </m:r>
                            </m:e>
                          </m:d>
                          <m:r>
                            <a:rPr lang="pt-PT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pt-PT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pt-PT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̅"/>
                                  <m:ctrlPr>
                                    <a:rPr lang="pt-PT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pt-PT" b="0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𝐶</m:t>
                                  </m:r>
                                </m:e>
                              </m:acc>
                            </m:e>
                          </m:d>
                          <m:r>
                            <a:rPr lang="pt-PT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⋅</m:t>
                          </m:r>
                          <m:r>
                            <a:rPr lang="pt-PT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pt-PT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pt-PT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𝑃</m:t>
                              </m:r>
                              <m:r>
                                <a:rPr lang="pt-PT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|</m:t>
                              </m:r>
                              <m:acc>
                                <m:accPr>
                                  <m:chr m:val="̅"/>
                                  <m:ctrlPr>
                                    <a:rPr lang="pt-PT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pt-PT" b="0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𝐶</m:t>
                                  </m:r>
                                </m:e>
                              </m:acc>
                            </m:e>
                          </m:d>
                        </m:den>
                      </m:f>
                    </m:oMath>
                  </m:oMathPara>
                </a14:m>
                <a:endParaRPr lang="pt-PT" dirty="0">
                  <a:solidFill>
                    <a:prstClr val="black"/>
                  </a:solidFill>
                </a:endParaRPr>
              </a:p>
            </p:txBody>
          </p:sp>
        </mc:Choice>
        <mc:Fallback>
          <p:sp>
            <p:nvSpPr>
              <p:cNvPr id="60" name="Rectângulo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652" y="4040130"/>
                <a:ext cx="4248472" cy="68550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1" name="Rectângulo 60"/>
              <p:cNvSpPr/>
              <p:nvPr/>
            </p:nvSpPr>
            <p:spPr>
              <a:xfrm>
                <a:off x="336652" y="4792223"/>
                <a:ext cx="4248472" cy="64203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pt-PT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pt-PT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𝐶</m:t>
                          </m:r>
                          <m:r>
                            <a:rPr lang="pt-PT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|</m:t>
                          </m:r>
                          <m:r>
                            <a:rPr lang="pt-PT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</m:d>
                      <m:r>
                        <a:rPr lang="pt-PT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t-PT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PT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0</m:t>
                          </m:r>
                          <m:r>
                            <a:rPr lang="pt-PT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,01</m:t>
                          </m:r>
                          <m:r>
                            <a:rPr lang="pt-PT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×0,8</m:t>
                          </m:r>
                        </m:num>
                        <m:den>
                          <m:r>
                            <a:rPr lang="pt-PT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0,01</m:t>
                          </m:r>
                          <m:r>
                            <a:rPr lang="pt-PT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×0,8+0,99×0,096</m:t>
                          </m:r>
                        </m:den>
                      </m:f>
                    </m:oMath>
                  </m:oMathPara>
                </a14:m>
                <a:endParaRPr lang="pt-PT" dirty="0">
                  <a:solidFill>
                    <a:prstClr val="black"/>
                  </a:solidFill>
                </a:endParaRPr>
              </a:p>
            </p:txBody>
          </p:sp>
        </mc:Choice>
        <mc:Fallback>
          <p:sp>
            <p:nvSpPr>
              <p:cNvPr id="61" name="Rectângulo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652" y="4792223"/>
                <a:ext cx="4248472" cy="64203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2" name="Rectângulo 61"/>
              <p:cNvSpPr/>
              <p:nvPr/>
            </p:nvSpPr>
            <p:spPr>
              <a:xfrm>
                <a:off x="336652" y="5538718"/>
                <a:ext cx="4248472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pt-PT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pt-PT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𝐶</m:t>
                          </m:r>
                          <m:r>
                            <a:rPr lang="pt-PT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|</m:t>
                          </m:r>
                          <m:r>
                            <a:rPr lang="pt-PT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</m:d>
                      <m:r>
                        <a:rPr lang="pt-PT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≈</m:t>
                      </m:r>
                      <m:r>
                        <a:rPr lang="pt-PT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0,078</m:t>
                      </m:r>
                    </m:oMath>
                  </m:oMathPara>
                </a14:m>
                <a:endParaRPr lang="pt-PT" dirty="0">
                  <a:solidFill>
                    <a:prstClr val="black"/>
                  </a:solidFill>
                </a:endParaRPr>
              </a:p>
            </p:txBody>
          </p:sp>
        </mc:Choice>
        <mc:Fallback>
          <p:sp>
            <p:nvSpPr>
              <p:cNvPr id="62" name="Rectângulo 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652" y="5538718"/>
                <a:ext cx="4248472" cy="369332"/>
              </a:xfrm>
              <a:prstGeom prst="rect">
                <a:avLst/>
              </a:prstGeom>
              <a:blipFill rotWithShape="1">
                <a:blip r:embed="rId13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aixaDeTexto 2"/>
              <p:cNvSpPr txBox="1"/>
              <p:nvPr/>
            </p:nvSpPr>
            <p:spPr>
              <a:xfrm>
                <a:off x="5615737" y="4530606"/>
                <a:ext cx="52770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1600" b="0" i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ambria Math"/>
                        </a:rPr>
                        <m:t>1%</m:t>
                      </m:r>
                    </m:oMath>
                  </m:oMathPara>
                </a14:m>
                <a:endParaRPr lang="pt-PT" sz="1600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" name="CaixaDeText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5737" y="4530606"/>
                <a:ext cx="527709" cy="338554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CaixaDeTexto 62"/>
              <p:cNvSpPr txBox="1"/>
              <p:nvPr/>
            </p:nvSpPr>
            <p:spPr>
              <a:xfrm>
                <a:off x="5551617" y="5318228"/>
                <a:ext cx="64152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1600" b="0" i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ambria Math"/>
                        </a:rPr>
                        <m:t>99%</m:t>
                      </m:r>
                    </m:oMath>
                  </m:oMathPara>
                </a14:m>
                <a:endParaRPr lang="pt-PT" sz="1600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3" name="CaixaDeTexto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1617" y="5318228"/>
                <a:ext cx="641522" cy="338554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CaixaDeTexto 63"/>
              <p:cNvSpPr txBox="1"/>
              <p:nvPr/>
            </p:nvSpPr>
            <p:spPr>
              <a:xfrm>
                <a:off x="7076205" y="4063880"/>
                <a:ext cx="64152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1600" b="0" i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ambria Math"/>
                        </a:rPr>
                        <m:t>80%</m:t>
                      </m:r>
                    </m:oMath>
                  </m:oMathPara>
                </a14:m>
                <a:endParaRPr lang="pt-PT" sz="1600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4" name="CaixaDeTexto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76205" y="4063880"/>
                <a:ext cx="641522" cy="338554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CaixaDeTexto 64"/>
              <p:cNvSpPr txBox="1"/>
              <p:nvPr/>
            </p:nvSpPr>
            <p:spPr>
              <a:xfrm>
                <a:off x="6994223" y="5094594"/>
                <a:ext cx="68320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1600" b="0" i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ambria Math"/>
                        </a:rPr>
                        <m:t>9,6%</m:t>
                      </m:r>
                    </m:oMath>
                  </m:oMathPara>
                </a14:m>
                <a:endParaRPr lang="pt-PT" sz="1600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5" name="CaixaDeTexto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4223" y="5094594"/>
                <a:ext cx="683200" cy="338554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itle 7"/>
          <p:cNvSpPr>
            <a:spLocks noGrp="1"/>
          </p:cNvSpPr>
          <p:nvPr>
            <p:ph type="title"/>
          </p:nvPr>
        </p:nvSpPr>
        <p:spPr>
          <a:xfrm>
            <a:off x="3347864" y="116632"/>
            <a:ext cx="3095873" cy="712787"/>
          </a:xfrm>
        </p:spPr>
        <p:txBody>
          <a:bodyPr/>
          <a:lstStyle/>
          <a:p>
            <a:r>
              <a:rPr lang="pt-PT" altLang="pt-PT" b="1" dirty="0" smtClean="0">
                <a:latin typeface="Arial" panose="020B0604020202020204" pitchFamily="34" charset="0"/>
                <a:cs typeface="Arial" panose="020B0604020202020204" pitchFamily="34" charset="0"/>
              </a:rPr>
              <a:t>REGRA DE BAYES</a:t>
            </a:r>
            <a:endParaRPr lang="pt-PT" altLang="pt-PT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0" grpId="0"/>
      <p:bldP spid="61" grpId="0"/>
      <p:bldP spid="62" grpId="0"/>
      <p:bldP spid="3" grpId="0"/>
      <p:bldP spid="63" grpId="0"/>
      <p:bldP spid="64" grpId="0"/>
      <p:bldP spid="6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AutoShape 2" descr="https://pixabay.com/static/uploads/photo/2013/04/01/21/32/restroom-99225_960_720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pt-PT" altLang="pt-PT" sz="1800">
              <a:latin typeface="Calibri" pitchFamily="34" charset="0"/>
            </a:endParaRPr>
          </a:p>
        </p:txBody>
      </p:sp>
      <p:grpSp>
        <p:nvGrpSpPr>
          <p:cNvPr id="5" name="Grupo 4"/>
          <p:cNvGrpSpPr/>
          <p:nvPr/>
        </p:nvGrpSpPr>
        <p:grpSpPr>
          <a:xfrm>
            <a:off x="358843" y="1974293"/>
            <a:ext cx="8426314" cy="3600986"/>
            <a:chOff x="358843" y="1556792"/>
            <a:chExt cx="8426314" cy="3165457"/>
          </a:xfrm>
          <a:solidFill>
            <a:srgbClr val="FEFDE6"/>
          </a:solidFill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CaixaDeTexto 2"/>
                <p:cNvSpPr txBox="1"/>
                <p:nvPr/>
              </p:nvSpPr>
              <p:spPr>
                <a:xfrm>
                  <a:off x="358843" y="1556792"/>
                  <a:ext cx="8426314" cy="3165457"/>
                </a:xfrm>
                <a:prstGeom prst="rect">
                  <a:avLst/>
                </a:prstGeom>
                <a:solidFill>
                  <a:srgbClr val="F7F8D2"/>
                </a:solidFill>
              </p:spPr>
              <p:txBody>
                <a:bodyPr lIns="180000" rIns="180000">
                  <a:spAutoFit/>
                </a:bodyPr>
                <a:lstStyle/>
                <a:p>
                  <a:pPr algn="just">
                    <a:lnSpc>
                      <a:spcPct val="150000"/>
                    </a:lnSpc>
                    <a:defRPr/>
                  </a:pPr>
                  <a:r>
                    <a:rPr lang="pt-PT" b="1" dirty="0" smtClean="0">
                      <a:solidFill>
                        <a:srgbClr val="ACB319"/>
                      </a:solidFill>
                    </a:rPr>
                    <a:t>REGRA </a:t>
                  </a:r>
                  <a:r>
                    <a:rPr lang="pt-PT" b="1" dirty="0">
                      <a:solidFill>
                        <a:srgbClr val="ACB319"/>
                      </a:solidFill>
                    </a:rPr>
                    <a:t>DE BAYES</a:t>
                  </a:r>
                </a:p>
                <a:p>
                  <a:pPr algn="just">
                    <a:lnSpc>
                      <a:spcPct val="150000"/>
                    </a:lnSpc>
                    <a:defRPr/>
                  </a:pPr>
                  <a:r>
                    <a:rPr lang="pt-PT" dirty="0" smtClean="0"/>
                    <a:t>Seja </a:t>
                  </a:r>
                  <a14:m>
                    <m:oMath xmlns:m="http://schemas.openxmlformats.org/officeDocument/2006/math">
                      <m:r>
                        <a:rPr lang="pt-PT" i="1">
                          <a:latin typeface="Cambria Math"/>
                        </a:rPr>
                        <m:t>𝐴</m:t>
                      </m:r>
                    </m:oMath>
                  </a14:m>
                  <a:r>
                    <a:rPr lang="pt-PT" dirty="0"/>
                    <a:t> um acontecimento possível e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pt-PT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PT" i="1">
                              <a:latin typeface="Cambria Math"/>
                            </a:rPr>
                            <m:t>𝐵</m:t>
                          </m:r>
                        </m:e>
                        <m:sub>
                          <m:r>
                            <a:rPr lang="pt-PT" i="1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pt-PT" i="1">
                          <a:latin typeface="Cambria Math"/>
                        </a:rPr>
                        <m:t>,</m:t>
                      </m:r>
                      <m:sSub>
                        <m:sSubPr>
                          <m:ctrlPr>
                            <a:rPr lang="pt-PT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PT" i="1">
                              <a:latin typeface="Cambria Math"/>
                            </a:rPr>
                            <m:t>𝐵</m:t>
                          </m:r>
                        </m:e>
                        <m:sub>
                          <m:r>
                            <a:rPr lang="pt-PT" i="1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pt-PT" i="1">
                          <a:latin typeface="Cambria Math"/>
                        </a:rPr>
                        <m:t>,…,</m:t>
                      </m:r>
                      <m:sSub>
                        <m:sSubPr>
                          <m:ctrlPr>
                            <a:rPr lang="pt-PT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PT" i="1">
                              <a:latin typeface="Cambria Math"/>
                            </a:rPr>
                            <m:t>𝐵</m:t>
                          </m:r>
                        </m:e>
                        <m:sub>
                          <m:r>
                            <a:rPr lang="pt-PT" i="1">
                              <a:latin typeface="Cambria Math"/>
                            </a:rPr>
                            <m:t>𝑛</m:t>
                          </m:r>
                        </m:sub>
                      </m:sSub>
                    </m:oMath>
                  </a14:m>
                  <a:r>
                    <a:rPr lang="pt-PT" dirty="0"/>
                    <a:t> os acontecimentos que formam uma partição de </a:t>
                  </a:r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i="1">
                          <a:latin typeface="Cambria Math"/>
                          <a:ea typeface="Cambria Math"/>
                        </a:rPr>
                        <m:t>Ω</m:t>
                      </m:r>
                    </m:oMath>
                  </a14:m>
                  <a:r>
                    <a:rPr lang="pt-PT" dirty="0"/>
                    <a:t>.</a:t>
                  </a:r>
                </a:p>
                <a:p>
                  <a:pPr>
                    <a:lnSpc>
                      <a:spcPct val="150000"/>
                    </a:lnSpc>
                    <a:defRPr/>
                  </a:pPr>
                  <a:r>
                    <a:rPr lang="pt-PT" dirty="0"/>
                    <a:t>Então,                                                   </a:t>
                  </a:r>
                </a:p>
                <a:p>
                  <a:pPr>
                    <a:lnSpc>
                      <a:spcPct val="150000"/>
                    </a:lnSpc>
                    <a:defRPr/>
                  </a:pPr>
                  <a:r>
                    <a:rPr lang="pt-PT" dirty="0"/>
                    <a:t> ou seja,</a:t>
                  </a:r>
                </a:p>
                <a:p>
                  <a:pPr>
                    <a:lnSpc>
                      <a:spcPct val="150000"/>
                    </a:lnSpc>
                    <a:defRPr/>
                  </a:pPr>
                  <a:endParaRPr lang="pt-PT" dirty="0"/>
                </a:p>
                <a:p>
                  <a:pPr>
                    <a:lnSpc>
                      <a:spcPct val="150000"/>
                    </a:lnSpc>
                    <a:defRPr/>
                  </a:pPr>
                  <a:r>
                    <a:rPr lang="pt-PT" dirty="0"/>
                    <a:t> </a:t>
                  </a:r>
                  <a:endParaRPr lang="pt-PT" sz="1200" dirty="0"/>
                </a:p>
                <a:p>
                  <a:pPr>
                    <a:lnSpc>
                      <a:spcPct val="150000"/>
                    </a:lnSpc>
                    <a:defRPr/>
                  </a:pPr>
                  <a:r>
                    <a:rPr lang="pt-PT" dirty="0"/>
                    <a:t>sendo </a:t>
                  </a:r>
                  <a14:m>
                    <m:oMath xmlns:m="http://schemas.openxmlformats.org/officeDocument/2006/math">
                      <m:r>
                        <a:rPr lang="pt-PT" i="1" dirty="0">
                          <a:latin typeface="Cambria Math"/>
                        </a:rPr>
                        <m:t>𝑖</m:t>
                      </m:r>
                      <m:r>
                        <a:rPr lang="pt-PT" i="1" dirty="0">
                          <a:latin typeface="Cambria Math"/>
                        </a:rPr>
                        <m:t>=1,2,…,</m:t>
                      </m:r>
                      <m:r>
                        <a:rPr lang="pt-PT" i="1" dirty="0">
                          <a:latin typeface="Cambria Math"/>
                        </a:rPr>
                        <m:t>𝑘</m:t>
                      </m:r>
                    </m:oMath>
                  </a14:m>
                  <a:r>
                    <a:rPr lang="pt-PT" dirty="0"/>
                    <a:t>.</a:t>
                  </a:r>
                </a:p>
                <a:p>
                  <a:pPr>
                    <a:lnSpc>
                      <a:spcPct val="150000"/>
                    </a:lnSpc>
                    <a:defRPr/>
                  </a:pPr>
                  <a:endParaRPr lang="pt-PT" sz="800" dirty="0"/>
                </a:p>
              </p:txBody>
            </p:sp>
          </mc:Choice>
          <mc:Fallback xmlns="">
            <p:sp>
              <p:nvSpPr>
                <p:cNvPr id="3" name="CaixaDeTexto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8843" y="1556792"/>
                  <a:ext cx="8426314" cy="3165457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Rectângulo 3"/>
                <p:cNvSpPr/>
                <p:nvPr/>
              </p:nvSpPr>
              <p:spPr>
                <a:xfrm>
                  <a:off x="1029133" y="2582361"/>
                  <a:ext cx="2943053" cy="679032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𝑃</m:t>
                        </m:r>
                        <m:d>
                          <m:dPr>
                            <m:ctrlPr>
                              <a:rPr lang="pt-PT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pt-PT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pt-PT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pt-PT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pt-PT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|</m:t>
                            </m:r>
                            <m:r>
                              <a:rPr lang="pt-PT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𝐴</m:t>
                            </m:r>
                          </m:e>
                        </m:d>
                        <m:r>
                          <a:rPr lang="pt-PT" i="1">
                            <a:solidFill>
                              <a:prstClr val="black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pt-PT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pt-PT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𝑃</m:t>
                            </m:r>
                            <m:d>
                              <m:dPr>
                                <m:ctrlPr>
                                  <a:rPr lang="pt-PT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pt-PT" i="1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pt-PT" i="1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</a:rPr>
                                      <m:t>𝐵</m:t>
                                    </m:r>
                                  </m:e>
                                  <m:sub>
                                    <m:r>
                                      <a:rPr lang="pt-PT" i="1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pt-PT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⋅</m:t>
                            </m:r>
                            <m:r>
                              <a:rPr lang="pt-PT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𝑃</m:t>
                            </m:r>
                            <m:d>
                              <m:dPr>
                                <m:ctrlPr>
                                  <a:rPr lang="pt-PT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pt-PT" i="1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pt-PT" i="1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</a:rPr>
                                      <m:t>𝐴</m:t>
                                    </m:r>
                                    <m:r>
                                      <a:rPr lang="pt-PT" i="1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</a:rPr>
                                      <m:t>|</m:t>
                                    </m:r>
                                    <m:r>
                                      <a:rPr lang="pt-PT" i="1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</a:rPr>
                                      <m:t>𝐵</m:t>
                                    </m:r>
                                  </m:e>
                                  <m:sub>
                                    <m:r>
                                      <a:rPr lang="pt-PT" i="1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d>
                          </m:num>
                          <m:den>
                            <m:r>
                              <a:rPr lang="pt-PT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𝑃</m:t>
                            </m:r>
                            <m:r>
                              <a:rPr lang="pt-PT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pt-PT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𝐴</m:t>
                            </m:r>
                            <m:r>
                              <a:rPr lang="pt-PT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)</m:t>
                            </m:r>
                          </m:den>
                        </m:f>
                      </m:oMath>
                    </m:oMathPara>
                  </a14:m>
                  <a:endParaRPr lang="pt-PT" dirty="0">
                    <a:solidFill>
                      <a:prstClr val="black"/>
                    </a:solidFill>
                  </a:endParaRPr>
                </a:p>
              </p:txBody>
            </p:sp>
          </mc:Choice>
          <mc:Fallback xmlns="">
            <p:sp>
              <p:nvSpPr>
                <p:cNvPr id="4" name="Rectângulo 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29133" y="2582361"/>
                  <a:ext cx="2943053" cy="6790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ângulo 1"/>
              <p:cNvSpPr/>
              <p:nvPr/>
            </p:nvSpPr>
            <p:spPr>
              <a:xfrm>
                <a:off x="1150069" y="4149080"/>
                <a:ext cx="6843861" cy="6767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pt-PT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pt-PT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pt-PT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pt-PT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r>
                            <a:rPr lang="pt-PT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|</m:t>
                          </m:r>
                          <m:r>
                            <a:rPr lang="pt-PT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𝐴</m:t>
                          </m:r>
                        </m:e>
                      </m:d>
                      <m:r>
                        <a:rPr lang="pt-PT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t-PT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PT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pt-PT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pt-PT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pt-PT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𝐵</m:t>
                                  </m:r>
                                </m:e>
                                <m:sub>
                                  <m:r>
                                    <a:rPr lang="pt-PT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  <m:r>
                            <a:rPr lang="pt-PT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⋅</m:t>
                          </m:r>
                          <m:r>
                            <a:rPr lang="pt-PT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pt-PT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pt-PT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pt-PT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𝐴</m:t>
                                  </m:r>
                                  <m:r>
                                    <a:rPr lang="pt-PT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|</m:t>
                                  </m:r>
                                  <m:r>
                                    <a:rPr lang="pt-PT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𝐵</m:t>
                                  </m:r>
                                </m:e>
                                <m:sub>
                                  <m:r>
                                    <a:rPr lang="pt-PT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r>
                            <a:rPr lang="pt-PT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pt-PT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pt-PT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pt-PT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𝐵</m:t>
                                  </m:r>
                                </m:e>
                                <m:sub>
                                  <m:r>
                                    <a:rPr lang="pt-PT" b="0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r>
                            <a:rPr lang="pt-PT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⋅</m:t>
                          </m:r>
                          <m:r>
                            <a:rPr lang="pt-PT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pt-PT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pt-PT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pt-PT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𝐴</m:t>
                                  </m:r>
                                  <m:r>
                                    <a:rPr lang="pt-PT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|</m:t>
                                  </m:r>
                                  <m:r>
                                    <a:rPr lang="pt-PT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𝐵</m:t>
                                  </m:r>
                                </m:e>
                                <m:sub>
                                  <m:r>
                                    <a:rPr lang="pt-PT" b="0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r>
                            <a:rPr lang="pt-PT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pt-PT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pt-PT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pt-PT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pt-PT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𝐵</m:t>
                                  </m:r>
                                </m:e>
                                <m:sub>
                                  <m:r>
                                    <a:rPr lang="pt-PT" b="0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r>
                            <a:rPr lang="pt-PT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⋅</m:t>
                          </m:r>
                          <m:r>
                            <a:rPr lang="pt-PT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pt-PT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pt-PT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pt-PT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𝐴</m:t>
                                  </m:r>
                                  <m:r>
                                    <a:rPr lang="pt-PT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|</m:t>
                                  </m:r>
                                  <m:r>
                                    <a:rPr lang="pt-PT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𝐵</m:t>
                                  </m:r>
                                </m:e>
                                <m:sub>
                                  <m:r>
                                    <a:rPr lang="pt-PT" b="0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r>
                            <a:rPr lang="pt-PT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pt-PT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⋯</m:t>
                          </m:r>
                          <m:r>
                            <a:rPr lang="pt-PT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pt-PT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pt-PT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pt-PT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𝐵</m:t>
                                  </m:r>
                                </m:e>
                                <m:sub>
                                  <m:r>
                                    <a:rPr lang="pt-PT" b="0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r>
                            <a:rPr lang="pt-PT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⋅</m:t>
                          </m:r>
                          <m:r>
                            <a:rPr lang="pt-PT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pt-PT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pt-PT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pt-PT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𝐴</m:t>
                                  </m:r>
                                  <m:r>
                                    <a:rPr lang="pt-PT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|</m:t>
                                  </m:r>
                                  <m:r>
                                    <a:rPr lang="pt-PT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𝐵</m:t>
                                  </m:r>
                                </m:e>
                                <m:sub>
                                  <m:r>
                                    <a:rPr lang="pt-PT" b="0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</m:den>
                      </m:f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" name="Rec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0069" y="4149080"/>
                <a:ext cx="6843861" cy="67672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itle 7"/>
          <p:cNvSpPr>
            <a:spLocks noGrp="1"/>
          </p:cNvSpPr>
          <p:nvPr>
            <p:ph type="title"/>
          </p:nvPr>
        </p:nvSpPr>
        <p:spPr>
          <a:xfrm>
            <a:off x="3347864" y="116632"/>
            <a:ext cx="3095873" cy="712787"/>
          </a:xfrm>
        </p:spPr>
        <p:txBody>
          <a:bodyPr/>
          <a:lstStyle/>
          <a:p>
            <a:r>
              <a:rPr lang="pt-PT" altLang="pt-PT" b="1" dirty="0" smtClean="0">
                <a:latin typeface="Arial" panose="020B0604020202020204" pitchFamily="34" charset="0"/>
                <a:cs typeface="Arial" panose="020B0604020202020204" pitchFamily="34" charset="0"/>
              </a:rPr>
              <a:t>REGRA DE BAYES</a:t>
            </a:r>
            <a:endParaRPr lang="pt-PT" altLang="pt-PT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2148</TotalTime>
  <Words>629</Words>
  <Application>Microsoft Office PowerPoint</Application>
  <PresentationFormat>Apresentação no Ecrã (4:3)</PresentationFormat>
  <Paragraphs>59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5</vt:i4>
      </vt:variant>
    </vt:vector>
  </HeadingPairs>
  <TitlesOfParts>
    <vt:vector size="6" baseType="lpstr">
      <vt:lpstr>Office Theme</vt:lpstr>
      <vt:lpstr>REGRA DE BAYES</vt:lpstr>
      <vt:lpstr>REGRA DE BAYES</vt:lpstr>
      <vt:lpstr>REGRA DE BAYES</vt:lpstr>
      <vt:lpstr>REGRA DE BAYES</vt:lpstr>
      <vt:lpstr>REGRA DE BAYES</vt:lpstr>
    </vt:vector>
  </TitlesOfParts>
  <Company>LeYa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Luís Filipe Arroja Inácio</dc:creator>
  <cp:lastModifiedBy>Sofia Pereira Carvalhosa</cp:lastModifiedBy>
  <cp:revision>115</cp:revision>
  <dcterms:created xsi:type="dcterms:W3CDTF">2015-01-21T11:46:35Z</dcterms:created>
  <dcterms:modified xsi:type="dcterms:W3CDTF">2016-05-09T10:41:22Z</dcterms:modified>
</cp:coreProperties>
</file>