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0" r:id="rId3"/>
    <p:sldId id="262" r:id="rId4"/>
    <p:sldId id="263" r:id="rId5"/>
    <p:sldId id="261" r:id="rId6"/>
    <p:sldId id="266" r:id="rId7"/>
    <p:sldId id="267" r:id="rId8"/>
  </p:sldIdLst>
  <p:sldSz cx="9144000" cy="6858000" type="screen4x3"/>
  <p:notesSz cx="6858000" cy="91440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BC1A"/>
    <a:srgbClr val="FCF8B8"/>
    <a:srgbClr val="E05D56"/>
    <a:srgbClr val="33BEDD"/>
    <a:srgbClr val="7F7F7F"/>
    <a:srgbClr val="F7F8D2"/>
    <a:srgbClr val="ACB319"/>
    <a:srgbClr val="FEFDE6"/>
    <a:srgbClr val="D7DE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5" autoAdjust="0"/>
    <p:restoredTop sz="94660"/>
  </p:normalViewPr>
  <p:slideViewPr>
    <p:cSldViewPr>
      <p:cViewPr>
        <p:scale>
          <a:sx n="70" d="100"/>
          <a:sy n="70" d="100"/>
        </p:scale>
        <p:origin x="-1902" y="-408"/>
      </p:cViewPr>
      <p:guideLst>
        <p:guide orient="horz" pos="116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6D1496A-3DB6-4CF4-B090-BB2A8C928730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 smtClean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 smtClean="0"/>
              <a:t>Editar os estilos de texto do Modelo Global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AF8D34-67E1-480A-A9C2-AFB64CDC7D3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177915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7504" y="4365104"/>
            <a:ext cx="5616624" cy="35091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591E7E58-C4B2-4668-852D-146EBC70EF08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67B99-D528-41A8-B44A-F0649B5C984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72393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588F1-F227-4250-BC49-A6D9F57E7A14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F16FF-2C87-461E-BD93-87B56D5DEA7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93476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F1714-4A80-42B4-9D5F-AD9B00F2174C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1C54C-078F-4DA2-BAB9-2AC5F95473E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136025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DFCAB-BD1E-4481-9B0C-CB0523071DDA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6F1BA-5B9C-440F-BC5D-940B6F3303B1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462802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880" y="1268759"/>
            <a:ext cx="5194920" cy="4536505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1268760"/>
            <a:ext cx="3008313" cy="4536505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635896" y="51825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5F3EA-1FCA-415B-80A2-39CD669D78CF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3B8A1-2C2B-494F-B575-D04B6E3AA6B3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582264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268760"/>
            <a:ext cx="5690716" cy="482453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168" y="1268760"/>
            <a:ext cx="2880320" cy="4536504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ECC05-7F48-496C-8496-E143FA823BBD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A1271-32DD-482E-B8C2-B4964E3AB1C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0819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268760"/>
            <a:ext cx="5690716" cy="482453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168" y="1268760"/>
            <a:ext cx="2880320" cy="4536504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635896" y="51825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4559C-CA97-4DF6-953E-B1AEAD390822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E0640-8503-46CA-8667-3184E5039D2D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47700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EB64F8D1-D94E-474C-AD8B-C1A0267FB1EB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9D1D9-0CCC-457B-BE60-B44D856C3EF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232128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746E9224-0A85-4696-9CED-5ACAC70EE53E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55D81-EDBE-454E-82A4-E5668DF640B4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09998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BC82347E-753E-4AFB-BCB0-BB4009B883E4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FC70D-7E19-4A84-9C74-5E50A8F0AE7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040076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8236B-11C5-4226-BEDD-51CB5F42E2C5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490AB-0477-4070-BB0D-7CD944A4D6CA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378481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008" y="3075037"/>
            <a:ext cx="5217839" cy="1794123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n-US" dirty="0" smtClean="0"/>
              <a:t>Click to edit Master title style</a:t>
            </a:r>
            <a:endParaRPr lang="pt-P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008" y="2636912"/>
            <a:ext cx="5252120" cy="438125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rgbClr val="0051A5"/>
                </a:solidFill>
                <a:latin typeface="LucidaGrande" panose="02000000000000000000" pitchFamily="2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EE10D-D6A0-49AD-AC36-CDA847240450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5077B-3AB6-4B27-B077-0277D180618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67734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3"/>
            <a:ext cx="4038600" cy="4608512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3"/>
            <a:ext cx="4038600" cy="4608512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1B3F6-DEE1-4573-940B-3CC570C3DC4C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9A851-C86C-4CD6-941F-1988FA9097C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265729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349078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latin typeface="Lucida Grande" panose="020B0700040502020204" pitchFamily="34" charset="0"/>
                <a:cs typeface="Lucida Grande" panose="020B0700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3672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349078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latin typeface="Lucida Grande" panose="020B0700040502020204" pitchFamily="34" charset="0"/>
                <a:cs typeface="Lucida Grande" panose="020B0700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32856"/>
            <a:ext cx="4041775" cy="3672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07704" y="46192"/>
            <a:ext cx="5760640" cy="645196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5EC4513-38EF-45DE-8173-8FAA7051935D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B3684-AE12-4C76-8192-55DBC49C420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1027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2BD4-2AE3-4264-876B-2ABB06F3EF13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7FAF7-F8CA-4306-8EC8-A379F531FE5D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53934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pt-PT" altLang="pt-P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pt-PT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4075" y="6356350"/>
            <a:ext cx="2133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LucidaGrande" panose="02000000000000000000" pitchFamily="2" charset="0"/>
                <a:cs typeface="+mn-cs"/>
              </a:defRPr>
            </a:lvl1pPr>
          </a:lstStyle>
          <a:p>
            <a:pPr>
              <a:defRPr/>
            </a:pPr>
            <a:fld id="{992265B7-0EEA-420D-964F-72D1E3302767}" type="datetimeFigureOut">
              <a:rPr lang="pt-PT"/>
              <a:pPr>
                <a:defRPr/>
              </a:pPr>
              <a:t>09-05-2016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22638" y="6356350"/>
            <a:ext cx="2895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LucidaGrande" panose="02000000000000000000" pitchFamily="2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LucidaGrande" pitchFamily="2" charset="0"/>
              </a:defRPr>
            </a:lvl1pPr>
          </a:lstStyle>
          <a:p>
            <a:pPr>
              <a:defRPr/>
            </a:pPr>
            <a:fld id="{976D4364-F0C5-4BA3-A031-C0682372199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7" r:id="rId1"/>
    <p:sldLayoutId id="2147484138" r:id="rId2"/>
    <p:sldLayoutId id="2147484139" r:id="rId3"/>
    <p:sldLayoutId id="2147484140" r:id="rId4"/>
    <p:sldLayoutId id="2147484141" r:id="rId5"/>
    <p:sldLayoutId id="2147484142" r:id="rId6"/>
    <p:sldLayoutId id="2147484143" r:id="rId7"/>
    <p:sldLayoutId id="2147484144" r:id="rId8"/>
    <p:sldLayoutId id="2147484145" r:id="rId9"/>
    <p:sldLayoutId id="2147484146" r:id="rId10"/>
    <p:sldLayoutId id="2147484147" r:id="rId11"/>
    <p:sldLayoutId id="2147484148" r:id="rId12"/>
    <p:sldLayoutId id="2147484149" r:id="rId13"/>
    <p:sldLayoutId id="2147484150" r:id="rId14"/>
    <p:sldLayoutId id="2147484151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Segoe UI Semibold" panose="020B0702040204020203" pitchFamily="34" charset="0"/>
          <a:ea typeface="Lucida Grande"/>
          <a:cs typeface="Lucida Grande" panose="020B07000405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slide" Target="slide4.xml"/><Relationship Id="rId4" Type="http://schemas.openxmlformats.org/officeDocument/2006/relationships/image" Target="../media/image12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1.png"/><Relationship Id="rId7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7704" y="4365104"/>
            <a:ext cx="5832648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VALOR MÉDIO E</a:t>
            </a:r>
            <a:br>
              <a:rPr lang="pt-PT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pt-PT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VARIÂNCIA POPULACIONAL</a:t>
            </a:r>
            <a:endParaRPr lang="pt-PT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5195564" y="2014397"/>
            <a:ext cx="2441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rgbClr val="33BEDD"/>
                </a:solidFill>
              </a:rPr>
              <a:t>AMOSTRAS</a:t>
            </a:r>
          </a:p>
          <a:p>
            <a:r>
              <a:rPr lang="pt-PT" sz="2000" b="1" dirty="0" smtClean="0">
                <a:solidFill>
                  <a:srgbClr val="33BEDD"/>
                </a:solidFill>
              </a:rPr>
              <a:t>de uma população</a:t>
            </a:r>
            <a:endParaRPr lang="pt-PT" sz="2000" b="1" dirty="0">
              <a:solidFill>
                <a:srgbClr val="33BEDD"/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5195564" y="4633931"/>
            <a:ext cx="36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rgbClr val="B4BC1A"/>
                </a:solidFill>
              </a:rPr>
              <a:t>TODOS OS ELEMENTOS</a:t>
            </a:r>
          </a:p>
          <a:p>
            <a:r>
              <a:rPr lang="pt-PT" sz="2000" b="1" dirty="0">
                <a:solidFill>
                  <a:srgbClr val="B4BC1A"/>
                </a:solidFill>
              </a:rPr>
              <a:t>de uma </a:t>
            </a:r>
            <a:r>
              <a:rPr lang="pt-PT" sz="2000" b="1" dirty="0" smtClean="0">
                <a:solidFill>
                  <a:srgbClr val="B4BC1A"/>
                </a:solidFill>
              </a:rPr>
              <a:t>população</a:t>
            </a:r>
            <a:endParaRPr lang="pt-PT" sz="2000" b="1" dirty="0">
              <a:solidFill>
                <a:srgbClr val="B4BC1A"/>
              </a:solidFill>
            </a:endParaRPr>
          </a:p>
        </p:txBody>
      </p:sp>
      <p:grpSp>
        <p:nvGrpSpPr>
          <p:cNvPr id="26" name="Grupo 25"/>
          <p:cNvGrpSpPr/>
          <p:nvPr/>
        </p:nvGrpSpPr>
        <p:grpSpPr>
          <a:xfrm rot="16200000">
            <a:off x="3765364" y="4740693"/>
            <a:ext cx="2089096" cy="532288"/>
            <a:chOff x="831112" y="3256752"/>
            <a:chExt cx="1800000" cy="532288"/>
          </a:xfrm>
        </p:grpSpPr>
        <p:cxnSp>
          <p:nvCxnSpPr>
            <p:cNvPr id="27" name="Conexão recta 26"/>
            <p:cNvCxnSpPr/>
            <p:nvPr/>
          </p:nvCxnSpPr>
          <p:spPr>
            <a:xfrm>
              <a:off x="831112" y="3256752"/>
              <a:ext cx="1800000" cy="0"/>
            </a:xfrm>
            <a:prstGeom prst="line">
              <a:avLst/>
            </a:prstGeom>
            <a:ln w="57150">
              <a:solidFill>
                <a:srgbClr val="B4BC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xão recta unidireccional 27"/>
            <p:cNvCxnSpPr/>
            <p:nvPr/>
          </p:nvCxnSpPr>
          <p:spPr>
            <a:xfrm>
              <a:off x="1730225" y="3256752"/>
              <a:ext cx="0" cy="532288"/>
            </a:xfrm>
            <a:prstGeom prst="straightConnector1">
              <a:avLst/>
            </a:prstGeom>
            <a:ln w="57150">
              <a:solidFill>
                <a:srgbClr val="B4BC1A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upo 3"/>
          <p:cNvGrpSpPr/>
          <p:nvPr/>
        </p:nvGrpSpPr>
        <p:grpSpPr>
          <a:xfrm>
            <a:off x="713635" y="4035212"/>
            <a:ext cx="3430470" cy="936000"/>
            <a:chOff x="713635" y="4035212"/>
            <a:chExt cx="3430470" cy="936000"/>
          </a:xfrm>
        </p:grpSpPr>
        <p:sp>
          <p:nvSpPr>
            <p:cNvPr id="21" name="Rectângulo 20"/>
            <p:cNvSpPr/>
            <p:nvPr/>
          </p:nvSpPr>
          <p:spPr>
            <a:xfrm>
              <a:off x="713635" y="4143212"/>
              <a:ext cx="3142248" cy="720000"/>
            </a:xfrm>
            <a:prstGeom prst="rect">
              <a:avLst/>
            </a:prstGeom>
            <a:solidFill>
              <a:srgbClr val="FCF8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25" name="Oval 24"/>
            <p:cNvSpPr/>
            <p:nvPr/>
          </p:nvSpPr>
          <p:spPr>
            <a:xfrm>
              <a:off x="3208105" y="4035212"/>
              <a:ext cx="936000" cy="936000"/>
            </a:xfrm>
            <a:prstGeom prst="ellipse">
              <a:avLst/>
            </a:prstGeom>
            <a:solidFill>
              <a:srgbClr val="B4BC1A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31" name="Rectângulo 30"/>
            <p:cNvSpPr/>
            <p:nvPr/>
          </p:nvSpPr>
          <p:spPr>
            <a:xfrm>
              <a:off x="828154" y="4160954"/>
              <a:ext cx="2247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PT" dirty="0" smtClean="0">
                  <a:solidFill>
                    <a:prstClr val="black"/>
                  </a:solidFill>
                </a:rPr>
                <a:t>“média </a:t>
              </a:r>
              <a:r>
                <a:rPr lang="pt-PT" b="1" dirty="0" smtClean="0">
                  <a:solidFill>
                    <a:prstClr val="black"/>
                  </a:solidFill>
                </a:rPr>
                <a:t>populacional</a:t>
              </a:r>
              <a:r>
                <a:rPr lang="pt-PT" dirty="0" smtClean="0">
                  <a:solidFill>
                    <a:prstClr val="black"/>
                  </a:solidFill>
                </a:rPr>
                <a:t>”</a:t>
              </a:r>
              <a:endParaRPr lang="pt-PT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CaixaDeTexto 32"/>
                <p:cNvSpPr txBox="1"/>
                <p:nvPr/>
              </p:nvSpPr>
              <p:spPr>
                <a:xfrm>
                  <a:off x="3451524" y="4254057"/>
                  <a:ext cx="44916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pt-PT" sz="2400" b="1" i="1" smtClean="0">
                            <a:latin typeface="Cambria Math"/>
                            <a:ea typeface="Cambria Math"/>
                          </a:rPr>
                          <m:t>𝝁</m:t>
                        </m:r>
                      </m:oMath>
                    </m:oMathPara>
                  </a14:m>
                  <a:endParaRPr lang="pt-PT" sz="2400" b="1" dirty="0"/>
                </a:p>
              </p:txBody>
            </p:sp>
          </mc:Choice>
          <mc:Fallback xmlns="">
            <p:sp>
              <p:nvSpPr>
                <p:cNvPr id="33" name="CaixaDeTexto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51524" y="4254057"/>
                  <a:ext cx="449162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7895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Rectângulo 34"/>
            <p:cNvSpPr/>
            <p:nvPr/>
          </p:nvSpPr>
          <p:spPr>
            <a:xfrm>
              <a:off x="1205757" y="4473015"/>
              <a:ext cx="149252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PT" dirty="0" smtClean="0">
                  <a:solidFill>
                    <a:prstClr val="black"/>
                  </a:solidFill>
                </a:rPr>
                <a:t>“valor médio”</a:t>
              </a:r>
              <a:endParaRPr lang="pt-PT" dirty="0"/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713635" y="5049663"/>
            <a:ext cx="3430470" cy="936000"/>
            <a:chOff x="713635" y="5049663"/>
            <a:chExt cx="3430470" cy="936000"/>
          </a:xfrm>
        </p:grpSpPr>
        <p:sp>
          <p:nvSpPr>
            <p:cNvPr id="39" name="Rectângulo 38"/>
            <p:cNvSpPr/>
            <p:nvPr/>
          </p:nvSpPr>
          <p:spPr>
            <a:xfrm>
              <a:off x="713635" y="5157663"/>
              <a:ext cx="3142248" cy="720000"/>
            </a:xfrm>
            <a:prstGeom prst="rect">
              <a:avLst/>
            </a:prstGeom>
            <a:solidFill>
              <a:srgbClr val="FCF8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40" name="Oval 39"/>
            <p:cNvSpPr/>
            <p:nvPr/>
          </p:nvSpPr>
          <p:spPr>
            <a:xfrm>
              <a:off x="3208105" y="5049663"/>
              <a:ext cx="936000" cy="936000"/>
            </a:xfrm>
            <a:prstGeom prst="ellipse">
              <a:avLst/>
            </a:prstGeom>
            <a:solidFill>
              <a:srgbClr val="B4BC1A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32" name="Rectângulo 31"/>
            <p:cNvSpPr/>
            <p:nvPr/>
          </p:nvSpPr>
          <p:spPr>
            <a:xfrm>
              <a:off x="713635" y="5334257"/>
              <a:ext cx="247676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PT" dirty="0" smtClean="0">
                  <a:solidFill>
                    <a:prstClr val="black"/>
                  </a:solidFill>
                </a:rPr>
                <a:t>“variância </a:t>
              </a:r>
              <a:r>
                <a:rPr lang="pt-PT" b="1" dirty="0" smtClean="0">
                  <a:solidFill>
                    <a:prstClr val="black"/>
                  </a:solidFill>
                </a:rPr>
                <a:t>populacional</a:t>
              </a:r>
              <a:r>
                <a:rPr lang="pt-PT" dirty="0" smtClean="0">
                  <a:solidFill>
                    <a:prstClr val="black"/>
                  </a:solidFill>
                </a:rPr>
                <a:t>”</a:t>
              </a:r>
              <a:endParaRPr lang="pt-PT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CaixaDeTexto 33"/>
                <p:cNvSpPr txBox="1"/>
                <p:nvPr/>
              </p:nvSpPr>
              <p:spPr>
                <a:xfrm>
                  <a:off x="3414245" y="5286757"/>
                  <a:ext cx="594970" cy="4700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pt-PT" sz="24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pt-PT" sz="2400" b="1" i="1">
                                <a:latin typeface="Cambria Math"/>
                                <a:ea typeface="Cambria Math"/>
                              </a:rPr>
                              <m:t>𝝈</m:t>
                            </m:r>
                          </m:e>
                          <m:sup>
                            <m:r>
                              <a:rPr lang="pt-PT" sz="24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pt-PT" sz="2400" b="1" dirty="0"/>
                </a:p>
              </p:txBody>
            </p:sp>
          </mc:Choice>
          <mc:Fallback xmlns="">
            <p:sp>
              <p:nvSpPr>
                <p:cNvPr id="34" name="CaixaDeTexto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14245" y="5286757"/>
                  <a:ext cx="594970" cy="47000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upo 2"/>
          <p:cNvGrpSpPr/>
          <p:nvPr/>
        </p:nvGrpSpPr>
        <p:grpSpPr>
          <a:xfrm>
            <a:off x="713635" y="2417371"/>
            <a:ext cx="3430470" cy="936000"/>
            <a:chOff x="713635" y="2417371"/>
            <a:chExt cx="3430470" cy="936000"/>
          </a:xfrm>
        </p:grpSpPr>
        <p:sp>
          <p:nvSpPr>
            <p:cNvPr id="49" name="Rectângulo 48">
              <a:hlinkClick r:id="rId5" action="ppaction://hlinksldjump"/>
            </p:cNvPr>
            <p:cNvSpPr/>
            <p:nvPr/>
          </p:nvSpPr>
          <p:spPr>
            <a:xfrm>
              <a:off x="713635" y="2525371"/>
              <a:ext cx="3142248" cy="720000"/>
            </a:xfrm>
            <a:prstGeom prst="rect">
              <a:avLst/>
            </a:prstGeom>
            <a:solidFill>
              <a:srgbClr val="FCF8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50" name="Oval 49"/>
            <p:cNvSpPr/>
            <p:nvPr/>
          </p:nvSpPr>
          <p:spPr>
            <a:xfrm>
              <a:off x="3208105" y="2417371"/>
              <a:ext cx="936000" cy="936000"/>
            </a:xfrm>
            <a:prstGeom prst="ellipse">
              <a:avLst/>
            </a:prstGeom>
            <a:solidFill>
              <a:srgbClr val="33BED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51" name="Rectângulo 50"/>
            <p:cNvSpPr/>
            <p:nvPr/>
          </p:nvSpPr>
          <p:spPr>
            <a:xfrm>
              <a:off x="1333193" y="2704799"/>
              <a:ext cx="12376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PT" dirty="0" smtClean="0">
                  <a:solidFill>
                    <a:prstClr val="black"/>
                  </a:solidFill>
                </a:rPr>
                <a:t>“variância”</a:t>
              </a:r>
              <a:endParaRPr lang="pt-PT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CaixaDeTexto 51"/>
                <p:cNvSpPr txBox="1"/>
                <p:nvPr/>
              </p:nvSpPr>
              <p:spPr>
                <a:xfrm>
                  <a:off x="3426120" y="2654465"/>
                  <a:ext cx="554895" cy="4700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pt-PT" sz="24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pt-PT" sz="2400" b="1" i="1" smtClean="0">
                                <a:latin typeface="Cambria Math"/>
                                <a:ea typeface="Cambria Math"/>
                              </a:rPr>
                              <m:t>𝒔</m:t>
                            </m:r>
                          </m:e>
                          <m:sup>
                            <m:r>
                              <a:rPr lang="pt-PT" sz="24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pt-PT" sz="2400" b="1" dirty="0"/>
                </a:p>
              </p:txBody>
            </p:sp>
          </mc:Choice>
          <mc:Fallback xmlns="">
            <p:sp>
              <p:nvSpPr>
                <p:cNvPr id="52" name="CaixaDeTexto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6120" y="2654465"/>
                  <a:ext cx="554895" cy="47000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3" name="Grupo 52"/>
          <p:cNvGrpSpPr/>
          <p:nvPr/>
        </p:nvGrpSpPr>
        <p:grpSpPr>
          <a:xfrm rot="16200000">
            <a:off x="3765364" y="2119173"/>
            <a:ext cx="2089096" cy="532288"/>
            <a:chOff x="831112" y="3256752"/>
            <a:chExt cx="1800000" cy="532288"/>
          </a:xfrm>
        </p:grpSpPr>
        <p:cxnSp>
          <p:nvCxnSpPr>
            <p:cNvPr id="54" name="Conexão recta 53"/>
            <p:cNvCxnSpPr/>
            <p:nvPr/>
          </p:nvCxnSpPr>
          <p:spPr>
            <a:xfrm>
              <a:off x="831112" y="3256752"/>
              <a:ext cx="1800000" cy="0"/>
            </a:xfrm>
            <a:prstGeom prst="line">
              <a:avLst/>
            </a:prstGeom>
            <a:ln w="57150">
              <a:solidFill>
                <a:srgbClr val="33BED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xão recta unidireccional 54"/>
            <p:cNvCxnSpPr/>
            <p:nvPr/>
          </p:nvCxnSpPr>
          <p:spPr>
            <a:xfrm>
              <a:off x="1730225" y="3256752"/>
              <a:ext cx="0" cy="532288"/>
            </a:xfrm>
            <a:prstGeom prst="straightConnector1">
              <a:avLst/>
            </a:prstGeom>
            <a:ln w="57150">
              <a:solidFill>
                <a:srgbClr val="33BEDD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upo 1"/>
          <p:cNvGrpSpPr/>
          <p:nvPr/>
        </p:nvGrpSpPr>
        <p:grpSpPr>
          <a:xfrm>
            <a:off x="713635" y="1402920"/>
            <a:ext cx="3430470" cy="936000"/>
            <a:chOff x="713635" y="1402920"/>
            <a:chExt cx="3430470" cy="936000"/>
          </a:xfrm>
        </p:grpSpPr>
        <p:sp>
          <p:nvSpPr>
            <p:cNvPr id="44" name="Rectângulo 43">
              <a:hlinkClick r:id="rId8" action="ppaction://hlinksldjump"/>
            </p:cNvPr>
            <p:cNvSpPr/>
            <p:nvPr/>
          </p:nvSpPr>
          <p:spPr>
            <a:xfrm>
              <a:off x="713635" y="1510920"/>
              <a:ext cx="3142248" cy="720000"/>
            </a:xfrm>
            <a:prstGeom prst="rect">
              <a:avLst/>
            </a:prstGeom>
            <a:solidFill>
              <a:srgbClr val="FCF8B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45" name="Oval 44"/>
            <p:cNvSpPr/>
            <p:nvPr/>
          </p:nvSpPr>
          <p:spPr>
            <a:xfrm>
              <a:off x="3208105" y="1402920"/>
              <a:ext cx="936000" cy="936000"/>
            </a:xfrm>
            <a:prstGeom prst="ellipse">
              <a:avLst/>
            </a:prstGeom>
            <a:solidFill>
              <a:srgbClr val="33BED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46" name="Rectângulo 45"/>
            <p:cNvSpPr/>
            <p:nvPr/>
          </p:nvSpPr>
          <p:spPr>
            <a:xfrm>
              <a:off x="1459381" y="1686254"/>
              <a:ext cx="9852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PT" dirty="0" smtClean="0">
                  <a:solidFill>
                    <a:prstClr val="black"/>
                  </a:solidFill>
                </a:rPr>
                <a:t>“média”</a:t>
              </a:r>
              <a:endParaRPr lang="pt-PT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CaixaDeTexto 7"/>
                <p:cNvSpPr txBox="1"/>
                <p:nvPr/>
              </p:nvSpPr>
              <p:spPr>
                <a:xfrm>
                  <a:off x="3480525" y="1611224"/>
                  <a:ext cx="43152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pt-PT" sz="2400" b="1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t-PT" sz="2400" b="1" i="1" smtClean="0">
                                <a:latin typeface="Cambria Math"/>
                              </a:rPr>
                              <m:t>𝒙</m:t>
                            </m:r>
                          </m:e>
                        </m:acc>
                      </m:oMath>
                    </m:oMathPara>
                  </a14:m>
                  <a:endParaRPr lang="pt-PT" sz="2400" b="1" dirty="0"/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0525" y="1611224"/>
                  <a:ext cx="431528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2" name="Title 7"/>
          <p:cNvSpPr>
            <a:spLocks noGrp="1"/>
          </p:cNvSpPr>
          <p:nvPr>
            <p:ph type="title"/>
          </p:nvPr>
        </p:nvSpPr>
        <p:spPr>
          <a:xfrm>
            <a:off x="1763688" y="115888"/>
            <a:ext cx="6912297" cy="712787"/>
          </a:xfrm>
        </p:spPr>
        <p:txBody>
          <a:bodyPr>
            <a:normAutofit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VALOR MÉDIO </a:t>
            </a: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E VARIÂNCIA </a:t>
            </a: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POPULACIONAL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2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5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32" presetClass="emph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Rot by="120000">
                                      <p:cBhvr>
                                        <p:cTn id="43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ângulo 20"/>
          <p:cNvSpPr/>
          <p:nvPr/>
        </p:nvSpPr>
        <p:spPr>
          <a:xfrm>
            <a:off x="713635" y="4143212"/>
            <a:ext cx="3142248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5" name="Oval 24"/>
          <p:cNvSpPr/>
          <p:nvPr/>
        </p:nvSpPr>
        <p:spPr>
          <a:xfrm>
            <a:off x="3208105" y="4035212"/>
            <a:ext cx="936000" cy="936000"/>
          </a:xfrm>
          <a:prstGeom prst="ellipse">
            <a:avLst/>
          </a:prstGeom>
          <a:solidFill>
            <a:srgbClr val="B4BC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5195564" y="2014397"/>
            <a:ext cx="2441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rgbClr val="33BEDD"/>
                </a:solidFill>
              </a:rPr>
              <a:t>AMOSTRAS</a:t>
            </a:r>
          </a:p>
          <a:p>
            <a:r>
              <a:rPr lang="pt-PT" sz="2000" b="1" dirty="0" smtClean="0">
                <a:solidFill>
                  <a:srgbClr val="33BEDD"/>
                </a:solidFill>
              </a:rPr>
              <a:t>de uma população</a:t>
            </a:r>
            <a:endParaRPr lang="pt-PT" sz="2000" b="1" dirty="0">
              <a:solidFill>
                <a:srgbClr val="33BEDD"/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5195564" y="4633931"/>
            <a:ext cx="36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rgbClr val="B4BC1A"/>
                </a:solidFill>
              </a:rPr>
              <a:t>TODOS OS ELEMENTOS</a:t>
            </a:r>
          </a:p>
          <a:p>
            <a:r>
              <a:rPr lang="pt-PT" sz="2000" b="1" dirty="0">
                <a:solidFill>
                  <a:srgbClr val="B4BC1A"/>
                </a:solidFill>
              </a:rPr>
              <a:t>de uma </a:t>
            </a:r>
            <a:r>
              <a:rPr lang="pt-PT" sz="2000" b="1" dirty="0" smtClean="0">
                <a:solidFill>
                  <a:srgbClr val="B4BC1A"/>
                </a:solidFill>
              </a:rPr>
              <a:t>população</a:t>
            </a:r>
            <a:endParaRPr lang="pt-PT" sz="2000" b="1" dirty="0">
              <a:solidFill>
                <a:srgbClr val="B4BC1A"/>
              </a:solidFill>
            </a:endParaRPr>
          </a:p>
        </p:txBody>
      </p:sp>
      <p:grpSp>
        <p:nvGrpSpPr>
          <p:cNvPr id="26" name="Grupo 25"/>
          <p:cNvGrpSpPr/>
          <p:nvPr/>
        </p:nvGrpSpPr>
        <p:grpSpPr>
          <a:xfrm rot="16200000">
            <a:off x="3765364" y="4740693"/>
            <a:ext cx="2089096" cy="532288"/>
            <a:chOff x="831112" y="3256752"/>
            <a:chExt cx="1800000" cy="532288"/>
          </a:xfrm>
        </p:grpSpPr>
        <p:cxnSp>
          <p:nvCxnSpPr>
            <p:cNvPr id="27" name="Conexão recta 26"/>
            <p:cNvCxnSpPr/>
            <p:nvPr/>
          </p:nvCxnSpPr>
          <p:spPr>
            <a:xfrm>
              <a:off x="831112" y="3256752"/>
              <a:ext cx="1800000" cy="0"/>
            </a:xfrm>
            <a:prstGeom prst="line">
              <a:avLst/>
            </a:prstGeom>
            <a:ln w="57150">
              <a:solidFill>
                <a:srgbClr val="B4BC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xão recta unidireccional 27"/>
            <p:cNvCxnSpPr/>
            <p:nvPr/>
          </p:nvCxnSpPr>
          <p:spPr>
            <a:xfrm>
              <a:off x="1730225" y="3256752"/>
              <a:ext cx="0" cy="532288"/>
            </a:xfrm>
            <a:prstGeom prst="straightConnector1">
              <a:avLst/>
            </a:prstGeom>
            <a:ln w="57150">
              <a:solidFill>
                <a:srgbClr val="B4BC1A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ângulo 30"/>
          <p:cNvSpPr/>
          <p:nvPr/>
        </p:nvSpPr>
        <p:spPr>
          <a:xfrm>
            <a:off x="828154" y="4160954"/>
            <a:ext cx="2247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dirty="0" smtClean="0">
                <a:solidFill>
                  <a:prstClr val="black"/>
                </a:solidFill>
              </a:rPr>
              <a:t>“média </a:t>
            </a:r>
            <a:r>
              <a:rPr lang="pt-PT" b="1" dirty="0" smtClean="0">
                <a:solidFill>
                  <a:prstClr val="black"/>
                </a:solidFill>
              </a:rPr>
              <a:t>populacional</a:t>
            </a:r>
            <a:r>
              <a:rPr lang="pt-PT" dirty="0" smtClean="0">
                <a:solidFill>
                  <a:prstClr val="black"/>
                </a:solidFill>
              </a:rPr>
              <a:t>”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/>
              <p:cNvSpPr txBox="1"/>
              <p:nvPr/>
            </p:nvSpPr>
            <p:spPr>
              <a:xfrm>
                <a:off x="3451524" y="4254057"/>
                <a:ext cx="4491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pt-PT" sz="2400" b="1" i="1" smtClean="0">
                          <a:latin typeface="Cambria Math"/>
                          <a:ea typeface="Cambria Math"/>
                        </a:rPr>
                        <m:t>𝝁</m:t>
                      </m:r>
                    </m:oMath>
                  </m:oMathPara>
                </a14:m>
                <a:endParaRPr lang="pt-PT" sz="2400" b="1" dirty="0"/>
              </a:p>
            </p:txBody>
          </p:sp>
        </mc:Choice>
        <mc:Fallback xmlns="">
          <p:sp>
            <p:nvSpPr>
              <p:cNvPr id="33" name="CaixaDeTexto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1524" y="4254057"/>
                <a:ext cx="449162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789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ângulo 34"/>
          <p:cNvSpPr/>
          <p:nvPr/>
        </p:nvSpPr>
        <p:spPr>
          <a:xfrm>
            <a:off x="1205757" y="4473015"/>
            <a:ext cx="149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dirty="0" smtClean="0">
                <a:solidFill>
                  <a:prstClr val="black"/>
                </a:solidFill>
              </a:rPr>
              <a:t>“valor médio”</a:t>
            </a:r>
            <a:endParaRPr lang="pt-PT" dirty="0"/>
          </a:p>
        </p:txBody>
      </p:sp>
      <p:sp>
        <p:nvSpPr>
          <p:cNvPr id="39" name="Rectângulo 38"/>
          <p:cNvSpPr/>
          <p:nvPr/>
        </p:nvSpPr>
        <p:spPr>
          <a:xfrm>
            <a:off x="713635" y="5157663"/>
            <a:ext cx="3142248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0" name="Oval 39"/>
          <p:cNvSpPr/>
          <p:nvPr/>
        </p:nvSpPr>
        <p:spPr>
          <a:xfrm>
            <a:off x="3208105" y="5049663"/>
            <a:ext cx="936000" cy="936000"/>
          </a:xfrm>
          <a:prstGeom prst="ellipse">
            <a:avLst/>
          </a:prstGeom>
          <a:solidFill>
            <a:srgbClr val="B4BC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2" name="Rectângulo 31"/>
          <p:cNvSpPr/>
          <p:nvPr/>
        </p:nvSpPr>
        <p:spPr>
          <a:xfrm>
            <a:off x="713635" y="5334257"/>
            <a:ext cx="24767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dirty="0" smtClean="0">
                <a:solidFill>
                  <a:prstClr val="black"/>
                </a:solidFill>
              </a:rPr>
              <a:t>“variância </a:t>
            </a:r>
            <a:r>
              <a:rPr lang="pt-PT" b="1" dirty="0" smtClean="0">
                <a:solidFill>
                  <a:prstClr val="black"/>
                </a:solidFill>
              </a:rPr>
              <a:t>populacional</a:t>
            </a:r>
            <a:r>
              <a:rPr lang="pt-PT" dirty="0" smtClean="0">
                <a:solidFill>
                  <a:prstClr val="black"/>
                </a:solidFill>
              </a:rPr>
              <a:t>”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ixaDeTexto 33"/>
              <p:cNvSpPr txBox="1"/>
              <p:nvPr/>
            </p:nvSpPr>
            <p:spPr>
              <a:xfrm>
                <a:off x="3414245" y="5286757"/>
                <a:ext cx="594970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PT" sz="2400" b="1" i="1">
                              <a:latin typeface="Cambria Math"/>
                              <a:ea typeface="Cambria Math"/>
                            </a:rPr>
                            <m:t>𝝈</m:t>
                          </m:r>
                        </m:e>
                        <m:sup>
                          <m:r>
                            <a:rPr lang="pt-PT" sz="2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pt-PT" sz="2400" b="1" dirty="0"/>
              </a:p>
            </p:txBody>
          </p:sp>
        </mc:Choice>
        <mc:Fallback xmlns="">
          <p:sp>
            <p:nvSpPr>
              <p:cNvPr id="34" name="CaixaDeTexto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4245" y="5286757"/>
                <a:ext cx="594970" cy="4700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ângulo 43"/>
          <p:cNvSpPr/>
          <p:nvPr/>
        </p:nvSpPr>
        <p:spPr>
          <a:xfrm>
            <a:off x="713635" y="1510920"/>
            <a:ext cx="3142248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5" name="Oval 44"/>
          <p:cNvSpPr/>
          <p:nvPr/>
        </p:nvSpPr>
        <p:spPr>
          <a:xfrm>
            <a:off x="3208105" y="1402920"/>
            <a:ext cx="936000" cy="936000"/>
          </a:xfrm>
          <a:prstGeom prst="ellipse">
            <a:avLst/>
          </a:prstGeom>
          <a:solidFill>
            <a:srgbClr val="33BED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6" name="Rectângulo 45"/>
          <p:cNvSpPr/>
          <p:nvPr/>
        </p:nvSpPr>
        <p:spPr>
          <a:xfrm>
            <a:off x="1459381" y="1686254"/>
            <a:ext cx="985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dirty="0" smtClean="0">
                <a:solidFill>
                  <a:prstClr val="black"/>
                </a:solidFill>
              </a:rPr>
              <a:t>“média”</a:t>
            </a:r>
            <a:endParaRPr lang="pt-PT" dirty="0"/>
          </a:p>
        </p:txBody>
      </p:sp>
      <p:sp>
        <p:nvSpPr>
          <p:cNvPr id="49" name="Rectângulo 48"/>
          <p:cNvSpPr/>
          <p:nvPr/>
        </p:nvSpPr>
        <p:spPr>
          <a:xfrm>
            <a:off x="713635" y="2525371"/>
            <a:ext cx="3142248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0" name="Oval 49"/>
          <p:cNvSpPr/>
          <p:nvPr/>
        </p:nvSpPr>
        <p:spPr>
          <a:xfrm>
            <a:off x="3208105" y="2417371"/>
            <a:ext cx="936000" cy="936000"/>
          </a:xfrm>
          <a:prstGeom prst="ellipse">
            <a:avLst/>
          </a:prstGeom>
          <a:solidFill>
            <a:srgbClr val="33BED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1" name="Rectângulo 50"/>
          <p:cNvSpPr/>
          <p:nvPr/>
        </p:nvSpPr>
        <p:spPr>
          <a:xfrm>
            <a:off x="1333193" y="2704799"/>
            <a:ext cx="1237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dirty="0" smtClean="0">
                <a:solidFill>
                  <a:prstClr val="black"/>
                </a:solidFill>
              </a:rPr>
              <a:t>“variância”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CaixaDeTexto 51"/>
              <p:cNvSpPr txBox="1"/>
              <p:nvPr/>
            </p:nvSpPr>
            <p:spPr>
              <a:xfrm>
                <a:off x="3426120" y="2654465"/>
                <a:ext cx="554895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latin typeface="Cambria Math"/>
                              <a:ea typeface="Cambria Math"/>
                            </a:rPr>
                            <m:t>𝒔</m:t>
                          </m:r>
                        </m:e>
                        <m:sup>
                          <m:r>
                            <a:rPr lang="pt-PT" sz="2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pt-PT" sz="2400" b="1" dirty="0"/>
              </a:p>
            </p:txBody>
          </p:sp>
        </mc:Choice>
        <mc:Fallback xmlns="">
          <p:sp>
            <p:nvSpPr>
              <p:cNvPr id="52" name="CaixaDeTexto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6120" y="2654465"/>
                <a:ext cx="554895" cy="4700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upo 52"/>
          <p:cNvGrpSpPr/>
          <p:nvPr/>
        </p:nvGrpSpPr>
        <p:grpSpPr>
          <a:xfrm rot="16200000">
            <a:off x="3765364" y="2119173"/>
            <a:ext cx="2089096" cy="532288"/>
            <a:chOff x="831112" y="3256752"/>
            <a:chExt cx="1800000" cy="532288"/>
          </a:xfrm>
        </p:grpSpPr>
        <p:cxnSp>
          <p:nvCxnSpPr>
            <p:cNvPr id="54" name="Conexão recta 53"/>
            <p:cNvCxnSpPr/>
            <p:nvPr/>
          </p:nvCxnSpPr>
          <p:spPr>
            <a:xfrm>
              <a:off x="831112" y="3256752"/>
              <a:ext cx="1800000" cy="0"/>
            </a:xfrm>
            <a:prstGeom prst="line">
              <a:avLst/>
            </a:prstGeom>
            <a:ln w="57150">
              <a:solidFill>
                <a:srgbClr val="33BED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xão recta unidireccional 54"/>
            <p:cNvCxnSpPr/>
            <p:nvPr/>
          </p:nvCxnSpPr>
          <p:spPr>
            <a:xfrm>
              <a:off x="1730225" y="3256752"/>
              <a:ext cx="0" cy="532288"/>
            </a:xfrm>
            <a:prstGeom prst="straightConnector1">
              <a:avLst/>
            </a:prstGeom>
            <a:ln w="57150">
              <a:solidFill>
                <a:srgbClr val="33BEDD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/>
              <p:cNvSpPr txBox="1"/>
              <p:nvPr/>
            </p:nvSpPr>
            <p:spPr>
              <a:xfrm>
                <a:off x="3480525" y="1611224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sz="24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sz="2400" b="1" i="1" smtClean="0">
                              <a:latin typeface="Cambria Math"/>
                            </a:rPr>
                            <m:t>𝒙</m:t>
                          </m:r>
                        </m:e>
                      </m:acc>
                    </m:oMath>
                  </m:oMathPara>
                </a14:m>
                <a:endParaRPr lang="pt-PT" sz="2400" b="1" dirty="0"/>
              </a:p>
            </p:txBody>
          </p:sp>
        </mc:Choice>
        <mc:Fallback xmlns="">
          <p:sp>
            <p:nvSpPr>
              <p:cNvPr id="8" name="CaixaDe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525" y="1611224"/>
                <a:ext cx="431528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ângulo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F7F7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Rectângulo 3"/>
          <p:cNvSpPr/>
          <p:nvPr/>
        </p:nvSpPr>
        <p:spPr>
          <a:xfrm>
            <a:off x="972000" y="1089000"/>
            <a:ext cx="7200000" cy="46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7" name="Grupo 6"/>
          <p:cNvGrpSpPr/>
          <p:nvPr/>
        </p:nvGrpSpPr>
        <p:grpSpPr>
          <a:xfrm>
            <a:off x="7610171" y="1196752"/>
            <a:ext cx="468000" cy="468000"/>
            <a:chOff x="7622046" y="1118644"/>
            <a:chExt cx="468000" cy="468000"/>
          </a:xfrm>
        </p:grpSpPr>
        <p:sp>
          <p:nvSpPr>
            <p:cNvPr id="5" name="Oval 4">
              <a:hlinkClick r:id="rId7" action="ppaction://hlinksldjump"/>
            </p:cNvPr>
            <p:cNvSpPr/>
            <p:nvPr/>
          </p:nvSpPr>
          <p:spPr>
            <a:xfrm>
              <a:off x="7622046" y="1118644"/>
              <a:ext cx="468000" cy="468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6" name="Cruzada 5">
              <a:hlinkClick r:id="rId7" action="ppaction://hlinksldjump"/>
            </p:cNvPr>
            <p:cNvSpPr/>
            <p:nvPr/>
          </p:nvSpPr>
          <p:spPr>
            <a:xfrm rot="2700000">
              <a:off x="7698943" y="1194809"/>
              <a:ext cx="324000" cy="324000"/>
            </a:xfrm>
            <a:prstGeom prst="plus">
              <a:avLst>
                <a:gd name="adj" fmla="val 4112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ângulo 8"/>
              <p:cNvSpPr/>
              <p:nvPr/>
            </p:nvSpPr>
            <p:spPr>
              <a:xfrm>
                <a:off x="1505584" y="2060848"/>
                <a:ext cx="6132832" cy="26062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pt-PT" dirty="0" smtClean="0"/>
                  <a:t>A </a:t>
                </a:r>
                <a:r>
                  <a:rPr lang="pt-PT" b="1" dirty="0">
                    <a:solidFill>
                      <a:srgbClr val="33BEDD"/>
                    </a:solidFill>
                  </a:rPr>
                  <a:t>média amostral </a:t>
                </a:r>
                <a:r>
                  <a:rPr lang="pt-PT" dirty="0"/>
                  <a:t>é dada por</a:t>
                </a:r>
                <a:r>
                  <a:rPr lang="pt-PT" dirty="0" smtClean="0"/>
                  <a:t>:</a:t>
                </a:r>
              </a:p>
              <a:p>
                <a:pPr>
                  <a:lnSpc>
                    <a:spcPct val="114000"/>
                  </a:lnSpc>
                </a:pPr>
                <a:endParaRPr lang="pt-PT" dirty="0"/>
              </a:p>
              <a:p>
                <a:pPr>
                  <a:lnSpc>
                    <a:spcPct val="114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b="0" i="1" smtClean="0">
                              <a:latin typeface="Cambria Math"/>
                            </a:rPr>
                            <m:t>𝑥</m:t>
                          </m:r>
                        </m:e>
                      </m:acc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pt-PT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pt-PT" b="0" i="1" smtClean="0">
                                  <a:latin typeface="Cambria Math"/>
                                </a:rPr>
                                <m:t>𝑚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pt-PT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pt-PT" i="1">
                                  <a:latin typeface="Cambria Math"/>
                                  <a:ea typeface="Cambria Math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pt-PT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PT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pt-PT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pt-PT" i="1" smtClean="0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PT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pt-PT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+⋯</m:t>
                          </m:r>
                          <m:sSub>
                            <m:sSubPr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PT" b="0" i="1" smtClean="0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  <m:sSub>
                            <m:sSubPr>
                              <m:ctrlPr>
                                <a:rPr lang="pt-PT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pt-PT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4000"/>
                  </a:lnSpc>
                </a:pPr>
                <a:endParaRPr lang="pt-PT" dirty="0" smtClean="0"/>
              </a:p>
              <a:p>
                <a:pPr>
                  <a:lnSpc>
                    <a:spcPct val="114000"/>
                  </a:lnSpc>
                </a:pPr>
                <a:r>
                  <a:rPr lang="pt-PT" dirty="0" smtClean="0"/>
                  <a:t>sendo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𝑚</m:t>
                    </m:r>
                  </m:oMath>
                </a14:m>
                <a:r>
                  <a:rPr lang="pt-PT" dirty="0"/>
                  <a:t> o número de </a:t>
                </a:r>
                <a:r>
                  <a:rPr lang="pt-PT" dirty="0" smtClean="0"/>
                  <a:t>valores distintos </a:t>
                </a:r>
                <a:r>
                  <a:rPr lang="pt-PT" dirty="0"/>
                  <a:t>que surgem no </a:t>
                </a:r>
                <a:r>
                  <a:rPr lang="pt-PT" dirty="0" smtClean="0"/>
                  <a:t>conjunto de </a:t>
                </a:r>
                <a:r>
                  <a:rPr lang="pt-PT" dirty="0"/>
                  <a:t>dados,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PT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pt-PT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pt-PT" i="1">
                            <a:latin typeface="Cambria Math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PT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pt-PT" b="0" i="1" smtClean="0">
                        <a:latin typeface="Cambria Math"/>
                      </a:rPr>
                      <m:t>,</m:t>
                    </m:r>
                    <m:r>
                      <a:rPr lang="pt-PT" b="0" i="1" smtClean="0">
                        <a:latin typeface="Cambria Math"/>
                        <a:ea typeface="Cambria Math"/>
                      </a:rPr>
                      <m:t>⋯,</m:t>
                    </m:r>
                    <m:sSub>
                      <m:sSubPr>
                        <m:ctrlPr>
                          <a:rPr lang="pt-PT" i="1">
                            <a:latin typeface="Cambria Math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pt-PT" dirty="0" smtClean="0"/>
                  <a:t> esses valores</a:t>
                </a:r>
                <a:r>
                  <a:rPr lang="pt-PT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pt-PT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pt-PT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pt-PT" i="1"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pt-PT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pt-PT" i="1">
                        <a:latin typeface="Cambria Math"/>
                      </a:rPr>
                      <m:t>,</m:t>
                    </m:r>
                    <m:r>
                      <a:rPr lang="pt-PT" i="1">
                        <a:latin typeface="Cambria Math"/>
                        <a:ea typeface="Cambria Math"/>
                      </a:rPr>
                      <m:t>⋯,</m:t>
                    </m:r>
                    <m:sSub>
                      <m:sSubPr>
                        <m:ctrlPr>
                          <a:rPr lang="pt-PT" i="1"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pt-PT" i="1">
                            <a:latin typeface="Cambria Math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pt-PT" dirty="0"/>
                  <a:t> as </a:t>
                </a:r>
                <a:r>
                  <a:rPr lang="pt-PT" dirty="0" err="1" smtClean="0"/>
                  <a:t>respetivas</a:t>
                </a:r>
                <a:r>
                  <a:rPr lang="pt-PT" dirty="0" smtClean="0"/>
                  <a:t> frequências </a:t>
                </a:r>
                <a:r>
                  <a:rPr lang="pt-PT" dirty="0"/>
                  <a:t>absolutas 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pt-PT" dirty="0"/>
                  <a:t> </a:t>
                </a:r>
                <a:r>
                  <a:rPr lang="pt-PT" dirty="0" smtClean="0"/>
                  <a:t>a dimensão </a:t>
                </a:r>
                <a:r>
                  <a:rPr lang="pt-PT" dirty="0"/>
                  <a:t>da amostra.</a:t>
                </a:r>
              </a:p>
            </p:txBody>
          </p:sp>
        </mc:Choice>
        <mc:Fallback xmlns="">
          <p:sp>
            <p:nvSpPr>
              <p:cNvPr id="9" name="Rec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5584" y="2060848"/>
                <a:ext cx="6132832" cy="2606291"/>
              </a:xfrm>
              <a:prstGeom prst="rect">
                <a:avLst/>
              </a:prstGeom>
              <a:blipFill rotWithShape="1">
                <a:blip r:embed="rId8"/>
                <a:stretch>
                  <a:fillRect l="-895" t="-467" r="-1292" b="-210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itle 7"/>
          <p:cNvSpPr txBox="1">
            <a:spLocks/>
          </p:cNvSpPr>
          <p:nvPr/>
        </p:nvSpPr>
        <p:spPr bwMode="auto">
          <a:xfrm>
            <a:off x="1763688" y="115888"/>
            <a:ext cx="6912297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Segoe UI Semibold" pitchFamily="34" charset="0"/>
                <a:ea typeface="Lucida Grande"/>
                <a:cs typeface="Lucida Grande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Segoe UI Semibold" pitchFamily="34" charset="0"/>
                <a:ea typeface="Lucida Grande"/>
                <a:cs typeface="Lucida Grande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Segoe UI Semibold" pitchFamily="34" charset="0"/>
                <a:ea typeface="Lucida Grande"/>
                <a:cs typeface="Lucida Grande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Segoe UI Semibold" pitchFamily="34" charset="0"/>
                <a:ea typeface="Lucida Grande"/>
                <a:cs typeface="Lucida Grande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Segoe UI Semibold" pitchFamily="34" charset="0"/>
                <a:ea typeface="Lucida Grande"/>
                <a:cs typeface="Lucida Grande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Segoe UI Semibold" pitchFamily="34" charset="0"/>
                <a:ea typeface="Lucida Grande"/>
                <a:cs typeface="Lucida Grande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Segoe UI Semibold" pitchFamily="34" charset="0"/>
                <a:ea typeface="Lucida Grande"/>
                <a:cs typeface="Lucida Grande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Segoe UI Semibold" pitchFamily="34" charset="0"/>
                <a:ea typeface="Lucida Grande"/>
                <a:cs typeface="Lucida Grande"/>
              </a:defRPr>
            </a:lvl9pPr>
          </a:lstStyle>
          <a:p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VALOR MÉDIO E VARIÂNCIA POPULACIONAL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65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ângulo 20"/>
          <p:cNvSpPr/>
          <p:nvPr/>
        </p:nvSpPr>
        <p:spPr>
          <a:xfrm>
            <a:off x="713635" y="4143212"/>
            <a:ext cx="3142248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5" name="Oval 24"/>
          <p:cNvSpPr/>
          <p:nvPr/>
        </p:nvSpPr>
        <p:spPr>
          <a:xfrm>
            <a:off x="3208105" y="4035212"/>
            <a:ext cx="936000" cy="936000"/>
          </a:xfrm>
          <a:prstGeom prst="ellipse">
            <a:avLst/>
          </a:prstGeom>
          <a:solidFill>
            <a:srgbClr val="B4BC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5195564" y="2014397"/>
            <a:ext cx="2441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rgbClr val="33BEDD"/>
                </a:solidFill>
              </a:rPr>
              <a:t>AMOSTRAS</a:t>
            </a:r>
          </a:p>
          <a:p>
            <a:r>
              <a:rPr lang="pt-PT" sz="2000" b="1" dirty="0" smtClean="0">
                <a:solidFill>
                  <a:srgbClr val="33BEDD"/>
                </a:solidFill>
              </a:rPr>
              <a:t>de uma população</a:t>
            </a:r>
            <a:endParaRPr lang="pt-PT" sz="2000" b="1" dirty="0">
              <a:solidFill>
                <a:srgbClr val="33BEDD"/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5195564" y="4633931"/>
            <a:ext cx="36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rgbClr val="B4BC1A"/>
                </a:solidFill>
              </a:rPr>
              <a:t>TODOS OS ELEMENTOS</a:t>
            </a:r>
          </a:p>
          <a:p>
            <a:r>
              <a:rPr lang="pt-PT" sz="2000" b="1" dirty="0">
                <a:solidFill>
                  <a:srgbClr val="B4BC1A"/>
                </a:solidFill>
              </a:rPr>
              <a:t>de uma </a:t>
            </a:r>
            <a:r>
              <a:rPr lang="pt-PT" sz="2000" b="1" dirty="0" smtClean="0">
                <a:solidFill>
                  <a:srgbClr val="B4BC1A"/>
                </a:solidFill>
              </a:rPr>
              <a:t>população</a:t>
            </a:r>
            <a:endParaRPr lang="pt-PT" sz="2000" b="1" dirty="0">
              <a:solidFill>
                <a:srgbClr val="B4BC1A"/>
              </a:solidFill>
            </a:endParaRPr>
          </a:p>
        </p:txBody>
      </p:sp>
      <p:grpSp>
        <p:nvGrpSpPr>
          <p:cNvPr id="26" name="Grupo 25"/>
          <p:cNvGrpSpPr/>
          <p:nvPr/>
        </p:nvGrpSpPr>
        <p:grpSpPr>
          <a:xfrm rot="16200000">
            <a:off x="3765364" y="4740693"/>
            <a:ext cx="2089096" cy="532288"/>
            <a:chOff x="831112" y="3256752"/>
            <a:chExt cx="1800000" cy="532288"/>
          </a:xfrm>
        </p:grpSpPr>
        <p:cxnSp>
          <p:nvCxnSpPr>
            <p:cNvPr id="27" name="Conexão recta 26"/>
            <p:cNvCxnSpPr/>
            <p:nvPr/>
          </p:nvCxnSpPr>
          <p:spPr>
            <a:xfrm>
              <a:off x="831112" y="3256752"/>
              <a:ext cx="1800000" cy="0"/>
            </a:xfrm>
            <a:prstGeom prst="line">
              <a:avLst/>
            </a:prstGeom>
            <a:ln w="57150">
              <a:solidFill>
                <a:srgbClr val="B4BC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xão recta unidireccional 27"/>
            <p:cNvCxnSpPr/>
            <p:nvPr/>
          </p:nvCxnSpPr>
          <p:spPr>
            <a:xfrm>
              <a:off x="1730225" y="3256752"/>
              <a:ext cx="0" cy="532288"/>
            </a:xfrm>
            <a:prstGeom prst="straightConnector1">
              <a:avLst/>
            </a:prstGeom>
            <a:ln w="57150">
              <a:solidFill>
                <a:srgbClr val="B4BC1A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ângulo 30"/>
          <p:cNvSpPr/>
          <p:nvPr/>
        </p:nvSpPr>
        <p:spPr>
          <a:xfrm>
            <a:off x="828154" y="4160954"/>
            <a:ext cx="2247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dirty="0" smtClean="0">
                <a:solidFill>
                  <a:prstClr val="black"/>
                </a:solidFill>
              </a:rPr>
              <a:t>“média </a:t>
            </a:r>
            <a:r>
              <a:rPr lang="pt-PT" b="1" dirty="0" smtClean="0">
                <a:solidFill>
                  <a:prstClr val="black"/>
                </a:solidFill>
              </a:rPr>
              <a:t>populacional</a:t>
            </a:r>
            <a:r>
              <a:rPr lang="pt-PT" dirty="0" smtClean="0">
                <a:solidFill>
                  <a:prstClr val="black"/>
                </a:solidFill>
              </a:rPr>
              <a:t>”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/>
              <p:cNvSpPr txBox="1"/>
              <p:nvPr/>
            </p:nvSpPr>
            <p:spPr>
              <a:xfrm>
                <a:off x="3451524" y="4254057"/>
                <a:ext cx="4491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pt-PT" sz="2400" b="1" i="1" smtClean="0">
                          <a:latin typeface="Cambria Math"/>
                          <a:ea typeface="Cambria Math"/>
                        </a:rPr>
                        <m:t>𝝁</m:t>
                      </m:r>
                    </m:oMath>
                  </m:oMathPara>
                </a14:m>
                <a:endParaRPr lang="pt-PT" sz="2400" b="1" dirty="0"/>
              </a:p>
            </p:txBody>
          </p:sp>
        </mc:Choice>
        <mc:Fallback xmlns="">
          <p:sp>
            <p:nvSpPr>
              <p:cNvPr id="33" name="CaixaDeTexto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1524" y="4254057"/>
                <a:ext cx="449162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789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ângulo 34"/>
          <p:cNvSpPr/>
          <p:nvPr/>
        </p:nvSpPr>
        <p:spPr>
          <a:xfrm>
            <a:off x="1205757" y="4473015"/>
            <a:ext cx="149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dirty="0" smtClean="0">
                <a:solidFill>
                  <a:prstClr val="black"/>
                </a:solidFill>
              </a:rPr>
              <a:t>“valor médio”</a:t>
            </a:r>
            <a:endParaRPr lang="pt-PT" dirty="0"/>
          </a:p>
        </p:txBody>
      </p:sp>
      <p:sp>
        <p:nvSpPr>
          <p:cNvPr id="39" name="Rectângulo 38"/>
          <p:cNvSpPr/>
          <p:nvPr/>
        </p:nvSpPr>
        <p:spPr>
          <a:xfrm>
            <a:off x="713635" y="5157663"/>
            <a:ext cx="3142248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0" name="Oval 39"/>
          <p:cNvSpPr/>
          <p:nvPr/>
        </p:nvSpPr>
        <p:spPr>
          <a:xfrm>
            <a:off x="3208105" y="5049663"/>
            <a:ext cx="936000" cy="936000"/>
          </a:xfrm>
          <a:prstGeom prst="ellipse">
            <a:avLst/>
          </a:prstGeom>
          <a:solidFill>
            <a:srgbClr val="B4BC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2" name="Rectângulo 31"/>
          <p:cNvSpPr/>
          <p:nvPr/>
        </p:nvSpPr>
        <p:spPr>
          <a:xfrm>
            <a:off x="713635" y="5334257"/>
            <a:ext cx="24767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dirty="0" smtClean="0">
                <a:solidFill>
                  <a:prstClr val="black"/>
                </a:solidFill>
              </a:rPr>
              <a:t>“variância </a:t>
            </a:r>
            <a:r>
              <a:rPr lang="pt-PT" b="1" dirty="0" smtClean="0">
                <a:solidFill>
                  <a:prstClr val="black"/>
                </a:solidFill>
              </a:rPr>
              <a:t>populacional</a:t>
            </a:r>
            <a:r>
              <a:rPr lang="pt-PT" dirty="0" smtClean="0">
                <a:solidFill>
                  <a:prstClr val="black"/>
                </a:solidFill>
              </a:rPr>
              <a:t>”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ixaDeTexto 33"/>
              <p:cNvSpPr txBox="1"/>
              <p:nvPr/>
            </p:nvSpPr>
            <p:spPr>
              <a:xfrm>
                <a:off x="3414245" y="5286757"/>
                <a:ext cx="594970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PT" sz="2400" b="1" i="1">
                              <a:latin typeface="Cambria Math"/>
                              <a:ea typeface="Cambria Math"/>
                            </a:rPr>
                            <m:t>𝝈</m:t>
                          </m:r>
                        </m:e>
                        <m:sup>
                          <m:r>
                            <a:rPr lang="pt-PT" sz="2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pt-PT" sz="2400" b="1" dirty="0"/>
              </a:p>
            </p:txBody>
          </p:sp>
        </mc:Choice>
        <mc:Fallback xmlns="">
          <p:sp>
            <p:nvSpPr>
              <p:cNvPr id="34" name="CaixaDeTexto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4245" y="5286757"/>
                <a:ext cx="594970" cy="4700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ângulo 43"/>
          <p:cNvSpPr/>
          <p:nvPr/>
        </p:nvSpPr>
        <p:spPr>
          <a:xfrm>
            <a:off x="713635" y="1510920"/>
            <a:ext cx="3142248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5" name="Oval 44"/>
          <p:cNvSpPr/>
          <p:nvPr/>
        </p:nvSpPr>
        <p:spPr>
          <a:xfrm>
            <a:off x="3208105" y="1402920"/>
            <a:ext cx="936000" cy="936000"/>
          </a:xfrm>
          <a:prstGeom prst="ellipse">
            <a:avLst/>
          </a:prstGeom>
          <a:solidFill>
            <a:srgbClr val="33BED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6" name="Rectângulo 45"/>
          <p:cNvSpPr/>
          <p:nvPr/>
        </p:nvSpPr>
        <p:spPr>
          <a:xfrm>
            <a:off x="1459381" y="1686254"/>
            <a:ext cx="985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dirty="0" smtClean="0">
                <a:solidFill>
                  <a:prstClr val="black"/>
                </a:solidFill>
              </a:rPr>
              <a:t>“média”</a:t>
            </a:r>
            <a:endParaRPr lang="pt-PT" dirty="0"/>
          </a:p>
        </p:txBody>
      </p:sp>
      <p:sp>
        <p:nvSpPr>
          <p:cNvPr id="49" name="Rectângulo 48"/>
          <p:cNvSpPr/>
          <p:nvPr/>
        </p:nvSpPr>
        <p:spPr>
          <a:xfrm>
            <a:off x="713635" y="2525371"/>
            <a:ext cx="3142248" cy="720000"/>
          </a:xfrm>
          <a:prstGeom prst="rect">
            <a:avLst/>
          </a:prstGeom>
          <a:solidFill>
            <a:srgbClr val="FCF8B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0" name="Oval 49"/>
          <p:cNvSpPr/>
          <p:nvPr/>
        </p:nvSpPr>
        <p:spPr>
          <a:xfrm>
            <a:off x="3208105" y="2417371"/>
            <a:ext cx="936000" cy="936000"/>
          </a:xfrm>
          <a:prstGeom prst="ellipse">
            <a:avLst/>
          </a:prstGeom>
          <a:solidFill>
            <a:srgbClr val="33BED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1" name="Rectângulo 50"/>
          <p:cNvSpPr/>
          <p:nvPr/>
        </p:nvSpPr>
        <p:spPr>
          <a:xfrm>
            <a:off x="1333193" y="2704799"/>
            <a:ext cx="1237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dirty="0" smtClean="0">
                <a:solidFill>
                  <a:prstClr val="black"/>
                </a:solidFill>
              </a:rPr>
              <a:t>“variância”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CaixaDeTexto 51"/>
              <p:cNvSpPr txBox="1"/>
              <p:nvPr/>
            </p:nvSpPr>
            <p:spPr>
              <a:xfrm>
                <a:off x="3426120" y="2654465"/>
                <a:ext cx="554895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latin typeface="Cambria Math"/>
                              <a:ea typeface="Cambria Math"/>
                            </a:rPr>
                            <m:t>𝒔</m:t>
                          </m:r>
                        </m:e>
                        <m:sup>
                          <m:r>
                            <a:rPr lang="pt-PT" sz="2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pt-PT" sz="2400" b="1" dirty="0"/>
              </a:p>
            </p:txBody>
          </p:sp>
        </mc:Choice>
        <mc:Fallback xmlns="">
          <p:sp>
            <p:nvSpPr>
              <p:cNvPr id="52" name="CaixaDeTexto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6120" y="2654465"/>
                <a:ext cx="554895" cy="4700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upo 52"/>
          <p:cNvGrpSpPr/>
          <p:nvPr/>
        </p:nvGrpSpPr>
        <p:grpSpPr>
          <a:xfrm rot="16200000">
            <a:off x="3765364" y="2119173"/>
            <a:ext cx="2089096" cy="532288"/>
            <a:chOff x="831112" y="3256752"/>
            <a:chExt cx="1800000" cy="532288"/>
          </a:xfrm>
        </p:grpSpPr>
        <p:cxnSp>
          <p:nvCxnSpPr>
            <p:cNvPr id="54" name="Conexão recta 53"/>
            <p:cNvCxnSpPr/>
            <p:nvPr/>
          </p:nvCxnSpPr>
          <p:spPr>
            <a:xfrm>
              <a:off x="831112" y="3256752"/>
              <a:ext cx="1800000" cy="0"/>
            </a:xfrm>
            <a:prstGeom prst="line">
              <a:avLst/>
            </a:prstGeom>
            <a:ln w="57150">
              <a:solidFill>
                <a:srgbClr val="33BED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xão recta unidireccional 54"/>
            <p:cNvCxnSpPr/>
            <p:nvPr/>
          </p:nvCxnSpPr>
          <p:spPr>
            <a:xfrm>
              <a:off x="1730225" y="3256752"/>
              <a:ext cx="0" cy="532288"/>
            </a:xfrm>
            <a:prstGeom prst="straightConnector1">
              <a:avLst/>
            </a:prstGeom>
            <a:ln w="57150">
              <a:solidFill>
                <a:srgbClr val="33BEDD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/>
              <p:cNvSpPr txBox="1"/>
              <p:nvPr/>
            </p:nvSpPr>
            <p:spPr>
              <a:xfrm>
                <a:off x="3480525" y="1611224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sz="24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sz="2400" b="1" i="1" smtClean="0">
                              <a:latin typeface="Cambria Math"/>
                            </a:rPr>
                            <m:t>𝒙</m:t>
                          </m:r>
                        </m:e>
                      </m:acc>
                    </m:oMath>
                  </m:oMathPara>
                </a14:m>
                <a:endParaRPr lang="pt-PT" sz="2400" b="1" dirty="0"/>
              </a:p>
            </p:txBody>
          </p:sp>
        </mc:Choice>
        <mc:Fallback xmlns="">
          <p:sp>
            <p:nvSpPr>
              <p:cNvPr id="8" name="CaixaDe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525" y="1611224"/>
                <a:ext cx="431528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ângulo 2"/>
          <p:cNvSpPr/>
          <p:nvPr/>
        </p:nvSpPr>
        <p:spPr>
          <a:xfrm>
            <a:off x="0" y="-3340"/>
            <a:ext cx="9144000" cy="6861340"/>
          </a:xfrm>
          <a:prstGeom prst="rect">
            <a:avLst/>
          </a:prstGeom>
          <a:solidFill>
            <a:srgbClr val="7F7F7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Rectângulo 3"/>
          <p:cNvSpPr/>
          <p:nvPr/>
        </p:nvSpPr>
        <p:spPr>
          <a:xfrm>
            <a:off x="972000" y="1089000"/>
            <a:ext cx="7200000" cy="46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ângulo 8"/>
              <p:cNvSpPr/>
              <p:nvPr/>
            </p:nvSpPr>
            <p:spPr>
              <a:xfrm>
                <a:off x="1505584" y="2060848"/>
                <a:ext cx="6132832" cy="16733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pt-PT" dirty="0" smtClean="0"/>
                  <a:t>A </a:t>
                </a:r>
                <a:r>
                  <a:rPr lang="pt-PT" b="1" dirty="0" smtClean="0">
                    <a:solidFill>
                      <a:srgbClr val="33BEDD"/>
                    </a:solidFill>
                  </a:rPr>
                  <a:t>variância </a:t>
                </a:r>
                <a:r>
                  <a:rPr lang="pt-PT" b="1" dirty="0">
                    <a:solidFill>
                      <a:srgbClr val="33BEDD"/>
                    </a:solidFill>
                  </a:rPr>
                  <a:t>amostral </a:t>
                </a:r>
                <a:r>
                  <a:rPr lang="pt-PT" dirty="0"/>
                  <a:t>é dada por</a:t>
                </a:r>
                <a:r>
                  <a:rPr lang="pt-PT" dirty="0" smtClean="0"/>
                  <a:t>:</a:t>
                </a:r>
              </a:p>
              <a:p>
                <a:pPr>
                  <a:lnSpc>
                    <a:spcPct val="114000"/>
                  </a:lnSpc>
                </a:pPr>
                <a:endParaRPr lang="pt-PT" dirty="0"/>
              </a:p>
              <a:p>
                <a:pPr>
                  <a:lnSpc>
                    <a:spcPct val="114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PT" b="0" i="1" smtClean="0">
                              <a:latin typeface="Cambria Math"/>
                            </a:rPr>
                            <m:t>𝑠</m:t>
                          </m:r>
                        </m:e>
                        <m:sup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pt-PT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pt-PT" b="0" i="1" smtClean="0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pt-PT" b="0" i="1" smtClean="0">
                                  <a:latin typeface="Cambria Math"/>
                                </a:rPr>
                                <m:t>𝑚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pt-PT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pt-PT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pt-PT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t-PT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pt-PT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pt-PT" i="1">
                                          <a:latin typeface="Cambria Math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pt-PT" i="1">
                                              <a:latin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pt-PT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pt-PT" i="1">
                                  <a:latin typeface="Cambria Math"/>
                                  <a:ea typeface="Cambria Math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pt-PT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pt-PT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4000"/>
                  </a:lnSpc>
                </a:pPr>
                <a:endParaRPr lang="pt-PT" dirty="0" smtClean="0"/>
              </a:p>
            </p:txBody>
          </p:sp>
        </mc:Choice>
        <mc:Fallback xmlns="">
          <p:sp>
            <p:nvSpPr>
              <p:cNvPr id="9" name="Rec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5584" y="2060848"/>
                <a:ext cx="6132832" cy="1673343"/>
              </a:xfrm>
              <a:prstGeom prst="rect">
                <a:avLst/>
              </a:prstGeom>
              <a:blipFill rotWithShape="1">
                <a:blip r:embed="rId7"/>
                <a:stretch>
                  <a:fillRect l="-895" t="-72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0" name="Grupo 59"/>
          <p:cNvGrpSpPr/>
          <p:nvPr/>
        </p:nvGrpSpPr>
        <p:grpSpPr>
          <a:xfrm>
            <a:off x="7610171" y="1196752"/>
            <a:ext cx="468000" cy="468000"/>
            <a:chOff x="7622046" y="1118644"/>
            <a:chExt cx="468000" cy="468000"/>
          </a:xfrm>
        </p:grpSpPr>
        <p:sp>
          <p:nvSpPr>
            <p:cNvPr id="61" name="Oval 60">
              <a:hlinkClick r:id="rId8" action="ppaction://hlinksldjump"/>
            </p:cNvPr>
            <p:cNvSpPr/>
            <p:nvPr/>
          </p:nvSpPr>
          <p:spPr>
            <a:xfrm>
              <a:off x="7622046" y="1118644"/>
              <a:ext cx="468000" cy="468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62" name="Cruzada 61">
              <a:hlinkClick r:id="rId8" action="ppaction://hlinksldjump"/>
            </p:cNvPr>
            <p:cNvSpPr/>
            <p:nvPr/>
          </p:nvSpPr>
          <p:spPr>
            <a:xfrm rot="2700000">
              <a:off x="7698943" y="1194809"/>
              <a:ext cx="324000" cy="324000"/>
            </a:xfrm>
            <a:prstGeom prst="plus">
              <a:avLst>
                <a:gd name="adj" fmla="val 4112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sp>
        <p:nvSpPr>
          <p:cNvPr id="37" name="Title 7"/>
          <p:cNvSpPr>
            <a:spLocks noGrp="1"/>
          </p:cNvSpPr>
          <p:nvPr>
            <p:ph type="title"/>
          </p:nvPr>
        </p:nvSpPr>
        <p:spPr>
          <a:xfrm>
            <a:off x="1763688" y="115888"/>
            <a:ext cx="6912297" cy="712787"/>
          </a:xfrm>
        </p:spPr>
        <p:txBody>
          <a:bodyPr>
            <a:normAutofit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VALOR MÉDIO </a:t>
            </a: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E VARIÂNCIA </a:t>
            </a: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POPULACIONAL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228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647564" y="1628800"/>
            <a:ext cx="7848872" cy="2162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PT" sz="2800" b="1" dirty="0">
                <a:solidFill>
                  <a:srgbClr val="B4BC1A"/>
                </a:solidFill>
              </a:rPr>
              <a:t>Modelo de probabilidade </a:t>
            </a:r>
            <a:r>
              <a:rPr lang="pt-PT" dirty="0"/>
              <a:t>descreve matematicamente um fenómeno </a:t>
            </a:r>
            <a:r>
              <a:rPr lang="pt-PT" dirty="0" smtClean="0"/>
              <a:t>aleatório em </a:t>
            </a:r>
            <a:r>
              <a:rPr lang="pt-PT" dirty="0"/>
              <a:t>duas partes: primeiro, </a:t>
            </a:r>
            <a:r>
              <a:rPr lang="pt-PT" u="sng" dirty="0"/>
              <a:t>identifica</a:t>
            </a:r>
            <a:r>
              <a:rPr lang="pt-PT" dirty="0"/>
              <a:t> os </a:t>
            </a:r>
            <a:r>
              <a:rPr lang="pt-PT" b="1" dirty="0"/>
              <a:t>valores da variável aleatória</a:t>
            </a:r>
            <a:r>
              <a:rPr lang="pt-PT" dirty="0"/>
              <a:t> e, em </a:t>
            </a:r>
            <a:r>
              <a:rPr lang="pt-PT" dirty="0" smtClean="0"/>
              <a:t>seguida, </a:t>
            </a:r>
            <a:r>
              <a:rPr lang="pt-PT" u="sng" dirty="0" smtClean="0"/>
              <a:t>associa</a:t>
            </a:r>
            <a:r>
              <a:rPr lang="pt-PT" dirty="0" smtClean="0"/>
              <a:t> </a:t>
            </a:r>
            <a:r>
              <a:rPr lang="pt-PT" dirty="0"/>
              <a:t>uma </a:t>
            </a:r>
            <a:r>
              <a:rPr lang="pt-PT" b="1" dirty="0"/>
              <a:t>probabilidade</a:t>
            </a:r>
            <a:r>
              <a:rPr lang="pt-PT" dirty="0"/>
              <a:t> a cada um desses </a:t>
            </a:r>
            <a:r>
              <a:rPr lang="pt-PT" dirty="0" smtClean="0"/>
              <a:t>valores.</a:t>
            </a:r>
          </a:p>
          <a:p>
            <a:pPr algn="just">
              <a:lnSpc>
                <a:spcPct val="114000"/>
              </a:lnSpc>
            </a:pPr>
            <a:endParaRPr lang="pt-PT" dirty="0" smtClean="0"/>
          </a:p>
          <a:p>
            <a:pPr algn="just">
              <a:lnSpc>
                <a:spcPct val="114000"/>
              </a:lnSpc>
            </a:pPr>
            <a:r>
              <a:rPr lang="pt-PT" dirty="0" smtClean="0"/>
              <a:t>Cada </a:t>
            </a:r>
            <a:r>
              <a:rPr lang="pt-PT" dirty="0"/>
              <a:t>uma </a:t>
            </a:r>
            <a:r>
              <a:rPr lang="pt-PT" dirty="0" smtClean="0"/>
              <a:t>destas probabilidades </a:t>
            </a:r>
            <a:r>
              <a:rPr lang="pt-PT" dirty="0"/>
              <a:t>tem de estar entre 0 e 1 (ou entre 0 e 100%) e a soma de </a:t>
            </a:r>
            <a:r>
              <a:rPr lang="pt-PT" dirty="0" smtClean="0"/>
              <a:t>todas as </a:t>
            </a:r>
            <a:r>
              <a:rPr lang="pt-PT" dirty="0"/>
              <a:t>probabilidades é 1 (ou 100%).</a:t>
            </a:r>
          </a:p>
        </p:txBody>
      </p:sp>
      <p:sp>
        <p:nvSpPr>
          <p:cNvPr id="4" name="Rectângulo 3">
            <a:hlinkClick r:id="rId3" action="ppaction://hlinksldjump"/>
          </p:cNvPr>
          <p:cNvSpPr/>
          <p:nvPr/>
        </p:nvSpPr>
        <p:spPr>
          <a:xfrm>
            <a:off x="1192743" y="4365104"/>
            <a:ext cx="6758518" cy="540000"/>
          </a:xfrm>
          <a:prstGeom prst="rect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B4BC1A"/>
                </a:solidFill>
              </a:rPr>
              <a:t>valor </a:t>
            </a:r>
            <a:r>
              <a:rPr lang="pt-PT" sz="2800" b="1" dirty="0">
                <a:solidFill>
                  <a:srgbClr val="B4BC1A"/>
                </a:solidFill>
              </a:rPr>
              <a:t>médio </a:t>
            </a:r>
            <a:r>
              <a:rPr lang="pt-PT" b="1" dirty="0"/>
              <a:t>do modelo de probabilidade</a:t>
            </a:r>
          </a:p>
        </p:txBody>
      </p:sp>
      <p:sp>
        <p:nvSpPr>
          <p:cNvPr id="35" name="Rectângulo 34">
            <a:hlinkClick r:id="rId4" action="ppaction://hlinksldjump"/>
          </p:cNvPr>
          <p:cNvSpPr/>
          <p:nvPr/>
        </p:nvSpPr>
        <p:spPr>
          <a:xfrm>
            <a:off x="1192743" y="5193256"/>
            <a:ext cx="6758518" cy="523220"/>
          </a:xfrm>
          <a:prstGeom prst="rect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B4BC1A"/>
                </a:solidFill>
              </a:rPr>
              <a:t>variância </a:t>
            </a:r>
            <a:r>
              <a:rPr lang="pt-PT" b="1" dirty="0"/>
              <a:t>e</a:t>
            </a:r>
            <a:r>
              <a:rPr lang="pt-PT" sz="2800" b="1" dirty="0" smtClean="0">
                <a:solidFill>
                  <a:srgbClr val="B4BC1A"/>
                </a:solidFill>
              </a:rPr>
              <a:t> desvio padrão </a:t>
            </a:r>
            <a:r>
              <a:rPr lang="pt-PT" b="1" dirty="0" smtClean="0"/>
              <a:t>do </a:t>
            </a:r>
            <a:r>
              <a:rPr lang="pt-PT" b="1" dirty="0"/>
              <a:t>modelo de probabilidade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63688" y="115888"/>
            <a:ext cx="6912297" cy="712787"/>
          </a:xfrm>
        </p:spPr>
        <p:txBody>
          <a:bodyPr>
            <a:normAutofit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VALOR MÉDIO </a:t>
            </a: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E VARIÂNCIA </a:t>
            </a: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POPULACIONAL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4" grpId="1" animBg="1"/>
      <p:bldP spid="35" grpId="0" animBg="1"/>
      <p:bldP spid="3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647564" y="1628800"/>
            <a:ext cx="7848872" cy="2162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PT" sz="2800" b="1" dirty="0">
                <a:solidFill>
                  <a:srgbClr val="B4BC1A"/>
                </a:solidFill>
              </a:rPr>
              <a:t>Modelo de probabilidade </a:t>
            </a:r>
            <a:r>
              <a:rPr lang="pt-PT" dirty="0"/>
              <a:t>descreve matematicamente um fenómeno </a:t>
            </a:r>
            <a:r>
              <a:rPr lang="pt-PT" dirty="0" smtClean="0"/>
              <a:t>aleatório em </a:t>
            </a:r>
            <a:r>
              <a:rPr lang="pt-PT" dirty="0"/>
              <a:t>duas partes: primeiro, </a:t>
            </a:r>
            <a:r>
              <a:rPr lang="pt-PT" u="sng" dirty="0"/>
              <a:t>identifica</a:t>
            </a:r>
            <a:r>
              <a:rPr lang="pt-PT" dirty="0"/>
              <a:t> os </a:t>
            </a:r>
            <a:r>
              <a:rPr lang="pt-PT" b="1" dirty="0"/>
              <a:t>valores da variável aleatória</a:t>
            </a:r>
            <a:r>
              <a:rPr lang="pt-PT" dirty="0"/>
              <a:t> e, em </a:t>
            </a:r>
            <a:r>
              <a:rPr lang="pt-PT" dirty="0" smtClean="0"/>
              <a:t>seguida, </a:t>
            </a:r>
            <a:r>
              <a:rPr lang="pt-PT" u="sng" dirty="0" smtClean="0"/>
              <a:t>associa</a:t>
            </a:r>
            <a:r>
              <a:rPr lang="pt-PT" dirty="0" smtClean="0"/>
              <a:t> </a:t>
            </a:r>
            <a:r>
              <a:rPr lang="pt-PT" dirty="0"/>
              <a:t>uma </a:t>
            </a:r>
            <a:r>
              <a:rPr lang="pt-PT" b="1" dirty="0"/>
              <a:t>probabilidade</a:t>
            </a:r>
            <a:r>
              <a:rPr lang="pt-PT" dirty="0"/>
              <a:t> a cada um desses </a:t>
            </a:r>
            <a:r>
              <a:rPr lang="pt-PT" dirty="0" smtClean="0"/>
              <a:t>valores.</a:t>
            </a:r>
          </a:p>
          <a:p>
            <a:pPr algn="just">
              <a:lnSpc>
                <a:spcPct val="114000"/>
              </a:lnSpc>
            </a:pPr>
            <a:endParaRPr lang="pt-PT" dirty="0" smtClean="0"/>
          </a:p>
          <a:p>
            <a:pPr algn="just">
              <a:lnSpc>
                <a:spcPct val="114000"/>
              </a:lnSpc>
            </a:pPr>
            <a:r>
              <a:rPr lang="pt-PT" dirty="0" smtClean="0"/>
              <a:t>Cada </a:t>
            </a:r>
            <a:r>
              <a:rPr lang="pt-PT" dirty="0"/>
              <a:t>uma </a:t>
            </a:r>
            <a:r>
              <a:rPr lang="pt-PT" dirty="0" smtClean="0"/>
              <a:t>destas probabilidades </a:t>
            </a:r>
            <a:r>
              <a:rPr lang="pt-PT" dirty="0"/>
              <a:t>tem de estar entre 0 e 1 (ou entre 0 e 100%) e a soma de </a:t>
            </a:r>
            <a:r>
              <a:rPr lang="pt-PT" dirty="0" smtClean="0"/>
              <a:t>todas as </a:t>
            </a:r>
            <a:r>
              <a:rPr lang="pt-PT" dirty="0"/>
              <a:t>probabilidades é 1 (ou 100%).</a:t>
            </a:r>
          </a:p>
        </p:txBody>
      </p:sp>
      <p:sp>
        <p:nvSpPr>
          <p:cNvPr id="4" name="Rectângulo 3"/>
          <p:cNvSpPr/>
          <p:nvPr/>
        </p:nvSpPr>
        <p:spPr>
          <a:xfrm>
            <a:off x="2142000" y="4365104"/>
            <a:ext cx="4860000" cy="540000"/>
          </a:xfrm>
          <a:prstGeom prst="rect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B4BC1A"/>
                </a:solidFill>
              </a:rPr>
              <a:t>valor </a:t>
            </a:r>
            <a:r>
              <a:rPr lang="pt-PT" sz="2800" b="1" dirty="0">
                <a:solidFill>
                  <a:srgbClr val="B4BC1A"/>
                </a:solidFill>
              </a:rPr>
              <a:t>médio </a:t>
            </a:r>
            <a:r>
              <a:rPr lang="pt-PT" b="1" dirty="0"/>
              <a:t>do modelo de probabilidade</a:t>
            </a:r>
          </a:p>
        </p:txBody>
      </p:sp>
      <p:sp>
        <p:nvSpPr>
          <p:cNvPr id="35" name="Rectângulo 34"/>
          <p:cNvSpPr/>
          <p:nvPr/>
        </p:nvSpPr>
        <p:spPr>
          <a:xfrm>
            <a:off x="2142000" y="5193256"/>
            <a:ext cx="4860000" cy="540000"/>
          </a:xfrm>
          <a:prstGeom prst="rect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B4BC1A"/>
                </a:solidFill>
              </a:rPr>
              <a:t>variância </a:t>
            </a:r>
            <a:r>
              <a:rPr lang="pt-PT" b="1" dirty="0" smtClean="0"/>
              <a:t>do </a:t>
            </a:r>
            <a:r>
              <a:rPr lang="pt-PT" b="1" dirty="0"/>
              <a:t>modelo de probabilidade</a:t>
            </a:r>
          </a:p>
        </p:txBody>
      </p:sp>
      <p:sp>
        <p:nvSpPr>
          <p:cNvPr id="7" name="Rectângulo 6"/>
          <p:cNvSpPr/>
          <p:nvPr/>
        </p:nvSpPr>
        <p:spPr>
          <a:xfrm>
            <a:off x="0" y="-15160"/>
            <a:ext cx="9144000" cy="6972552"/>
          </a:xfrm>
          <a:prstGeom prst="rect">
            <a:avLst/>
          </a:prstGeom>
          <a:solidFill>
            <a:srgbClr val="7F7F7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972000" y="1089000"/>
            <a:ext cx="7200000" cy="46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grpSp>
        <p:nvGrpSpPr>
          <p:cNvPr id="12" name="Grupo 11"/>
          <p:cNvGrpSpPr/>
          <p:nvPr/>
        </p:nvGrpSpPr>
        <p:grpSpPr>
          <a:xfrm>
            <a:off x="7610171" y="1196752"/>
            <a:ext cx="468000" cy="468000"/>
            <a:chOff x="7622046" y="1118644"/>
            <a:chExt cx="468000" cy="468000"/>
          </a:xfrm>
        </p:grpSpPr>
        <p:sp>
          <p:nvSpPr>
            <p:cNvPr id="13" name="Oval 12">
              <a:hlinkClick r:id="rId3" action="ppaction://hlinksldjump"/>
            </p:cNvPr>
            <p:cNvSpPr/>
            <p:nvPr/>
          </p:nvSpPr>
          <p:spPr>
            <a:xfrm>
              <a:off x="7622046" y="1118644"/>
              <a:ext cx="468000" cy="468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Cruzada 13">
              <a:hlinkClick r:id="rId3" action="ppaction://hlinksldjump"/>
            </p:cNvPr>
            <p:cNvSpPr/>
            <p:nvPr/>
          </p:nvSpPr>
          <p:spPr>
            <a:xfrm rot="2700000">
              <a:off x="7698943" y="1194809"/>
              <a:ext cx="324000" cy="324000"/>
            </a:xfrm>
            <a:prstGeom prst="plus">
              <a:avLst>
                <a:gd name="adj" fmla="val 4112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1327904" y="2042002"/>
                <a:ext cx="6488193" cy="31649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4000"/>
                  </a:lnSpc>
                </a:pPr>
                <a:r>
                  <a:rPr lang="pt-PT" dirty="0" smtClean="0"/>
                  <a:t>O</a:t>
                </a:r>
                <a:r>
                  <a:rPr lang="pt-PT" b="1" dirty="0" smtClean="0">
                    <a:solidFill>
                      <a:srgbClr val="33BEDD"/>
                    </a:solidFill>
                  </a:rPr>
                  <a:t> </a:t>
                </a:r>
                <a:r>
                  <a:rPr lang="pt-PT" b="1" dirty="0" smtClean="0">
                    <a:solidFill>
                      <a:srgbClr val="B4BC1A"/>
                    </a:solidFill>
                  </a:rPr>
                  <a:t>valor médio </a:t>
                </a:r>
                <a:r>
                  <a:rPr lang="pt-PT" dirty="0"/>
                  <a:t>(ou </a:t>
                </a:r>
                <a:r>
                  <a:rPr lang="pt-PT" b="1" dirty="0">
                    <a:solidFill>
                      <a:srgbClr val="B4BC1A"/>
                    </a:solidFill>
                  </a:rPr>
                  <a:t>valor esperado </a:t>
                </a:r>
                <a:r>
                  <a:rPr lang="pt-PT" dirty="0"/>
                  <a:t>ou </a:t>
                </a:r>
                <a:r>
                  <a:rPr lang="pt-PT" b="1" dirty="0">
                    <a:solidFill>
                      <a:srgbClr val="B4BC1A"/>
                    </a:solidFill>
                  </a:rPr>
                  <a:t>esperança matemática</a:t>
                </a:r>
                <a:r>
                  <a:rPr lang="pt-PT" dirty="0"/>
                  <a:t>) de um modelo </a:t>
                </a:r>
                <a:r>
                  <a:rPr lang="pt-PT" dirty="0" smtClean="0"/>
                  <a:t>de probabilidade </a:t>
                </a:r>
                <a:r>
                  <a:rPr lang="pt-PT" dirty="0"/>
                  <a:t>de uma variável aleatória,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𝑋</m:t>
                    </m:r>
                  </m:oMath>
                </a14:m>
                <a:r>
                  <a:rPr lang="pt-PT" i="1" dirty="0"/>
                  <a:t> </a:t>
                </a:r>
                <a:r>
                  <a:rPr lang="pt-PT" dirty="0"/>
                  <a:t>, de suporte finito é dado por:</a:t>
                </a:r>
              </a:p>
              <a:p>
                <a:pPr algn="just">
                  <a:lnSpc>
                    <a:spcPct val="114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</a:rPr>
                            <m:t>𝑋</m:t>
                          </m:r>
                        </m:e>
                      </m:d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</a:rPr>
                            <m:t>𝑋</m:t>
                          </m:r>
                        </m:sub>
                      </m:sSub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PT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PT" b="0" i="1" smtClean="0">
                              <a:latin typeface="Cambria Math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pt-PT" i="1" dirty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i="1" dirty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PT" i="1" dirty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pt-PT" i="1" dirty="0" smtClean="0">
                              <a:latin typeface="Cambria Math"/>
                              <a:ea typeface="Cambria Math"/>
                            </a:rPr>
                            <m:t>⋅</m:t>
                          </m:r>
                          <m:sSub>
                            <m:sSubPr>
                              <m:ctrlPr>
                                <a:rPr lang="pt-PT" i="1" dirty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b="0" i="1" dirty="0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pt-PT" i="1" dirty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pt-PT" dirty="0" smtClean="0"/>
              </a:p>
              <a:p>
                <a:pPr algn="just">
                  <a:lnSpc>
                    <a:spcPct val="114000"/>
                  </a:lnSpc>
                </a:pPr>
                <a:endParaRPr lang="pt-PT" dirty="0" smtClean="0"/>
              </a:p>
              <a:p>
                <a:pPr algn="just">
                  <a:lnSpc>
                    <a:spcPct val="114000"/>
                  </a:lnSpc>
                </a:pPr>
                <a:r>
                  <a:rPr lang="pt-PT" dirty="0" smtClean="0"/>
                  <a:t>onde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PT" i="1" dirty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pt-PT" i="1" dirty="0"/>
                  <a:t> </a:t>
                </a:r>
                <a:r>
                  <a:rPr lang="pt-PT" dirty="0"/>
                  <a:t>é 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pt-PT" dirty="0"/>
                  <a:t>-</a:t>
                </a:r>
                <a:r>
                  <a:rPr lang="pt-PT" dirty="0" err="1"/>
                  <a:t>ésimo</a:t>
                </a:r>
                <a:r>
                  <a:rPr lang="pt-PT" dirty="0"/>
                  <a:t> valor da variável aleatória,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dirty="0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pt-PT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pt-PT" i="1" dirty="0"/>
                  <a:t> </a:t>
                </a:r>
                <a:r>
                  <a:rPr lang="pt-PT" dirty="0"/>
                  <a:t>a probabilidade que lhe </a:t>
                </a:r>
                <a:r>
                  <a:rPr lang="pt-PT" dirty="0" smtClean="0"/>
                  <a:t>está associada </a:t>
                </a:r>
                <a:r>
                  <a:rPr lang="pt-PT" dirty="0"/>
                  <a:t>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𝑚</m:t>
                    </m:r>
                  </m:oMath>
                </a14:m>
                <a:r>
                  <a:rPr lang="pt-PT" i="1" dirty="0"/>
                  <a:t> </a:t>
                </a:r>
                <a:r>
                  <a:rPr lang="pt-PT" dirty="0"/>
                  <a:t>o número de valores distintos que a variável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dirty="0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PT" i="1" dirty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pt-PT" i="1" dirty="0">
                        <a:latin typeface="Cambria Math"/>
                      </a:rPr>
                      <m:t> </m:t>
                    </m:r>
                  </m:oMath>
                </a14:m>
                <a:r>
                  <a:rPr lang="pt-PT" dirty="0" smtClean="0"/>
                  <a:t>toma</a:t>
                </a:r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7904" y="2042002"/>
                <a:ext cx="6488193" cy="3164969"/>
              </a:xfrm>
              <a:prstGeom prst="rect">
                <a:avLst/>
              </a:prstGeom>
              <a:blipFill rotWithShape="1">
                <a:blip r:embed="rId4"/>
                <a:stretch>
                  <a:fillRect l="-846" t="-385" r="-752" b="-154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itle 7"/>
          <p:cNvSpPr>
            <a:spLocks noGrp="1"/>
          </p:cNvSpPr>
          <p:nvPr>
            <p:ph type="title"/>
          </p:nvPr>
        </p:nvSpPr>
        <p:spPr>
          <a:xfrm>
            <a:off x="1763688" y="115888"/>
            <a:ext cx="6912297" cy="712787"/>
          </a:xfrm>
        </p:spPr>
        <p:txBody>
          <a:bodyPr>
            <a:normAutofit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VALOR MÉDIO </a:t>
            </a: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E VARIÂNCIA </a:t>
            </a: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POPULACIONAL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25553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647564" y="1628800"/>
            <a:ext cx="7848872" cy="2162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PT" sz="2800" b="1" dirty="0">
                <a:solidFill>
                  <a:srgbClr val="B4BC1A"/>
                </a:solidFill>
              </a:rPr>
              <a:t>Modelo de probabilidade </a:t>
            </a:r>
            <a:r>
              <a:rPr lang="pt-PT" dirty="0"/>
              <a:t>descreve matematicamente um fenómeno </a:t>
            </a:r>
            <a:r>
              <a:rPr lang="pt-PT" dirty="0" smtClean="0"/>
              <a:t>aleatório em </a:t>
            </a:r>
            <a:r>
              <a:rPr lang="pt-PT" dirty="0"/>
              <a:t>duas partes: primeiro, </a:t>
            </a:r>
            <a:r>
              <a:rPr lang="pt-PT" u="sng" dirty="0"/>
              <a:t>identifica</a:t>
            </a:r>
            <a:r>
              <a:rPr lang="pt-PT" dirty="0"/>
              <a:t> os </a:t>
            </a:r>
            <a:r>
              <a:rPr lang="pt-PT" b="1" dirty="0"/>
              <a:t>valores da variável aleatória</a:t>
            </a:r>
            <a:r>
              <a:rPr lang="pt-PT" dirty="0"/>
              <a:t> e, em </a:t>
            </a:r>
            <a:r>
              <a:rPr lang="pt-PT" dirty="0" smtClean="0"/>
              <a:t>seguida, </a:t>
            </a:r>
            <a:r>
              <a:rPr lang="pt-PT" u="sng" dirty="0" smtClean="0"/>
              <a:t>associa</a:t>
            </a:r>
            <a:r>
              <a:rPr lang="pt-PT" dirty="0" smtClean="0"/>
              <a:t> </a:t>
            </a:r>
            <a:r>
              <a:rPr lang="pt-PT" dirty="0"/>
              <a:t>uma </a:t>
            </a:r>
            <a:r>
              <a:rPr lang="pt-PT" b="1" dirty="0"/>
              <a:t>probabilidade</a:t>
            </a:r>
            <a:r>
              <a:rPr lang="pt-PT" dirty="0"/>
              <a:t> a cada um desses </a:t>
            </a:r>
            <a:r>
              <a:rPr lang="pt-PT" dirty="0" smtClean="0"/>
              <a:t>valores.</a:t>
            </a:r>
          </a:p>
          <a:p>
            <a:pPr algn="just">
              <a:lnSpc>
                <a:spcPct val="114000"/>
              </a:lnSpc>
            </a:pPr>
            <a:endParaRPr lang="pt-PT" dirty="0" smtClean="0"/>
          </a:p>
          <a:p>
            <a:pPr algn="just">
              <a:lnSpc>
                <a:spcPct val="114000"/>
              </a:lnSpc>
            </a:pPr>
            <a:r>
              <a:rPr lang="pt-PT" dirty="0" smtClean="0"/>
              <a:t>Cada </a:t>
            </a:r>
            <a:r>
              <a:rPr lang="pt-PT" dirty="0"/>
              <a:t>uma </a:t>
            </a:r>
            <a:r>
              <a:rPr lang="pt-PT" dirty="0" smtClean="0"/>
              <a:t>destas probabilidades </a:t>
            </a:r>
            <a:r>
              <a:rPr lang="pt-PT" dirty="0"/>
              <a:t>tem de estar entre 0 e 1 (ou entre 0 e 100%) e a soma de </a:t>
            </a:r>
            <a:r>
              <a:rPr lang="pt-PT" dirty="0" smtClean="0"/>
              <a:t>todas as </a:t>
            </a:r>
            <a:r>
              <a:rPr lang="pt-PT" dirty="0"/>
              <a:t>probabilidades é 1 (ou 100%).</a:t>
            </a:r>
          </a:p>
        </p:txBody>
      </p:sp>
      <p:sp>
        <p:nvSpPr>
          <p:cNvPr id="4" name="Rectângulo 3"/>
          <p:cNvSpPr/>
          <p:nvPr/>
        </p:nvSpPr>
        <p:spPr>
          <a:xfrm>
            <a:off x="2142000" y="4365104"/>
            <a:ext cx="4860000" cy="540000"/>
          </a:xfrm>
          <a:prstGeom prst="rect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B4BC1A"/>
                </a:solidFill>
              </a:rPr>
              <a:t>valor </a:t>
            </a:r>
            <a:r>
              <a:rPr lang="pt-PT" sz="2800" b="1" dirty="0">
                <a:solidFill>
                  <a:srgbClr val="B4BC1A"/>
                </a:solidFill>
              </a:rPr>
              <a:t>médio </a:t>
            </a:r>
            <a:r>
              <a:rPr lang="pt-PT" b="1" dirty="0"/>
              <a:t>do modelo de probabilidade</a:t>
            </a:r>
          </a:p>
        </p:txBody>
      </p:sp>
      <p:sp>
        <p:nvSpPr>
          <p:cNvPr id="35" name="Rectângulo 34"/>
          <p:cNvSpPr/>
          <p:nvPr/>
        </p:nvSpPr>
        <p:spPr>
          <a:xfrm>
            <a:off x="2142000" y="5193256"/>
            <a:ext cx="4860000" cy="540000"/>
          </a:xfrm>
          <a:prstGeom prst="rect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B4BC1A"/>
                </a:solidFill>
              </a:rPr>
              <a:t>variância </a:t>
            </a:r>
            <a:r>
              <a:rPr lang="pt-PT" b="1" dirty="0" smtClean="0"/>
              <a:t>do </a:t>
            </a:r>
            <a:r>
              <a:rPr lang="pt-PT" b="1" dirty="0"/>
              <a:t>modelo de probabilidade</a:t>
            </a:r>
          </a:p>
        </p:txBody>
      </p:sp>
      <p:sp>
        <p:nvSpPr>
          <p:cNvPr id="7" name="Rectângulo 6"/>
          <p:cNvSpPr/>
          <p:nvPr/>
        </p:nvSpPr>
        <p:spPr>
          <a:xfrm>
            <a:off x="0" y="-27384"/>
            <a:ext cx="9144000" cy="6885384"/>
          </a:xfrm>
          <a:prstGeom prst="rect">
            <a:avLst/>
          </a:prstGeom>
          <a:solidFill>
            <a:srgbClr val="7F7F7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972000" y="962856"/>
            <a:ext cx="7200000" cy="493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grpSp>
        <p:nvGrpSpPr>
          <p:cNvPr id="12" name="Grupo 11"/>
          <p:cNvGrpSpPr/>
          <p:nvPr/>
        </p:nvGrpSpPr>
        <p:grpSpPr>
          <a:xfrm>
            <a:off x="7610171" y="1052736"/>
            <a:ext cx="468000" cy="468000"/>
            <a:chOff x="7622046" y="1118644"/>
            <a:chExt cx="468000" cy="468000"/>
          </a:xfrm>
        </p:grpSpPr>
        <p:sp>
          <p:nvSpPr>
            <p:cNvPr id="13" name="Oval 12">
              <a:hlinkClick r:id="rId3" action="ppaction://hlinksldjump"/>
            </p:cNvPr>
            <p:cNvSpPr/>
            <p:nvPr/>
          </p:nvSpPr>
          <p:spPr>
            <a:xfrm>
              <a:off x="7622046" y="1118644"/>
              <a:ext cx="468000" cy="468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Cruzada 13">
              <a:hlinkClick r:id="rId3" action="ppaction://hlinksldjump"/>
            </p:cNvPr>
            <p:cNvSpPr/>
            <p:nvPr/>
          </p:nvSpPr>
          <p:spPr>
            <a:xfrm rot="2700000">
              <a:off x="7698943" y="1194809"/>
              <a:ext cx="324000" cy="324000"/>
            </a:xfrm>
            <a:prstGeom prst="plus">
              <a:avLst>
                <a:gd name="adj" fmla="val 4112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1327904" y="1484784"/>
                <a:ext cx="6488193" cy="43910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4000"/>
                  </a:lnSpc>
                </a:pPr>
                <a:r>
                  <a:rPr lang="pt-PT" dirty="0" smtClean="0"/>
                  <a:t>A</a:t>
                </a:r>
                <a:r>
                  <a:rPr lang="pt-PT" b="1" dirty="0" smtClean="0">
                    <a:solidFill>
                      <a:srgbClr val="33BEDD"/>
                    </a:solidFill>
                  </a:rPr>
                  <a:t> </a:t>
                </a:r>
                <a:r>
                  <a:rPr lang="pt-PT" b="1" dirty="0" smtClean="0">
                    <a:solidFill>
                      <a:srgbClr val="B4BC1A"/>
                    </a:solidFill>
                  </a:rPr>
                  <a:t>variância </a:t>
                </a:r>
                <a:r>
                  <a:rPr lang="pt-PT" dirty="0" smtClean="0"/>
                  <a:t>de </a:t>
                </a:r>
                <a:r>
                  <a:rPr lang="pt-PT" dirty="0"/>
                  <a:t>um modelo de probabilidade de uma variável aleatória,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𝑋</m:t>
                    </m:r>
                  </m:oMath>
                </a14:m>
                <a:r>
                  <a:rPr lang="pt-PT" dirty="0"/>
                  <a:t> , </a:t>
                </a:r>
                <a:r>
                  <a:rPr lang="pt-PT" dirty="0" smtClean="0"/>
                  <a:t>de suporte </a:t>
                </a:r>
                <a:r>
                  <a:rPr lang="pt-PT" dirty="0"/>
                  <a:t>finito é dada por:</a:t>
                </a:r>
              </a:p>
              <a:p>
                <a:pPr algn="just">
                  <a:lnSpc>
                    <a:spcPct val="114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𝑉𝑎𝑟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</a:rPr>
                            <m:t>𝑋</m:t>
                          </m:r>
                        </m:e>
                      </m:d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</a:rPr>
                            <m:t>𝑋</m:t>
                          </m:r>
                        </m:sub>
                        <m:sup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PT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PT" b="0" i="1" smtClean="0">
                              <a:latin typeface="Cambria Math"/>
                            </a:rPr>
                            <m:t>𝑚</m:t>
                          </m:r>
                        </m:sup>
                        <m:e>
                          <m:sSup>
                            <m:sSupPr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pt-PT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PT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pt-PT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pt-PT" b="0" i="1" dirty="0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t-PT" b="0" i="1" dirty="0" smtClean="0">
                                      <a:latin typeface="Cambria Math"/>
                                    </a:rPr>
                                    <m:t>𝐸</m:t>
                                  </m:r>
                                  <m:d>
                                    <m:dPr>
                                      <m:ctrlPr>
                                        <a:rPr lang="pt-PT" b="0" i="1" dirty="0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PT" b="0" i="1" dirty="0" smtClean="0"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pt-PT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 dirty="0" smtClean="0">
                              <a:latin typeface="Cambria Math"/>
                              <a:ea typeface="Cambria Math"/>
                            </a:rPr>
                            <m:t>⋅</m:t>
                          </m:r>
                          <m:sSub>
                            <m:sSubPr>
                              <m:ctrlPr>
                                <a:rPr lang="pt-PT" i="1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b="0" i="1" dirty="0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pt-PT" i="1" dirty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pt-PT" dirty="0" smtClean="0"/>
              </a:p>
              <a:p>
                <a:pPr algn="just">
                  <a:lnSpc>
                    <a:spcPct val="114000"/>
                  </a:lnSpc>
                </a:pPr>
                <a:endParaRPr lang="pt-PT" sz="1000" dirty="0" smtClean="0"/>
              </a:p>
              <a:p>
                <a:pPr algn="just">
                  <a:lnSpc>
                    <a:spcPct val="114000"/>
                  </a:lnSpc>
                </a:pPr>
                <a:r>
                  <a:rPr lang="pt-PT" dirty="0"/>
                  <a:t>e o </a:t>
                </a:r>
                <a:r>
                  <a:rPr lang="pt-PT" b="1" dirty="0">
                    <a:solidFill>
                      <a:srgbClr val="B4BC1A"/>
                    </a:solidFill>
                  </a:rPr>
                  <a:t>desvio padrão </a:t>
                </a:r>
                <a:r>
                  <a:rPr lang="pt-PT" dirty="0"/>
                  <a:t>por:</a:t>
                </a:r>
              </a:p>
              <a:p>
                <a:pPr algn="just">
                  <a:lnSpc>
                    <a:spcPct val="114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 smtClean="0"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pt-PT" b="0" i="1" smtClean="0">
                              <a:latin typeface="Cambria Math"/>
                            </a:rPr>
                            <m:t>𝑋</m:t>
                          </m:r>
                        </m:sub>
                      </m:sSub>
                      <m:r>
                        <a:rPr lang="pt-PT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pt-PT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nary>
                            <m:naryPr>
                              <m:chr m:val="∑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pt-PT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pt-PT" i="1">
                                  <a:latin typeface="Cambria Math"/>
                                </a:rPr>
                                <m:t>𝑚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pt-PT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pt-PT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PT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pt-PT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pt-PT" i="1" dirty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t-PT" b="0" i="1" dirty="0" smtClean="0">
                                      <a:latin typeface="Cambria Math"/>
                                    </a:rPr>
                                    <m:t>𝐸</m:t>
                                  </m:r>
                                  <m:d>
                                    <m:dPr>
                                      <m:ctrlPr>
                                        <a:rPr lang="pt-PT" b="0" i="1" dirty="0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PT" b="0" i="1" dirty="0" smtClean="0"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pt-PT" i="1" dirty="0">
                                  <a:latin typeface="Cambria Math"/>
                                  <a:ea typeface="Cambria Math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pt-PT" i="1" dirty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i="1" dirty="0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pt-PT" i="1" dirty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rad>
                    </m:oMath>
                  </m:oMathPara>
                </a14:m>
                <a:endParaRPr lang="pt-PT" dirty="0" smtClean="0"/>
              </a:p>
              <a:p>
                <a:pPr algn="just">
                  <a:lnSpc>
                    <a:spcPct val="114000"/>
                  </a:lnSpc>
                </a:pPr>
                <a:endParaRPr lang="pt-PT" sz="1050" dirty="0" smtClean="0"/>
              </a:p>
              <a:p>
                <a:pPr algn="just"/>
                <a:r>
                  <a:rPr lang="pt-PT" dirty="0" smtClean="0"/>
                  <a:t>onde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PT" i="1" dirty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pt-PT" i="1" dirty="0"/>
                  <a:t> </a:t>
                </a:r>
                <a:r>
                  <a:rPr lang="pt-PT" dirty="0"/>
                  <a:t>é 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𝑖</m:t>
                    </m:r>
                  </m:oMath>
                </a14:m>
                <a:r>
                  <a:rPr lang="pt-PT" dirty="0"/>
                  <a:t>-</a:t>
                </a:r>
                <a:r>
                  <a:rPr lang="pt-PT" dirty="0" err="1"/>
                  <a:t>ésimo</a:t>
                </a:r>
                <a:r>
                  <a:rPr lang="pt-PT" dirty="0"/>
                  <a:t> valor da variável aleatória,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PT" b="0" i="1" dirty="0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pt-PT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pt-PT" i="1" dirty="0"/>
                  <a:t> </a:t>
                </a:r>
                <a:r>
                  <a:rPr lang="pt-PT" dirty="0"/>
                  <a:t>a probabilidade que lhe está associada, </a:t>
                </a:r>
                <a14:m>
                  <m:oMath xmlns:m="http://schemas.openxmlformats.org/officeDocument/2006/math">
                    <m:r>
                      <a:rPr lang="pt-PT" dirty="0">
                        <a:latin typeface="Cambria Math"/>
                      </a:rPr>
                      <m:t>𝑚</m:t>
                    </m:r>
                  </m:oMath>
                </a14:m>
                <a:r>
                  <a:rPr lang="pt-PT" dirty="0"/>
                  <a:t> o número de valores distintos que a variável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pt-PT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PT" dirty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pt-PT" dirty="0">
                        <a:latin typeface="Cambria Math"/>
                      </a:rPr>
                      <m:t> </m:t>
                    </m:r>
                  </m:oMath>
                </a14:m>
                <a:r>
                  <a:rPr lang="pt-PT" dirty="0"/>
                  <a:t>toma e E(X) </a:t>
                </a:r>
                <a:r>
                  <a:rPr lang="pt-PT" dirty="0" smtClean="0"/>
                  <a:t>o valor </a:t>
                </a:r>
                <a:r>
                  <a:rPr lang="pt-PT" dirty="0"/>
                  <a:t>médio.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7904" y="1484784"/>
                <a:ext cx="6488193" cy="4391074"/>
              </a:xfrm>
              <a:prstGeom prst="rect">
                <a:avLst/>
              </a:prstGeom>
              <a:blipFill rotWithShape="1">
                <a:blip r:embed="rId4"/>
                <a:stretch>
                  <a:fillRect l="-846" t="-278" r="-75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itle 7"/>
          <p:cNvSpPr>
            <a:spLocks noGrp="1"/>
          </p:cNvSpPr>
          <p:nvPr>
            <p:ph type="title"/>
          </p:nvPr>
        </p:nvSpPr>
        <p:spPr>
          <a:xfrm>
            <a:off x="1763688" y="115888"/>
            <a:ext cx="6912297" cy="712787"/>
          </a:xfrm>
        </p:spPr>
        <p:txBody>
          <a:bodyPr>
            <a:normAutofit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VALOR MÉDIO </a:t>
            </a:r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E VARIÂNCIA </a:t>
            </a: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POPULACIONAL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338631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2437</TotalTime>
  <Words>774</Words>
  <Application>Microsoft Office PowerPoint</Application>
  <PresentationFormat>Apresentação no Ecrã (4:3)</PresentationFormat>
  <Paragraphs>80</Paragraphs>
  <Slides>7</Slides>
  <Notes>0</Notes>
  <HiddenSlides>4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Office Theme</vt:lpstr>
      <vt:lpstr>VALOR MÉDIO E VARIÂNCIA POPULACIONAL</vt:lpstr>
      <vt:lpstr>VALOR MÉDIO E VARIÂNCIA POPULACIONAL</vt:lpstr>
      <vt:lpstr>Apresentação do PowerPoint</vt:lpstr>
      <vt:lpstr>VALOR MÉDIO E VARIÂNCIA POPULACIONAL</vt:lpstr>
      <vt:lpstr>VALOR MÉDIO E VARIÂNCIA POPULACIONAL</vt:lpstr>
      <vt:lpstr>VALOR MÉDIO E VARIÂNCIA POPULACIONAL</vt:lpstr>
      <vt:lpstr>VALOR MÉDIO E VARIÂNCIA POPULACIONAL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Luís Filipe Arroja Inácio</dc:creator>
  <cp:lastModifiedBy>Sofia Pereira Carvalhosa</cp:lastModifiedBy>
  <cp:revision>130</cp:revision>
  <dcterms:created xsi:type="dcterms:W3CDTF">2015-01-21T11:46:35Z</dcterms:created>
  <dcterms:modified xsi:type="dcterms:W3CDTF">2016-05-09T10:38:06Z</dcterms:modified>
</cp:coreProperties>
</file>