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323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20" r:id="rId12"/>
    <p:sldId id="33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89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5AF"/>
    <a:srgbClr val="EBFFFF"/>
    <a:srgbClr val="FFFFFF"/>
    <a:srgbClr val="3DCAD5"/>
    <a:srgbClr val="E2F8FA"/>
    <a:srgbClr val="000000"/>
    <a:srgbClr val="D9D9D9"/>
    <a:srgbClr val="31859C"/>
    <a:srgbClr val="A1A818"/>
    <a:srgbClr val="C8D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12" y="-90"/>
      </p:cViewPr>
      <p:guideLst>
        <p:guide orient="horz" pos="2568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t>02-12-2015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807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t>02-12-2015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‹nº›</a:t>
            </a:fld>
            <a:endParaRPr lang="pt-PT"/>
          </a:p>
        </p:txBody>
      </p:sp>
      <p:pic>
        <p:nvPicPr>
          <p:cNvPr id="10243" name="Picture 3" descr="C:\Users\fdnunes\Desktop\capa_big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/>
          <p:nvPr userDrawn="1"/>
        </p:nvSpPr>
        <p:spPr>
          <a:xfrm>
            <a:off x="237797" y="116632"/>
            <a:ext cx="82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1.3.2 Temperatura, equilíbrio térmico e escalas de temperatura</a:t>
            </a:r>
          </a:p>
        </p:txBody>
      </p:sp>
      <p:cxnSp>
        <p:nvCxnSpPr>
          <p:cNvPr id="3" name="Straight Connector 33"/>
          <p:cNvCxnSpPr/>
          <p:nvPr userDrawn="1"/>
        </p:nvCxnSpPr>
        <p:spPr>
          <a:xfrm flipH="1">
            <a:off x="5220072" y="562164"/>
            <a:ext cx="3923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t>02-12-2015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314096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1.3.2 Temperatura,</a:t>
            </a:r>
          </a:p>
          <a:p>
            <a:r>
              <a:rPr lang="pt-PT" sz="3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equilíbrio térmico e escalas de temperatura</a:t>
            </a:r>
            <a:endParaRPr lang="pt-PT" sz="3200" b="1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5" y="4347142"/>
            <a:ext cx="7396698" cy="166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Termómetros 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42763" y="3618956"/>
            <a:ext cx="1800200" cy="36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Escala Kelvin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3912" y="1142407"/>
            <a:ext cx="81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termómetros são dispositivos utilizados para medir a temperatura de um corpo ou de um sistema, com o qual está em equilíbrio térmico.</a:t>
            </a:r>
            <a:endParaRPr lang="pt-P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387" y="2072137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Baseiam-se na variação de uma propriedade com a temperatura:</a:t>
            </a:r>
            <a:endParaRPr lang="pt-P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9145" y="2510537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 </a:t>
            </a:r>
            <a:r>
              <a:rPr lang="pt-PT" dirty="0" smtClean="0"/>
              <a:t> dilatação de um líquido ou </a:t>
            </a:r>
            <a:r>
              <a:rPr lang="pt-PT" dirty="0" smtClean="0"/>
              <a:t>gás;</a:t>
            </a: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/>
              <a:t> diferença de potencial entre metais a temperaturas </a:t>
            </a:r>
            <a:r>
              <a:rPr lang="pt-PT" dirty="0" smtClean="0"/>
              <a:t>diferentes;</a:t>
            </a: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/>
              <a:t> variação da resistência </a:t>
            </a:r>
            <a:r>
              <a:rPr lang="pt-PT" dirty="0" err="1" smtClean="0"/>
              <a:t>elétrica</a:t>
            </a:r>
            <a:r>
              <a:rPr lang="pt-PT" dirty="0" smtClean="0"/>
              <a:t>;</a:t>
            </a: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/>
              <a:t> </a:t>
            </a:r>
            <a:r>
              <a:rPr lang="pt-PT" dirty="0"/>
              <a:t>r</a:t>
            </a:r>
            <a:r>
              <a:rPr lang="pt-PT" dirty="0" smtClean="0"/>
              <a:t>adiação de um </a:t>
            </a:r>
            <a:r>
              <a:rPr lang="pt-PT" dirty="0" smtClean="0"/>
              <a:t>corpo.</a:t>
            </a:r>
            <a:endParaRPr lang="pt-PT" dirty="0"/>
          </a:p>
        </p:txBody>
      </p:sp>
      <p:cxnSp>
        <p:nvCxnSpPr>
          <p:cNvPr id="17" name="Conexão reta 16"/>
          <p:cNvCxnSpPr/>
          <p:nvPr/>
        </p:nvCxnSpPr>
        <p:spPr>
          <a:xfrm>
            <a:off x="251520" y="6342111"/>
            <a:ext cx="38016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xão reta 6"/>
          <p:cNvCxnSpPr/>
          <p:nvPr/>
        </p:nvCxnSpPr>
        <p:spPr>
          <a:xfrm flipH="1">
            <a:off x="379767" y="5964527"/>
            <a:ext cx="2046" cy="557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Divisa 23"/>
          <p:cNvSpPr/>
          <p:nvPr/>
        </p:nvSpPr>
        <p:spPr>
          <a:xfrm>
            <a:off x="497137" y="2740046"/>
            <a:ext cx="144016" cy="144016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5" name="Divisa 24"/>
          <p:cNvSpPr/>
          <p:nvPr/>
        </p:nvSpPr>
        <p:spPr>
          <a:xfrm>
            <a:off x="497137" y="3100086"/>
            <a:ext cx="144016" cy="144016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6" name="Divisa 25"/>
          <p:cNvSpPr/>
          <p:nvPr/>
        </p:nvSpPr>
        <p:spPr>
          <a:xfrm>
            <a:off x="497137" y="3532134"/>
            <a:ext cx="144016" cy="144016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7" name="Divisa 26"/>
          <p:cNvSpPr/>
          <p:nvPr/>
        </p:nvSpPr>
        <p:spPr>
          <a:xfrm>
            <a:off x="497137" y="3964182"/>
            <a:ext cx="144016" cy="144016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57928" y="5964527"/>
            <a:ext cx="2961944" cy="377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Modelos de termómetros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7993169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24" grpId="0" animBg="1"/>
      <p:bldP spid="25" grpId="0" animBg="1"/>
      <p:bldP spid="26" grpId="0" animBg="1"/>
      <p:bldP spid="2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"/>
          <p:cNvSpPr txBox="1">
            <a:spLocks/>
          </p:cNvSpPr>
          <p:nvPr/>
        </p:nvSpPr>
        <p:spPr>
          <a:xfrm>
            <a:off x="107504" y="555849"/>
            <a:ext cx="5040560" cy="47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3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endParaRPr lang="pt-PT" sz="23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-11826" y="531906"/>
            <a:ext cx="104285" cy="499621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-11826" y="1156899"/>
            <a:ext cx="434870" cy="322093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sz="1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93093" y="1052736"/>
            <a:ext cx="72721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O termómetro de mercúrio, atualmente proibido devido à toxicidade deste composto, mede a temperatura  com base na variação de  uma propriedade física.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288" y="2852936"/>
            <a:ext cx="77051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3795AF"/>
                </a:solidFill>
              </a:rPr>
              <a:t>a) </a:t>
            </a:r>
            <a:r>
              <a:rPr lang="pt-PT" dirty="0"/>
              <a:t>Q</a:t>
            </a:r>
            <a:r>
              <a:rPr lang="pt-PT" dirty="0" smtClean="0"/>
              <a:t>ual é essa propriedade física?</a:t>
            </a:r>
          </a:p>
          <a:p>
            <a:endParaRPr lang="pt-PT" dirty="0" smtClean="0"/>
          </a:p>
          <a:p>
            <a:pPr marL="271463" indent="-271463">
              <a:lnSpc>
                <a:spcPct val="150000"/>
              </a:lnSpc>
            </a:pPr>
            <a:r>
              <a:rPr lang="pt-PT" b="1" dirty="0" smtClean="0">
                <a:solidFill>
                  <a:srgbClr val="3795AF"/>
                </a:solidFill>
              </a:rPr>
              <a:t>b)  </a:t>
            </a:r>
            <a:r>
              <a:rPr lang="pt-PT" dirty="0" smtClean="0"/>
              <a:t>Sabendo que o mercúrio solidifica a -39 °C, indique o ponto de fusão desta substância na escala de Kelvin.</a:t>
            </a:r>
            <a:endParaRPr lang="pt-PT" dirty="0"/>
          </a:p>
        </p:txBody>
      </p:sp>
      <p:grpSp>
        <p:nvGrpSpPr>
          <p:cNvPr id="9" name="Group 28"/>
          <p:cNvGrpSpPr/>
          <p:nvPr/>
        </p:nvGrpSpPr>
        <p:grpSpPr>
          <a:xfrm rot="754884">
            <a:off x="5715637" y="3208076"/>
            <a:ext cx="2323198" cy="3465893"/>
            <a:chOff x="2433177" y="247221"/>
            <a:chExt cx="2599330" cy="3778642"/>
          </a:xfrm>
        </p:grpSpPr>
        <p:sp>
          <p:nvSpPr>
            <p:cNvPr id="10" name="TextBox 29"/>
            <p:cNvSpPr txBox="1"/>
            <p:nvPr/>
          </p:nvSpPr>
          <p:spPr>
            <a:xfrm>
              <a:off x="2433177" y="999231"/>
              <a:ext cx="140887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3800" b="1" dirty="0" smtClean="0">
                  <a:solidFill>
                    <a:srgbClr val="3795AF"/>
                  </a:solidFill>
                </a:rPr>
                <a:t>?</a:t>
              </a:r>
              <a:endParaRPr lang="pt-PT" sz="13800" b="1" dirty="0">
                <a:solidFill>
                  <a:srgbClr val="3795AF"/>
                </a:solidFill>
              </a:endParaRPr>
            </a:p>
          </p:txBody>
        </p:sp>
        <p:sp>
          <p:nvSpPr>
            <p:cNvPr id="11" name="TextBox 30"/>
            <p:cNvSpPr txBox="1"/>
            <p:nvPr/>
          </p:nvSpPr>
          <p:spPr>
            <a:xfrm rot="798878">
              <a:off x="2780185" y="247221"/>
              <a:ext cx="1408874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3900" b="1" dirty="0" smtClean="0">
                  <a:solidFill>
                    <a:schemeClr val="accent5">
                      <a:lumMod val="75000"/>
                    </a:schemeClr>
                  </a:solidFill>
                </a:rPr>
                <a:t>?</a:t>
              </a:r>
              <a:endParaRPr lang="pt-PT" sz="23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TextBox 31"/>
            <p:cNvSpPr txBox="1"/>
            <p:nvPr/>
          </p:nvSpPr>
          <p:spPr>
            <a:xfrm rot="1849654">
              <a:off x="3623633" y="1809872"/>
              <a:ext cx="140887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3800" b="1" dirty="0" smtClean="0">
                  <a:solidFill>
                    <a:srgbClr val="3795AF"/>
                  </a:solidFill>
                </a:rPr>
                <a:t>?</a:t>
              </a:r>
              <a:endParaRPr lang="pt-PT" sz="13800" b="1" dirty="0">
                <a:solidFill>
                  <a:srgbClr val="3795A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6039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"/>
          <p:cNvSpPr txBox="1">
            <a:spLocks/>
          </p:cNvSpPr>
          <p:nvPr/>
        </p:nvSpPr>
        <p:spPr>
          <a:xfrm>
            <a:off x="107504" y="555849"/>
            <a:ext cx="5040560" cy="47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3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endParaRPr lang="pt-PT" sz="23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-11826" y="531906"/>
            <a:ext cx="104285" cy="499621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-11826" y="1156899"/>
            <a:ext cx="434870" cy="322093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sz="1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288" y="2852936"/>
            <a:ext cx="7705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3795AF"/>
                </a:solidFill>
              </a:rPr>
              <a:t>a) </a:t>
            </a:r>
            <a:r>
              <a:rPr lang="pt-PT" dirty="0"/>
              <a:t>Q</a:t>
            </a:r>
            <a:r>
              <a:rPr lang="pt-PT" dirty="0" smtClean="0"/>
              <a:t>ual é essa propriedade física?</a:t>
            </a:r>
          </a:p>
          <a:p>
            <a:r>
              <a:rPr lang="pt-PT" dirty="0" smtClean="0"/>
              <a:t> </a:t>
            </a:r>
            <a:r>
              <a:rPr lang="pt-PT" dirty="0"/>
              <a:t> </a:t>
            </a:r>
            <a:r>
              <a:rPr lang="pt-PT" dirty="0" smtClean="0"/>
              <a:t>  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Dilatação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um líquido (do mercúrio).</a:t>
            </a:r>
          </a:p>
          <a:p>
            <a:pPr marL="271463" indent="-271463">
              <a:lnSpc>
                <a:spcPct val="150000"/>
              </a:lnSpc>
            </a:pPr>
            <a:r>
              <a:rPr lang="pt-PT" b="1" dirty="0">
                <a:solidFill>
                  <a:srgbClr val="3795AF"/>
                </a:solidFill>
              </a:rPr>
              <a:t>b)  </a:t>
            </a:r>
            <a:r>
              <a:rPr lang="pt-PT" dirty="0"/>
              <a:t>Sabendo que o mercúrio solidifica a -39 °C, indique o ponto de fusão desta substância na escala de Kelvin.</a:t>
            </a:r>
          </a:p>
          <a:p>
            <a:pPr>
              <a:lnSpc>
                <a:spcPct val="150000"/>
              </a:lnSpc>
            </a:pP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851" y="2492896"/>
            <a:ext cx="1929291" cy="322093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RESOLUÇÃO</a:t>
            </a:r>
            <a:endParaRPr lang="pt-PT" sz="18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2997871" y="4685347"/>
                <a:ext cx="14672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𝟐𝟕𝟑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871" y="4685347"/>
                <a:ext cx="1467261" cy="246221"/>
              </a:xfrm>
              <a:prstGeom prst="rect">
                <a:avLst/>
              </a:prstGeom>
              <a:blipFill rotWithShape="1">
                <a:blip r:embed="rId2"/>
                <a:stretch>
                  <a:fillRect l="-2917" r="-3333"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2987662" y="5117756"/>
                <a:ext cx="20163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𝟐𝟕𝟑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62" y="5117756"/>
                <a:ext cx="2016386" cy="246221"/>
              </a:xfrm>
              <a:prstGeom prst="rect">
                <a:avLst/>
              </a:prstGeom>
              <a:blipFill rotWithShape="1">
                <a:blip r:embed="rId3"/>
                <a:stretch>
                  <a:fillRect l="-906" r="-2115"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2997871" y="5475746"/>
                <a:ext cx="15725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𝟐𝟑𝟒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pt-PT" sz="16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1600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</m:oMath>
                  </m:oMathPara>
                </a14:m>
                <a:endParaRPr lang="pt-P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871" y="5475746"/>
                <a:ext cx="1572546" cy="246221"/>
              </a:xfrm>
              <a:prstGeom prst="rect">
                <a:avLst/>
              </a:prstGeom>
              <a:blipFill rotWithShape="1">
                <a:blip r:embed="rId4"/>
                <a:stretch>
                  <a:fillRect l="-1163" r="-1938" b="-48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"/>
          <p:cNvSpPr txBox="1"/>
          <p:nvPr/>
        </p:nvSpPr>
        <p:spPr>
          <a:xfrm>
            <a:off x="493093" y="1052736"/>
            <a:ext cx="72721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O termómetro de mercúrio, atualmente proibido devido à toxicidade deste composto, mede a temperatura  com base na variação de  uma propriedade física.</a:t>
            </a:r>
            <a:endParaRPr lang="pt-PT" dirty="0"/>
          </a:p>
        </p:txBody>
      </p:sp>
      <p:sp>
        <p:nvSpPr>
          <p:cNvPr id="2" name="Rectângulo 1"/>
          <p:cNvSpPr/>
          <p:nvPr/>
        </p:nvSpPr>
        <p:spPr>
          <a:xfrm>
            <a:off x="726268" y="4494915"/>
            <a:ext cx="22165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Através da expressão: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963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Temperatura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307965"/>
            <a:ext cx="843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temperatura está relacionada com a agitação térmica das partículas que formam o sistema.</a:t>
            </a:r>
            <a:endParaRPr lang="pt-P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eta para a esquerda 11"/>
          <p:cNvSpPr/>
          <p:nvPr/>
        </p:nvSpPr>
        <p:spPr>
          <a:xfrm>
            <a:off x="2345268" y="4879447"/>
            <a:ext cx="4248472" cy="216024"/>
          </a:xfrm>
          <a:prstGeom prst="leftArrow">
            <a:avLst/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683568" y="5398841"/>
            <a:ext cx="814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5"/>
                </a:solidFill>
              </a:rPr>
              <a:t>Aumento de temperatura </a:t>
            </a:r>
            <a:r>
              <a:rPr lang="pt-PT" sz="2000" dirty="0" smtClean="0"/>
              <a:t>de um sistema: </a:t>
            </a:r>
          </a:p>
          <a:p>
            <a:r>
              <a:rPr lang="pt-PT" sz="2000" dirty="0" smtClean="0"/>
              <a:t>Indica, de um modo geral, um </a:t>
            </a:r>
            <a:r>
              <a:rPr lang="pt-PT" sz="2000" dirty="0" smtClean="0">
                <a:solidFill>
                  <a:schemeClr val="accent5"/>
                </a:solidFill>
              </a:rPr>
              <a:t>aumento da sua energia interna.</a:t>
            </a:r>
            <a:endParaRPr lang="pt-PT" sz="2000" dirty="0">
              <a:solidFill>
                <a:schemeClr val="accent5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55576" y="2492896"/>
            <a:ext cx="7931912" cy="2312466"/>
            <a:chOff x="755576" y="2492896"/>
            <a:chExt cx="7931912" cy="23124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92896"/>
              <a:ext cx="7617535" cy="231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ângulo 2"/>
            <p:cNvSpPr/>
            <p:nvPr/>
          </p:nvSpPr>
          <p:spPr>
            <a:xfrm>
              <a:off x="7740352" y="2492896"/>
              <a:ext cx="947136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6248652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0" y="2631671"/>
            <a:ext cx="4254257" cy="286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74312" y="1810228"/>
            <a:ext cx="7690076" cy="688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Temperatura e energia interna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2496" y="1330221"/>
            <a:ext cx="84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temperatura e a energia interna são grandezas físicas distintas.</a:t>
            </a:r>
            <a:endParaRPr lang="pt-P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5466731" y="3276843"/>
            <a:ext cx="621863" cy="222279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9" name="Conexão reta unidirecional 8"/>
          <p:cNvCxnSpPr/>
          <p:nvPr/>
        </p:nvCxnSpPr>
        <p:spPr>
          <a:xfrm flipH="1">
            <a:off x="1818559" y="3224265"/>
            <a:ext cx="64807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Conexão reta unidirecional 9"/>
          <p:cNvCxnSpPr/>
          <p:nvPr/>
        </p:nvCxnSpPr>
        <p:spPr>
          <a:xfrm>
            <a:off x="4341196" y="3212976"/>
            <a:ext cx="64807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1539413" y="3045000"/>
                <a:ext cx="292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13" y="3045000"/>
                <a:ext cx="292516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20833" r="-10417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022285" y="3001460"/>
                <a:ext cx="290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285" y="3001460"/>
                <a:ext cx="29091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0833" r="-8333" b="-152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508743" y="556439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Sistemas com a mesma temperatura mas </a:t>
            </a:r>
          </a:p>
          <a:p>
            <a:r>
              <a:rPr lang="pt-PT" sz="1600" dirty="0" smtClean="0"/>
              <a:t>com diferente energia interna.</a:t>
            </a:r>
            <a:endParaRPr lang="pt-PT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10204" y="1861919"/>
            <a:ext cx="751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Sistemas com a mesma temperatura podem não ter, necessariamente, a mesma energia interna.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885512" y="3636596"/>
                <a:ext cx="7740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pt-PT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pt-PT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12" y="3636596"/>
                <a:ext cx="77405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1905" t="-26000" r="-7143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6252180" y="5009082"/>
                <a:ext cx="23803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interna</m:t>
                          </m:r>
                          <m:r>
                            <a:rPr lang="pt-PT" sz="20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pt-PT" sz="2000" b="0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interna</m:t>
                          </m:r>
                          <m:r>
                            <a:rPr lang="pt-PT" sz="20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180" y="5009082"/>
                <a:ext cx="238039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051" r="-1026" b="-1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6187193" y="4044338"/>
            <a:ext cx="273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 sistema A tem </a:t>
            </a:r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maior número</a:t>
            </a:r>
            <a:r>
              <a:rPr lang="pt-PT" dirty="0" smtClean="0"/>
              <a:t> de partículas.</a:t>
            </a:r>
            <a:endParaRPr lang="pt-PT" dirty="0"/>
          </a:p>
        </p:txBody>
      </p:sp>
      <p:grpSp>
        <p:nvGrpSpPr>
          <p:cNvPr id="23" name="Grupo 22"/>
          <p:cNvGrpSpPr/>
          <p:nvPr/>
        </p:nvGrpSpPr>
        <p:grpSpPr>
          <a:xfrm>
            <a:off x="374312" y="5562871"/>
            <a:ext cx="3801644" cy="674441"/>
            <a:chOff x="374312" y="5562871"/>
            <a:chExt cx="3801644" cy="674441"/>
          </a:xfrm>
        </p:grpSpPr>
        <p:cxnSp>
          <p:nvCxnSpPr>
            <p:cNvPr id="13" name="Conexão reta 12"/>
            <p:cNvCxnSpPr/>
            <p:nvPr/>
          </p:nvCxnSpPr>
          <p:spPr>
            <a:xfrm>
              <a:off x="539552" y="5562871"/>
              <a:ext cx="0" cy="6744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xão reta 19"/>
            <p:cNvCxnSpPr/>
            <p:nvPr/>
          </p:nvCxnSpPr>
          <p:spPr>
            <a:xfrm>
              <a:off x="374312" y="6134333"/>
              <a:ext cx="38016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43"/>
          <p:cNvSpPr txBox="1"/>
          <p:nvPr/>
        </p:nvSpPr>
        <p:spPr>
          <a:xfrm>
            <a:off x="567349" y="1861919"/>
            <a:ext cx="41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accent2"/>
                </a:solidFill>
              </a:rPr>
              <a:t>!</a:t>
            </a:r>
            <a:endParaRPr lang="pt-PT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3339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/>
      <p:bldP spid="12" grpId="0"/>
      <p:bldP spid="5" grpId="0"/>
      <p:bldP spid="6" grpId="0"/>
      <p:bldP spid="15" grpId="0"/>
      <p:bldP spid="16" grpId="0"/>
      <p:bldP spid="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4113" r="18713" b="24100"/>
          <a:stretch/>
        </p:blipFill>
        <p:spPr bwMode="auto">
          <a:xfrm>
            <a:off x="276353" y="2097727"/>
            <a:ext cx="3899603" cy="297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Temperatura e equilíbrio térmico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5387" y="1307965"/>
            <a:ext cx="84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Chama-se calor à energia transferida entre </a:t>
            </a:r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corpos.</a:t>
            </a:r>
            <a:endParaRPr lang="pt-P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entágono 19"/>
          <p:cNvSpPr/>
          <p:nvPr/>
        </p:nvSpPr>
        <p:spPr>
          <a:xfrm>
            <a:off x="4199438" y="2631029"/>
            <a:ext cx="564045" cy="2357768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4985220" y="2680473"/>
            <a:ext cx="420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A temperatura do corpo A é maior </a:t>
            </a:r>
            <a:r>
              <a:rPr lang="pt-PT" dirty="0" smtClean="0"/>
              <a:t>que </a:t>
            </a:r>
            <a:r>
              <a:rPr lang="pt-PT" dirty="0" smtClean="0"/>
              <a:t>a temperatura  do corpo B.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A temperatura do corpo A e a sua energia interna diminuem.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A temperatura do corpo B e a sua  </a:t>
            </a:r>
            <a:r>
              <a:rPr lang="pt-PT" dirty="0" smtClean="0"/>
              <a:t>energia </a:t>
            </a:r>
            <a:r>
              <a:rPr lang="pt-PT" dirty="0" smtClean="0"/>
              <a:t>interna aumentam.</a:t>
            </a:r>
          </a:p>
        </p:txBody>
      </p:sp>
      <p:cxnSp>
        <p:nvCxnSpPr>
          <p:cNvPr id="12" name="Conexão reta unidirecional 11"/>
          <p:cNvCxnSpPr/>
          <p:nvPr/>
        </p:nvCxnSpPr>
        <p:spPr>
          <a:xfrm flipH="1">
            <a:off x="654516" y="2692115"/>
            <a:ext cx="64807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exão reta unidirecional 16"/>
          <p:cNvCxnSpPr/>
          <p:nvPr/>
        </p:nvCxnSpPr>
        <p:spPr>
          <a:xfrm>
            <a:off x="3095836" y="3369871"/>
            <a:ext cx="64807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323528" y="2553615"/>
                <a:ext cx="292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53615"/>
                <a:ext cx="292516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8750" r="-12500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/>
              <p:cNvSpPr txBox="1"/>
              <p:nvPr/>
            </p:nvSpPr>
            <p:spPr>
              <a:xfrm>
                <a:off x="3763221" y="3258949"/>
                <a:ext cx="290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221" y="3258949"/>
                <a:ext cx="290913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18750" r="-10417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visa 2"/>
          <p:cNvSpPr/>
          <p:nvPr/>
        </p:nvSpPr>
        <p:spPr>
          <a:xfrm>
            <a:off x="2123728" y="3148277"/>
            <a:ext cx="144016" cy="26583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Divisa 15"/>
          <p:cNvSpPr/>
          <p:nvPr/>
        </p:nvSpPr>
        <p:spPr>
          <a:xfrm>
            <a:off x="2267744" y="3146309"/>
            <a:ext cx="144016" cy="26583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Divisa 17"/>
          <p:cNvSpPr/>
          <p:nvPr/>
        </p:nvSpPr>
        <p:spPr>
          <a:xfrm>
            <a:off x="2411760" y="3146309"/>
            <a:ext cx="144016" cy="265836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79712" y="2631029"/>
            <a:ext cx="864096" cy="37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Calor</a:t>
            </a:r>
            <a:endParaRPr lang="pt-P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9552" y="556287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Transferência de energia por calor entre dois sistemas com temperaturas diferentes.</a:t>
            </a:r>
            <a:endParaRPr lang="pt-PT" sz="16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374312" y="5562871"/>
            <a:ext cx="3801644" cy="674441"/>
            <a:chOff x="374312" y="5562871"/>
            <a:chExt cx="3801644" cy="674441"/>
          </a:xfrm>
        </p:grpSpPr>
        <p:cxnSp>
          <p:nvCxnSpPr>
            <p:cNvPr id="23" name="Conexão reta 22"/>
            <p:cNvCxnSpPr/>
            <p:nvPr/>
          </p:nvCxnSpPr>
          <p:spPr>
            <a:xfrm>
              <a:off x="539552" y="5562871"/>
              <a:ext cx="0" cy="6744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xão reta 23"/>
            <p:cNvCxnSpPr/>
            <p:nvPr/>
          </p:nvCxnSpPr>
          <p:spPr>
            <a:xfrm>
              <a:off x="374312" y="6134333"/>
              <a:ext cx="38016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23941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uiExpand="1" build="p"/>
      <p:bldP spid="13" grpId="0"/>
      <p:bldP spid="19" grpId="0"/>
      <p:bldP spid="3" grpId="0" animBg="1"/>
      <p:bldP spid="16" grpId="0" animBg="1"/>
      <p:bldP spid="18" grpId="0" animBg="1"/>
      <p:bldP spid="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5983" r="14736" b="23503"/>
          <a:stretch/>
        </p:blipFill>
        <p:spPr bwMode="auto">
          <a:xfrm>
            <a:off x="529038" y="2550588"/>
            <a:ext cx="3790906" cy="260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Temperatura e equilíbrio térmico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6676" y="1307965"/>
            <a:ext cx="843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transferência de energia entre dois corpos termina quando estes estiverem em equilíbrio térmico, ou seja, à mesma temperatura.  </a:t>
            </a:r>
            <a:endParaRPr lang="pt-P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exão reta unidirecional 8"/>
          <p:cNvCxnSpPr/>
          <p:nvPr/>
        </p:nvCxnSpPr>
        <p:spPr>
          <a:xfrm flipH="1">
            <a:off x="910466" y="3290501"/>
            <a:ext cx="64807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Conexão reta unidirecional 9"/>
          <p:cNvCxnSpPr/>
          <p:nvPr/>
        </p:nvCxnSpPr>
        <p:spPr>
          <a:xfrm>
            <a:off x="3130256" y="3282853"/>
            <a:ext cx="64807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659683" y="3141307"/>
                <a:ext cx="292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83" y="3141307"/>
                <a:ext cx="292516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8750" r="-12500" b="-152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3742483" y="3149700"/>
                <a:ext cx="290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483" y="3149700"/>
                <a:ext cx="290913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20833" r="-8333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entágono 12"/>
          <p:cNvSpPr/>
          <p:nvPr/>
        </p:nvSpPr>
        <p:spPr>
          <a:xfrm>
            <a:off x="4313231" y="2689149"/>
            <a:ext cx="564045" cy="2357768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4996402" y="2842368"/>
            <a:ext cx="3952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A </a:t>
            </a:r>
            <a:r>
              <a:rPr lang="pt-PT" dirty="0" smtClean="0"/>
              <a:t>transferência termina </a:t>
            </a:r>
            <a:r>
              <a:rPr lang="pt-PT" dirty="0" smtClean="0"/>
              <a:t>quando: </a:t>
            </a: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Diz-se que </a:t>
            </a:r>
            <a:r>
              <a:rPr lang="pt-PT" b="1" dirty="0" smtClean="0"/>
              <a:t>A</a:t>
            </a:r>
            <a:r>
              <a:rPr lang="pt-PT" dirty="0" smtClean="0"/>
              <a:t> e </a:t>
            </a:r>
            <a:r>
              <a:rPr lang="pt-PT" b="1" dirty="0" smtClean="0"/>
              <a:t>B</a:t>
            </a:r>
            <a:r>
              <a:rPr lang="pt-PT" dirty="0" smtClean="0"/>
              <a:t> estão em </a:t>
            </a:r>
            <a:r>
              <a:rPr lang="pt-PT" dirty="0" smtClean="0">
                <a:solidFill>
                  <a:schemeClr val="accent5">
                    <a:lumMod val="50000"/>
                  </a:schemeClr>
                </a:solidFill>
              </a:rPr>
              <a:t>equilíbrio térmico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endParaRPr lang="pt-P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461452" y="3346711"/>
                <a:ext cx="925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4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pt-PT" sz="2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4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pt-PT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452" y="3346711"/>
                <a:ext cx="92595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1842" t="-24590" r="-6579" b="-491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539552" y="556287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Transferência de energia por calor entre dois sistemas com temperaturas diferentes.</a:t>
            </a:r>
            <a:endParaRPr lang="pt-PT" sz="16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374312" y="5562871"/>
            <a:ext cx="3801644" cy="674441"/>
            <a:chOff x="374312" y="5562871"/>
            <a:chExt cx="3801644" cy="674441"/>
          </a:xfrm>
        </p:grpSpPr>
        <p:cxnSp>
          <p:nvCxnSpPr>
            <p:cNvPr id="18" name="Conexão reta 17"/>
            <p:cNvCxnSpPr/>
            <p:nvPr/>
          </p:nvCxnSpPr>
          <p:spPr>
            <a:xfrm>
              <a:off x="539552" y="5562871"/>
              <a:ext cx="0" cy="6744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xão reta 18"/>
            <p:cNvCxnSpPr/>
            <p:nvPr/>
          </p:nvCxnSpPr>
          <p:spPr>
            <a:xfrm>
              <a:off x="374312" y="6134333"/>
              <a:ext cx="38016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35630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uiExpand="1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Temperatura e equilíbrio térmico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5387" y="1307965"/>
            <a:ext cx="84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Corpos em equilíbrio térmico estão à mesma temperatura.</a:t>
            </a:r>
            <a:endParaRPr lang="pt-P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340365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accent5">
                    <a:lumMod val="75000"/>
                  </a:schemeClr>
                </a:solidFill>
              </a:rPr>
              <a:t>Temperatura</a:t>
            </a:r>
            <a:endParaRPr lang="pt-PT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387" y="2996952"/>
            <a:ext cx="856895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Propriedade física que indica se um corpo está ou não em equilíbrio térmico com outros. </a:t>
            </a:r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Dois corpos em equilíbrio térmico entre si estão à mesma temperatura.</a:t>
            </a:r>
            <a:endParaRPr lang="pt-P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8281" y="4031916"/>
            <a:ext cx="4733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/>
              <a:t>Escalas de temperatura mais utilizadas:</a:t>
            </a:r>
          </a:p>
          <a:p>
            <a:pPr>
              <a:lnSpc>
                <a:spcPct val="150000"/>
              </a:lnSpc>
            </a:pPr>
            <a:endParaRPr lang="pt-PT" sz="2000" dirty="0"/>
          </a:p>
        </p:txBody>
      </p:sp>
      <p:sp>
        <p:nvSpPr>
          <p:cNvPr id="3" name="Divisa 2"/>
          <p:cNvSpPr/>
          <p:nvPr/>
        </p:nvSpPr>
        <p:spPr>
          <a:xfrm>
            <a:off x="611560" y="4775126"/>
            <a:ext cx="144016" cy="144016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611560" y="5224950"/>
            <a:ext cx="144016" cy="144016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5859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 </a:t>
            </a:r>
            <a:r>
              <a:rPr lang="pt-PT" b="1" dirty="0">
                <a:solidFill>
                  <a:schemeClr val="accent5">
                    <a:lumMod val="50000"/>
                  </a:schemeClr>
                </a:solidFill>
              </a:rPr>
              <a:t>Celsius</a:t>
            </a:r>
          </a:p>
          <a:p>
            <a:pPr>
              <a:lnSpc>
                <a:spcPct val="150000"/>
              </a:lnSpc>
            </a:pPr>
            <a:r>
              <a:rPr lang="pt-PT" dirty="0"/>
              <a:t>  </a:t>
            </a:r>
            <a:r>
              <a:rPr lang="pt-PT" b="1" dirty="0" smtClean="0">
                <a:solidFill>
                  <a:schemeClr val="accent5">
                    <a:lumMod val="50000"/>
                  </a:schemeClr>
                </a:solidFill>
              </a:rPr>
              <a:t>Kelvin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05908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 animBg="1"/>
      <p:bldP spid="11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7"/>
          <a:stretch/>
        </p:blipFill>
        <p:spPr>
          <a:xfrm>
            <a:off x="3916506" y="1661908"/>
            <a:ext cx="3334880" cy="458914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Escala de Celsius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5387" y="1307965"/>
            <a:ext cx="843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Escala estabelecida a partir de situações de equilíbrio térmico da água à pressão de uma atmosfera.</a:t>
            </a:r>
            <a:endParaRPr lang="pt-P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haveta à esquerda 11"/>
          <p:cNvSpPr/>
          <p:nvPr/>
        </p:nvSpPr>
        <p:spPr>
          <a:xfrm>
            <a:off x="3960338" y="3019439"/>
            <a:ext cx="323629" cy="1942167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3DCAD5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935552" y="3674291"/>
            <a:ext cx="1032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3DCAD5"/>
                </a:solidFill>
              </a:rPr>
              <a:t>100 graus Celsius</a:t>
            </a:r>
            <a:endParaRPr lang="pt-PT" sz="1600" b="1" dirty="0">
              <a:solidFill>
                <a:srgbClr val="3DCAD5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660232" y="2080859"/>
            <a:ext cx="2244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3DCAD5"/>
                </a:solidFill>
              </a:rPr>
              <a:t>Ponto de ebulição da água</a:t>
            </a:r>
            <a:endParaRPr lang="pt-PT" sz="1400" b="1" dirty="0">
              <a:solidFill>
                <a:srgbClr val="3DCAD5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658091" y="4995473"/>
            <a:ext cx="241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3DCAD5"/>
                </a:solidFill>
              </a:rPr>
              <a:t>Ponto de fusão do gelo</a:t>
            </a:r>
            <a:endParaRPr lang="pt-PT" sz="1400" b="1" dirty="0">
              <a:solidFill>
                <a:srgbClr val="3DCAD5"/>
              </a:solidFill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393388" y="2925614"/>
            <a:ext cx="2428633" cy="1440463"/>
            <a:chOff x="395459" y="3629730"/>
            <a:chExt cx="2428633" cy="1991721"/>
          </a:xfrm>
        </p:grpSpPr>
        <p:grpSp>
          <p:nvGrpSpPr>
            <p:cNvPr id="36" name="Grupo 35"/>
            <p:cNvGrpSpPr/>
            <p:nvPr/>
          </p:nvGrpSpPr>
          <p:grpSpPr>
            <a:xfrm>
              <a:off x="395459" y="3629730"/>
              <a:ext cx="2428633" cy="1991721"/>
              <a:chOff x="395536" y="3636197"/>
              <a:chExt cx="2428633" cy="1991721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541162" y="4126744"/>
                <a:ext cx="1800200" cy="1501174"/>
              </a:xfrm>
              <a:prstGeom prst="rect">
                <a:avLst/>
              </a:prstGeom>
              <a:solidFill>
                <a:srgbClr val="EBFFF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906250" y="5026678"/>
                <a:ext cx="8144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</a:t>
                </a:r>
                <a:r>
                  <a:rPr lang="pt-PT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nidade</a:t>
                </a:r>
                <a:endParaRPr lang="pt-PT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 flipH="1">
                    <a:off x="967245" y="4427247"/>
                    <a:ext cx="1856924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pt-PT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67245" y="4427247"/>
                    <a:ext cx="1856924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44444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aixaDeTexto 26"/>
                  <p:cNvSpPr txBox="1"/>
                  <p:nvPr/>
                </p:nvSpPr>
                <p:spPr>
                  <a:xfrm flipH="1">
                    <a:off x="1381482" y="5026678"/>
                    <a:ext cx="959880" cy="42556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°</m:t>
                          </m:r>
                          <m:r>
                            <m:rPr>
                              <m:sty m:val="p"/>
                            </m:rPr>
                            <a:rPr lang="pt-PT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pt-PT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CaixaDeTexto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381482" y="5026678"/>
                    <a:ext cx="959880" cy="42556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6000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Divisa 28"/>
              <p:cNvSpPr/>
              <p:nvPr/>
            </p:nvSpPr>
            <p:spPr>
              <a:xfrm>
                <a:off x="721144" y="4573132"/>
                <a:ext cx="169774" cy="101114"/>
              </a:xfrm>
              <a:prstGeom prst="chevr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Divisa 29"/>
              <p:cNvSpPr/>
              <p:nvPr/>
            </p:nvSpPr>
            <p:spPr>
              <a:xfrm>
                <a:off x="719809" y="5172102"/>
                <a:ext cx="169774" cy="101114"/>
              </a:xfrm>
              <a:prstGeom prst="chevr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entágono 38"/>
              <p:cNvSpPr/>
              <p:nvPr/>
            </p:nvSpPr>
            <p:spPr>
              <a:xfrm>
                <a:off x="395536" y="3636197"/>
                <a:ext cx="2232248" cy="608279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0" name="CaixaDeTexto 39"/>
            <p:cNvSpPr txBox="1"/>
            <p:nvPr/>
          </p:nvSpPr>
          <p:spPr>
            <a:xfrm>
              <a:off x="541162" y="3731846"/>
              <a:ext cx="1800200" cy="51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solidFill>
                    <a:schemeClr val="bg1"/>
                  </a:solidFill>
                </a:rPr>
                <a:t>Escala de </a:t>
              </a:r>
              <a:r>
                <a:rPr lang="pt-PT" b="1" dirty="0" smtClean="0">
                  <a:solidFill>
                    <a:schemeClr val="bg1"/>
                  </a:solidFill>
                </a:rPr>
                <a:t>Celsius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897637" y="3488841"/>
            <a:ext cx="814470" cy="32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Símbolo</a:t>
            </a:r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393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4" grpId="0"/>
      <p:bldP spid="2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6" y="2015850"/>
            <a:ext cx="5341772" cy="440992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452320" y="3488841"/>
            <a:ext cx="1440160" cy="1239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Escala de Kelvin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6676" y="1307965"/>
            <a:ext cx="843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escala de Kelvin também se chama escala de temperatura termodinâmica ou escala de temperaturas absolutas.</a:t>
            </a:r>
            <a:endParaRPr lang="pt-P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393388" y="2925614"/>
            <a:ext cx="2428633" cy="1440463"/>
            <a:chOff x="395459" y="3629730"/>
            <a:chExt cx="2428633" cy="1991721"/>
          </a:xfrm>
        </p:grpSpPr>
        <p:grpSp>
          <p:nvGrpSpPr>
            <p:cNvPr id="41" name="Grupo 40"/>
            <p:cNvGrpSpPr/>
            <p:nvPr/>
          </p:nvGrpSpPr>
          <p:grpSpPr>
            <a:xfrm>
              <a:off x="395459" y="3629730"/>
              <a:ext cx="2428633" cy="1991721"/>
              <a:chOff x="395536" y="3636197"/>
              <a:chExt cx="2428633" cy="1991721"/>
            </a:xfrm>
          </p:grpSpPr>
          <p:sp>
            <p:nvSpPr>
              <p:cNvPr id="43" name="Retângulo 42"/>
              <p:cNvSpPr/>
              <p:nvPr/>
            </p:nvSpPr>
            <p:spPr>
              <a:xfrm>
                <a:off x="541162" y="4126744"/>
                <a:ext cx="1800200" cy="1501174"/>
              </a:xfrm>
              <a:prstGeom prst="rect">
                <a:avLst/>
              </a:prstGeom>
              <a:solidFill>
                <a:srgbClr val="EBFFF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906250" y="5026678"/>
                <a:ext cx="1147618" cy="425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Unidade SI</a:t>
                </a:r>
                <a:endParaRPr lang="pt-PT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ixaDeTexto 44"/>
                  <p:cNvSpPr txBox="1"/>
                  <p:nvPr/>
                </p:nvSpPr>
                <p:spPr>
                  <a:xfrm flipH="1">
                    <a:off x="967245" y="4427246"/>
                    <a:ext cx="1856924" cy="42556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pt-PT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CaixaDeTexto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67245" y="4427246"/>
                    <a:ext cx="1856924" cy="42556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000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CaixaDeTexto 45"/>
                  <p:cNvSpPr txBox="1"/>
                  <p:nvPr/>
                </p:nvSpPr>
                <p:spPr>
                  <a:xfrm flipH="1">
                    <a:off x="1537325" y="5026678"/>
                    <a:ext cx="959880" cy="42556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pt-PT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CaixaDeTexto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537325" y="5026678"/>
                    <a:ext cx="959880" cy="42556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6000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Divisa 46"/>
              <p:cNvSpPr/>
              <p:nvPr/>
            </p:nvSpPr>
            <p:spPr>
              <a:xfrm>
                <a:off x="721144" y="4573132"/>
                <a:ext cx="169774" cy="101114"/>
              </a:xfrm>
              <a:prstGeom prst="chevr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Divisa 47"/>
              <p:cNvSpPr/>
              <p:nvPr/>
            </p:nvSpPr>
            <p:spPr>
              <a:xfrm>
                <a:off x="719809" y="5172102"/>
                <a:ext cx="169774" cy="101114"/>
              </a:xfrm>
              <a:prstGeom prst="chevr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entágono 48"/>
              <p:cNvSpPr/>
              <p:nvPr/>
            </p:nvSpPr>
            <p:spPr>
              <a:xfrm>
                <a:off x="395536" y="3636197"/>
                <a:ext cx="2232248" cy="608279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42" name="CaixaDeTexto 41"/>
            <p:cNvSpPr txBox="1"/>
            <p:nvPr/>
          </p:nvSpPr>
          <p:spPr>
            <a:xfrm>
              <a:off x="541162" y="3731846"/>
              <a:ext cx="1800200" cy="51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solidFill>
                    <a:schemeClr val="bg1"/>
                  </a:solidFill>
                </a:rPr>
                <a:t>Escala de Kelvin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CaixaDeTexto 49"/>
          <p:cNvSpPr txBox="1"/>
          <p:nvPr/>
        </p:nvSpPr>
        <p:spPr>
          <a:xfrm>
            <a:off x="897637" y="3488841"/>
            <a:ext cx="814470" cy="32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Símbolo</a:t>
            </a:r>
            <a:endParaRPr lang="pt-PT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673220" y="3869690"/>
            <a:ext cx="1153393" cy="798564"/>
            <a:chOff x="7468228" y="3869690"/>
            <a:chExt cx="1153393" cy="798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7468228" y="3869690"/>
                  <a:ext cx="115339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P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pt-PT" sz="24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P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P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8228" y="3869690"/>
                  <a:ext cx="115339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820" r="-4762" b="-6667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7648361" y="4298922"/>
                  <a:ext cx="787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pt-PT" sz="24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pt-PT" sz="2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PT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8361" y="4298922"/>
                  <a:ext cx="78790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302" r="-6202" b="-6557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43"/>
          <p:cNvSpPr txBox="1"/>
          <p:nvPr/>
        </p:nvSpPr>
        <p:spPr>
          <a:xfrm>
            <a:off x="7438321" y="3451644"/>
            <a:ext cx="41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accent2"/>
                </a:solidFill>
              </a:rPr>
              <a:t>!</a:t>
            </a:r>
            <a:endParaRPr lang="pt-PT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86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2"/>
          <p:cNvSpPr/>
          <p:nvPr/>
        </p:nvSpPr>
        <p:spPr>
          <a:xfrm>
            <a:off x="1320351" y="4606367"/>
            <a:ext cx="6984776" cy="757586"/>
          </a:xfrm>
          <a:prstGeom prst="rect">
            <a:avLst/>
          </a:prstGeom>
          <a:solidFill>
            <a:srgbClr val="EB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tângulo 2"/>
          <p:cNvSpPr/>
          <p:nvPr/>
        </p:nvSpPr>
        <p:spPr>
          <a:xfrm>
            <a:off x="1293499" y="2708920"/>
            <a:ext cx="6984776" cy="757586"/>
          </a:xfrm>
          <a:prstGeom prst="rect">
            <a:avLst/>
          </a:prstGeom>
          <a:solidFill>
            <a:srgbClr val="EB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1282210" y="2107617"/>
            <a:ext cx="6984776" cy="60130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chemeClr val="tx1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7504" y="694204"/>
            <a:ext cx="8136904" cy="51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b="1" dirty="0" smtClean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Escalas de temperatura</a:t>
            </a:r>
            <a:endParaRPr lang="pt-PT" sz="2400" b="1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59632" y="210761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FFFF"/>
                </a:solidFill>
              </a:rPr>
              <a:t>Conversão da escala </a:t>
            </a:r>
            <a:r>
              <a:rPr lang="pt-PT" sz="2400" b="1" dirty="0" smtClean="0">
                <a:solidFill>
                  <a:srgbClr val="FFFFFF"/>
                </a:solidFill>
              </a:rPr>
              <a:t>de Celsius para a escala de Kelvin:</a:t>
            </a:r>
            <a:endParaRPr lang="pt-PT" sz="2400" b="1" dirty="0">
              <a:solidFill>
                <a:srgbClr val="FFFFFF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2125338" y="3912500"/>
            <a:ext cx="583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</a:rPr>
              <a:t>Conversão da escala Kelvin para Celsius</a:t>
            </a:r>
            <a:endParaRPr lang="pt-PT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399948" y="2854965"/>
                <a:ext cx="2558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𝟐𝟕𝟑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pt-PT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48" y="2854965"/>
                <a:ext cx="255890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ixaDeTexto 39"/>
              <p:cNvSpPr txBox="1"/>
              <p:nvPr/>
            </p:nvSpPr>
            <p:spPr>
              <a:xfrm>
                <a:off x="3347864" y="4769716"/>
                <a:ext cx="2558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𝟐𝟕𝟑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2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pt-PT" sz="28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769716"/>
                <a:ext cx="2558906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"/>
          <p:cNvSpPr/>
          <p:nvPr/>
        </p:nvSpPr>
        <p:spPr>
          <a:xfrm>
            <a:off x="1309062" y="4005064"/>
            <a:ext cx="6984776" cy="60130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286484" y="4005065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FFFFFF"/>
                </a:solidFill>
              </a:rPr>
              <a:t>Conversão da escala </a:t>
            </a:r>
            <a:r>
              <a:rPr lang="pt-PT" sz="2400" b="1" dirty="0" smtClean="0">
                <a:solidFill>
                  <a:srgbClr val="FFFFFF"/>
                </a:solidFill>
              </a:rPr>
              <a:t>de Kelvin para a escala de Celsius:</a:t>
            </a:r>
            <a:endParaRPr lang="pt-PT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8879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/>
      <p:bldP spid="40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7868</TotalTime>
  <Words>681</Words>
  <Application>Microsoft Office PowerPoint</Application>
  <PresentationFormat>Apresentação no Ecrã (4:3)</PresentationFormat>
  <Paragraphs>100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Cambria Math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405</cp:revision>
  <dcterms:created xsi:type="dcterms:W3CDTF">2015-02-06T10:27:32Z</dcterms:created>
  <dcterms:modified xsi:type="dcterms:W3CDTF">2015-12-02T18:12:04Z</dcterms:modified>
</cp:coreProperties>
</file>