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14"/>
  </p:notesMasterIdLst>
  <p:sldIdLst>
    <p:sldId id="256" r:id="rId2"/>
    <p:sldId id="261" r:id="rId3"/>
    <p:sldId id="312" r:id="rId4"/>
    <p:sldId id="325" r:id="rId5"/>
    <p:sldId id="326" r:id="rId6"/>
    <p:sldId id="316" r:id="rId7"/>
    <p:sldId id="321" r:id="rId8"/>
    <p:sldId id="327" r:id="rId9"/>
    <p:sldId id="328" r:id="rId10"/>
    <p:sldId id="317" r:id="rId11"/>
    <p:sldId id="318" r:id="rId12"/>
    <p:sldId id="32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82" userDrawn="1">
          <p15:clr>
            <a:srgbClr val="A4A3A4"/>
          </p15:clr>
        </p15:guide>
        <p15:guide id="2" pos="612" userDrawn="1">
          <p15:clr>
            <a:srgbClr val="A4A3A4"/>
          </p15:clr>
        </p15:guide>
        <p15:guide id="3" orient="horz" pos="498">
          <p15:clr>
            <a:srgbClr val="A4A3A4"/>
          </p15:clr>
        </p15:guide>
        <p15:guide id="4" pos="622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ilipe carvalho" initials="fc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677A"/>
    <a:srgbClr val="6AA342"/>
    <a:srgbClr val="4F81BD"/>
    <a:srgbClr val="ED1C24"/>
    <a:srgbClr val="00ADEE"/>
    <a:srgbClr val="404040"/>
    <a:srgbClr val="225C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976" autoAdjust="0"/>
    <p:restoredTop sz="98723" autoAdjust="0"/>
  </p:normalViewPr>
  <p:slideViewPr>
    <p:cSldViewPr snapToGrid="0" snapToObjects="1">
      <p:cViewPr>
        <p:scale>
          <a:sx n="90" d="100"/>
          <a:sy n="90" d="100"/>
        </p:scale>
        <p:origin x="-1830" y="-66"/>
      </p:cViewPr>
      <p:guideLst>
        <p:guide orient="horz" pos="482"/>
        <p:guide orient="horz" pos="498"/>
        <p:guide pos="612"/>
        <p:guide pos="6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1E7DC-E8FA-4492-8906-B5473182C9F0}" type="datetimeFigureOut">
              <a:rPr lang="pt-PT" smtClean="0"/>
              <a:pPr/>
              <a:t>06-06-2016</a:t>
            </a:fld>
            <a:endParaRPr lang="pt-P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862B09-6E19-47D3-BE75-8DCE1D7D0774}" type="slidenum">
              <a:rPr lang="pt-PT" smtClean="0"/>
              <a:pPr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58640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45525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pPr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82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985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40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929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05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78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36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957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9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269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B9475-9621-7F43-A36C-AF69A018FC9C}" type="datetimeFigureOut">
              <a:rPr lang="en-US" smtClean="0"/>
              <a:pPr/>
              <a:t>6/6/2016</a:t>
            </a:fld>
            <a:endParaRPr lang="en-US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16F422-8B24-1C4D-A3BF-43C622D01CB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156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0.png"/><Relationship Id="rId13" Type="http://schemas.openxmlformats.org/officeDocument/2006/relationships/image" Target="../media/image350.png"/><Relationship Id="rId3" Type="http://schemas.openxmlformats.org/officeDocument/2006/relationships/image" Target="../media/image2.jpeg"/><Relationship Id="rId7" Type="http://schemas.openxmlformats.org/officeDocument/2006/relationships/image" Target="../media/image290.png"/><Relationship Id="rId12" Type="http://schemas.openxmlformats.org/officeDocument/2006/relationships/image" Target="../media/image340.png"/><Relationship Id="rId2" Type="http://schemas.openxmlformats.org/officeDocument/2006/relationships/notesSlide" Target="../notesSlides/notesSlide11.xml"/><Relationship Id="rId16" Type="http://schemas.openxmlformats.org/officeDocument/2006/relationships/image" Target="../media/image38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0.png"/><Relationship Id="rId11" Type="http://schemas.openxmlformats.org/officeDocument/2006/relationships/image" Target="../media/image330.png"/><Relationship Id="rId5" Type="http://schemas.openxmlformats.org/officeDocument/2006/relationships/image" Target="../media/image270.png"/><Relationship Id="rId15" Type="http://schemas.openxmlformats.org/officeDocument/2006/relationships/image" Target="../media/image370.png"/><Relationship Id="rId10" Type="http://schemas.openxmlformats.org/officeDocument/2006/relationships/image" Target="../media/image320.png"/><Relationship Id="rId4" Type="http://schemas.openxmlformats.org/officeDocument/2006/relationships/image" Target="../media/image38.png"/><Relationship Id="rId9" Type="http://schemas.openxmlformats.org/officeDocument/2006/relationships/image" Target="../media/image310.png"/><Relationship Id="rId14" Type="http://schemas.openxmlformats.org/officeDocument/2006/relationships/image" Target="../media/image36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2.jpe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0.png"/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0.png"/><Relationship Id="rId5" Type="http://schemas.openxmlformats.org/officeDocument/2006/relationships/image" Target="../media/image26.png"/><Relationship Id="rId10" Type="http://schemas.openxmlformats.org/officeDocument/2006/relationships/image" Target="../media/image29.png"/><Relationship Id="rId4" Type="http://schemas.openxmlformats.org/officeDocument/2006/relationships/image" Target="../media/image25.png"/><Relationship Id="rId9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0.png"/><Relationship Id="rId3" Type="http://schemas.openxmlformats.org/officeDocument/2006/relationships/image" Target="../media/image2.jpeg"/><Relationship Id="rId7" Type="http://schemas.openxmlformats.org/officeDocument/2006/relationships/image" Target="../media/image15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0.png"/><Relationship Id="rId10" Type="http://schemas.openxmlformats.org/officeDocument/2006/relationships/image" Target="../media/image271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2.jpe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7594" y="1347232"/>
            <a:ext cx="4533858" cy="5408775"/>
          </a:xfrm>
        </p:spPr>
        <p:txBody>
          <a:bodyPr>
            <a:noAutofit/>
          </a:bodyPr>
          <a:lstStyle/>
          <a:p>
            <a:r>
              <a:rPr lang="pt-PT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Extensão da trigonometria a ângulos retos</a:t>
            </a:r>
            <a:br>
              <a:rPr lang="pt-PT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PT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obtusos e resolução de triângulos</a:t>
            </a:r>
            <a:endParaRPr lang="en-US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353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Resolução de triângulos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985704" y="1474242"/>
                <a:ext cx="7231195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Chama-se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“</a:t>
                </a:r>
                <a:r>
                  <a:rPr lang="pt-PT" b="1" dirty="0" smtClean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resolução do triângulo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[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𝑨𝑩𝑪</m:t>
                    </m:r>
                    <m:r>
                      <a:rPr lang="pt-PT" b="1" i="1" dirty="0" smtClean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” ao procedimento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que consiste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:r>
                  <a:rPr lang="pt-PT" u="sng" dirty="0" smtClean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determinar as medidas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, que não são conhecidas, do comprimento dos lados e/ou da amplitude dos ângulos internos do triângulo.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704" y="1474242"/>
                <a:ext cx="7231195" cy="1754326"/>
              </a:xfrm>
              <a:prstGeom prst="rect">
                <a:avLst/>
              </a:prstGeom>
              <a:blipFill rotWithShape="1">
                <a:blip r:embed="rId4"/>
                <a:stretch>
                  <a:fillRect l="-759" r="-675" b="-173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431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Resolução de triângulos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3931150"/>
                  </p:ext>
                </p:extLst>
              </p:nvPr>
            </p:nvGraphicFramePr>
            <p:xfrm>
              <a:off x="1018847" y="831635"/>
              <a:ext cx="7264541" cy="551949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9659"/>
                    <a:gridCol w="5634882"/>
                  </a:tblGrid>
                  <a:tr h="4622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Dados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Procedimentos (sugestão)</a:t>
                          </a:r>
                        </a:p>
                      </a:txBody>
                      <a:tcPr anchor="ctr"/>
                    </a:tc>
                  </a:tr>
                  <a:tr h="1141960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ângulos e um lado.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terceiro ângulo obtém-se a partir da fórmula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𝐵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𝐶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=180</m:t>
                              </m:r>
                              <m:r>
                                <a:rPr lang="pt-PT" sz="1800" b="0" i="1" dirty="0" smtClean="0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.</m:t>
                              </m:r>
                            </m:oMath>
                          </a14:m>
                          <a:endParaRPr lang="pt-PT" sz="18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Os outros lados obtêm-se aplicando o Teorema dos Senos.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/>
                    </a:tc>
                  </a:tr>
                  <a:tr h="1141960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lados e o ângulo por eles formado.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terceiro lado e um dos ângulos obtém-se aplicando o Teorema dos Cossenos.</a:t>
                          </a:r>
                        </a:p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terceiro ângulo obtém-se a partir da fórmula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𝐵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𝐶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=180</m:t>
                              </m:r>
                              <m:r>
                                <a:rPr lang="pt-PT" sz="1800" b="0" i="1" dirty="0" smtClean="0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  <m:r>
                                <a:rPr lang="pt-PT" sz="1800" b="0" i="0" dirty="0" smtClean="0">
                                  <a:latin typeface="Cambria Math"/>
                                  <a:cs typeface="Arial" pitchFamily="34" charset="0"/>
                                </a:rPr>
                                <m:t>.</m:t>
                              </m:r>
                            </m:oMath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/>
                    </a:tc>
                  </a:tr>
                  <a:tr h="1141960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Três lados.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Dois ângulos obtêm-se aplicando o Teorema dos Cossenos.</a:t>
                          </a:r>
                        </a:p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terceiro ângulo obtém-se a partir da fórmula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𝐵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𝐶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=180</m:t>
                              </m:r>
                              <m:r>
                                <a:rPr lang="pt-PT" sz="1800" b="0" i="1" dirty="0" smtClean="0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  <m:r>
                                <a:rPr lang="pt-PT" sz="1800" b="0" i="0" dirty="0" smtClean="0">
                                  <a:latin typeface="Cambria Math"/>
                                  <a:cs typeface="Arial" pitchFamily="34" charset="0"/>
                                </a:rPr>
                                <m:t>.</m:t>
                              </m:r>
                            </m:oMath>
                          </a14:m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/>
                    </a:tc>
                  </a:tr>
                  <a:tr h="1141960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lados e um ângulo diferente do ângulo por eles formado.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segundo ângulo e o terceiro lado obtêm-se aplicando o Teorema dos Senos.</a:t>
                          </a:r>
                        </a:p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• O terceiro ângulo obtém-se a partir da fórmula 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𝐵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+</m:t>
                              </m:r>
                              <m:acc>
                                <m:accPr>
                                  <m:chr m:val="̂"/>
                                  <m:ctrlP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accPr>
                                <m:e>
                                  <m:r>
                                    <a:rPr lang="pt-PT" sz="1800" b="0" i="1" dirty="0" smtClean="0">
                                      <a:latin typeface="Cambria Math"/>
                                      <a:cs typeface="Arial" pitchFamily="34" charset="0"/>
                                    </a:rPr>
                                    <m:t>𝐶</m:t>
                                  </m:r>
                                </m:e>
                              </m:acc>
                              <m:r>
                                <a:rPr lang="pt-PT" sz="1800" i="1" dirty="0" smtClean="0">
                                  <a:latin typeface="Cambria Math"/>
                                  <a:cs typeface="Arial" pitchFamily="34" charset="0"/>
                                </a:rPr>
                                <m:t>=180</m:t>
                              </m:r>
                              <m:r>
                                <a:rPr lang="pt-PT" sz="1800" b="0" i="1" dirty="0" smtClean="0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</m:oMath>
                          </a14:m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ela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33931150"/>
                  </p:ext>
                </p:extLst>
              </p:nvPr>
            </p:nvGraphicFramePr>
            <p:xfrm>
              <a:off x="1018847" y="831635"/>
              <a:ext cx="7264541" cy="551949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629659"/>
                    <a:gridCol w="5634882"/>
                  </a:tblGrid>
                  <a:tr h="46228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Dados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Procedimentos (sugestão)</a:t>
                          </a:r>
                        </a:p>
                      </a:txBody>
                      <a:tcPr anchor="ctr"/>
                    </a:tc>
                  </a:tr>
                  <a:tr h="1198055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ângulos e um lado.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8865" t="-38579" b="-329442"/>
                          </a:stretch>
                        </a:blipFill>
                      </a:tcPr>
                    </a:tc>
                  </a:tr>
                  <a:tr h="1198055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lados e o ângulo por eles formado.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8865" t="-139286" b="-231122"/>
                          </a:stretch>
                        </a:blipFill>
                      </a:tcPr>
                    </a:tc>
                  </a:tr>
                  <a:tr h="1198055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Três lados.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8865" t="-238071" b="-129949"/>
                          </a:stretch>
                        </a:blipFill>
                      </a:tcPr>
                    </a:tc>
                  </a:tr>
                  <a:tr h="1463040">
                    <a:tc>
                      <a:txBody>
                        <a:bodyPr/>
                        <a:lstStyle/>
                        <a:p>
                          <a:r>
                            <a:rPr lang="pt-PT" sz="1800" dirty="0" smtClean="0">
                              <a:latin typeface="Arial" pitchFamily="34" charset="0"/>
                              <a:cs typeface="Arial" pitchFamily="34" charset="0"/>
                            </a:rPr>
                            <a:t>Dois lados e um ângulo diferente do ângulo por eles formado.</a:t>
                          </a:r>
                          <a:endParaRPr lang="pt-PT" sz="18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>
                        <a:blipFill rotWithShape="1">
                          <a:blip r:embed="rId4"/>
                          <a:stretch>
                            <a:fillRect l="-28865" t="-277500" b="-6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36644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"/>
          <p:cNvSpPr/>
          <p:nvPr/>
        </p:nvSpPr>
        <p:spPr>
          <a:xfrm>
            <a:off x="971550" y="3134656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p:sp>
        <p:nvSpPr>
          <p:cNvPr id="2" name="Rectangle 1"/>
          <p:cNvSpPr/>
          <p:nvPr/>
        </p:nvSpPr>
        <p:spPr>
          <a:xfrm>
            <a:off x="987425" y="768221"/>
            <a:ext cx="7718443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tabLst>
                <a:tab pos="3408363" algn="l"/>
              </a:tabLst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Tendo em conta unicamente os dados da </a:t>
            </a: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figura, resolve o triângulo, apresentando os valores com </a:t>
            </a:r>
          </a:p>
          <a:p>
            <a:pPr>
              <a:lnSpc>
                <a:spcPct val="150000"/>
              </a:lnSpc>
              <a:tabLst>
                <a:tab pos="3408363" algn="l"/>
              </a:tabLst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aproximação às décimas. 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Em cálculos intermédios mantém </a:t>
            </a:r>
          </a:p>
          <a:p>
            <a:pPr>
              <a:lnSpc>
                <a:spcPct val="150000"/>
              </a:lnSpc>
            </a:pPr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3 casas decimais. 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0047" y="1223862"/>
            <a:ext cx="3945016" cy="21340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7101209" y="3795626"/>
                <a:ext cx="189827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⇒</m:t>
                      </m:r>
                      <m:acc>
                        <m:accPr>
                          <m:chr m:val="̅"/>
                          <m:ctrlP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ea typeface="Cambria Math"/>
                            </a:rPr>
                            <m:t>𝑨𝑩</m:t>
                          </m:r>
                        </m:e>
                      </m:acc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=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𝟏𝟔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,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𝟏𝟗𝟑</m:t>
                      </m:r>
                    </m:oMath>
                  </m:oMathPara>
                </a14:m>
                <a:endParaRPr lang="pt-PT" b="1" dirty="0">
                  <a:solidFill>
                    <a:srgbClr val="6AA342"/>
                  </a:solidFill>
                </a:endParaRPr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01209" y="3795626"/>
                <a:ext cx="1898277" cy="369332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965048" y="3795628"/>
                <a:ext cx="4377737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𝐴𝐵</m:t>
                              </m:r>
                            </m:e>
                          </m:acc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22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10</m:t>
                          </m:r>
                        </m:e>
                        <m:sup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−2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×22×10×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ea typeface="Cambria Math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43°</m:t>
                          </m:r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048" y="3795628"/>
                <a:ext cx="4377737" cy="3699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/>
              <p:cNvSpPr txBox="1"/>
              <p:nvPr/>
            </p:nvSpPr>
            <p:spPr>
              <a:xfrm>
                <a:off x="5159737" y="3795627"/>
                <a:ext cx="2071144" cy="3699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⇔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𝐴𝐵</m:t>
                              </m:r>
                            </m:e>
                          </m:acc>
                        </m:e>
                        <m:sup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pt-PT" b="0" i="1" smtClean="0">
                          <a:latin typeface="Cambria Math"/>
                        </a:rPr>
                        <m:t>=262,204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CaixaDe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9737" y="3795627"/>
                <a:ext cx="2071144" cy="3699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aixaDeTexto 2"/>
              <p:cNvSpPr txBox="1"/>
              <p:nvPr/>
            </p:nvSpPr>
            <p:spPr>
              <a:xfrm>
                <a:off x="998311" y="4277019"/>
                <a:ext cx="1829090" cy="6476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 43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°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16,193</m:t>
                          </m:r>
                        </m:den>
                      </m:f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 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𝛽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CaixaDeTexto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8311" y="4277019"/>
                <a:ext cx="1829090" cy="64761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/>
              <p:cNvSpPr txBox="1"/>
              <p:nvPr/>
            </p:nvSpPr>
            <p:spPr>
              <a:xfrm>
                <a:off x="2686711" y="4282461"/>
                <a:ext cx="2656240" cy="64203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  <a:ea typeface="Cambria Math"/>
                        </a:rPr>
                        <m:t>sen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10×</m:t>
                          </m:r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ea typeface="Cambria Math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 43°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16,193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CaixaDeTexto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6711" y="4282461"/>
                <a:ext cx="2656240" cy="642035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CaixaDeTexto 25"/>
              <p:cNvSpPr txBox="1"/>
              <p:nvPr/>
            </p:nvSpPr>
            <p:spPr>
              <a:xfrm>
                <a:off x="5290350" y="4418812"/>
                <a:ext cx="194053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</a:rPr>
                        <m:t>⇔</m:t>
                      </m:r>
                      <m:r>
                        <m:rPr>
                          <m:sty m:val="p"/>
                        </m:rPr>
                        <a:rPr lang="pt-PT" b="0" i="0" smtClean="0">
                          <a:latin typeface="Cambria Math"/>
                          <a:ea typeface="Cambria Math"/>
                        </a:rPr>
                        <m:t>sen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𝛽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=0,421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CaixaDeTexto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0350" y="4418812"/>
                <a:ext cx="1940531" cy="369332"/>
              </a:xfrm>
              <a:prstGeom prst="rect">
                <a:avLst/>
              </a:prstGeom>
              <a:blipFill rotWithShape="1">
                <a:blip r:embed="rId10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ixaDeTexto 13"/>
              <p:cNvSpPr txBox="1"/>
              <p:nvPr/>
            </p:nvSpPr>
            <p:spPr>
              <a:xfrm>
                <a:off x="3431780" y="5125834"/>
                <a:ext cx="155523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𝜷</m:t>
                      </m:r>
                      <m:r>
                        <a:rPr lang="pt-PT" b="1" i="1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𝟐𝟒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,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𝟖𝟗𝟖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pt-PT" b="1" dirty="0">
                  <a:solidFill>
                    <a:srgbClr val="6AA342"/>
                  </a:solidFill>
                </a:endParaRPr>
              </a:p>
            </p:txBody>
          </p:sp>
        </mc:Choice>
        <mc:Fallback xmlns="">
          <p:sp>
            <p:nvSpPr>
              <p:cNvPr id="14" name="CaixaDeTexto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31780" y="5125834"/>
                <a:ext cx="1555234" cy="369332"/>
              </a:xfrm>
              <a:prstGeom prst="rect">
                <a:avLst/>
              </a:prstGeom>
              <a:blipFill rotWithShape="1">
                <a:blip r:embed="rId11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1075842" y="5126067"/>
                <a:ext cx="248786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 smtClean="0">
                        <a:latin typeface="Cambria Math"/>
                        <a:ea typeface="Cambria Math"/>
                      </a:rPr>
                      <m:t>𝛽</m:t>
                    </m:r>
                    <m:r>
                      <a:rPr lang="pt-PT" b="0" i="1" smtClean="0"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pt-PT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pt-PT" b="0" i="1" smtClean="0">
                            <a:latin typeface="Cambria Math"/>
                            <a:ea typeface="Cambria Math"/>
                          </a:rPr>
                          <m:t>𝑠𝑒𝑛</m:t>
                        </m:r>
                      </m:e>
                      <m:sup>
                        <m:r>
                          <a:rPr lang="pt-PT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sup>
                    </m:sSup>
                    <m:r>
                      <a:rPr lang="pt-PT" b="0" i="1" smtClean="0">
                        <a:latin typeface="Cambria Math"/>
                        <a:ea typeface="Cambria Math"/>
                      </a:rPr>
                      <m:t>(0,421)</m:t>
                    </m:r>
                  </m:oMath>
                </a14:m>
                <a:r>
                  <a:rPr lang="pt-PT" dirty="0" smtClean="0"/>
                  <a:t>, logo</a:t>
                </a:r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842" y="5126067"/>
                <a:ext cx="2487861" cy="369332"/>
              </a:xfrm>
              <a:prstGeom prst="rect">
                <a:avLst/>
              </a:prstGeom>
              <a:blipFill rotWithShape="1">
                <a:blip r:embed="rId12"/>
                <a:stretch>
                  <a:fillRect l="-489" t="-8333" r="-1467" b="-2666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aixaDeTexto 14"/>
              <p:cNvSpPr txBox="1"/>
              <p:nvPr/>
            </p:nvSpPr>
            <p:spPr>
              <a:xfrm>
                <a:off x="1022368" y="5605123"/>
                <a:ext cx="2825389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</a:rPr>
                        <m:t>180</m:t>
                      </m:r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°=24,898°+43°+</m:t>
                      </m:r>
                      <m:acc>
                        <m:accPr>
                          <m:chr m:val="̂"/>
                          <m:ctrlPr>
                            <a:rPr lang="pt-PT" b="0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ac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CaixaDeTexto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368" y="5605123"/>
                <a:ext cx="2825389" cy="369332"/>
              </a:xfrm>
              <a:prstGeom prst="rect">
                <a:avLst/>
              </a:prstGeom>
              <a:blipFill rotWithShape="1">
                <a:blip r:embed="rId13"/>
                <a:stretch>
                  <a:fillRect t="-6557" r="-86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CaixaDeTexto 16"/>
              <p:cNvSpPr txBox="1"/>
              <p:nvPr/>
            </p:nvSpPr>
            <p:spPr>
              <a:xfrm>
                <a:off x="3639083" y="5605123"/>
                <a:ext cx="312835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</a:rPr>
                        <m:t>⇔</m:t>
                      </m:r>
                      <m:acc>
                        <m:accPr>
                          <m:chr m:val="̂"/>
                          <m:ctrlPr>
                            <a:rPr lang="pt-PT" i="1" smtClean="0">
                              <a:latin typeface="Cambria Math"/>
                              <a:ea typeface="Cambria Math"/>
                            </a:rPr>
                          </m:ctrlPr>
                        </m:accPr>
                        <m:e>
                          <m:r>
                            <a:rPr lang="pt-PT" i="1" smtClean="0">
                              <a:latin typeface="Cambria Math"/>
                              <a:ea typeface="Cambria Math"/>
                            </a:rPr>
                            <m:t>𝛼</m:t>
                          </m:r>
                        </m:e>
                      </m:acc>
                      <m:r>
                        <a:rPr lang="pt-PT" b="0" i="1" smtClean="0">
                          <a:latin typeface="Cambria Math"/>
                          <a:ea typeface="Cambria Math"/>
                        </a:rPr>
                        <m:t>=180°−24,898°−43°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7" name="CaixaDeTexto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9083" y="5605123"/>
                <a:ext cx="3128357" cy="369332"/>
              </a:xfrm>
              <a:prstGeom prst="rect">
                <a:avLst/>
              </a:prstGeom>
              <a:blipFill rotWithShape="1">
                <a:blip r:embed="rId14"/>
                <a:stretch>
                  <a:fillRect t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ixaDeTexto 17"/>
              <p:cNvSpPr txBox="1"/>
              <p:nvPr/>
            </p:nvSpPr>
            <p:spPr>
              <a:xfrm>
                <a:off x="6683828" y="5605123"/>
                <a:ext cx="199766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</a:rPr>
                        <m:t>⇔</m:t>
                      </m:r>
                      <m:acc>
                        <m:accPr>
                          <m:chr m:val="̂"/>
                          <m:ctrlP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b="1" i="1" smtClean="0">
                              <a:solidFill>
                                <a:srgbClr val="6AA342"/>
                              </a:solidFill>
                              <a:latin typeface="Cambria Math"/>
                              <a:ea typeface="Cambria Math"/>
                            </a:rPr>
                            <m:t>𝜶</m:t>
                          </m:r>
                        </m:e>
                      </m:acc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=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𝟏𝟏𝟐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,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</a:rPr>
                        <m:t>𝟏𝟎𝟐</m:t>
                      </m:r>
                      <m:r>
                        <a:rPr lang="pt-PT" b="1" i="1" smtClean="0">
                          <a:solidFill>
                            <a:srgbClr val="6AA342"/>
                          </a:solidFill>
                          <a:latin typeface="Cambria Math"/>
                          <a:ea typeface="Cambria Math"/>
                        </a:rPr>
                        <m:t>°</m:t>
                      </m:r>
                    </m:oMath>
                  </m:oMathPara>
                </a14:m>
                <a:endParaRPr lang="pt-PT" b="1" dirty="0">
                  <a:solidFill>
                    <a:srgbClr val="6AA342"/>
                  </a:solidFill>
                </a:endParaRPr>
              </a:p>
            </p:txBody>
          </p:sp>
        </mc:Choice>
        <mc:Fallback xmlns="">
          <p:sp>
            <p:nvSpPr>
              <p:cNvPr id="18" name="CaixaDeTexto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3828" y="5605123"/>
                <a:ext cx="1997663" cy="369332"/>
              </a:xfrm>
              <a:prstGeom prst="rect">
                <a:avLst/>
              </a:prstGeom>
              <a:blipFill rotWithShape="1">
                <a:blip r:embed="rId15"/>
                <a:stretch>
                  <a:fillRect t="-655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1075842" y="6096252"/>
                <a:ext cx="423064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pt-PT" b="1" dirty="0" smtClean="0">
                    <a:solidFill>
                      <a:srgbClr val="0D677A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R: </a:t>
                </a:r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pt-PT" b="1" i="1" smtClean="0">
                            <a:solidFill>
                              <a:srgbClr val="0D677A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pt-PT" b="1" i="1" smtClean="0">
                            <a:solidFill>
                              <a:srgbClr val="0D677A"/>
                            </a:solidFill>
                            <a:latin typeface="Cambria Math"/>
                            <a:ea typeface="Cambria Math"/>
                          </a:rPr>
                          <m:t>𝜶</m:t>
                        </m:r>
                      </m:e>
                    </m:acc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=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𝟏𝟏𝟐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,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𝟏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pt-PT" b="1" dirty="0" smtClean="0">
                    <a:solidFill>
                      <a:srgbClr val="0D677A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𝜷</m:t>
                    </m:r>
                    <m:r>
                      <a:rPr lang="pt-PT" b="1" i="1" dirty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≈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𝟐𝟒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,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𝟗</m:t>
                    </m:r>
                    <m:r>
                      <a:rPr lang="pt-PT" b="1" i="1" dirty="0" smtClean="0">
                        <a:solidFill>
                          <a:srgbClr val="0D677A"/>
                        </a:solidFill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pt-PT" b="1" dirty="0" smtClean="0">
                    <a:solidFill>
                      <a:srgbClr val="0D677A"/>
                    </a:solidFill>
                  </a:rPr>
                  <a:t> e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b="1" i="1" smtClean="0">
                            <a:solidFill>
                              <a:srgbClr val="0D677A"/>
                            </a:solidFill>
                            <a:latin typeface="Cambria Math"/>
                          </a:rPr>
                        </m:ctrlPr>
                      </m:accPr>
                      <m:e>
                        <m:r>
                          <a:rPr lang="pt-PT" b="1" i="1" smtClean="0">
                            <a:solidFill>
                              <a:srgbClr val="0D677A"/>
                            </a:solidFill>
                            <a:latin typeface="Cambria Math"/>
                          </a:rPr>
                          <m:t>𝑨𝑩</m:t>
                        </m:r>
                      </m:e>
                    </m:acc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=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𝟏𝟔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,</m:t>
                    </m:r>
                    <m:r>
                      <a:rPr lang="pt-PT" b="1" i="1" smtClean="0">
                        <a:solidFill>
                          <a:srgbClr val="0D677A"/>
                        </a:solidFill>
                        <a:latin typeface="Cambria Math"/>
                      </a:rPr>
                      <m:t>𝟐</m:t>
                    </m:r>
                  </m:oMath>
                </a14:m>
                <a:r>
                  <a:rPr lang="pt-PT" b="1" dirty="0" smtClean="0">
                    <a:solidFill>
                      <a:srgbClr val="0D677A"/>
                    </a:solidFill>
                  </a:rPr>
                  <a:t>.</a:t>
                </a:r>
                <a:endParaRPr lang="pt-PT" b="1" dirty="0">
                  <a:solidFill>
                    <a:srgbClr val="0D677A"/>
                  </a:solidFill>
                </a:endParaRPr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842" y="6096252"/>
                <a:ext cx="4230645" cy="369332"/>
              </a:xfrm>
              <a:prstGeom prst="rect">
                <a:avLst/>
              </a:prstGeom>
              <a:blipFill rotWithShape="1">
                <a:blip r:embed="rId16"/>
                <a:stretch>
                  <a:fillRect l="-1153" t="-9836" r="-288" b="-24590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9252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4" grpId="0"/>
      <p:bldP spid="25" grpId="0"/>
      <p:bldP spid="3" grpId="0"/>
      <p:bldP spid="5" grpId="0"/>
      <p:bldP spid="26" grpId="0"/>
      <p:bldP spid="14" grpId="0"/>
      <p:bldP spid="27" grpId="0"/>
      <p:bldP spid="15" grpId="0"/>
      <p:bldP spid="17" grpId="0"/>
      <p:bldP spid="18" grpId="0"/>
      <p:bldP spid="2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Lei dos Senos ou Analogia dos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10"/>
              <p:cNvSpPr txBox="1"/>
              <p:nvPr/>
            </p:nvSpPr>
            <p:spPr>
              <a:xfrm>
                <a:off x="2251237" y="4059867"/>
                <a:ext cx="4643639" cy="1346042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Num triângulo acutângulo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tem-se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𝛼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𝑎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𝛽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𝑏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el-GR" i="1" dirty="0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𝛾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51237" y="4059867"/>
                <a:ext cx="4643639" cy="1346042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540" y="1385332"/>
            <a:ext cx="2691031" cy="224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9182" y="782685"/>
            <a:ext cx="3660401" cy="2240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"/>
          <p:cNvSpPr/>
          <p:nvPr/>
        </p:nvSpPr>
        <p:spPr>
          <a:xfrm>
            <a:off x="971550" y="3688935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987425" y="4428480"/>
                <a:ext cx="2391232" cy="6370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(57°)</m:t>
                          </m:r>
                        </m:num>
                        <m:den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𝐴𝐵</m:t>
                              </m:r>
                            </m:e>
                          </m:acc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30°</m:t>
                              </m:r>
                            </m:e>
                          </m:d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7425" y="4428480"/>
                <a:ext cx="2391232" cy="637034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3211907" y="4408302"/>
                <a:ext cx="2629886" cy="669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acc>
                        <m:accPr>
                          <m:chr m:val="̅"/>
                          <m:ctrlPr>
                            <a:rPr lang="pt-PT" i="1" smtClean="0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/>
                            </a:rPr>
                            <m:t>𝐴𝐵</m:t>
                          </m:r>
                        </m:e>
                      </m:acc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10×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57°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30°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1907" y="4408302"/>
                <a:ext cx="2629886" cy="669094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5684133" y="4562042"/>
                <a:ext cx="1612749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acc>
                        <m:accPr>
                          <m:chr m:val="̅"/>
                          <m:ctrlPr>
                            <a:rPr lang="pt-PT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/>
                            </a:rPr>
                            <m:t>𝐴𝐵</m:t>
                          </m:r>
                        </m:e>
                      </m:acc>
                      <m:r>
                        <a:rPr lang="pt-PT" i="1">
                          <a:latin typeface="Cambria Math"/>
                        </a:rPr>
                        <m:t>=16,8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84133" y="4562042"/>
                <a:ext cx="1612749" cy="36990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3"/>
              <p:cNvSpPr txBox="1"/>
              <p:nvPr/>
            </p:nvSpPr>
            <p:spPr>
              <a:xfrm>
                <a:off x="999011" y="783987"/>
                <a:ext cx="7306129" cy="26510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Considera o triângulo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𝐴𝐵𝐶</m:t>
                        </m:r>
                      </m:e>
                    </m:d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figura.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Sabe-se que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𝐶</m:t>
                    </m:r>
                    <m:acc>
                      <m:accPr>
                        <m:chr m:val="̂"/>
                        <m:ctrlPr>
                          <a:rPr lang="pt-PT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𝐵</m:t>
                    </m:r>
                    <m:r>
                      <a:rPr lang="pt-PT" i="1">
                        <a:latin typeface="Cambria Math"/>
                      </a:rPr>
                      <m:t>=30°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𝐵</m:t>
                    </m:r>
                    <m:acc>
                      <m:accPr>
                        <m:chr m:val="̂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𝐴</m:t>
                    </m:r>
                    <m:r>
                      <a:rPr lang="pt-PT" i="1">
                        <a:latin typeface="Cambria Math"/>
                      </a:rPr>
                      <m:t>=57°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𝐵𝐶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=10</m:t>
                    </m:r>
                  </m:oMath>
                </a14:m>
                <a:endParaRPr lang="pt-PT" dirty="0"/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apresentando o valor com aproximação às décimas.</a:t>
                </a:r>
              </a:p>
            </p:txBody>
          </p:sp>
        </mc:Choice>
        <mc:Fallback xmlns="">
          <p:sp>
            <p:nvSpPr>
              <p:cNvPr id="15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11" y="783987"/>
                <a:ext cx="7306129" cy="2651047"/>
              </a:xfrm>
              <a:prstGeom prst="rect">
                <a:avLst/>
              </a:prstGeom>
              <a:blipFill rotWithShape="1">
                <a:blip r:embed="rId8"/>
                <a:stretch>
                  <a:fillRect l="-751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3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Lei dos Senos ou Analogia dos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Senos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0"/>
              <p:cNvSpPr txBox="1"/>
              <p:nvPr/>
            </p:nvSpPr>
            <p:spPr>
              <a:xfrm>
                <a:off x="4025609" y="1200666"/>
                <a:ext cx="4643639" cy="1346042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Num triângulo acutângulo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tem-se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𝛼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𝑎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𝛽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𝑏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 i="0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el-GR" i="1" dirty="0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𝛾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𝑐</m:t>
                          </m:r>
                        </m:den>
                      </m:f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5609" y="1200666"/>
                <a:ext cx="4643639" cy="1346042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ângulo 17"/>
          <p:cNvSpPr/>
          <p:nvPr/>
        </p:nvSpPr>
        <p:spPr>
          <a:xfrm>
            <a:off x="971549" y="3320362"/>
            <a:ext cx="76977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54000">
              <a:buClr>
                <a:srgbClr val="6AA342"/>
              </a:buClr>
              <a:buFont typeface="Wingdings" pitchFamily="2" charset="2"/>
              <a:buChar char="§"/>
            </a:pP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Extensão da definição do seno aos </a:t>
            </a:r>
            <a:r>
              <a:rPr lang="pt-P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ângulos </a:t>
            </a: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retos e obtusos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0"/>
              <p:cNvSpPr txBox="1"/>
              <p:nvPr/>
            </p:nvSpPr>
            <p:spPr>
              <a:xfrm>
                <a:off x="1320801" y="5401889"/>
                <a:ext cx="2298700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PT">
                          <a:latin typeface="Cambria Math"/>
                          <a:cs typeface="Arial" pitchFamily="34" charset="0"/>
                        </a:rPr>
                        <m:t>sen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 </m:t>
                      </m:r>
                      <m:d>
                        <m:d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90°</m:t>
                          </m:r>
                        </m:e>
                      </m:d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=1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1" y="5401889"/>
                <a:ext cx="2298700" cy="531209"/>
              </a:xfrm>
              <a:prstGeom prst="round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ângulo 20"/>
          <p:cNvSpPr/>
          <p:nvPr/>
        </p:nvSpPr>
        <p:spPr>
          <a:xfrm>
            <a:off x="973006" y="3947351"/>
            <a:ext cx="7243894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Para que a </a:t>
            </a:r>
            <a:r>
              <a:rPr lang="pt-P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Lei dos Senos se verifique em triângulos </a:t>
            </a: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retângulos ou obtusângulos, define-se:</a:t>
            </a:r>
            <a:endParaRPr lang="pt-PT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0"/>
              <p:cNvSpPr txBox="1"/>
              <p:nvPr/>
            </p:nvSpPr>
            <p:spPr>
              <a:xfrm>
                <a:off x="4820398" y="5402167"/>
                <a:ext cx="3386248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smtClean="0">
                        <a:latin typeface="Cambria Math"/>
                        <a:cs typeface="Arial" pitchFamily="34" charset="0"/>
                      </a:rPr>
                      <m:t>sen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𝛼</m:t>
                        </m:r>
                      </m:e>
                    </m:d>
                    <m:r>
                      <a:rPr lang="pt-PT" b="0" i="1" smtClean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pt-PT">
                        <a:latin typeface="Cambria Math"/>
                        <a:cs typeface="Arial" pitchFamily="34" charset="0"/>
                      </a:rPr>
                      <m:t>sen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 </m:t>
                    </m:r>
                    <m:d>
                      <m:dPr>
                        <m:ctrlPr>
                          <a:rPr lang="pt-PT" i="1">
                            <a:latin typeface="Cambria Math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180°−</m:t>
                        </m:r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𝛼</m:t>
                        </m:r>
                      </m:e>
                    </m:d>
                  </m:oMath>
                </a14:m>
                <a:r>
                  <a:rPr lang="pt-PT" dirty="0" smtClean="0">
                    <a:latin typeface="Cambria Math"/>
                    <a:cs typeface="Arial" pitchFamily="34" charset="0"/>
                  </a:rPr>
                  <a:t> </a:t>
                </a:r>
                <a:endParaRPr lang="pt-PT" dirty="0"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3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398" y="5402167"/>
                <a:ext cx="3386248" cy="531209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Rectângulo 23"/>
          <p:cNvSpPr/>
          <p:nvPr/>
        </p:nvSpPr>
        <p:spPr>
          <a:xfrm>
            <a:off x="1244599" y="4938758"/>
            <a:ext cx="322579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Seno de um ângulo reto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ângulo 24"/>
              <p:cNvSpPr/>
              <p:nvPr/>
            </p:nvSpPr>
            <p:spPr>
              <a:xfrm>
                <a:off x="4807698" y="4950868"/>
                <a:ext cx="3409201" cy="480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4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itchFamily="34" charset="0"/>
                    <a:cs typeface="Arial" panose="020B0604020202020204" pitchFamily="34" charset="0"/>
                  </a:rPr>
                  <a:t>Seno de um ângulo obtuso</a:t>
                </a:r>
                <a14:m>
                  <m:oMath xmlns:m="http://schemas.openxmlformats.org/officeDocument/2006/math">
                    <m:r>
                      <a:rPr lang="pt-PT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pt-PT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𝛼</m:t>
                    </m:r>
                  </m:oMath>
                </a14:m>
                <a:endParaRPr lang="pt-PT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5" name="Rec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698" y="4950868"/>
                <a:ext cx="3409201" cy="480131"/>
              </a:xfrm>
              <a:prstGeom prst="rect">
                <a:avLst/>
              </a:prstGeom>
              <a:blipFill rotWithShape="1">
                <a:blip r:embed="rId7"/>
                <a:stretch>
                  <a:fillRect l="-1610" b="-101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599" y="712492"/>
            <a:ext cx="2247900" cy="2657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323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20" grpId="0" animBg="1"/>
      <p:bldP spid="21" grpId="0"/>
      <p:bldP spid="23" grpId="0" animBg="1"/>
      <p:bldP spid="24" grpId="0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43" y="838121"/>
            <a:ext cx="4429125" cy="211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3"/>
              <p:cNvSpPr txBox="1"/>
              <p:nvPr/>
            </p:nvSpPr>
            <p:spPr>
              <a:xfrm>
                <a:off x="999011" y="783987"/>
                <a:ext cx="7306129" cy="2601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Considera o triângulo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𝐴𝐵𝐶</m:t>
                        </m:r>
                      </m:e>
                    </m:d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figura.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Sabe-se que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𝐴</m:t>
                    </m:r>
                    <m:acc>
                      <m:accPr>
                        <m:chr m:val="̂"/>
                        <m:ctrlPr>
                          <a:rPr lang="pt-PT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pt-PT" b="0" i="1" smtClean="0">
                        <a:latin typeface="Cambria Math"/>
                      </a:rPr>
                      <m:t>𝐶</m:t>
                    </m:r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1</m:t>
                    </m:r>
                    <m:r>
                      <a:rPr lang="pt-PT" i="1">
                        <a:latin typeface="Cambria Math"/>
                      </a:rPr>
                      <m:t>3</m:t>
                    </m:r>
                    <m:r>
                      <a:rPr lang="pt-PT" b="0" i="1" smtClean="0">
                        <a:latin typeface="Cambria Math"/>
                      </a:rPr>
                      <m:t>5</m:t>
                    </m:r>
                    <m:r>
                      <a:rPr lang="pt-PT" i="1">
                        <a:latin typeface="Cambria Math"/>
                      </a:rPr>
                      <m:t>°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4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</m:t>
                        </m:r>
                        <m:r>
                          <a:rPr lang="pt-PT" i="1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7</m:t>
                    </m:r>
                  </m:oMath>
                </a14:m>
                <a:endParaRPr lang="pt-PT" dirty="0"/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𝐵𝐶</m:t>
                        </m:r>
                      </m:e>
                    </m:acc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apresentando o valor com aproximação às décimas.</a:t>
                </a:r>
              </a:p>
            </p:txBody>
          </p:sp>
        </mc:Choice>
        <mc:Fallback xmlns="">
          <p:sp>
            <p:nvSpPr>
              <p:cNvPr id="15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11" y="783987"/>
                <a:ext cx="7306129" cy="2601097"/>
              </a:xfrm>
              <a:prstGeom prst="rect">
                <a:avLst/>
              </a:prstGeom>
              <a:blipFill rotWithShape="1">
                <a:blip r:embed="rId5"/>
                <a:stretch>
                  <a:fillRect l="-751" b="-9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2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"/>
          <p:cNvSpPr/>
          <p:nvPr/>
        </p:nvSpPr>
        <p:spPr>
          <a:xfrm>
            <a:off x="742944" y="3492987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715275" y="4156330"/>
                <a:ext cx="2646815" cy="6639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(135°)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𝐵</m:t>
                              </m:r>
                              <m:acc>
                                <m:accPr>
                                  <m:chr m:val="̂"/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𝐶</m:t>
                                  </m:r>
                                </m:e>
                              </m:acc>
                              <m:r>
                                <a:rPr lang="pt-PT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</m:d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75" y="4156330"/>
                <a:ext cx="2646815" cy="6639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3324053" y="4167216"/>
                <a:ext cx="3378617" cy="6288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r>
                        <m:rPr>
                          <m:sty m:val="p"/>
                        </m:rPr>
                        <a:rPr lang="pt-PT">
                          <a:latin typeface="Cambria Math"/>
                          <a:cs typeface="Arial" pitchFamily="34" charset="0"/>
                        </a:rPr>
                        <m:t>sen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 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𝐵</m:t>
                          </m:r>
                          <m:acc>
                            <m:accPr>
                              <m:chr m:val="̂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𝐶</m:t>
                              </m:r>
                            </m:e>
                          </m:acc>
                          <m:r>
                            <a:rPr lang="pt-PT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4</m:t>
                          </m:r>
                          <m:r>
                            <a:rPr lang="pt-PT" i="1">
                              <a:latin typeface="Cambria Math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135</m:t>
                              </m:r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</m:e>
                          </m:d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053" y="4167216"/>
                <a:ext cx="3378617" cy="62889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4"/>
              <p:cNvSpPr/>
              <p:nvPr/>
            </p:nvSpPr>
            <p:spPr>
              <a:xfrm>
                <a:off x="6502204" y="4118263"/>
                <a:ext cx="2420086" cy="6860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r>
                        <m:rPr>
                          <m:sty m:val="p"/>
                        </m:rPr>
                        <a:rPr lang="pt-PT">
                          <a:latin typeface="Cambria Math"/>
                          <a:cs typeface="Arial" pitchFamily="34" charset="0"/>
                        </a:rPr>
                        <m:t>sen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 </m:t>
                      </m:r>
                      <m:d>
                        <m:d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𝐵</m:t>
                          </m:r>
                          <m:acc>
                            <m:accPr>
                              <m:chr m:val="̂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𝐶</m:t>
                              </m:r>
                            </m:e>
                          </m:acc>
                          <m:r>
                            <a:rPr lang="pt-PT" i="1">
                              <a:latin typeface="Cambria Math"/>
                            </a:rPr>
                            <m:t>𝐴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>
                            <a:rPr lang="pt-PT" b="0" i="1" smtClean="0">
                              <a:latin typeface="Cambria Math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2204" y="4118263"/>
                <a:ext cx="2420086" cy="68608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/>
              <p:cNvSpPr txBox="1"/>
              <p:nvPr/>
            </p:nvSpPr>
            <p:spPr>
              <a:xfrm>
                <a:off x="761990" y="4964269"/>
                <a:ext cx="6694846" cy="3787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Logo,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𝐵</m:t>
                    </m:r>
                    <m:acc>
                      <m:accPr>
                        <m:chr m:val="̂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𝐴</m:t>
                    </m:r>
                    <m:r>
                      <a:rPr lang="pt-PT" i="1">
                        <a:latin typeface="Cambria Math"/>
                        <a:ea typeface="Cambria Math"/>
                      </a:rPr>
                      <m:t>≈</m:t>
                    </m:r>
                    <m:r>
                      <a:rPr lang="pt-PT" i="1">
                        <a:latin typeface="Cambria Math"/>
                      </a:rPr>
                      <m:t>23,83</m:t>
                    </m:r>
                    <m:r>
                      <a:rPr lang="pt-PT" i="1">
                        <a:latin typeface="Cambria Math"/>
                        <a:ea typeface="Cambria Math"/>
                      </a:rPr>
                      <m:t>°</m:t>
                    </m:r>
                  </m:oMath>
                </a14:m>
                <a:r>
                  <a:rPr lang="pt-PT" dirty="0" smtClean="0"/>
                  <a:t> e </a:t>
                </a: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𝐶</m:t>
                    </m:r>
                    <m:acc>
                      <m:accPr>
                        <m:chr m:val="̂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pt-PT" b="0" i="1" smtClean="0">
                        <a:latin typeface="Cambria Math"/>
                      </a:rPr>
                      <m:t>𝐵</m:t>
                    </m:r>
                    <m:r>
                      <a:rPr lang="pt-PT" i="1">
                        <a:latin typeface="Cambria Math"/>
                        <a:ea typeface="Cambria Math"/>
                      </a:rPr>
                      <m:t>≈</m:t>
                    </m:r>
                    <m:r>
                      <a:rPr lang="pt-PT" b="0" i="1" smtClean="0">
                        <a:latin typeface="Cambria Math"/>
                        <a:ea typeface="Cambria Math"/>
                      </a:rPr>
                      <m:t>180°−135°−</m:t>
                    </m:r>
                    <m:r>
                      <a:rPr lang="pt-PT" i="1">
                        <a:latin typeface="Cambria Math"/>
                      </a:rPr>
                      <m:t>23,83</m:t>
                    </m:r>
                    <m:r>
                      <a:rPr lang="pt-PT" i="1">
                        <a:latin typeface="Cambria Math"/>
                        <a:ea typeface="Cambria Math"/>
                      </a:rPr>
                      <m:t>°</m:t>
                    </m:r>
                    <m:r>
                      <a:rPr lang="pt-PT" b="0" i="1" smtClean="0">
                        <a:latin typeface="Cambria Math"/>
                        <a:ea typeface="Cambria Math"/>
                      </a:rPr>
                      <m:t>=21,17°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7" name="CaixaDeTexto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90" y="4964269"/>
                <a:ext cx="6694846" cy="378758"/>
              </a:xfrm>
              <a:prstGeom prst="rect">
                <a:avLst/>
              </a:prstGeom>
              <a:blipFill rotWithShape="1">
                <a:blip r:embed="rId9"/>
                <a:stretch>
                  <a:fillRect l="-820" t="-8065" b="-25806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aixaDeTexto 7"/>
          <p:cNvSpPr txBox="1"/>
          <p:nvPr/>
        </p:nvSpPr>
        <p:spPr>
          <a:xfrm>
            <a:off x="771995" y="547629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dirty="0" smtClean="0">
                <a:latin typeface="Arial" panose="020B0604020202020204" pitchFamily="34" charset="0"/>
                <a:cs typeface="Arial" panose="020B0604020202020204" pitchFamily="34" charset="0"/>
              </a:rPr>
              <a:t>Assim,</a:t>
            </a:r>
            <a:endParaRPr lang="pt-P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715275" y="5952516"/>
                <a:ext cx="2824043" cy="6351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(135°)</m:t>
                          </m:r>
                        </m:num>
                        <m:den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7</m:t>
                          </m:r>
                        </m:den>
                      </m:f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21,17</m:t>
                              </m:r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</a:rPr>
                                <m:t>°</m:t>
                              </m:r>
                            </m:e>
                          </m:d>
                        </m:num>
                        <m:den>
                          <m:acc>
                            <m:accPr>
                              <m:chr m:val="̅"/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𝐵𝐶</m:t>
                              </m:r>
                            </m:e>
                          </m:acc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275" y="5952516"/>
                <a:ext cx="2824043" cy="635174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20"/>
              <p:cNvSpPr/>
              <p:nvPr/>
            </p:nvSpPr>
            <p:spPr>
              <a:xfrm>
                <a:off x="3411141" y="5941630"/>
                <a:ext cx="2802114" cy="669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acc>
                        <m:accPr>
                          <m:chr m:val="̅"/>
                          <m:ctrlPr>
                            <a:rPr lang="pt-PT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𝐵𝐶</m:t>
                          </m:r>
                        </m:e>
                      </m:acc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1" smtClean="0">
                              <a:latin typeface="Cambria Math"/>
                            </a:rPr>
                            <m:t>7</m:t>
                          </m:r>
                          <m:r>
                            <a:rPr lang="pt-PT" i="1">
                              <a:latin typeface="Cambria Math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21,17</m:t>
                              </m:r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</m:e>
                          </m:d>
                        </m:num>
                        <m:den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sen</m:t>
                          </m:r>
                          <m:r>
                            <a:rPr lang="pt-PT" i="1">
                              <a:latin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135</m:t>
                              </m:r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°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1141" y="5941630"/>
                <a:ext cx="2802114" cy="66909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ângulo 22"/>
              <p:cNvSpPr/>
              <p:nvPr/>
            </p:nvSpPr>
            <p:spPr>
              <a:xfrm>
                <a:off x="6012614" y="6094034"/>
                <a:ext cx="1480405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acc>
                        <m:accPr>
                          <m:chr m:val="̅"/>
                          <m:ctrlPr>
                            <a:rPr lang="pt-PT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accPr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𝐵𝐶</m:t>
                          </m:r>
                        </m:e>
                      </m:acc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3,6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3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2614" y="6094034"/>
                <a:ext cx="1480405" cy="36990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6845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7" grpId="0"/>
      <p:bldP spid="8" grpId="0"/>
      <p:bldP spid="20" grpId="0" animBg="1"/>
      <p:bldP spid="21" grpId="0" animBg="1"/>
      <p:bldP spid="2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Lei dos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Cossenos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Teorema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de Carnot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10"/>
              <p:cNvSpPr txBox="1"/>
              <p:nvPr/>
            </p:nvSpPr>
            <p:spPr>
              <a:xfrm>
                <a:off x="2273009" y="3671724"/>
                <a:ext cx="4643639" cy="1818370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Num triângulo acutângulo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tem-se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𝑏𝑐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pt-PT" b="0" i="1" dirty="0" smtClean="0">
                  <a:latin typeface="Cambria Math"/>
                  <a:cs typeface="Arial" pitchFamily="34" charset="0"/>
                </a:endParaRP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𝑐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pt-PT" i="1" dirty="0">
                  <a:latin typeface="Cambria Math"/>
                  <a:cs typeface="Arial" pitchFamily="34" charset="0"/>
                </a:endParaRP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𝑏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el-GR" i="1" dirty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𝛾</m:t>
                          </m:r>
                        </m:e>
                      </m:func>
                    </m:oMath>
                  </m:oMathPara>
                </a14:m>
                <a:endParaRPr lang="pt-PT" i="1" dirty="0"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73009" y="3671724"/>
                <a:ext cx="4643639" cy="1818370"/>
              </a:xfrm>
              <a:prstGeom prst="round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826" y="1169432"/>
            <a:ext cx="2691031" cy="22439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2469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3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"/>
          <p:cNvSpPr/>
          <p:nvPr/>
        </p:nvSpPr>
        <p:spPr>
          <a:xfrm>
            <a:off x="1002054" y="3053352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ângulo 2"/>
              <p:cNvSpPr/>
              <p:nvPr/>
            </p:nvSpPr>
            <p:spPr>
              <a:xfrm>
                <a:off x="1002054" y="3851886"/>
                <a:ext cx="4177619" cy="4049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pt-PT" b="0" i="1" smtClean="0">
                              <a:latin typeface="Cambria Math"/>
                            </a:rPr>
                            <m:t>4</m:t>
                          </m:r>
                        </m:e>
                        <m:sup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2²+5²−2×2×5×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acc>
                                <m:accPr>
                                  <m:chr m:val="̂"/>
                                  <m:ctrlPr>
                                    <a:rPr lang="pt-PT" b="0" i="1" smtClean="0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b="0" i="1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2054" y="3851886"/>
                <a:ext cx="4177619" cy="404983"/>
              </a:xfrm>
              <a:prstGeom prst="rect">
                <a:avLst/>
              </a:prstGeom>
              <a:blipFill rotWithShape="1">
                <a:blip r:embed="rId4"/>
                <a:stretch>
                  <a:fillRect t="-454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ângulo 4"/>
              <p:cNvSpPr/>
              <p:nvPr/>
            </p:nvSpPr>
            <p:spPr>
              <a:xfrm>
                <a:off x="4832149" y="3673828"/>
                <a:ext cx="3182153" cy="64819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acc>
                                <m:accPr>
                                  <m:chr m:val="̂"/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0" smtClean="0">
                              <a:latin typeface="Cambria Math"/>
                            </a:rPr>
                            <m:t>4²−</m:t>
                          </m:r>
                          <m:sSup>
                            <m:sSup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pt-PT" b="0" i="0" smtClean="0">
                                  <a:latin typeface="Cambria Math"/>
                                </a:rPr>
                                <m:t>2</m:t>
                              </m:r>
                            </m:e>
                            <m:sup>
                              <m:r>
                                <a:rPr lang="pt-PT" b="0" i="0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b="0" i="0" smtClean="0">
                              <a:latin typeface="Cambria Math"/>
                            </a:rPr>
                            <m:t>−5²</m:t>
                          </m:r>
                        </m:num>
                        <m:den>
                          <m:r>
                            <a:rPr lang="pt-PT" b="0" i="0" smtClean="0">
                              <a:latin typeface="Cambria Math"/>
                            </a:rPr>
                            <m:t>−2</m:t>
                          </m:r>
                          <m:r>
                            <a:rPr lang="pt-PT" b="0" i="1" smtClean="0">
                              <a:latin typeface="Cambria Math"/>
                            </a:rPr>
                            <m:t>×2×5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5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32149" y="3673828"/>
                <a:ext cx="3182153" cy="6481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Rectângulo 20"/>
              <p:cNvSpPr/>
              <p:nvPr/>
            </p:nvSpPr>
            <p:spPr>
              <a:xfrm>
                <a:off x="1121044" y="5237618"/>
                <a:ext cx="2570447" cy="506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b="0" i="1" smtClean="0">
                        <a:latin typeface="Cambria Math" panose="02040503050406030204" pitchFamily="18" charset="0"/>
                      </a:rPr>
                      <m:t>𝐶</m:t>
                    </m:r>
                    <m:acc>
                      <m:accPr>
                        <m:chr m:val="̂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𝐴</m:t>
                        </m:r>
                      </m:e>
                    </m:acc>
                    <m:r>
                      <a:rPr lang="pt-PT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pt-PT" b="0" i="1" smtClean="0">
                        <a:latin typeface="Cambria Math" panose="02040503050406030204" pitchFamily="18" charset="0"/>
                      </a:rPr>
                      <m:t>=</m:t>
                    </m:r>
                    <m:func>
                      <m:funcPr>
                        <m:ctrlPr>
                          <a:rPr lang="pt-PT" b="0" i="1" smtClean="0">
                            <a:latin typeface="Cambria Math"/>
                          </a:rPr>
                        </m:ctrlPr>
                      </m:funcPr>
                      <m:fName>
                        <m:sSup>
                          <m:sSup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pt-PT" b="0" i="0" smtClean="0">
                                <a:latin typeface="Cambria Math" panose="02040503050406030204" pitchFamily="18" charset="0"/>
                              </a:rPr>
                              <m:t>cos</m:t>
                            </m:r>
                          </m:e>
                          <m:sup>
                            <m:r>
                              <a:rPr lang="pt-PT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fName>
                      <m:e>
                        <m:d>
                          <m:dPr>
                            <m:ctrlPr>
                              <a:rPr lang="pt-PT" b="0" i="1" smtClean="0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PT" b="0" i="1" smtClean="0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pt-PT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pt-PT" b="0" i="1" smtClean="0">
                                    <a:latin typeface="Cambria Math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pt-PT" b="0" i="1" smtClean="0">
                                    <a:latin typeface="Cambria Math"/>
                                  </a:rPr>
                                  <m:t>20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pt-PT" dirty="0" smtClean="0"/>
                  <a:t>,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logo 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1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044" y="5237618"/>
                <a:ext cx="2570447" cy="506870"/>
              </a:xfrm>
              <a:prstGeom prst="rect">
                <a:avLst/>
              </a:prstGeom>
              <a:blipFill rotWithShape="1">
                <a:blip r:embed="rId6"/>
                <a:stretch>
                  <a:fillRect r="-711" b="-6024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1022368" y="790575"/>
                <a:ext cx="4542871" cy="17030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Tendo em conta unicamente os dados 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figura, determina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amplitude do 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𝐶𝐴𝐵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com aproximação às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décimas.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2368" y="790575"/>
                <a:ext cx="4542871" cy="1703030"/>
              </a:xfrm>
              <a:prstGeom prst="rect">
                <a:avLst/>
              </a:prstGeom>
              <a:blipFill rotWithShape="1">
                <a:blip r:embed="rId8"/>
                <a:stretch>
                  <a:fillRect l="-1208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ângulo 10"/>
              <p:cNvSpPr/>
              <p:nvPr/>
            </p:nvSpPr>
            <p:spPr>
              <a:xfrm>
                <a:off x="3511821" y="5319956"/>
                <a:ext cx="1509709" cy="3787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 panose="02040503050406030204" pitchFamily="18" charset="0"/>
                        </a:rPr>
                        <m:t>𝐶</m:t>
                      </m:r>
                      <m:acc>
                        <m:accPr>
                          <m:chr m:val="̂"/>
                          <m:ctrlPr>
                            <a:rPr lang="pt-PT" i="1">
                              <a:latin typeface="Cambria Math"/>
                            </a:rPr>
                          </m:ctrlPr>
                        </m:accPr>
                        <m:e>
                          <m:r>
                            <a:rPr lang="pt-PT" i="1">
                              <a:latin typeface="Cambria Math"/>
                            </a:rPr>
                            <m:t>𝐴</m:t>
                          </m:r>
                        </m:e>
                      </m:acc>
                      <m:r>
                        <a:rPr lang="pt-PT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pt-PT" b="0" i="1" smtClean="0">
                          <a:latin typeface="Cambria Math"/>
                          <a:ea typeface="Cambria Math" panose="02040503050406030204" pitchFamily="18" charset="0"/>
                        </a:rPr>
                        <m:t>49,5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°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1821" y="5319956"/>
                <a:ext cx="1509709" cy="378758"/>
              </a:xfrm>
              <a:prstGeom prst="rect">
                <a:avLst/>
              </a:prstGeom>
              <a:blipFill rotWithShape="1">
                <a:blip r:embed="rId9"/>
                <a:stretch>
                  <a:fillRect t="-806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ângulo 16"/>
              <p:cNvSpPr/>
              <p:nvPr/>
            </p:nvSpPr>
            <p:spPr>
              <a:xfrm>
                <a:off x="4867629" y="4501389"/>
                <a:ext cx="2205989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  <m:acc>
                                <m:accPr>
                                  <m:chr m:val="̂"/>
                                  <m:ctrlPr>
                                    <a:rPr lang="pt-PT" i="1"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</m:acc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pt-PT" b="0" i="0" smtClean="0">
                              <a:latin typeface="Cambria Math"/>
                            </a:rPr>
                            <m:t>13</m:t>
                          </m:r>
                        </m:num>
                        <m:den>
                          <m:r>
                            <a:rPr lang="pt-PT" b="0" i="0" smtClean="0">
                              <a:latin typeface="Cambria Math"/>
                            </a:rPr>
                            <m:t>20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7" name="Rectâ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7629" y="4501389"/>
                <a:ext cx="2205989" cy="612732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1375" y="765175"/>
            <a:ext cx="33528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03350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21" grpId="0" animBg="1"/>
      <p:bldP spid="11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985705" y="220049"/>
            <a:ext cx="79883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Lei dos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Cossenos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ou </a:t>
            </a:r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Teorema </a:t>
            </a:r>
            <a:r>
              <a:rPr lang="pt-PT" sz="2600" b="1" dirty="0">
                <a:latin typeface="Arial" panose="020B0604020202020204" pitchFamily="34" charset="0"/>
                <a:cs typeface="Arial" panose="020B0604020202020204" pitchFamily="34" charset="0"/>
              </a:rPr>
              <a:t>de Carnot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579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Rectângulo 2"/>
          <p:cNvSpPr/>
          <p:nvPr/>
        </p:nvSpPr>
        <p:spPr>
          <a:xfrm>
            <a:off x="985705" y="3342497"/>
            <a:ext cx="7697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6700" indent="-254000">
              <a:buClr>
                <a:srgbClr val="6AA342"/>
              </a:buClr>
              <a:buFont typeface="Wingdings" pitchFamily="2" charset="2"/>
              <a:buChar char="§"/>
            </a:pP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Extensão da definição do </a:t>
            </a:r>
            <a:r>
              <a:rPr lang="pt-P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cosseno </a:t>
            </a: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aos </a:t>
            </a:r>
            <a:r>
              <a:rPr lang="pt-PT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ângulos </a:t>
            </a:r>
            <a:r>
              <a:rPr lang="pt-PT" sz="2000" b="1" dirty="0">
                <a:latin typeface="Arial" panose="020B0604020202020204" pitchFamily="34" charset="0"/>
                <a:cs typeface="Arial" panose="020B0604020202020204" pitchFamily="34" charset="0"/>
              </a:rPr>
              <a:t>retos e obtusos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0"/>
              <p:cNvSpPr txBox="1"/>
              <p:nvPr/>
            </p:nvSpPr>
            <p:spPr>
              <a:xfrm>
                <a:off x="1320801" y="5401889"/>
                <a:ext cx="2298700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/>
                                  <a:cs typeface="Arial" pitchFamily="34" charset="0"/>
                                </a:rPr>
                                <m:t>90°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=0</m:t>
                      </m:r>
                    </m:oMath>
                  </m:oMathPara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801" y="5401889"/>
                <a:ext cx="2298700" cy="531209"/>
              </a:xfrm>
              <a:prstGeom prst="round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ângulo 7"/>
          <p:cNvSpPr/>
          <p:nvPr/>
        </p:nvSpPr>
        <p:spPr>
          <a:xfrm>
            <a:off x="973006" y="3947351"/>
            <a:ext cx="7243894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Para que a </a:t>
            </a:r>
            <a:r>
              <a:rPr lang="pt-P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Lei dos </a:t>
            </a: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Cossenos </a:t>
            </a:r>
            <a:r>
              <a:rPr lang="pt-P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se verifique em triângulos </a:t>
            </a: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retângulos ou obtusângulos, define-se:</a:t>
            </a:r>
            <a:endParaRPr lang="pt-PT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0"/>
              <p:cNvSpPr txBox="1"/>
              <p:nvPr/>
            </p:nvSpPr>
            <p:spPr>
              <a:xfrm>
                <a:off x="4820398" y="5402167"/>
                <a:ext cx="3386248" cy="531209"/>
              </a:xfrm>
              <a:prstGeom prst="roundRect">
                <a:avLst/>
              </a:prstGeom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180°−</m:t>
                              </m:r>
                              <m:r>
                                <a:rPr lang="pt-PT" b="0" i="1" smtClean="0">
                                  <a:latin typeface="Cambria Math"/>
                                  <a:cs typeface="Arial" pitchFamily="34" charset="0"/>
                                </a:rPr>
                                <m:t>𝛼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4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0398" y="5402167"/>
                <a:ext cx="3386248" cy="531209"/>
              </a:xfrm>
              <a:prstGeom prst="round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1102930" y="4938758"/>
            <a:ext cx="322579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Cosseno </a:t>
            </a:r>
            <a:r>
              <a:rPr lang="pt-PT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de um ângulo reto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4807698" y="4950868"/>
                <a:ext cx="4001451" cy="4801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>
                  <a:lnSpc>
                    <a:spcPct val="140000"/>
                  </a:lnSpc>
                </a:pPr>
                <a:r>
                  <a:rPr lang="pt-PT" dirty="0" smtClean="0">
                    <a:solidFill>
                      <a:prstClr val="black"/>
                    </a:solidFill>
                    <a:latin typeface="Arial" pitchFamily="34" charset="0"/>
                    <a:cs typeface="Arial" panose="020B0604020202020204" pitchFamily="34" charset="0"/>
                  </a:rPr>
                  <a:t>Cosseno </a:t>
                </a:r>
                <a:r>
                  <a:rPr lang="pt-PT" dirty="0">
                    <a:solidFill>
                      <a:prstClr val="black"/>
                    </a:solidFill>
                    <a:latin typeface="Arial" pitchFamily="34" charset="0"/>
                    <a:cs typeface="Arial" panose="020B0604020202020204" pitchFamily="34" charset="0"/>
                  </a:rPr>
                  <a:t>de um ângulo obtuso</a:t>
                </a:r>
                <a14:m>
                  <m:oMath xmlns:m="http://schemas.openxmlformats.org/officeDocument/2006/math">
                    <m:r>
                      <a:rPr lang="pt-PT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 </m:t>
                    </m:r>
                    <m:r>
                      <a:rPr lang="pt-PT" i="1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𝛼</m:t>
                    </m:r>
                    <m:r>
                      <a:rPr lang="pt-PT">
                        <a:solidFill>
                          <a:prstClr val="black"/>
                        </a:solidFill>
                        <a:latin typeface="Cambria Math"/>
                        <a:cs typeface="Arial" pitchFamily="34" charset="0"/>
                      </a:rPr>
                      <m:t>,</m:t>
                    </m:r>
                  </m:oMath>
                </a14:m>
                <a:endParaRPr lang="pt-PT" dirty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7698" y="4950868"/>
                <a:ext cx="4001451" cy="480131"/>
              </a:xfrm>
              <a:prstGeom prst="rect">
                <a:avLst/>
              </a:prstGeom>
              <a:blipFill rotWithShape="1">
                <a:blip r:embed="rId8"/>
                <a:stretch>
                  <a:fillRect l="-1372" b="-10127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400" y="1254817"/>
            <a:ext cx="3808411" cy="171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10"/>
              <p:cNvSpPr txBox="1"/>
              <p:nvPr/>
            </p:nvSpPr>
            <p:spPr>
              <a:xfrm>
                <a:off x="4319531" y="1157122"/>
                <a:ext cx="4643639" cy="1818370"/>
              </a:xfrm>
              <a:prstGeom prst="roundRect">
                <a:avLst/>
              </a:prstGeom>
              <a:solidFill>
                <a:schemeClr val="lt1"/>
              </a:solidFill>
            </p:spPr>
            <p:style>
              <a:lnRef idx="2">
                <a:schemeClr val="accent5"/>
              </a:lnRef>
              <a:fillRef idx="1">
                <a:schemeClr val="lt1"/>
              </a:fillRef>
              <a:effectRef idx="0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Num triângulo acutângulo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[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𝐴𝐵𝐶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tem-se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𝑏𝑐</m:t>
                      </m:r>
                      <m:func>
                        <m:funcPr>
                          <m:ctrlP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 b="0" i="0" smtClean="0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𝛼</m:t>
                          </m:r>
                        </m:e>
                      </m:func>
                    </m:oMath>
                  </m:oMathPara>
                </a14:m>
                <a:endParaRPr lang="pt-PT" b="0" i="1" dirty="0" smtClean="0">
                  <a:latin typeface="Cambria Math"/>
                  <a:cs typeface="Arial" pitchFamily="34" charset="0"/>
                </a:endParaRP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𝑐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cs typeface="Arial" pitchFamily="34" charset="0"/>
                            </a:rPr>
                            <m:t>𝛽</m:t>
                          </m:r>
                        </m:e>
                      </m:func>
                    </m:oMath>
                  </m:oMathPara>
                </a14:m>
                <a:endParaRPr lang="pt-PT" i="1" dirty="0">
                  <a:latin typeface="Cambria Math"/>
                  <a:cs typeface="Arial" pitchFamily="34" charset="0"/>
                </a:endParaRPr>
              </a:p>
              <a:p>
                <a:pPr>
                  <a:lnSpc>
                    <a:spcPct val="14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𝑐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²=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²+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𝑏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²−2</m:t>
                      </m:r>
                      <m:r>
                        <a:rPr lang="pt-PT" b="0" i="1" smtClean="0">
                          <a:latin typeface="Cambria Math"/>
                          <a:cs typeface="Arial" pitchFamily="34" charset="0"/>
                        </a:rPr>
                        <m:t>𝑎</m:t>
                      </m:r>
                      <m:r>
                        <a:rPr lang="pt-PT" i="1">
                          <a:latin typeface="Cambria Math"/>
                          <a:cs typeface="Arial" pitchFamily="34" charset="0"/>
                        </a:rPr>
                        <m:t>𝑏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el-GR" i="1" dirty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𝛾</m:t>
                          </m:r>
                        </m:e>
                      </m:func>
                    </m:oMath>
                  </m:oMathPara>
                </a14:m>
                <a:endParaRPr lang="pt-PT" i="1" dirty="0"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9531" y="1157122"/>
                <a:ext cx="4643639" cy="1818370"/>
              </a:xfrm>
              <a:prstGeom prst="round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9016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8" grpId="0"/>
      <p:bldP spid="14" grpId="0" animBg="1"/>
      <p:bldP spid="9" grpId="0"/>
      <p:bldP spid="12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0390" y="768221"/>
            <a:ext cx="3714750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3"/>
              <p:cNvSpPr txBox="1"/>
              <p:nvPr/>
            </p:nvSpPr>
            <p:spPr>
              <a:xfrm>
                <a:off x="999011" y="783987"/>
                <a:ext cx="7306129" cy="26010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Considera o triângulo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b="0" i="1" smtClean="0">
                            <a:latin typeface="Cambria Math"/>
                            <a:cs typeface="Arial" panose="020B0604020202020204" pitchFamily="34" charset="0"/>
                          </a:rPr>
                          <m:t>𝐴𝐵𝐶</m:t>
                        </m:r>
                      </m:e>
                    </m:d>
                  </m:oMath>
                </a14:m>
                <a:r>
                  <a:rPr lang="pt-PT" b="0" i="1" dirty="0" smtClean="0">
                    <a:solidFill>
                      <a:schemeClr val="tx1"/>
                    </a:solidFill>
                    <a:latin typeface="Cambria Math"/>
                  </a:rPr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 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figura.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Sabe-se que</a:t>
                </a: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pt-PT" b="0" i="1" smtClean="0">
                        <a:latin typeface="Cambria Math"/>
                      </a:rPr>
                      <m:t>𝐴</m:t>
                    </m:r>
                    <m:acc>
                      <m:accPr>
                        <m:chr m:val="̂"/>
                        <m:ctrlPr>
                          <a:rPr lang="pt-PT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𝐵</m:t>
                        </m:r>
                      </m:e>
                    </m:acc>
                    <m:r>
                      <a:rPr lang="pt-PT" b="0" i="1" smtClean="0">
                        <a:latin typeface="Cambria Math"/>
                      </a:rPr>
                      <m:t>𝐶</m:t>
                    </m:r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1</m:t>
                    </m:r>
                    <m:r>
                      <a:rPr lang="pt-PT" i="1" smtClean="0">
                        <a:latin typeface="Cambria Math"/>
                      </a:rPr>
                      <m:t>2</m:t>
                    </m:r>
                    <m:r>
                      <a:rPr lang="pt-PT" b="0" i="1" smtClean="0">
                        <a:latin typeface="Cambria Math"/>
                      </a:rPr>
                      <m:t>0</m:t>
                    </m:r>
                    <m:r>
                      <a:rPr lang="pt-PT" i="1">
                        <a:latin typeface="Cambria Math"/>
                      </a:rPr>
                      <m:t>°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𝐴𝐵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4</m:t>
                    </m:r>
                  </m:oMath>
                </a14:m>
                <a:endParaRPr lang="pt-PT" dirty="0"/>
              </a:p>
              <a:p>
                <a:pPr marL="285750" indent="-285750">
                  <a:lnSpc>
                    <a:spcPct val="150000"/>
                  </a:lnSpc>
                  <a:buFont typeface="Arial" pitchFamily="34" charset="0"/>
                  <a:buChar char="•"/>
                </a:pP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𝐵</m:t>
                        </m:r>
                        <m:r>
                          <a:rPr lang="pt-PT" i="1">
                            <a:latin typeface="Cambria Math"/>
                          </a:rPr>
                          <m:t>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</m:t>
                    </m:r>
                    <m:r>
                      <a:rPr lang="pt-PT" b="0" i="1" smtClean="0">
                        <a:latin typeface="Cambria Math"/>
                      </a:rPr>
                      <m:t>3</m:t>
                    </m:r>
                  </m:oMath>
                </a14:m>
                <a:endParaRPr lang="pt-PT" dirty="0"/>
              </a:p>
              <a:p>
                <a:pPr>
                  <a:lnSpc>
                    <a:spcPct val="150000"/>
                  </a:lnSpc>
                </a:pPr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Determina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b="0" i="1" smtClean="0">
                            <a:latin typeface="Cambria Math"/>
                          </a:rPr>
                          <m:t>𝐴</m:t>
                        </m:r>
                        <m:r>
                          <a:rPr lang="pt-PT" b="0" i="1" smtClean="0">
                            <a:latin typeface="Cambria Math"/>
                          </a:rPr>
                          <m:t>𝐶</m:t>
                        </m:r>
                      </m:e>
                    </m:acc>
                  </m:oMath>
                </a14:m>
                <a:r>
                  <a:rPr lang="pt-PT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pt-PT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9011" y="783987"/>
                <a:ext cx="7306129" cy="2601097"/>
              </a:xfrm>
              <a:prstGeom prst="rect">
                <a:avLst/>
              </a:prstGeom>
              <a:blipFill rotWithShape="1">
                <a:blip r:embed="rId5"/>
                <a:stretch>
                  <a:fillRect l="-751" b="-939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147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929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6" name="TextBox 14"/>
          <p:cNvSpPr txBox="1"/>
          <p:nvPr/>
        </p:nvSpPr>
        <p:spPr>
          <a:xfrm>
            <a:off x="1022368" y="146990"/>
            <a:ext cx="7683500" cy="4924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pt-PT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Exemplo 4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tângulo 1"/>
          <p:cNvSpPr/>
          <p:nvPr/>
        </p:nvSpPr>
        <p:spPr>
          <a:xfrm>
            <a:off x="1011735" y="3673748"/>
            <a:ext cx="2787943" cy="4801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ângulo 9"/>
              <p:cNvSpPr/>
              <p:nvPr/>
            </p:nvSpPr>
            <p:spPr>
              <a:xfrm>
                <a:off x="1036919" y="4351637"/>
                <a:ext cx="4203267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pt-PT" b="0" i="1" smtClean="0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b="0" i="1" smtClean="0">
                                  <a:latin typeface="Cambria Math"/>
                                </a:rPr>
                                <m:t>𝐴𝐶</m:t>
                              </m:r>
                            </m:e>
                          </m:acc>
                        </m:e>
                        <m:sup>
                          <m:r>
                            <a:rPr lang="pt-PT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4</m:t>
                      </m:r>
                      <m:r>
                        <a:rPr lang="pt-PT" b="0" i="1" smtClean="0">
                          <a:latin typeface="Cambria Math"/>
                        </a:rPr>
                        <m:t>²+</m:t>
                      </m:r>
                      <m:r>
                        <a:rPr lang="pt-PT" b="0" i="1" smtClean="0">
                          <a:latin typeface="Cambria Math"/>
                        </a:rPr>
                        <m:t>3</m:t>
                      </m:r>
                      <m:r>
                        <a:rPr lang="pt-PT" b="0" i="1" smtClean="0">
                          <a:latin typeface="Cambria Math"/>
                        </a:rPr>
                        <m:t>²−2×</m:t>
                      </m:r>
                      <m:r>
                        <a:rPr lang="pt-PT" b="0" i="1" smtClean="0">
                          <a:latin typeface="Cambria Math"/>
                        </a:rPr>
                        <m:t>4</m:t>
                      </m:r>
                      <m:r>
                        <a:rPr lang="pt-PT" b="0" i="1" smtClean="0">
                          <a:latin typeface="Cambria Math"/>
                        </a:rPr>
                        <m:t>×</m:t>
                      </m:r>
                      <m:r>
                        <a:rPr lang="pt-PT" b="0" i="1" smtClean="0">
                          <a:latin typeface="Cambria Math"/>
                        </a:rPr>
                        <m:t>3</m:t>
                      </m:r>
                      <m:r>
                        <a:rPr lang="pt-PT" b="0" i="1" smtClean="0">
                          <a:latin typeface="Cambria Math"/>
                        </a:rPr>
                        <m:t>×</m:t>
                      </m:r>
                      <m:func>
                        <m:funcPr>
                          <m:ctrlPr>
                            <a:rPr lang="pt-PT" i="1"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pt-PT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cos</m:t>
                          </m:r>
                        </m:fName>
                        <m:e>
                          <m:r>
                            <a:rPr lang="pt-PT" b="0" i="1" smtClean="0"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 </m:t>
                          </m:r>
                          <m:d>
                            <m:dPr>
                              <m:ctrlPr>
                                <a:rPr lang="pt-PT" i="1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</m:ctrlPr>
                            </m:dPr>
                            <m:e>
                              <m:r>
                                <a:rPr lang="pt-PT" b="0" i="1" smtClean="0">
                                  <a:latin typeface="Cambria Math"/>
                                  <a:ea typeface="Cambria Math"/>
                                  <a:cs typeface="Arial" pitchFamily="34" charset="0"/>
                                </a:rPr>
                                <m:t>120°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6919" y="4351637"/>
                <a:ext cx="4203267" cy="369909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ângulo 10"/>
              <p:cNvSpPr/>
              <p:nvPr/>
            </p:nvSpPr>
            <p:spPr>
              <a:xfrm>
                <a:off x="4949112" y="4162946"/>
                <a:ext cx="409214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𝐴𝐶</m:t>
                              </m:r>
                            </m:e>
                          </m:acc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b="0" i="1" smtClean="0">
                          <a:latin typeface="Cambria Math"/>
                        </a:rPr>
                        <m:t>16+9−</m:t>
                      </m:r>
                      <m:r>
                        <a:rPr lang="pt-PT" i="1">
                          <a:latin typeface="Cambria Math"/>
                        </a:rPr>
                        <m:t>2×4×3×</m:t>
                      </m:r>
                      <m:d>
                        <m:dPr>
                          <m:ctrlPr>
                            <a:rPr lang="pt-PT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pt-PT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pt-PT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pt-PT" b="0" i="1" smtClean="0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pt-PT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9112" y="4162946"/>
                <a:ext cx="4092146" cy="714683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ângulo 16"/>
              <p:cNvSpPr/>
              <p:nvPr/>
            </p:nvSpPr>
            <p:spPr>
              <a:xfrm>
                <a:off x="5037757" y="4990507"/>
                <a:ext cx="1536639" cy="3699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smtClean="0">
                          <a:latin typeface="Cambria Math"/>
                          <a:ea typeface="Cambria Math"/>
                          <a:cs typeface="Arial" pitchFamily="34" charset="0"/>
                        </a:rPr>
                        <m:t>⟺</m:t>
                      </m:r>
                      <m:sSup>
                        <m:sSupPr>
                          <m:ctrlPr>
                            <a:rPr lang="pt-PT" i="1">
                              <a:latin typeface="Cambria Math"/>
                            </a:rPr>
                          </m:ctrlPr>
                        </m:sSupPr>
                        <m:e>
                          <m:acc>
                            <m:accPr>
                              <m:chr m:val="̅"/>
                              <m:ctrlPr>
                                <a:rPr lang="pt-PT" i="1"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𝐴𝐶</m:t>
                              </m:r>
                            </m:e>
                          </m:acc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</a:rPr>
                        <m:t>=</m:t>
                      </m:r>
                      <m:r>
                        <a:rPr lang="pt-PT" b="0" i="0" smtClean="0">
                          <a:latin typeface="Cambria Math"/>
                        </a:rPr>
                        <m:t>37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>
          <p:sp>
            <p:nvSpPr>
              <p:cNvPr id="17" name="Rectângulo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757" y="4990507"/>
                <a:ext cx="1536639" cy="3699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ângulo 17"/>
              <p:cNvSpPr/>
              <p:nvPr/>
            </p:nvSpPr>
            <p:spPr>
              <a:xfrm>
                <a:off x="1121044" y="5360416"/>
                <a:ext cx="1807354" cy="3954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pt-PT" b="0" dirty="0" smtClean="0"/>
                  <a:t>Logo,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pt-PT" i="1">
                            <a:latin typeface="Cambria Math"/>
                          </a:rPr>
                        </m:ctrlPr>
                      </m:accPr>
                      <m:e>
                        <m:r>
                          <a:rPr lang="pt-PT" i="1">
                            <a:latin typeface="Cambria Math"/>
                          </a:rPr>
                          <m:t>𝐴𝐶</m:t>
                        </m:r>
                      </m:e>
                    </m:acc>
                    <m:r>
                      <a:rPr lang="pt-PT" i="1">
                        <a:latin typeface="Cambria Math"/>
                      </a:rPr>
                      <m:t>=</m:t>
                    </m:r>
                    <m:rad>
                      <m:radPr>
                        <m:degHide m:val="on"/>
                        <m:ctrlPr>
                          <a:rPr lang="pt-PT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pt-PT" b="0" i="1" smtClean="0">
                            <a:latin typeface="Cambria Math"/>
                          </a:rPr>
                          <m:t>37</m:t>
                        </m:r>
                      </m:e>
                    </m:rad>
                  </m:oMath>
                </a14:m>
                <a:r>
                  <a:rPr lang="pt-PT" dirty="0" smtClean="0">
                    <a:latin typeface="Arial" pitchFamily="34" charset="0"/>
                    <a:cs typeface="Arial" pitchFamily="34" charset="0"/>
                  </a:rPr>
                  <a:t>.</a:t>
                </a:r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18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1044" y="5360416"/>
                <a:ext cx="1807354" cy="395429"/>
              </a:xfrm>
              <a:prstGeom prst="rect">
                <a:avLst/>
              </a:prstGeom>
              <a:blipFill rotWithShape="1">
                <a:blip r:embed="rId9"/>
                <a:stretch>
                  <a:fillRect l="-3041" t="-1538" r="-2027" b="-24615"/>
                </a:stretch>
              </a:blipFill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63276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7" grpId="0" animBg="1"/>
      <p:bldP spid="18" grpId="0" animBg="1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6440</TotalTime>
  <Words>1097</Words>
  <Application>Microsoft Office PowerPoint</Application>
  <PresentationFormat>Apresentação no Ecrã (4:3)</PresentationFormat>
  <Paragraphs>122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3" baseType="lpstr">
      <vt:lpstr>Tema do Office</vt:lpstr>
      <vt:lpstr>Extensão da trigonometria a ângulos retos e obtusos e resolução de triângulos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Luis Marques</dc:creator>
  <cp:lastModifiedBy>Liliana Fernandes</cp:lastModifiedBy>
  <cp:revision>459</cp:revision>
  <dcterms:created xsi:type="dcterms:W3CDTF">2015-12-10T15:13:19Z</dcterms:created>
  <dcterms:modified xsi:type="dcterms:W3CDTF">2016-06-06T09:08:31Z</dcterms:modified>
</cp:coreProperties>
</file>