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89" r:id="rId4"/>
    <p:sldId id="290" r:id="rId5"/>
    <p:sldId id="294" r:id="rId6"/>
    <p:sldId id="291" r:id="rId7"/>
    <p:sldId id="292" r:id="rId8"/>
    <p:sldId id="293" r:id="rId9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6" autoAdjust="0"/>
    <p:restoredTop sz="94718" autoAdjust="0"/>
  </p:normalViewPr>
  <p:slideViewPr>
    <p:cSldViewPr>
      <p:cViewPr varScale="1">
        <p:scale>
          <a:sx n="85" d="100"/>
          <a:sy n="85" d="100"/>
        </p:scale>
        <p:origin x="-14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E5CB20F-3065-44BE-90EA-CE7189DC4524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C883CF-5800-41DE-AA4E-3C6AC66CFAD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123580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CA1185-348A-4CD2-93C7-75342BCFD79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46469B-401B-4269-B6D4-FE60A3497EF7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EBF3D6-CC32-4951-8A54-F75EB92127AD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6873DA-005D-47FD-84E2-A31588062F2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FC86DC-B68D-49F9-80F9-B99C3FA163F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B65F0D4-3E27-4FEE-B9E3-52894DC40D21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FD2E77-7CFF-46FD-A445-9431D505D51E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61EEF-7C18-4D8F-A0C2-4E1FFD5A8E4B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D4824-5DD5-450C-B083-8DECC919717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5882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38EFA-DD59-4E2F-ABC3-677C0DB15EE2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C6354-C533-4464-B129-ADAC07A49E4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2276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C51F5-51EB-4803-A0A5-E92B305823C2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50606-6432-4944-B043-7452CD6F3EB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8196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18DF5-98DC-467A-807D-E49F7106216A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7115B-496E-4C04-96F9-E2B2F827A87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272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74D56-80BC-4978-9FE3-E86C29D16D7B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215AD-FCEE-4461-B2EA-85A9507DD23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0732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E4622-2DDB-40DE-892B-32981AF12744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73B18-80FE-4B06-92F4-0731ECE94B8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26035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10815-0655-4B62-BC63-FB05CFBA45BC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12B45-C3A2-4AEB-ACBA-9278F9FD436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610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14EAE-23B6-4C9E-BB63-222A3698C9F3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E919D-B49D-4782-BF06-21A7163D2E4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8542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2BE15-1E46-4563-894F-D007391B715C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910DD-AB33-4BE2-8C55-B9B82EF76F0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0052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4870A-CF6F-4ED5-89B2-A413494FDBDC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393CF-AB77-40B2-A3EB-C7372CCA803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013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C0D33-B087-4540-9268-6EA11E749588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6603E-B4CB-4897-9344-4F89F630321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3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75EC513-CD71-463E-A273-C0FFEB73AF5A}" type="datetimeFigureOut">
              <a:rPr lang="pt-PT"/>
              <a:pPr>
                <a:defRPr/>
              </a:pPr>
              <a:t>02-03-2016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2C5064-3B35-4A2A-A094-7BB2DB3FCCD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5.wmf"/><Relationship Id="rId5" Type="http://schemas.openxmlformats.org/officeDocument/2006/relationships/image" Target="../media/image7.png"/><Relationship Id="rId10" Type="http://schemas.openxmlformats.org/officeDocument/2006/relationships/oleObject" Target="../embeddings/oleObject3.bin"/><Relationship Id="rId4" Type="http://schemas.openxmlformats.org/officeDocument/2006/relationships/image" Target="../media/image6.png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1.wmf"/><Relationship Id="rId18" Type="http://schemas.openxmlformats.org/officeDocument/2006/relationships/oleObject" Target="../embeddings/oleObject10.bin"/><Relationship Id="rId26" Type="http://schemas.openxmlformats.org/officeDocument/2006/relationships/oleObject" Target="../embeddings/oleObject14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5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3.wmf"/><Relationship Id="rId25" Type="http://schemas.openxmlformats.org/officeDocument/2006/relationships/image" Target="../media/image1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9.bin"/><Relationship Id="rId20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0.wmf"/><Relationship Id="rId24" Type="http://schemas.openxmlformats.org/officeDocument/2006/relationships/oleObject" Target="../embeddings/oleObject13.bin"/><Relationship Id="rId5" Type="http://schemas.openxmlformats.org/officeDocument/2006/relationships/image" Target="../media/image19.png"/><Relationship Id="rId15" Type="http://schemas.openxmlformats.org/officeDocument/2006/relationships/image" Target="../media/image12.wmf"/><Relationship Id="rId23" Type="http://schemas.openxmlformats.org/officeDocument/2006/relationships/image" Target="../media/image16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4.wmf"/><Relationship Id="rId4" Type="http://schemas.openxmlformats.org/officeDocument/2006/relationships/image" Target="../media/image6.png"/><Relationship Id="rId9" Type="http://schemas.openxmlformats.org/officeDocument/2006/relationships/image" Target="../media/image9.wmf"/><Relationship Id="rId14" Type="http://schemas.openxmlformats.org/officeDocument/2006/relationships/oleObject" Target="../embeddings/oleObject8.bin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2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1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6.png"/><Relationship Id="rId4" Type="http://schemas.openxmlformats.org/officeDocument/2006/relationships/image" Target="../media/image6.png"/><Relationship Id="rId9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8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9.wmf"/><Relationship Id="rId4" Type="http://schemas.openxmlformats.org/officeDocument/2006/relationships/image" Target="../media/image6.png"/><Relationship Id="rId9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PROBABILIDADE CONDICIONAL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8433" name="Rectangle 1"/>
              <p:cNvSpPr>
                <a:spLocks noChangeArrowheads="1"/>
              </p:cNvSpPr>
              <p:nvPr/>
            </p:nvSpPr>
            <p:spPr bwMode="auto">
              <a:xfrm>
                <a:off x="611188" y="1484784"/>
                <a:ext cx="7921625" cy="14773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sz="2000" dirty="0"/>
                  <a:t>A </a:t>
                </a:r>
                <a:r>
                  <a:rPr lang="pt-PT" altLang="pt-PT" sz="2000" u="sng" dirty="0"/>
                  <a:t>probabilidade </a:t>
                </a:r>
                <a:r>
                  <a:rPr lang="pt-PT" altLang="pt-PT" sz="2000" u="sng" dirty="0" smtClean="0"/>
                  <a:t>condicional</a:t>
                </a:r>
                <a:r>
                  <a:rPr lang="pt-PT" altLang="pt-PT" sz="2000" dirty="0" smtClean="0"/>
                  <a:t> </a:t>
                </a:r>
                <a:r>
                  <a:rPr lang="pt-PT" altLang="pt-PT" sz="2000" dirty="0"/>
                  <a:t>do acontecimento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𝐴</m:t>
                    </m:r>
                  </m:oMath>
                </a14:m>
                <a:r>
                  <a:rPr lang="pt-PT" altLang="pt-PT" sz="2000" dirty="0"/>
                  <a:t>, sabendo que o acontecimento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pt-PT" altLang="pt-PT" sz="2000" dirty="0"/>
                  <a:t> se verificou, representa-se por               </a:t>
                </a:r>
                <a:r>
                  <a:rPr lang="pt-PT" altLang="pt-PT" sz="2000" dirty="0" smtClean="0"/>
                  <a:t>e </a:t>
                </a:r>
                <a:r>
                  <a:rPr lang="pt-PT" altLang="pt-PT" sz="2000" dirty="0"/>
                  <a:t>é dada por:</a:t>
                </a:r>
              </a:p>
            </p:txBody>
          </p:sp>
        </mc:Choice>
        <mc:Fallback>
          <p:sp>
            <p:nvSpPr>
              <p:cNvPr id="1843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188" y="1484784"/>
                <a:ext cx="7921625" cy="1477328"/>
              </a:xfrm>
              <a:prstGeom prst="rect">
                <a:avLst/>
              </a:prstGeom>
              <a:blipFill rotWithShape="1">
                <a:blip r:embed="rId5"/>
                <a:stretch>
                  <a:fillRect l="-769" r="-769" b="-330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7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4996656" y="3429446"/>
            <a:ext cx="809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dirty="0">
                <a:latin typeface="Flama"/>
              </a:rPr>
              <a:t>, com</a:t>
            </a: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860122"/>
              </p:ext>
            </p:extLst>
          </p:nvPr>
        </p:nvGraphicFramePr>
        <p:xfrm>
          <a:off x="6294438" y="2060848"/>
          <a:ext cx="99060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ção" r:id="rId6" imgW="545760" imgH="203040" progId="Equation.3">
                  <p:embed/>
                </p:oleObj>
              </mc:Choice>
              <mc:Fallback>
                <p:oleObj name="Equação" r:id="rId6" imgW="545760" imgH="20304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4438" y="2060848"/>
                        <a:ext cx="99060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006268"/>
              </p:ext>
            </p:extLst>
          </p:nvPr>
        </p:nvGraphicFramePr>
        <p:xfrm>
          <a:off x="2620169" y="3284984"/>
          <a:ext cx="2400300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ção" r:id="rId8" imgW="1511300" imgH="482600" progId="Equation.3">
                  <p:embed/>
                </p:oleObj>
              </mc:Choice>
              <mc:Fallback>
                <p:oleObj name="Equação" r:id="rId8" imgW="1511300" imgH="482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169" y="3284984"/>
                        <a:ext cx="2400300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6043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654210"/>
              </p:ext>
            </p:extLst>
          </p:nvPr>
        </p:nvGraphicFramePr>
        <p:xfrm>
          <a:off x="5788819" y="3478659"/>
          <a:ext cx="10874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ção" r:id="rId10" imgW="672808" imgH="228501" progId="Equation.3">
                  <p:embed/>
                </p:oleObj>
              </mc:Choice>
              <mc:Fallback>
                <p:oleObj name="Equação" r:id="rId10" imgW="672808" imgH="228501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819" y="3478659"/>
                        <a:ext cx="1087437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0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0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11560" y="1124744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 dirty="0"/>
              <a:t>Atividade 1 </a:t>
            </a:r>
            <a:endParaRPr lang="pt-PT" altLang="pt-PT" sz="2000" dirty="0"/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642268" y="1772816"/>
            <a:ext cx="7920038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Um estudo feito a uma certa marca de iogurtes revelou que:</a:t>
            </a:r>
          </a:p>
          <a:p>
            <a:pPr marL="623888" lvl="1" indent="-166688"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 dirty="0" smtClean="0"/>
              <a:t>Se </a:t>
            </a:r>
            <a:r>
              <a:rPr lang="pt-PT" altLang="pt-PT" dirty="0"/>
              <a:t>um iogurte está dentro do prazo de validade, a probabilidade de estar estragado é 0,005;</a:t>
            </a:r>
          </a:p>
          <a:p>
            <a:pPr marL="623888" lvl="1" indent="-166688" algn="just" eaLnBrk="1" hangingPunct="1">
              <a:lnSpc>
                <a:spcPct val="150000"/>
              </a:lnSpc>
              <a:buFont typeface="Arial" pitchFamily="34" charset="0"/>
              <a:buChar char="•"/>
            </a:pPr>
            <a:r>
              <a:rPr lang="pt-PT" altLang="pt-PT" dirty="0" smtClean="0"/>
              <a:t>Se </a:t>
            </a:r>
            <a:r>
              <a:rPr lang="pt-PT" altLang="pt-PT" dirty="0"/>
              <a:t>um iogurte está fora do prazo de validade, a probabilidade de estar estragado é 0,65.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Considere que, num certo dia, uma mercearia tem dez iogurtes dessa marca, dos quais dois estão fora do prazo.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Escolheu, ao acaso, um desses iogurtes. Qual é a probabilidade de ele estar estragado?</a:t>
            </a:r>
          </a:p>
          <a:p>
            <a:pPr algn="r" eaLnBrk="1" hangingPunct="1">
              <a:lnSpc>
                <a:spcPct val="150000"/>
              </a:lnSpc>
            </a:pPr>
            <a:r>
              <a:rPr lang="pt-PT" altLang="pt-PT" sz="1400" i="1" dirty="0" smtClean="0"/>
              <a:t>Exame </a:t>
            </a:r>
            <a:r>
              <a:rPr lang="pt-PT" altLang="pt-PT" sz="1400" i="1" dirty="0"/>
              <a:t>Nacional de Matemática 2000 – 1ª fase, 2ª </a:t>
            </a:r>
            <a:r>
              <a:rPr lang="pt-PT" altLang="pt-PT" sz="1400" i="1" dirty="0" smtClean="0"/>
              <a:t>chamada</a:t>
            </a:r>
            <a:endParaRPr lang="pt-PT" altLang="pt-PT" sz="1400" dirty="0"/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90130" y="1176818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 dirty="0"/>
              <a:t>Resolução:</a:t>
            </a:r>
            <a:endParaRPr lang="pt-PT" altLang="pt-PT" sz="2000" dirty="0"/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550361" y="2492896"/>
            <a:ext cx="514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Do enunciado do problema podemos retirar que:</a:t>
            </a:r>
          </a:p>
        </p:txBody>
      </p:sp>
      <p:sp>
        <p:nvSpPr>
          <p:cNvPr id="5129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aixaDeTexto 15"/>
              <p:cNvSpPr txBox="1">
                <a:spLocks noChangeArrowheads="1"/>
              </p:cNvSpPr>
              <p:nvPr/>
            </p:nvSpPr>
            <p:spPr bwMode="auto">
              <a:xfrm>
                <a:off x="107504" y="1556792"/>
                <a:ext cx="8424862" cy="8715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lvl="1"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Consideremos os </a:t>
                </a:r>
                <a:r>
                  <a:rPr lang="pt-PT" altLang="pt-PT" dirty="0" smtClean="0"/>
                  <a:t>acontecimentos:</a:t>
                </a:r>
              </a:p>
              <a:p>
                <a:pPr lvl="1" algn="just" eaLnBrk="1" hangingPunct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pt-PT" altLang="pt-PT" dirty="0"/>
                  <a:t>:”estar dentro do prazo” e </a:t>
                </a: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𝐸</m:t>
                    </m:r>
                  </m:oMath>
                </a14:m>
                <a:r>
                  <a:rPr lang="pt-PT" altLang="pt-PT" dirty="0"/>
                  <a:t>:”estar estragado”</a:t>
                </a:r>
              </a:p>
            </p:txBody>
          </p:sp>
        </mc:Choice>
        <mc:Fallback>
          <p:sp>
            <p:nvSpPr>
              <p:cNvPr id="16" name="CaixaDeTexto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7504" y="1556792"/>
                <a:ext cx="8424862" cy="871537"/>
              </a:xfrm>
              <a:prstGeom prst="rect">
                <a:avLst/>
              </a:prstGeom>
              <a:blipFill rotWithShape="1">
                <a:blip r:embed="rId5"/>
                <a:stretch>
                  <a:fillRect b="-1049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3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9" name="CaixaDeTexto 18"/>
          <p:cNvSpPr txBox="1">
            <a:spLocks noChangeArrowheads="1"/>
          </p:cNvSpPr>
          <p:nvPr/>
        </p:nvSpPr>
        <p:spPr bwMode="auto">
          <a:xfrm>
            <a:off x="1314593" y="3001293"/>
            <a:ext cx="330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pt-PT" altLang="pt-PT">
                <a:latin typeface="Flama"/>
              </a:rPr>
              <a:t> </a:t>
            </a:r>
          </a:p>
        </p:txBody>
      </p:sp>
      <p:sp>
        <p:nvSpPr>
          <p:cNvPr id="513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2" name="CaixaDeTexto 21"/>
          <p:cNvSpPr txBox="1">
            <a:spLocks noChangeArrowheads="1"/>
          </p:cNvSpPr>
          <p:nvPr/>
        </p:nvSpPr>
        <p:spPr bwMode="auto">
          <a:xfrm>
            <a:off x="590130" y="4221088"/>
            <a:ext cx="36337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/>
            <a:r>
              <a:rPr lang="pt-PT" altLang="pt-PT" dirty="0"/>
              <a:t>Efetuando os cálculos, obtemos:</a:t>
            </a:r>
          </a:p>
        </p:txBody>
      </p:sp>
      <p:sp>
        <p:nvSpPr>
          <p:cNvPr id="513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465962"/>
              </p:ext>
            </p:extLst>
          </p:nvPr>
        </p:nvGraphicFramePr>
        <p:xfrm>
          <a:off x="1651144" y="3000375"/>
          <a:ext cx="1563514" cy="300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4" name="Equação" r:id="rId6" imgW="1041120" imgH="203040" progId="Equation.3">
                  <p:embed/>
                </p:oleObj>
              </mc:Choice>
              <mc:Fallback>
                <p:oleObj name="Equação" r:id="rId6" imgW="1041120" imgH="2030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144" y="3000375"/>
                        <a:ext cx="1563514" cy="300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CaixaDeTexto 27"/>
          <p:cNvSpPr txBox="1">
            <a:spLocks noChangeArrowheads="1"/>
          </p:cNvSpPr>
          <p:nvPr/>
        </p:nvSpPr>
        <p:spPr bwMode="auto">
          <a:xfrm>
            <a:off x="1314593" y="3350543"/>
            <a:ext cx="330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pt-PT" altLang="pt-PT">
                <a:latin typeface="Flama"/>
              </a:rPr>
              <a:t> </a:t>
            </a:r>
          </a:p>
        </p:txBody>
      </p:sp>
      <p:sp>
        <p:nvSpPr>
          <p:cNvPr id="514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8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255330"/>
              </p:ext>
            </p:extLst>
          </p:nvPr>
        </p:nvGraphicFramePr>
        <p:xfrm>
          <a:off x="1641618" y="3303588"/>
          <a:ext cx="13525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ção" r:id="rId8" imgW="965160" imgH="241200" progId="Equation.3">
                  <p:embed/>
                </p:oleObj>
              </mc:Choice>
              <mc:Fallback>
                <p:oleObj name="Equação" r:id="rId8" imgW="965160" imgH="2412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1618" y="3303588"/>
                        <a:ext cx="13525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398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900007"/>
              </p:ext>
            </p:extLst>
          </p:nvPr>
        </p:nvGraphicFramePr>
        <p:xfrm>
          <a:off x="1630506" y="3601368"/>
          <a:ext cx="1730375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ção" r:id="rId10" imgW="1435100" imgH="457200" progId="Equation.3">
                  <p:embed/>
                </p:oleObj>
              </mc:Choice>
              <mc:Fallback>
                <p:oleObj name="Equação" r:id="rId10" imgW="1435100" imgH="4572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506" y="3601368"/>
                        <a:ext cx="1730375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CaixaDeTexto 32"/>
          <p:cNvSpPr txBox="1">
            <a:spLocks noChangeArrowheads="1"/>
          </p:cNvSpPr>
          <p:nvPr/>
        </p:nvSpPr>
        <p:spPr bwMode="auto">
          <a:xfrm>
            <a:off x="1311418" y="3710905"/>
            <a:ext cx="328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 typeface="Arial" pitchFamily="34" charset="0"/>
              <a:buChar char="•"/>
            </a:pPr>
            <a:r>
              <a:rPr lang="pt-PT" altLang="pt-PT">
                <a:latin typeface="Flama"/>
              </a:rPr>
              <a:t> </a:t>
            </a:r>
          </a:p>
        </p:txBody>
      </p:sp>
      <p:sp>
        <p:nvSpPr>
          <p:cNvPr id="5146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02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0381123"/>
              </p:ext>
            </p:extLst>
          </p:nvPr>
        </p:nvGraphicFramePr>
        <p:xfrm>
          <a:off x="622443" y="4864571"/>
          <a:ext cx="1490663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ção" r:id="rId12" imgW="1066337" imgH="203112" progId="Equation.3">
                  <p:embed/>
                </p:oleObj>
              </mc:Choice>
              <mc:Fallback>
                <p:oleObj name="Equação" r:id="rId12" imgW="1066337" imgH="203112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443" y="4864571"/>
                        <a:ext cx="1490663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8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0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698114"/>
              </p:ext>
            </p:extLst>
          </p:nvPr>
        </p:nvGraphicFramePr>
        <p:xfrm>
          <a:off x="2133743" y="4878859"/>
          <a:ext cx="303213" cy="212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ção" r:id="rId14" imgW="215713" imgH="152268" progId="Equation.3">
                  <p:embed/>
                </p:oleObj>
              </mc:Choice>
              <mc:Fallback>
                <p:oleObj name="Equação" r:id="rId14" imgW="215713" imgH="152268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743" y="4878859"/>
                        <a:ext cx="303213" cy="212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06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226737"/>
              </p:ext>
            </p:extLst>
          </p:nvPr>
        </p:nvGraphicFramePr>
        <p:xfrm>
          <a:off x="2494106" y="4686771"/>
          <a:ext cx="4425950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ção" r:id="rId16" imgW="3162300" imgH="419100" progId="Equation.3">
                  <p:embed/>
                </p:oleObj>
              </mc:Choice>
              <mc:Fallback>
                <p:oleObj name="Equação" r:id="rId16" imgW="3162300" imgH="4191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106" y="4686771"/>
                        <a:ext cx="4425950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2" name="Rectangle 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0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338298"/>
              </p:ext>
            </p:extLst>
          </p:nvPr>
        </p:nvGraphicFramePr>
        <p:xfrm>
          <a:off x="6913706" y="4847109"/>
          <a:ext cx="1881187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ção" r:id="rId18" imgW="1346200" imgH="203200" progId="Equation.3">
                  <p:embed/>
                </p:oleObj>
              </mc:Choice>
              <mc:Fallback>
                <p:oleObj name="Equação" r:id="rId18" imgW="1346200" imgH="203200" progId="Equation.3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3706" y="4847109"/>
                        <a:ext cx="1881187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4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11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156310"/>
              </p:ext>
            </p:extLst>
          </p:nvPr>
        </p:nvGraphicFramePr>
        <p:xfrm>
          <a:off x="633556" y="5564659"/>
          <a:ext cx="142875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ção" r:id="rId20" imgW="1104421" imgH="266584" progId="Equation.3">
                  <p:embed/>
                </p:oleObj>
              </mc:Choice>
              <mc:Fallback>
                <p:oleObj name="Equação" r:id="rId20" imgW="1104421" imgH="266584" progId="Equation.3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556" y="5564659"/>
                        <a:ext cx="1428750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13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8186288"/>
              </p:ext>
            </p:extLst>
          </p:nvPr>
        </p:nvGraphicFramePr>
        <p:xfrm>
          <a:off x="2117868" y="5420196"/>
          <a:ext cx="1897063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ção" r:id="rId22" imgW="1473200" imgH="520700" progId="Equation.3">
                  <p:embed/>
                </p:oleObj>
              </mc:Choice>
              <mc:Fallback>
                <p:oleObj name="Equação" r:id="rId22" imgW="1473200" imgH="520700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7868" y="5420196"/>
                        <a:ext cx="1897063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8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15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347261"/>
              </p:ext>
            </p:extLst>
          </p:nvPr>
        </p:nvGraphicFramePr>
        <p:xfrm>
          <a:off x="4006993" y="5566246"/>
          <a:ext cx="2354263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ção" r:id="rId24" imgW="1815312" imgH="266584" progId="Equation.3">
                  <p:embed/>
                </p:oleObj>
              </mc:Choice>
              <mc:Fallback>
                <p:oleObj name="Equação" r:id="rId24" imgW="1815312" imgH="266584" progId="Equation.3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993" y="5566246"/>
                        <a:ext cx="2354263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0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84017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839755"/>
              </p:ext>
            </p:extLst>
          </p:nvPr>
        </p:nvGraphicFramePr>
        <p:xfrm>
          <a:off x="6383481" y="5564659"/>
          <a:ext cx="18383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4" name="Equação" r:id="rId26" imgW="1422400" imgH="266700" progId="Equation.3">
                  <p:embed/>
                </p:oleObj>
              </mc:Choice>
              <mc:Fallback>
                <p:oleObj name="Equação" r:id="rId26" imgW="1422400" imgH="266700" progId="Equation.3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481" y="5564659"/>
                        <a:ext cx="1838325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39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4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4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84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4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4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84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84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84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84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84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84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84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84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16" grpId="0" autoUpdateAnimBg="0"/>
      <p:bldP spid="19" grpId="0" autoUpdateAnimBg="0"/>
      <p:bldP spid="22" grpId="0" autoUpdateAnimBg="0"/>
      <p:bldP spid="28" grpId="0" autoUpdateAnimBg="0"/>
      <p:bldP spid="3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39552" y="1239258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/>
              <a:t>Continuação da resolução:</a:t>
            </a:r>
            <a:endParaRPr lang="pt-PT" altLang="pt-PT" sz="2000"/>
          </a:p>
        </p:txBody>
      </p:sp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4" name="CaixaDeTexto 13"/>
          <p:cNvSpPr txBox="1">
            <a:spLocks noChangeArrowheads="1"/>
          </p:cNvSpPr>
          <p:nvPr/>
        </p:nvSpPr>
        <p:spPr bwMode="auto">
          <a:xfrm>
            <a:off x="611435" y="1844824"/>
            <a:ext cx="7993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Com os resultados encontrados podemos construir uma tabela para sistematizar os resultados:</a:t>
            </a:r>
          </a:p>
        </p:txBody>
      </p:sp>
      <p:sp>
        <p:nvSpPr>
          <p:cNvPr id="615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9" name="Rectângulo 28"/>
          <p:cNvSpPr>
            <a:spLocks noChangeArrowheads="1"/>
          </p:cNvSpPr>
          <p:nvPr/>
        </p:nvSpPr>
        <p:spPr bwMode="auto">
          <a:xfrm>
            <a:off x="611436" y="4881563"/>
            <a:ext cx="79930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Através da análise da tabela, podemos concluir que a probabilidade de o iogurte estar estragado é 0,134.</a:t>
            </a:r>
          </a:p>
        </p:txBody>
      </p:sp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491328"/>
              </p:ext>
            </p:extLst>
          </p:nvPr>
        </p:nvGraphicFramePr>
        <p:xfrm>
          <a:off x="1619499" y="3026396"/>
          <a:ext cx="6096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681">
                <a:tc>
                  <a:txBody>
                    <a:bodyPr/>
                    <a:lstStyle/>
                    <a:p>
                      <a:endParaRPr lang="pt-PT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pt-PT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pt-PT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0" i="0" dirty="0" smtClean="0">
                          <a:latin typeface="Flama"/>
                        </a:rPr>
                        <a:t>Total</a:t>
                      </a:r>
                      <a:endParaRPr lang="pt-PT" sz="1800" b="0" i="0" dirty="0">
                        <a:latin typeface="Flama"/>
                      </a:endParaRPr>
                    </a:p>
                  </a:txBody>
                  <a:tcPr marT="45700" marB="45700" anchor="ctr"/>
                </a:tc>
              </a:tr>
              <a:tr h="370681">
                <a:tc>
                  <a:txBody>
                    <a:bodyPr/>
                    <a:lstStyle/>
                    <a:p>
                      <a:endParaRPr lang="pt-PT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latin typeface="Flama"/>
                          <a:ea typeface="Times New Roman"/>
                        </a:rPr>
                        <a:t>0,004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latin typeface="Flama"/>
                          <a:ea typeface="Times New Roman"/>
                        </a:rPr>
                        <a:t>0,796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latin typeface="Flama"/>
                          <a:ea typeface="Times New Roman"/>
                        </a:rPr>
                        <a:t>0,8</a:t>
                      </a:r>
                    </a:p>
                  </a:txBody>
                  <a:tcPr marL="68580" marR="68580" marT="0" marB="0" anchor="ctr"/>
                </a:tc>
              </a:tr>
              <a:tr h="370681">
                <a:tc>
                  <a:txBody>
                    <a:bodyPr/>
                    <a:lstStyle/>
                    <a:p>
                      <a:endParaRPr lang="pt-PT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latin typeface="Flama"/>
                          <a:ea typeface="Times New Roman"/>
                        </a:rPr>
                        <a:t>0,13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latin typeface="Flama"/>
                          <a:ea typeface="Times New Roman"/>
                        </a:rPr>
                        <a:t>0,07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latin typeface="Flama"/>
                          <a:ea typeface="Times New Roman"/>
                        </a:rPr>
                        <a:t>0,2</a:t>
                      </a:r>
                    </a:p>
                  </a:txBody>
                  <a:tcPr marL="68580" marR="68580" marT="0" marB="0" anchor="ctr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800" b="0" i="0" dirty="0" smtClean="0">
                          <a:latin typeface="Flama"/>
                        </a:rPr>
                        <a:t>Total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latin typeface="Flama"/>
                          <a:ea typeface="Times New Roman"/>
                        </a:rPr>
                        <a:t>0,134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>
                          <a:latin typeface="Flama"/>
                          <a:ea typeface="Times New Roman"/>
                        </a:rPr>
                        <a:t>0,866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800" dirty="0">
                          <a:latin typeface="Flama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18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4738965"/>
              </p:ext>
            </p:extLst>
          </p:nvPr>
        </p:nvGraphicFramePr>
        <p:xfrm>
          <a:off x="2267199" y="3458196"/>
          <a:ext cx="223837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ção" r:id="rId5" imgW="164814" imgH="177492" progId="Equation.3">
                  <p:embed/>
                </p:oleObj>
              </mc:Choice>
              <mc:Fallback>
                <p:oleObj name="Equação" r:id="rId5" imgW="164814" imgH="177492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199" y="3458196"/>
                        <a:ext cx="223837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687275"/>
              </p:ext>
            </p:extLst>
          </p:nvPr>
        </p:nvGraphicFramePr>
        <p:xfrm>
          <a:off x="2267199" y="3818558"/>
          <a:ext cx="223837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ção" r:id="rId7" imgW="164885" imgH="215619" progId="Equation.3">
                  <p:embed/>
                </p:oleObj>
              </mc:Choice>
              <mc:Fallback>
                <p:oleObj name="Equação" r:id="rId7" imgW="164885" imgH="21561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199" y="3818558"/>
                        <a:ext cx="223837" cy="303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2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734027"/>
              </p:ext>
            </p:extLst>
          </p:nvPr>
        </p:nvGraphicFramePr>
        <p:xfrm>
          <a:off x="3780086" y="3112121"/>
          <a:ext cx="223838" cy="24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6" name="Equação" r:id="rId9" imgW="164814" imgH="177492" progId="Equation.3">
                  <p:embed/>
                </p:oleObj>
              </mc:Choice>
              <mc:Fallback>
                <p:oleObj name="Equação" r:id="rId9" imgW="164814" imgH="17749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0086" y="3112121"/>
                        <a:ext cx="223838" cy="249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94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9627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4342592"/>
              </p:ext>
            </p:extLst>
          </p:nvPr>
        </p:nvGraphicFramePr>
        <p:xfrm>
          <a:off x="5331074" y="3064496"/>
          <a:ext cx="206375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7" name="Equação" r:id="rId11" imgW="152268" imgH="203024" progId="Equation.3">
                  <p:embed/>
                </p:oleObj>
              </mc:Choice>
              <mc:Fallback>
                <p:oleObj name="Equação" r:id="rId11" imgW="152268" imgH="203024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1074" y="3064496"/>
                        <a:ext cx="206375" cy="28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96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6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96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6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4" grpId="0" autoUpdateAnimBg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8313" y="1340768"/>
            <a:ext cx="2303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/>
              <a:t>Regra de Bayes</a:t>
            </a:r>
            <a:endParaRPr lang="pt-PT" altLang="pt-PT" sz="2000"/>
          </a:p>
        </p:txBody>
      </p:sp>
      <p:sp>
        <p:nvSpPr>
          <p:cNvPr id="717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>
                <a:spLocks noChangeArrowheads="1"/>
              </p:cNvSpPr>
              <p:nvPr/>
            </p:nvSpPr>
            <p:spPr bwMode="auto">
              <a:xfrm>
                <a:off x="492411" y="2060848"/>
                <a:ext cx="8351837" cy="958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sz="2000" dirty="0"/>
                  <a:t>Sejam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𝐴</m:t>
                    </m:r>
                    <m:r>
                      <a:rPr lang="pt-PT" altLang="pt-PT" sz="2000" i="1" baseline="-25000" dirty="0">
                        <a:latin typeface="Cambria Math"/>
                      </a:rPr>
                      <m:t>1</m:t>
                    </m:r>
                  </m:oMath>
                </a14:m>
                <a:r>
                  <a:rPr lang="pt-PT" altLang="pt-PT" sz="2000" dirty="0"/>
                  <a:t>,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𝐴</m:t>
                    </m:r>
                    <m:r>
                      <a:rPr lang="pt-PT" altLang="pt-PT" sz="2000" i="1" baseline="-25000" dirty="0">
                        <a:latin typeface="Cambria Math"/>
                      </a:rPr>
                      <m:t>2</m:t>
                    </m:r>
                  </m:oMath>
                </a14:m>
                <a:r>
                  <a:rPr lang="pt-PT" altLang="pt-PT" sz="2000" dirty="0"/>
                  <a:t>, … , </a:t>
                </a:r>
                <a14:m>
                  <m:oMath xmlns:m="http://schemas.openxmlformats.org/officeDocument/2006/math">
                    <m:r>
                      <a:rPr lang="pt-PT" altLang="pt-PT" sz="2000" i="1" dirty="0" smtClean="0">
                        <a:latin typeface="Cambria Math"/>
                      </a:rPr>
                      <m:t>𝐴</m:t>
                    </m:r>
                    <m:r>
                      <a:rPr lang="pt-PT" altLang="pt-PT" sz="2000" i="1" baseline="-25000" dirty="0" err="1">
                        <a:latin typeface="Cambria Math"/>
                      </a:rPr>
                      <m:t>𝑛</m:t>
                    </m:r>
                  </m:oMath>
                </a14:m>
                <a:r>
                  <a:rPr lang="pt-PT" altLang="pt-PT" sz="2000" dirty="0"/>
                  <a:t>, acontecimentos incompatíveis e cuja reunião é </a:t>
                </a:r>
                <a:r>
                  <a:rPr lang="el-GR" altLang="pt-PT" sz="2000" dirty="0"/>
                  <a:t>Ω</a:t>
                </a:r>
                <a:r>
                  <a:rPr lang="pt-PT" altLang="pt-PT" sz="2000" dirty="0"/>
                  <a:t>. Então:</a:t>
                </a:r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2411" y="2060848"/>
                <a:ext cx="8351837" cy="958850"/>
              </a:xfrm>
              <a:prstGeom prst="rect">
                <a:avLst/>
              </a:prstGeom>
              <a:blipFill rotWithShape="1">
                <a:blip r:embed="rId5"/>
                <a:stretch>
                  <a:fillRect l="-803" r="-730" b="-1082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7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9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0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084327"/>
              </p:ext>
            </p:extLst>
          </p:nvPr>
        </p:nvGraphicFramePr>
        <p:xfrm>
          <a:off x="611560" y="3356992"/>
          <a:ext cx="7847012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ção" r:id="rId6" imgW="4610100" imgH="431800" progId="Equation.3">
                  <p:embed/>
                </p:oleObj>
              </mc:Choice>
              <mc:Fallback>
                <p:oleObj name="Equação" r:id="rId6" imgW="4610100" imgH="431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356992"/>
                        <a:ext cx="7847012" cy="735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683975"/>
              </p:ext>
            </p:extLst>
          </p:nvPr>
        </p:nvGraphicFramePr>
        <p:xfrm>
          <a:off x="4000500" y="4662488"/>
          <a:ext cx="1914525" cy="34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ção" r:id="rId8" imgW="1269720" imgH="228600" progId="Equation.3">
                  <p:embed/>
                </p:oleObj>
              </mc:Choice>
              <mc:Fallback>
                <p:oleObj name="Equação" r:id="rId8" imgW="126972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4662488"/>
                        <a:ext cx="1914525" cy="341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CaixaDeTexto 23"/>
          <p:cNvSpPr txBox="1">
            <a:spLocks noChangeArrowheads="1"/>
          </p:cNvSpPr>
          <p:nvPr/>
        </p:nvSpPr>
        <p:spPr bwMode="auto">
          <a:xfrm>
            <a:off x="3188072" y="4596383"/>
            <a:ext cx="668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>
                <a:latin typeface="Flama"/>
              </a:rPr>
              <a:t>com</a:t>
            </a:r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 autoUpdateAnimBg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693512" y="1052736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 dirty="0"/>
              <a:t>Atividade 2 </a:t>
            </a:r>
            <a:endParaRPr lang="pt-PT" altLang="pt-PT" sz="2000" dirty="0"/>
          </a:p>
        </p:txBody>
      </p:sp>
      <p:sp>
        <p:nvSpPr>
          <p:cNvPr id="81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>
                <a:spLocks noChangeArrowheads="1"/>
              </p:cNvSpPr>
              <p:nvPr/>
            </p:nvSpPr>
            <p:spPr bwMode="auto">
              <a:xfrm>
                <a:off x="683766" y="1538074"/>
                <a:ext cx="7920038" cy="47089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Considere duas caixas: Caixa A e caixa B.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A caixa A contém duas bolas verdes e cinco bolas amarelas.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A caixa B contém seis bolas verdes e uma bola amarela</a:t>
                </a:r>
                <a:r>
                  <a:rPr lang="pt-PT" altLang="pt-PT" dirty="0" smtClean="0"/>
                  <a:t>.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endParaRPr lang="pt-PT" altLang="pt-PT" sz="1000" dirty="0"/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Lança-se um dado equilibrado, com as faces numeradas de 1 a 6. 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Se sair face 1, tira-se, ao acaso, uma bola da caixa A.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Caso contrário, tira-se, ao acaso, uma bola da caixa B</a:t>
                </a:r>
                <a:r>
                  <a:rPr lang="pt-PT" altLang="pt-PT" dirty="0" smtClean="0"/>
                  <a:t>.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endParaRPr lang="pt-PT" altLang="pt-PT" sz="1000" dirty="0"/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Considere os acontecimentos: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𝑋</m:t>
                    </m:r>
                  </m:oMath>
                </a14:m>
                <a:r>
                  <a:rPr lang="pt-PT" altLang="pt-PT" dirty="0"/>
                  <a:t>: Sair face 1 no lançamento do dado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𝑌</m:t>
                    </m:r>
                  </m:oMath>
                </a14:m>
                <a:r>
                  <a:rPr lang="pt-PT" altLang="pt-PT" dirty="0"/>
                  <a:t>: sair bola verde</a:t>
                </a:r>
              </a:p>
              <a:p>
                <a:pPr algn="just" eaLnBrk="1" hangingPunct="1">
                  <a:lnSpc>
                    <a:spcPct val="150000"/>
                  </a:lnSpc>
                </a:pPr>
                <a:r>
                  <a:rPr lang="pt-PT" altLang="pt-PT" dirty="0"/>
                  <a:t>Determine o valor de </a:t>
                </a:r>
                <a:r>
                  <a:rPr lang="pt-PT" altLang="pt-PT" dirty="0" smtClean="0"/>
                  <a:t>               .</a:t>
                </a:r>
                <a:endParaRPr lang="pt-PT" altLang="pt-PT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3766" y="1538074"/>
                <a:ext cx="7920038" cy="4708981"/>
              </a:xfrm>
              <a:prstGeom prst="rect">
                <a:avLst/>
              </a:prstGeom>
              <a:blipFill rotWithShape="1">
                <a:blip r:embed="rId5"/>
                <a:stretch>
                  <a:fillRect l="-61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19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10137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279095"/>
              </p:ext>
            </p:extLst>
          </p:nvPr>
        </p:nvGraphicFramePr>
        <p:xfrm>
          <a:off x="2987824" y="5860504"/>
          <a:ext cx="931863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ção" r:id="rId6" imgW="609336" imgH="203112" progId="Equation.3">
                  <p:embed/>
                </p:oleObj>
              </mc:Choice>
              <mc:Fallback>
                <p:oleObj name="Equação" r:id="rId6" imgW="60933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5860504"/>
                        <a:ext cx="931863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1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1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544" y="1268760"/>
            <a:ext cx="7920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2000" b="1" u="sng" dirty="0"/>
              <a:t>Resolução:</a:t>
            </a:r>
            <a:endParaRPr lang="pt-PT" altLang="pt-PT" sz="2000" dirty="0"/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8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0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aphicFrame>
        <p:nvGraphicFramePr>
          <p:cNvPr id="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9436472"/>
              </p:ext>
            </p:extLst>
          </p:nvPr>
        </p:nvGraphicFramePr>
        <p:xfrm>
          <a:off x="467544" y="2204864"/>
          <a:ext cx="2487612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ção" r:id="rId5" imgW="1460160" imgH="419040" progId="Equation.3">
                  <p:embed/>
                </p:oleObj>
              </mc:Choice>
              <mc:Fallback>
                <p:oleObj name="Equação" r:id="rId5" imgW="1460160" imgH="4190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204864"/>
                        <a:ext cx="2487612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PROBABILIDADE CONDICIONAL</a:t>
            </a:r>
            <a:endParaRPr lang="en-US" altLang="pt-PT" sz="2400" b="1" dirty="0">
              <a:latin typeface="Arial" pitchFamily="34" charset="0"/>
            </a:endParaRPr>
          </a:p>
        </p:txBody>
      </p:sp>
      <p:graphicFrame>
        <p:nvGraphicFramePr>
          <p:cNvPr id="2" name="Objec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0503991"/>
              </p:ext>
            </p:extLst>
          </p:nvPr>
        </p:nvGraphicFramePr>
        <p:xfrm>
          <a:off x="2987824" y="2204864"/>
          <a:ext cx="3864175" cy="768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ção" r:id="rId7" imgW="2171520" imgH="431640" progId="Equation.3">
                  <p:embed/>
                </p:oleObj>
              </mc:Choice>
              <mc:Fallback>
                <p:oleObj name="Equação" r:id="rId7" imgW="217152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87824" y="2204864"/>
                        <a:ext cx="3864175" cy="7683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3056352"/>
              </p:ext>
            </p:extLst>
          </p:nvPr>
        </p:nvGraphicFramePr>
        <p:xfrm>
          <a:off x="1403350" y="3337669"/>
          <a:ext cx="1757363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ção" r:id="rId9" imgW="965160" imgH="761760" progId="Equation.3">
                  <p:embed/>
                </p:oleObj>
              </mc:Choice>
              <mc:Fallback>
                <p:oleObj name="Equação" r:id="rId9" imgW="965160" imgH="761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03350" y="3337669"/>
                        <a:ext cx="1757363" cy="1387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230967"/>
              </p:ext>
            </p:extLst>
          </p:nvPr>
        </p:nvGraphicFramePr>
        <p:xfrm>
          <a:off x="3203848" y="3698031"/>
          <a:ext cx="464567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ção" r:id="rId11" imgW="253800" imgH="393480" progId="Equation.3">
                  <p:embed/>
                </p:oleObj>
              </mc:Choice>
              <mc:Fallback>
                <p:oleObj name="Equação" r:id="rId11" imgW="25380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203848" y="3698031"/>
                        <a:ext cx="464567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362</Words>
  <Application>Microsoft Office PowerPoint</Application>
  <PresentationFormat>Apresentação no Ecrã (4:3)</PresentationFormat>
  <Paragraphs>63</Paragraphs>
  <Slides>8</Slides>
  <Notes>7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8</vt:i4>
      </vt:variant>
    </vt:vector>
  </HeadingPairs>
  <TitlesOfParts>
    <vt:vector size="11" baseType="lpstr">
      <vt:lpstr>Office Theme</vt:lpstr>
      <vt:lpstr>Equação</vt:lpstr>
      <vt:lpstr>Microsoft Equation 3.0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210</cp:revision>
  <dcterms:created xsi:type="dcterms:W3CDTF">2010-10-27T15:58:32Z</dcterms:created>
  <dcterms:modified xsi:type="dcterms:W3CDTF">2016-03-02T17:37:55Z</dcterms:modified>
</cp:coreProperties>
</file>