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261" r:id="rId3"/>
    <p:sldId id="421" r:id="rId4"/>
    <p:sldId id="422" r:id="rId5"/>
    <p:sldId id="408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42" r:id="rId19"/>
    <p:sldId id="435" r:id="rId20"/>
    <p:sldId id="437" r:id="rId21"/>
    <p:sldId id="438" r:id="rId22"/>
    <p:sldId id="439" r:id="rId23"/>
    <p:sldId id="409" r:id="rId24"/>
    <p:sldId id="440" r:id="rId25"/>
    <p:sldId id="441" r:id="rId26"/>
    <p:sldId id="436" r:id="rId27"/>
    <p:sldId id="444" r:id="rId28"/>
    <p:sldId id="443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6" clrIdx="0"/>
  <p:cmAuthor id="1" name="Sofia Pereira Carvalhosa" initials="SP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284" y="-180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45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93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1642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7406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74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311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829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549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384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7191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8585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5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5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417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65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33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6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0746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552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559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44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66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7608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2812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22722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642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373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24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450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9289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00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90.png"/><Relationship Id="rId5" Type="http://schemas.openxmlformats.org/officeDocument/2006/relationships/image" Target="../media/image81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0.png"/><Relationship Id="rId3" Type="http://schemas.openxmlformats.org/officeDocument/2006/relationships/image" Target="../media/image1410.png"/><Relationship Id="rId7" Type="http://schemas.openxmlformats.org/officeDocument/2006/relationships/image" Target="../media/image14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0.png"/><Relationship Id="rId11" Type="http://schemas.openxmlformats.org/officeDocument/2006/relationships/image" Target="../media/image1490.png"/><Relationship Id="rId5" Type="http://schemas.openxmlformats.org/officeDocument/2006/relationships/image" Target="../media/image1430.png"/><Relationship Id="rId10" Type="http://schemas.openxmlformats.org/officeDocument/2006/relationships/image" Target="../media/image1480.png"/><Relationship Id="rId4" Type="http://schemas.openxmlformats.org/officeDocument/2006/relationships/image" Target="../media/image1420.png"/><Relationship Id="rId9" Type="http://schemas.openxmlformats.org/officeDocument/2006/relationships/image" Target="../media/image1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5" Type="http://schemas.openxmlformats.org/officeDocument/2006/relationships/image" Target="../media/image141.png"/><Relationship Id="rId4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43.png"/><Relationship Id="rId4" Type="http://schemas.openxmlformats.org/officeDocument/2006/relationships/image" Target="../media/image1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78.png"/><Relationship Id="rId3" Type="http://schemas.openxmlformats.org/officeDocument/2006/relationships/image" Target="../media/image168.png"/><Relationship Id="rId7" Type="http://schemas.openxmlformats.org/officeDocument/2006/relationships/image" Target="../media/image1432.png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2.png"/><Relationship Id="rId11" Type="http://schemas.openxmlformats.org/officeDocument/2006/relationships/image" Target="../media/image147.png"/><Relationship Id="rId5" Type="http://schemas.openxmlformats.org/officeDocument/2006/relationships/image" Target="../media/image1412.png"/><Relationship Id="rId10" Type="http://schemas.openxmlformats.org/officeDocument/2006/relationships/image" Target="../media/image146.png"/><Relationship Id="rId4" Type="http://schemas.openxmlformats.org/officeDocument/2006/relationships/image" Target="../media/image169.png"/><Relationship Id="rId9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8" Type="http://schemas.openxmlformats.org/officeDocument/2006/relationships/image" Target="../media/image215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7" Type="http://schemas.openxmlformats.org/officeDocument/2006/relationships/image" Target="../media/image21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15" Type="http://schemas.openxmlformats.org/officeDocument/2006/relationships/image" Target="../media/image212.png"/><Relationship Id="rId10" Type="http://schemas.openxmlformats.org/officeDocument/2006/relationships/image" Target="../media/image189.png"/><Relationship Id="rId19" Type="http://schemas.openxmlformats.org/officeDocument/2006/relationships/image" Target="../media/image216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2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1.png"/><Relationship Id="rId3" Type="http://schemas.openxmlformats.org/officeDocument/2006/relationships/image" Target="../media/image1411.png"/><Relationship Id="rId7" Type="http://schemas.openxmlformats.org/officeDocument/2006/relationships/image" Target="../media/image14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1.png"/><Relationship Id="rId5" Type="http://schemas.openxmlformats.org/officeDocument/2006/relationships/image" Target="../media/image1431.png"/><Relationship Id="rId4" Type="http://schemas.openxmlformats.org/officeDocument/2006/relationships/image" Target="../media/image14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49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491.png"/><Relationship Id="rId15" Type="http://schemas.openxmlformats.org/officeDocument/2006/relationships/image" Target="../media/image199.png"/><Relationship Id="rId10" Type="http://schemas.openxmlformats.org/officeDocument/2006/relationships/image" Target="../media/image194.png"/><Relationship Id="rId4" Type="http://schemas.openxmlformats.org/officeDocument/2006/relationships/image" Target="../media/image1481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0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11" Type="http://schemas.openxmlformats.org/officeDocument/2006/relationships/image" Target="../media/image170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52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4.png"/><Relationship Id="rId10" Type="http://schemas.openxmlformats.org/officeDocument/2006/relationships/image" Target="../media/image221.png"/><Relationship Id="rId4" Type="http://schemas.openxmlformats.org/officeDocument/2006/relationships/image" Target="../media/image211.png"/><Relationship Id="rId9" Type="http://schemas.openxmlformats.org/officeDocument/2006/relationships/image" Target="../media/image2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3" Type="http://schemas.openxmlformats.org/officeDocument/2006/relationships/image" Target="../media/image222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164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4" Type="http://schemas.openxmlformats.org/officeDocument/2006/relationships/image" Target="../media/image156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71.png"/><Relationship Id="rId7" Type="http://schemas.openxmlformats.org/officeDocument/2006/relationships/image" Target="../media/image118.png"/><Relationship Id="rId12" Type="http://schemas.openxmlformats.org/officeDocument/2006/relationships/image" Target="../media/image2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124.png"/><Relationship Id="rId5" Type="http://schemas.openxmlformats.org/officeDocument/2006/relationships/image" Target="../media/image240.png"/><Relationship Id="rId10" Type="http://schemas.openxmlformats.org/officeDocument/2006/relationships/image" Target="../media/image243.png"/><Relationship Id="rId4" Type="http://schemas.openxmlformats.org/officeDocument/2006/relationships/image" Target="../media/image115.png"/><Relationship Id="rId9" Type="http://schemas.openxmlformats.org/officeDocument/2006/relationships/image" Target="../media/image2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5" Type="http://schemas.openxmlformats.org/officeDocument/2006/relationships/image" Target="../media/image174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3" Type="http://schemas.openxmlformats.org/officeDocument/2006/relationships/image" Target="../media/image1740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0.png"/><Relationship Id="rId11" Type="http://schemas.openxmlformats.org/officeDocument/2006/relationships/image" Target="../media/image266.png"/><Relationship Id="rId5" Type="http://schemas.openxmlformats.org/officeDocument/2006/relationships/image" Target="../media/image1721.png"/><Relationship Id="rId15" Type="http://schemas.openxmlformats.org/officeDocument/2006/relationships/image" Target="../media/image176.png"/><Relationship Id="rId10" Type="http://schemas.openxmlformats.org/officeDocument/2006/relationships/image" Target="../media/image265.png"/><Relationship Id="rId4" Type="http://schemas.openxmlformats.org/officeDocument/2006/relationships/image" Target="../media/image175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50.png"/><Relationship Id="rId4" Type="http://schemas.openxmlformats.org/officeDocument/2006/relationships/image" Target="../media/image17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90.png"/><Relationship Id="rId4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18" Type="http://schemas.openxmlformats.org/officeDocument/2006/relationships/image" Target="../media/image285.png"/><Relationship Id="rId26" Type="http://schemas.openxmlformats.org/officeDocument/2006/relationships/image" Target="../media/image293.png"/><Relationship Id="rId39" Type="http://schemas.openxmlformats.org/officeDocument/2006/relationships/image" Target="../media/image306.png"/><Relationship Id="rId21" Type="http://schemas.openxmlformats.org/officeDocument/2006/relationships/image" Target="../media/image288.png"/><Relationship Id="rId34" Type="http://schemas.openxmlformats.org/officeDocument/2006/relationships/image" Target="../media/image301.png"/><Relationship Id="rId42" Type="http://schemas.openxmlformats.org/officeDocument/2006/relationships/image" Target="../media/image309.png"/><Relationship Id="rId47" Type="http://schemas.openxmlformats.org/officeDocument/2006/relationships/image" Target="../media/image314.png"/><Relationship Id="rId50" Type="http://schemas.openxmlformats.org/officeDocument/2006/relationships/image" Target="../media/image317.png"/><Relationship Id="rId55" Type="http://schemas.openxmlformats.org/officeDocument/2006/relationships/image" Target="../media/image322.png"/><Relationship Id="rId63" Type="http://schemas.openxmlformats.org/officeDocument/2006/relationships/image" Target="../media/image330.png"/><Relationship Id="rId68" Type="http://schemas.openxmlformats.org/officeDocument/2006/relationships/image" Target="../media/image335.png"/><Relationship Id="rId76" Type="http://schemas.openxmlformats.org/officeDocument/2006/relationships/image" Target="../media/image343.png"/><Relationship Id="rId7" Type="http://schemas.openxmlformats.org/officeDocument/2006/relationships/image" Target="../media/image274.png"/><Relationship Id="rId71" Type="http://schemas.openxmlformats.org/officeDocument/2006/relationships/image" Target="../media/image33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83.png"/><Relationship Id="rId29" Type="http://schemas.openxmlformats.org/officeDocument/2006/relationships/image" Target="../media/image296.png"/><Relationship Id="rId11" Type="http://schemas.openxmlformats.org/officeDocument/2006/relationships/image" Target="../media/image278.png"/><Relationship Id="rId24" Type="http://schemas.openxmlformats.org/officeDocument/2006/relationships/image" Target="../media/image291.png"/><Relationship Id="rId32" Type="http://schemas.openxmlformats.org/officeDocument/2006/relationships/image" Target="../media/image299.png"/><Relationship Id="rId37" Type="http://schemas.openxmlformats.org/officeDocument/2006/relationships/image" Target="../media/image304.png"/><Relationship Id="rId40" Type="http://schemas.openxmlformats.org/officeDocument/2006/relationships/image" Target="../media/image307.png"/><Relationship Id="rId45" Type="http://schemas.openxmlformats.org/officeDocument/2006/relationships/image" Target="../media/image312.png"/><Relationship Id="rId53" Type="http://schemas.openxmlformats.org/officeDocument/2006/relationships/image" Target="../media/image320.png"/><Relationship Id="rId58" Type="http://schemas.openxmlformats.org/officeDocument/2006/relationships/image" Target="../media/image325.png"/><Relationship Id="rId66" Type="http://schemas.openxmlformats.org/officeDocument/2006/relationships/image" Target="../media/image333.png"/><Relationship Id="rId74" Type="http://schemas.openxmlformats.org/officeDocument/2006/relationships/image" Target="../media/image341.png"/><Relationship Id="rId5" Type="http://schemas.openxmlformats.org/officeDocument/2006/relationships/image" Target="../media/image272.png"/><Relationship Id="rId15" Type="http://schemas.openxmlformats.org/officeDocument/2006/relationships/image" Target="../media/image282.png"/><Relationship Id="rId23" Type="http://schemas.openxmlformats.org/officeDocument/2006/relationships/image" Target="../media/image290.png"/><Relationship Id="rId28" Type="http://schemas.openxmlformats.org/officeDocument/2006/relationships/image" Target="../media/image295.png"/><Relationship Id="rId36" Type="http://schemas.openxmlformats.org/officeDocument/2006/relationships/image" Target="../media/image303.png"/><Relationship Id="rId49" Type="http://schemas.openxmlformats.org/officeDocument/2006/relationships/image" Target="../media/image316.png"/><Relationship Id="rId57" Type="http://schemas.openxmlformats.org/officeDocument/2006/relationships/image" Target="../media/image324.png"/><Relationship Id="rId61" Type="http://schemas.openxmlformats.org/officeDocument/2006/relationships/image" Target="../media/image328.png"/><Relationship Id="rId10" Type="http://schemas.openxmlformats.org/officeDocument/2006/relationships/image" Target="../media/image277.png"/><Relationship Id="rId19" Type="http://schemas.openxmlformats.org/officeDocument/2006/relationships/image" Target="../media/image286.png"/><Relationship Id="rId31" Type="http://schemas.openxmlformats.org/officeDocument/2006/relationships/image" Target="../media/image298.png"/><Relationship Id="rId44" Type="http://schemas.openxmlformats.org/officeDocument/2006/relationships/image" Target="../media/image311.png"/><Relationship Id="rId52" Type="http://schemas.openxmlformats.org/officeDocument/2006/relationships/image" Target="../media/image319.png"/><Relationship Id="rId60" Type="http://schemas.openxmlformats.org/officeDocument/2006/relationships/image" Target="../media/image327.png"/><Relationship Id="rId65" Type="http://schemas.openxmlformats.org/officeDocument/2006/relationships/image" Target="../media/image332.png"/><Relationship Id="rId73" Type="http://schemas.openxmlformats.org/officeDocument/2006/relationships/image" Target="../media/image340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Relationship Id="rId22" Type="http://schemas.openxmlformats.org/officeDocument/2006/relationships/image" Target="../media/image289.png"/><Relationship Id="rId27" Type="http://schemas.openxmlformats.org/officeDocument/2006/relationships/image" Target="../media/image294.png"/><Relationship Id="rId30" Type="http://schemas.openxmlformats.org/officeDocument/2006/relationships/image" Target="../media/image297.png"/><Relationship Id="rId35" Type="http://schemas.openxmlformats.org/officeDocument/2006/relationships/image" Target="../media/image302.png"/><Relationship Id="rId43" Type="http://schemas.openxmlformats.org/officeDocument/2006/relationships/image" Target="../media/image310.png"/><Relationship Id="rId48" Type="http://schemas.openxmlformats.org/officeDocument/2006/relationships/image" Target="../media/image315.png"/><Relationship Id="rId56" Type="http://schemas.openxmlformats.org/officeDocument/2006/relationships/image" Target="../media/image323.png"/><Relationship Id="rId64" Type="http://schemas.openxmlformats.org/officeDocument/2006/relationships/image" Target="../media/image217.png"/><Relationship Id="rId69" Type="http://schemas.openxmlformats.org/officeDocument/2006/relationships/image" Target="../media/image336.png"/><Relationship Id="rId8" Type="http://schemas.openxmlformats.org/officeDocument/2006/relationships/image" Target="../media/image275.png"/><Relationship Id="rId51" Type="http://schemas.openxmlformats.org/officeDocument/2006/relationships/image" Target="../media/image318.png"/><Relationship Id="rId72" Type="http://schemas.openxmlformats.org/officeDocument/2006/relationships/image" Target="../media/image339.png"/><Relationship Id="rId3" Type="http://schemas.openxmlformats.org/officeDocument/2006/relationships/image" Target="../media/image249.png"/><Relationship Id="rId12" Type="http://schemas.openxmlformats.org/officeDocument/2006/relationships/image" Target="../media/image279.png"/><Relationship Id="rId17" Type="http://schemas.openxmlformats.org/officeDocument/2006/relationships/image" Target="../media/image284.png"/><Relationship Id="rId25" Type="http://schemas.openxmlformats.org/officeDocument/2006/relationships/image" Target="../media/image292.png"/><Relationship Id="rId33" Type="http://schemas.openxmlformats.org/officeDocument/2006/relationships/image" Target="../media/image300.png"/><Relationship Id="rId38" Type="http://schemas.openxmlformats.org/officeDocument/2006/relationships/image" Target="../media/image305.png"/><Relationship Id="rId46" Type="http://schemas.openxmlformats.org/officeDocument/2006/relationships/image" Target="../media/image313.png"/><Relationship Id="rId59" Type="http://schemas.openxmlformats.org/officeDocument/2006/relationships/image" Target="../media/image326.png"/><Relationship Id="rId67" Type="http://schemas.openxmlformats.org/officeDocument/2006/relationships/image" Target="../media/image334.png"/><Relationship Id="rId20" Type="http://schemas.openxmlformats.org/officeDocument/2006/relationships/image" Target="../media/image287.png"/><Relationship Id="rId41" Type="http://schemas.openxmlformats.org/officeDocument/2006/relationships/image" Target="../media/image308.png"/><Relationship Id="rId54" Type="http://schemas.openxmlformats.org/officeDocument/2006/relationships/image" Target="../media/image321.png"/><Relationship Id="rId62" Type="http://schemas.openxmlformats.org/officeDocument/2006/relationships/image" Target="../media/image329.png"/><Relationship Id="rId70" Type="http://schemas.openxmlformats.org/officeDocument/2006/relationships/image" Target="../media/image337.png"/><Relationship Id="rId75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259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12" Type="http://schemas.openxmlformats.org/officeDocument/2006/relationships/image" Target="../media/image2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7.png"/><Relationship Id="rId11" Type="http://schemas.openxmlformats.org/officeDocument/2006/relationships/image" Target="../media/image224.png"/><Relationship Id="rId5" Type="http://schemas.openxmlformats.org/officeDocument/2006/relationships/image" Target="../media/image346.png"/><Relationship Id="rId10" Type="http://schemas.openxmlformats.org/officeDocument/2006/relationships/image" Target="../media/image351.png"/><Relationship Id="rId4" Type="http://schemas.openxmlformats.org/officeDocument/2006/relationships/image" Target="../media/image345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26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9.png"/><Relationship Id="rId5" Type="http://schemas.openxmlformats.org/officeDocument/2006/relationships/image" Target="../media/image331.png"/><Relationship Id="rId10" Type="http://schemas.openxmlformats.org/officeDocument/2006/relationships/image" Target="../media/image363.png"/><Relationship Id="rId4" Type="http://schemas.openxmlformats.org/officeDocument/2006/relationships/image" Target="../media/image261.png"/><Relationship Id="rId9" Type="http://schemas.openxmlformats.org/officeDocument/2006/relationships/image" Target="../media/image3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74.png"/><Relationship Id="rId3" Type="http://schemas.openxmlformats.org/officeDocument/2006/relationships/image" Target="../media/image352.png"/><Relationship Id="rId7" Type="http://schemas.openxmlformats.org/officeDocument/2006/relationships/image" Target="../media/image368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7.png"/><Relationship Id="rId11" Type="http://schemas.openxmlformats.org/officeDocument/2006/relationships/image" Target="../media/image372.png"/><Relationship Id="rId5" Type="http://schemas.openxmlformats.org/officeDocument/2006/relationships/image" Target="../media/image366.png"/><Relationship Id="rId10" Type="http://schemas.openxmlformats.org/officeDocument/2006/relationships/image" Target="../media/image371.png"/><Relationship Id="rId4" Type="http://schemas.openxmlformats.org/officeDocument/2006/relationships/image" Target="../media/image353.png"/><Relationship Id="rId9" Type="http://schemas.openxmlformats.org/officeDocument/2006/relationships/image" Target="../media/image356.png"/><Relationship Id="rId14" Type="http://schemas.openxmlformats.org/officeDocument/2006/relationships/image" Target="../media/image37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76.png"/><Relationship Id="rId7" Type="http://schemas.openxmlformats.org/officeDocument/2006/relationships/image" Target="../media/image3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7.png"/><Relationship Id="rId5" Type="http://schemas.openxmlformats.org/officeDocument/2006/relationships/image" Target="../media/image377.png"/><Relationship Id="rId4" Type="http://schemas.openxmlformats.org/officeDocument/2006/relationships/image" Target="../media/image12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81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9.png"/><Relationship Id="rId5" Type="http://schemas.openxmlformats.org/officeDocument/2006/relationships/image" Target="../media/image258.png"/><Relationship Id="rId4" Type="http://schemas.openxmlformats.org/officeDocument/2006/relationships/image" Target="../media/image3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0.png"/><Relationship Id="rId3" Type="http://schemas.openxmlformats.org/officeDocument/2006/relationships/image" Target="../media/image387.png"/><Relationship Id="rId7" Type="http://schemas.openxmlformats.org/officeDocument/2006/relationships/image" Target="../media/image382.png"/><Relationship Id="rId12" Type="http://schemas.openxmlformats.org/officeDocument/2006/relationships/image" Target="../media/image3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3.png"/><Relationship Id="rId11" Type="http://schemas.openxmlformats.org/officeDocument/2006/relationships/image" Target="../media/image398.png"/><Relationship Id="rId5" Type="http://schemas.openxmlformats.org/officeDocument/2006/relationships/image" Target="../media/image392.png"/><Relationship Id="rId10" Type="http://schemas.openxmlformats.org/officeDocument/2006/relationships/image" Target="../media/image384.png"/><Relationship Id="rId4" Type="http://schemas.openxmlformats.org/officeDocument/2006/relationships/image" Target="../media/image391.png"/><Relationship Id="rId9" Type="http://schemas.openxmlformats.org/officeDocument/2006/relationships/image" Target="../media/image3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4.png"/><Relationship Id="rId5" Type="http://schemas.openxmlformats.org/officeDocument/2006/relationships/image" Target="../media/image385.png"/><Relationship Id="rId4" Type="http://schemas.openxmlformats.org/officeDocument/2006/relationships/image" Target="../media/image3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ao cálculo combinatório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0, 1, 2, 3, 4, 5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214546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03589" y="537876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25" y="537876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1" y="5378760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86" y="573159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86" y="5731599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1" y="573159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1" y="5731599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696" y="573159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96" y="5731599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44" y="573159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44" y="5731599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18" y="573231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18" y="5732310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17" y="5732310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17" y="5732310"/>
                <a:ext cx="75052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72352" y="130044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Quantos números pares de três algarismos diferentes se podem escrever com os algarismos do conjunto.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44" y="4708565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×4×1=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4708565"/>
                <a:ext cx="8049287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5" y="257498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número para ser par tem que terminar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574986"/>
                <a:ext cx="8049289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300450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9288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Números de três algarismos diferentes terminados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004506"/>
                <a:ext cx="8049289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83361" y="343402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algarismo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temos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escolhas.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434026"/>
                <a:ext cx="80492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r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83361" y="3863546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o 2.º algarismo temos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possibilidades, pois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não podemos usar o 1.º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algarismo e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algarismo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unidades.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863546"/>
                <a:ext cx="8049289" cy="923330"/>
              </a:xfrm>
              <a:prstGeom prst="rect">
                <a:avLst/>
              </a:prstGeom>
              <a:blipFill rotWithShape="0">
                <a:blip r:embed="rId14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1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2003589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25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1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86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86" y="3833193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1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1" y="3833193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696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96" y="3833193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44" y="383319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44" y="3833193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18" y="383390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18" y="3833904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17" y="3833904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17" y="3833904"/>
                <a:ext cx="7505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44" y="2958076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×4×1=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2958076"/>
                <a:ext cx="8049287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87750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9288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Números de três algarismos diferentes terminados 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877501"/>
                <a:ext cx="8049289" cy="456535"/>
              </a:xfrm>
              <a:prstGeom prst="rect">
                <a:avLst/>
              </a:prstGeom>
              <a:blipFill rotWithShape="0">
                <a:blip r:embed="rId1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83361" y="130702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algarismo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temos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escolhas.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307021"/>
                <a:ext cx="8049289" cy="507831"/>
              </a:xfrm>
              <a:prstGeom prst="rect">
                <a:avLst/>
              </a:prstGeom>
              <a:blipFill rotWithShape="0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83361" y="173654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2.º algarismo já pode ser 0, mas não pode ser o número que escolhemos para algarismo das centenas nem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é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algarismo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unidades. Assim, 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possibilidades.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736541"/>
                <a:ext cx="8049289" cy="1338828"/>
              </a:xfrm>
              <a:prstGeom prst="rect">
                <a:avLst/>
              </a:prstGeom>
              <a:blipFill rotWithShape="0">
                <a:blip r:embed="rId12"/>
                <a:stretch>
                  <a:fillRect r="-1363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4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30" grpId="0"/>
      <p:bldP spid="32" grpId="0"/>
      <p:bldP spid="3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2003589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25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1" y="3480354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86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86" y="3833193"/>
                <a:ext cx="36580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1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1" y="3833193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696" y="38331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96" y="3833193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44" y="383319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44" y="3833193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18" y="383390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18" y="3833904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17" y="3833904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17" y="3833904"/>
                <a:ext cx="7505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44" y="2958076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×4×1=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4" y="2958076"/>
                <a:ext cx="8049287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87750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49288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Números de três algarismos diferentes terminados 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877501"/>
                <a:ext cx="8049289" cy="456535"/>
              </a:xfrm>
              <a:prstGeom prst="rect">
                <a:avLst/>
              </a:prstGeom>
              <a:blipFill rotWithShape="0">
                <a:blip r:embed="rId1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83361" y="130702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algarismo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temos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escolhas.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307021"/>
                <a:ext cx="8049289" cy="456535"/>
              </a:xfrm>
              <a:prstGeom prst="rect">
                <a:avLst/>
              </a:prstGeom>
              <a:blipFill rotWithShape="0">
                <a:blip r:embed="rId1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83361" y="173654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2.º algarismo pode ser 0, mas não pode ser o número utilizado como algarismo das centenas nem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é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algarismo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unidades. Assim, 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possibilidades.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736541"/>
                <a:ext cx="8049289" cy="1338828"/>
              </a:xfrm>
              <a:prstGeom prst="rect">
                <a:avLst/>
              </a:prstGeom>
              <a:blipFill rotWithShape="0">
                <a:blip r:embed="rId12"/>
                <a:stretch>
                  <a:fillRect r="-1211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2347" y="4519295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conclui-se que, no total, existem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 nas condições pedidas.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4519295"/>
                <a:ext cx="8049287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889648" y="5024522"/>
                <a:ext cx="3364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×4×1+4×4×1+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4×4×1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648" y="5024522"/>
                <a:ext cx="336470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268" r="-126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140524" y="4979658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24" y="4979658"/>
                <a:ext cx="75052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ta à direita 1"/>
          <p:cNvSpPr/>
          <p:nvPr/>
        </p:nvSpPr>
        <p:spPr>
          <a:xfrm rot="5400000">
            <a:off x="3216178" y="4875914"/>
            <a:ext cx="238741" cy="107413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Chaveta à direita 30"/>
          <p:cNvSpPr/>
          <p:nvPr/>
        </p:nvSpPr>
        <p:spPr>
          <a:xfrm rot="5400000">
            <a:off x="4456028" y="4883827"/>
            <a:ext cx="238746" cy="107413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haveta à direita 33"/>
          <p:cNvSpPr/>
          <p:nvPr/>
        </p:nvSpPr>
        <p:spPr>
          <a:xfrm rot="5400000">
            <a:off x="5646896" y="4932811"/>
            <a:ext cx="238743" cy="976168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082581" y="5531259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81" y="5531259"/>
                <a:ext cx="51328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305102" y="554026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102" y="5540269"/>
                <a:ext cx="49404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554939" y="5540269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39" y="5540269"/>
                <a:ext cx="49404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30" grpId="0"/>
      <p:bldP spid="32" grpId="0"/>
      <p:bldP spid="33" grpId="0"/>
      <p:bldP spid="26" grpId="0"/>
      <p:bldP spid="27" grpId="0"/>
      <p:bldP spid="28" grpId="0"/>
      <p:bldP spid="29" grpId="0"/>
      <p:bldP spid="2" grpId="0" animBg="1"/>
      <p:bldP spid="31" grpId="0" animBg="1"/>
      <p:bldP spid="34" grpId="0" animBg="1"/>
      <p:bldP spid="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72352" y="2206142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Utilizando 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geral da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números de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quatro algarismos, não necessariamente diferentes,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podem escrever com os algarismos do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conjunto?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454" r="-151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83361" y="262720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algarismo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é, há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627206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83361" y="3056726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Como os algarismos do número não são necessariamente diferentes, resulta que o algarismo das centenas tem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possibilidades, tal como o algarismo das dezenas e o das unidades.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54723" y="449386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75259" y="449386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395795" y="449386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599820" y="484670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4846702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307662" y="484670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4846702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086830" y="484670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4846702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421078" y="484670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4846702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120452" y="484741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4847413"/>
                <a:ext cx="4026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7645175" y="4847413"/>
                <a:ext cx="723210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4847413"/>
                <a:ext cx="723210" cy="3748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6116332" y="449386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66215" y="484670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4846702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883182" y="485114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4851145"/>
                <a:ext cx="40267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7645175" y="5235805"/>
                <a:ext cx="888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5235805"/>
                <a:ext cx="888385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5605137"/>
                <a:ext cx="804928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o número total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sequências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elementos,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não necessariamente distintos, escolhidos de entre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cinco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 dados.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605137"/>
                <a:ext cx="8049287" cy="872034"/>
              </a:xfrm>
              <a:prstGeom prst="rect">
                <a:avLst/>
              </a:prstGeom>
              <a:blipFill rotWithShape="1">
                <a:blip r:embed="rId14"/>
                <a:stretch>
                  <a:fillRect r="-454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1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1987496"/>
            <a:ext cx="8191700" cy="184244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2419813"/>
                <a:ext cx="8065795" cy="133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arranjos com repetição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ao número de sequências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necessariamente distintos, escolhidos num conjunto de cardinal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19813"/>
                <a:ext cx="8065795" cy="1333698"/>
              </a:xfrm>
              <a:prstGeom prst="rect">
                <a:avLst/>
              </a:prstGeom>
              <a:blipFill rotWithShape="1">
                <a:blip r:embed="rId3"/>
                <a:stretch>
                  <a:fillRect l="-605" b="-45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Diz-se que existem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arranjos com repetição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𝟒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𝟒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9597" y="1264976"/>
                <a:ext cx="8049289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Escreve-se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é igual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7" y="1264976"/>
                <a:ext cx="8049289" cy="459741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7853" y="196327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535442" y="4048480"/>
            <a:ext cx="8191700" cy="101728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4480797"/>
                <a:ext cx="8065795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80797"/>
                <a:ext cx="8065795" cy="5399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77853" y="4024262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095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4" grpId="0"/>
      <p:bldP spid="14" grpId="0"/>
      <p:bldP spid="15" grpId="0"/>
      <p:bldP spid="16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72352" y="2932280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Utilizando 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da multiplicação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507297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caixa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contém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cinco bolas numeradas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indistinguíveis ao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tato. 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quantas maneiras distintas podemos extrair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sucessivamente e com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reposição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dessas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bolas?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5072973" cy="2169825"/>
              </a:xfrm>
              <a:prstGeom prst="rect">
                <a:avLst/>
              </a:prstGeom>
              <a:blipFill rotWithShape="1">
                <a:blip r:embed="rId3"/>
                <a:stretch>
                  <a:fillRect l="-721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954723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75259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395795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599820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3811281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307662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3811281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086830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3811281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421078" y="381128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3811281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120452" y="381199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3811992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7645175" y="3811992"/>
                <a:ext cx="723210" cy="37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3811992"/>
                <a:ext cx="723210" cy="37484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6116332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766215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3811281"/>
                <a:ext cx="3658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883182" y="3815724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3815724"/>
                <a:ext cx="40267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220095"/>
                <a:ext cx="8049287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o número de formas distintas de dadas cinco bolas efetuar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extrações sucessivas de uma dessas bolas, repondo a bola escolhida após cada uma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extrações.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220095"/>
                <a:ext cx="8049287" cy="1287532"/>
              </a:xfrm>
              <a:prstGeom prst="rect">
                <a:avLst/>
              </a:prstGeom>
              <a:blipFill rotWithShape="0">
                <a:blip r:embed="rId12"/>
                <a:stretch>
                  <a:fillRect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325" y="1505839"/>
            <a:ext cx="2788235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3" y="5521174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situação apresentada corresponde 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arranjos com repetição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521174"/>
                <a:ext cx="8049288" cy="923330"/>
              </a:xfrm>
              <a:prstGeom prst="rect">
                <a:avLst/>
              </a:prstGeom>
              <a:blipFill rotWithShape="0">
                <a:blip r:embed="rId14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8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911736"/>
            <a:ext cx="8191700" cy="184244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1344053"/>
                <a:ext cx="8065795" cy="131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objetos, existem exatamente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distintas de efetuar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extrações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sucessivas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desses objetos, repondo o objeto escolhido após cada uma das extrações.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44053"/>
                <a:ext cx="8065795" cy="1319657"/>
              </a:xfrm>
              <a:prstGeom prst="rect">
                <a:avLst/>
              </a:prstGeom>
              <a:blipFill rotWithShape="1">
                <a:blip r:embed="rId3"/>
                <a:stretch>
                  <a:fillRect l="-605" b="-64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7853" y="88751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57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Quantas matrículas de automóveis diferentes, com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 configuração de duas letras, dois números e duas letras,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podem existir no sistema atual português?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45" y="170013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53261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dígito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16985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985" y="4813471"/>
                <a:ext cx="49404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2695055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055" y="4813471"/>
                <a:ext cx="49404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873125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25" y="4813471"/>
                <a:ext cx="49404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173418" y="481347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18" y="4813471"/>
                <a:ext cx="40267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530344" y="481727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44" y="4817270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47" y="528085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existem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=10 000×529=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𝟐𝟗𝟎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𝟎𝟎𝟎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matrículas diferentes.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5280854"/>
                <a:ext cx="8049287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606" r="-908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5" y="2142686"/>
                <a:ext cx="8049289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matrículas de automóvel que podem existir em Portugal, no sistema atual, pode ser representado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142686"/>
                <a:ext cx="8049289" cy="871970"/>
              </a:xfrm>
              <a:prstGeom prst="rect">
                <a:avLst/>
              </a:prstGeom>
              <a:blipFill rotWithShape="1">
                <a:blip r:embed="rId9"/>
                <a:stretch>
                  <a:fillRect l="-606"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3000737"/>
                <a:ext cx="8049289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corresponde ao produto do número de sequências de quatro algarismos, não necessariamente diferentes, pelo número de sequências de duas letras, também repetidas ou não.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000737"/>
                <a:ext cx="8049289" cy="1287532"/>
              </a:xfrm>
              <a:prstGeom prst="rect">
                <a:avLst/>
              </a:prstGeom>
              <a:blipFill rotWithShape="1">
                <a:blip r:embed="rId10"/>
                <a:stretch>
                  <a:fillRect l="-606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2327712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dígito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02163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1.ª letra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676614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2.ª letra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851065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dígito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025517" y="4447938"/>
            <a:ext cx="12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dígito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7407336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336" y="4813471"/>
                <a:ext cx="49404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051195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195" y="4813471"/>
                <a:ext cx="49404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229265" y="481347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265" y="4813471"/>
                <a:ext cx="49404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3329776" y="481347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776" y="4813471"/>
                <a:ext cx="40267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704130" y="481347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130" y="4813471"/>
                <a:ext cx="40267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886484" y="481347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484" y="4813471"/>
                <a:ext cx="40267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9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1" grpId="0"/>
      <p:bldP spid="13" grpId="0"/>
      <p:bldP spid="20" grpId="0"/>
      <p:bldP spid="21" grpId="0"/>
      <p:bldP spid="22" grpId="0"/>
      <p:bldP spid="24" grpId="0"/>
      <p:bldP spid="30" grpId="0"/>
      <p:bldP spid="31" grpId="0"/>
      <p:bldP spid="32" grpId="0"/>
      <p:bldP spid="26" grpId="0"/>
      <p:bldP spid="27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6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subconjuntos tem o conjunto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𝑉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135433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3361" y="1866586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Podemos associar a cada subconjunto do conjunto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código formado por uma sequência de zeros e uns, com comprimento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866586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06" r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2739778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Por exemplo, ao subconjunto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associamos o código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01001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em que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significa que o elemento pertence ao subconjunto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significa que o elemento não pertence ao subconjunto.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739778"/>
                <a:ext cx="8049289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83361" y="394615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𝒆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𝒖</m:t>
                      </m:r>
                    </m:oMath>
                  </m:oMathPara>
                </a14:m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946152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83361" y="427106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4271068"/>
                <a:ext cx="8049289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83361" y="464818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 subconjunto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associamos o código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4648182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83361" y="512080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 subconjunto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corresponde ao código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111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5120808"/>
                <a:ext cx="804928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669593" y="559343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 código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000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corresponde ao subconjunto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;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3" y="5593434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53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683361" y="606606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 subconjunto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associamos o código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00000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6066060"/>
                <a:ext cx="8049289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2" grpId="0"/>
      <p:bldP spid="28" grpId="0"/>
      <p:bldP spid="33" grpId="0"/>
      <p:bldP spid="42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6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vez que 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cada subconjunto do conjunto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𝑉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corresponde um e um só código, e que dada uma sequência de zeros e uns, com comprimento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existe um e um só subconjunto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𝑉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que tem essa sequência como código, então o número de subconjuntos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𝑉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igual ao número de sequências de zeros e uns, com comprimento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606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47" y="2925472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de subconjuntos do conjunto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2925472"/>
                <a:ext cx="8049287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40" y="3429000"/>
                <a:ext cx="8049294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0" y="3429000"/>
                <a:ext cx="8049294" cy="372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215604" y="3479876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04" y="3479876"/>
                <a:ext cx="7505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4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fundamentais de contagem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7" y="821150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Quando nas suas atividades de contagem (contar objetos, pessoas, …)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uma criança utiliza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por exemplo, os dedos das mãos ou a lista “um, dois, três, …” está a estabelecer uma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correspondência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biunívoca entre o conjunto que se pretende contar e um conjunto cujo cardinal já é conhecido.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2352" y="2434410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Estes processos elementares de contagem baseiam-se no seguinte princípio: 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535442" y="2996029"/>
            <a:ext cx="8191700" cy="87159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5" y="2995593"/>
                <a:ext cx="8065795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Dois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têm o mesmo cardinal se e somente se existir uma bijeção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sobre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2995593"/>
                <a:ext cx="8065795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4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37884" y="4498537"/>
                <a:ext cx="278354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elementos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pode representar-se por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#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lê-se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cardinal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4" y="4498537"/>
                <a:ext cx="2783542" cy="1754326"/>
              </a:xfrm>
              <a:prstGeom prst="rect">
                <a:avLst/>
              </a:prstGeom>
              <a:blipFill rotWithShape="0">
                <a:blip r:embed="rId4"/>
                <a:stretch>
                  <a:fillRect r="-1313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589230" y="4042002"/>
            <a:ext cx="278354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537884" y="4042002"/>
            <a:ext cx="2834887" cy="2210861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3020" y="4545096"/>
            <a:ext cx="3205425" cy="122400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3424116" y="4042001"/>
            <a:ext cx="5303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7339788" y="5018596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#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=#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788" y="5018596"/>
                <a:ext cx="952633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487" r="-576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424116" y="5773832"/>
                <a:ext cx="529202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dizem-se </a:t>
                </a:r>
                <a:r>
                  <a:rPr lang="pt-PT" b="1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equipotentes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porque têm o mesmo cardinal.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116" y="5773832"/>
                <a:ext cx="5292020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037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3" grpId="0" animBg="1"/>
      <p:bldP spid="18" grpId="0"/>
      <p:bldP spid="8" grpId="0"/>
      <p:bldP spid="19" grpId="0"/>
      <p:bldP spid="9" grpId="0" animBg="1"/>
      <p:bldP spid="2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72352" y="87092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 processo de resolução do exercício anterior pode ser aplicado a qualquer conjunto com um número finito de elementos.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1720840"/>
                <a:ext cx="8049286" cy="92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Assim, dado um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elementos, 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subconjuntos desse conjunto é dado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20840"/>
                <a:ext cx="8049286" cy="925766"/>
              </a:xfrm>
              <a:prstGeom prst="rect">
                <a:avLst/>
              </a:prstGeom>
              <a:blipFill rotWithShape="1">
                <a:blip r:embed="rId3"/>
                <a:stretch>
                  <a:fillRect l="-606" r="-1363" b="-72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24"/>
          <p:cNvSpPr/>
          <p:nvPr/>
        </p:nvSpPr>
        <p:spPr>
          <a:xfrm>
            <a:off x="535442" y="2860956"/>
            <a:ext cx="8191700" cy="184244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3293273"/>
                <a:ext cx="806579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conjunto.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conjunto das partes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conjunto formado pelos subconjuntos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93273"/>
                <a:ext cx="8065795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"/>
          <p:cNvSpPr/>
          <p:nvPr/>
        </p:nvSpPr>
        <p:spPr>
          <a:xfrm>
            <a:off x="677853" y="283673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35442" y="479060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29939" y="5234021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número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subconjuntos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" y="5234021"/>
                <a:ext cx="8049289" cy="456472"/>
              </a:xfrm>
              <a:prstGeom prst="rect">
                <a:avLst/>
              </a:prstGeom>
              <a:blipFill rotWithShape="1">
                <a:blip r:embed="rId5"/>
                <a:stretch>
                  <a:fillRect l="-682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1719927" y="4786189"/>
                <a:ext cx="21586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2, 4, 6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7" y="4786189"/>
                <a:ext cx="215867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226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535442" y="5740913"/>
                <a:ext cx="8049289" cy="559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∅,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4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4, 6</m:t>
                            </m:r>
                          </m:e>
                        </m:d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 4, 6</m:t>
                            </m:r>
                          </m:e>
                        </m:d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2" y="5740913"/>
                <a:ext cx="8049289" cy="559320"/>
              </a:xfrm>
              <a:prstGeom prst="rect">
                <a:avLst/>
              </a:prstGeom>
              <a:blipFill rotWithShape="0">
                <a:blip r:embed="rId7"/>
                <a:stretch>
                  <a:fillRect l="-682" b="-54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0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25" grpId="0" animBg="1"/>
      <p:bldP spid="26" grpId="0"/>
      <p:bldP spid="42" grpId="0"/>
      <p:bldP spid="43" grpId="0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com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Retângulo arredondado 24"/>
          <p:cNvSpPr/>
          <p:nvPr/>
        </p:nvSpPr>
        <p:spPr>
          <a:xfrm>
            <a:off x="535442" y="922940"/>
            <a:ext cx="8191700" cy="148275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1355257"/>
                <a:ext cx="80657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conjunto.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tiver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5257"/>
                <a:ext cx="806579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"/>
          <p:cNvSpPr/>
          <p:nvPr/>
        </p:nvSpPr>
        <p:spPr>
          <a:xfrm>
            <a:off x="677853" y="89872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35442" y="315287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29939" y="355882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𝑉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32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subconjuntos.</a:t>
                </a: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" y="3558826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1719927" y="3148456"/>
                <a:ext cx="24289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927" y="3148456"/>
                <a:ext cx="2428992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20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29939" y="2506719"/>
                <a:ext cx="8049289" cy="515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Assim, tem-se que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" y="2506719"/>
                <a:ext cx="8049289" cy="515334"/>
              </a:xfrm>
              <a:prstGeom prst="rect">
                <a:avLst/>
              </a:prstGeom>
              <a:blipFill rotWithShape="0">
                <a:blip r:embed="rId6"/>
                <a:stretch>
                  <a:fillRect l="-682" b="-82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29938" y="3964777"/>
                <a:ext cx="8049289" cy="461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facto,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#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8" y="3964777"/>
                <a:ext cx="8049289" cy="461921"/>
              </a:xfrm>
              <a:prstGeom prst="rect">
                <a:avLst/>
              </a:prstGeom>
              <a:blipFill rotWithShape="0">
                <a:blip r:embed="rId7"/>
                <a:stretch>
                  <a:fillRect l="-682" b="-210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15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2" grpId="0"/>
      <p:bldP spid="43" grpId="0"/>
      <p:bldP spid="44" grpId="0"/>
      <p:bldP spid="45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João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tem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uma caixa com seis marcadores. 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Para realizar um trabalho para a escola, o João pretende usar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pelo menos dois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dos marcadores.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quantas maneiras diferentes pode 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João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escolher os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marcadores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vai utilizar na realização do seu trabalho?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72347" y="2967544"/>
            <a:ext cx="804928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João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dois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ou três ou quatro ou cinco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ou seis marcadores.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2345" y="254248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47" y="3341309"/>
            <a:ext cx="80492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pretende-se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determinar o número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subconjuntos de dois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elementos, de três elementos, de quatro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elementos,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cinco elementos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 de seis elementos 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dos seis marcadores.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4597367"/>
                <a:ext cx="804377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o número total de subconjuntos de um conjunto com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seis elementos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597367"/>
                <a:ext cx="8043779" cy="507831"/>
              </a:xfrm>
              <a:prstGeom prst="rect">
                <a:avLst/>
              </a:prstGeom>
              <a:blipFill rotWithShape="0">
                <a:blip r:embed="rId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66847" y="5022428"/>
            <a:ext cx="80547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Como não interessa contabilizar o conjunto vazio (que corresponde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usar zero marcadores) nem os seis conjuntos constituídos por um elemento (que corresponde ao uso de apenas um marcador),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número de possibilidades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223676" y="6370501"/>
                <a:ext cx="1096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−1−6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76" y="6370501"/>
                <a:ext cx="1096390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000" t="-4444" r="-4444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374766" y="6377636"/>
                <a:ext cx="950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=64−7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766" y="6377636"/>
                <a:ext cx="95058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564" r="-512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356397" y="6374321"/>
                <a:ext cx="565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97" y="6374321"/>
                <a:ext cx="56586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348" r="-1195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0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10" grpId="0"/>
      <p:bldP spid="12" grpId="0"/>
      <p:bldP spid="5" grpId="0"/>
      <p:bldP spid="7" grpId="0"/>
      <p:bldP spid="8" grpId="0"/>
      <p:bldP spid="9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Permutações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Retângulo 2"/>
          <p:cNvSpPr/>
          <p:nvPr/>
        </p:nvSpPr>
        <p:spPr>
          <a:xfrm>
            <a:off x="672352" y="1842917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Utilizando 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geral da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quantas maneiras é possível ordenar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quatro elementos do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conjunto?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26"/>
              <p:cNvSpPr/>
              <p:nvPr/>
            </p:nvSpPr>
            <p:spPr>
              <a:xfrm>
                <a:off x="683361" y="229120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elemento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é, há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possibilidades.</a:t>
                </a:r>
              </a:p>
            </p:txBody>
          </p:sp>
        </mc:Choice>
        <mc:Fallback xmlns="">
          <p:sp>
            <p:nvSpPr>
              <p:cNvPr id="12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291201"/>
                <a:ext cx="8049289" cy="507831"/>
              </a:xfrm>
              <a:prstGeom prst="rect">
                <a:avLst/>
              </a:prstGeom>
              <a:blipFill rotWithShape="1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27"/>
          <p:cNvSpPr/>
          <p:nvPr/>
        </p:nvSpPr>
        <p:spPr>
          <a:xfrm>
            <a:off x="683361" y="273948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Após escolher o 1.º elemento, restam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possibilidades para o 2.º.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75259" y="429183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395795" y="429183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31"/>
              <p:cNvSpPr/>
              <p:nvPr/>
            </p:nvSpPr>
            <p:spPr>
              <a:xfrm>
                <a:off x="1599820" y="46446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4644675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2"/>
              <p:cNvSpPr/>
              <p:nvPr/>
            </p:nvSpPr>
            <p:spPr>
              <a:xfrm>
                <a:off x="3307662" y="46446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4644675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3"/>
              <p:cNvSpPr/>
              <p:nvPr/>
            </p:nvSpPr>
            <p:spPr>
              <a:xfrm>
                <a:off x="5086830" y="46446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4644675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34"/>
              <p:cNvSpPr/>
              <p:nvPr/>
            </p:nvSpPr>
            <p:spPr>
              <a:xfrm>
                <a:off x="2421078" y="464467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4644675"/>
                <a:ext cx="40267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5"/>
              <p:cNvSpPr/>
              <p:nvPr/>
            </p:nvSpPr>
            <p:spPr>
              <a:xfrm>
                <a:off x="4120452" y="464538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4645386"/>
                <a:ext cx="4026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6"/>
              <p:cNvSpPr/>
              <p:nvPr/>
            </p:nvSpPr>
            <p:spPr>
              <a:xfrm>
                <a:off x="7645175" y="4645386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4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4645386"/>
                <a:ext cx="75052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6116332" y="429183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38"/>
              <p:cNvSpPr/>
              <p:nvPr/>
            </p:nvSpPr>
            <p:spPr>
              <a:xfrm>
                <a:off x="6766215" y="464467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4644675"/>
                <a:ext cx="36580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9"/>
              <p:cNvSpPr/>
              <p:nvPr/>
            </p:nvSpPr>
            <p:spPr>
              <a:xfrm>
                <a:off x="5883182" y="464911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4649118"/>
                <a:ext cx="4026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1"/>
              <p:cNvSpPr/>
              <p:nvPr/>
            </p:nvSpPr>
            <p:spPr>
              <a:xfrm>
                <a:off x="672351" y="5328679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diz-se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o número total de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permutações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elementos. </a:t>
                </a:r>
              </a:p>
            </p:txBody>
          </p:sp>
        </mc:Choice>
        <mc:Fallback xmlns="">
          <p:sp>
            <p:nvSpPr>
              <p:cNvPr id="29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328679"/>
                <a:ext cx="8049287" cy="507831"/>
              </a:xfrm>
              <a:prstGeom prst="rect">
                <a:avLst/>
              </a:prstGeom>
              <a:blipFill rotWithShape="1">
                <a:blip r:embed="rId13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7"/>
          <p:cNvSpPr/>
          <p:nvPr/>
        </p:nvSpPr>
        <p:spPr>
          <a:xfrm>
            <a:off x="672351" y="318776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Já para o 3.º elemento, existem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possibilidades.</a:t>
            </a:r>
          </a:p>
        </p:txBody>
      </p:sp>
      <p:sp>
        <p:nvSpPr>
          <p:cNvPr id="31" name="Retângulo 27"/>
          <p:cNvSpPr/>
          <p:nvPr/>
        </p:nvSpPr>
        <p:spPr>
          <a:xfrm>
            <a:off x="683361" y="363605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fim, há apenas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 possível para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.º elemento.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954723" y="429183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elemento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Permutações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4454352"/>
            <a:ext cx="8191700" cy="135564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4886669"/>
                <a:ext cx="80657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uma maneira de ordenar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 distintos dá-se o nome de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permutação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86669"/>
                <a:ext cx="8065795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227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modo geral,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ao ordenar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elementos de um dado conjunto,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tem-se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formas distintas de escolher o elemento que ocupará o primeiro lugar,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–1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formas 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escolher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elemento que ocupará o segundo lugar,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–2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formas de escolher o elemento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 ocupará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terceiro lugar, ...,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forma de escolher o elemento que ocupará o último lugar.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2271263"/>
              </a:xfrm>
              <a:prstGeom prst="rect">
                <a:avLst/>
              </a:prstGeom>
              <a:blipFill rotWithShape="1">
                <a:blip r:embed="rId4"/>
                <a:stretch>
                  <a:fillRect l="-606" r="-379" b="-13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7853" y="443013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77853" y="3299138"/>
                <a:ext cx="8060294" cy="974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–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)×(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 –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)×…×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número de formas de ordenar 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elementos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conjunto de cardinal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299138"/>
                <a:ext cx="8060294" cy="974049"/>
              </a:xfrm>
              <a:prstGeom prst="rect">
                <a:avLst/>
              </a:prstGeom>
              <a:blipFill rotWithShape="1">
                <a:blip r:embed="rId5"/>
                <a:stretch>
                  <a:fillRect l="-605" b="-3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4" grpId="0"/>
      <p:bldP spid="1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Permutações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77853" y="3073395"/>
                <a:ext cx="8060294" cy="590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geral, para qualquer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– </m:t>
                        </m:r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!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073395"/>
                <a:ext cx="8060294" cy="590098"/>
              </a:xfrm>
              <a:prstGeom prst="rect">
                <a:avLst/>
              </a:prstGeom>
              <a:blipFill rotWithShape="1">
                <a:blip r:embed="rId3"/>
                <a:stretch>
                  <a:fillRect l="-454" b="-41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arredondado 15"/>
          <p:cNvSpPr/>
          <p:nvPr/>
        </p:nvSpPr>
        <p:spPr>
          <a:xfrm>
            <a:off x="535442" y="922378"/>
            <a:ext cx="8191700" cy="191419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18"/>
              <p:cNvSpPr/>
              <p:nvPr/>
            </p:nvSpPr>
            <p:spPr>
              <a:xfrm>
                <a:off x="672352" y="1354695"/>
                <a:ext cx="8065795" cy="974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permutações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 de um conjunto de cardinal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– 1)×(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 – 2)×…×2×1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4695"/>
                <a:ext cx="8065795" cy="974049"/>
              </a:xfrm>
              <a:prstGeom prst="rect">
                <a:avLst/>
              </a:prstGeom>
              <a:blipFill rotWithShape="1">
                <a:blip r:embed="rId4"/>
                <a:stretch>
                  <a:fillRect l="-605"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/>
          <p:cNvSpPr/>
          <p:nvPr/>
        </p:nvSpPr>
        <p:spPr>
          <a:xfrm>
            <a:off x="677853" y="89816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77853" y="2328744"/>
                <a:ext cx="80602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lê-se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fatorial.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328744"/>
                <a:ext cx="8060294" cy="507831"/>
              </a:xfrm>
              <a:prstGeom prst="rect">
                <a:avLst/>
              </a:prstGeom>
              <a:blipFill rotWithShape="1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677853" y="3662298"/>
                <a:ext cx="80602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Convencionou-se que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662298"/>
                <a:ext cx="8060294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41"/>
              <p:cNvSpPr/>
              <p:nvPr/>
            </p:nvSpPr>
            <p:spPr>
              <a:xfrm>
                <a:off x="683362" y="4648182"/>
                <a:ext cx="294547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!=1 </m:t>
                    </m:r>
                  </m:oMath>
                </a14:m>
                <a:r>
                  <a:rPr lang="pt-PT" i="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2" y="4648182"/>
                <a:ext cx="2945476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1242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44"/>
              <p:cNvSpPr/>
              <p:nvPr/>
            </p:nvSpPr>
            <p:spPr>
              <a:xfrm>
                <a:off x="683362" y="5132543"/>
                <a:ext cx="294547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2" y="5132543"/>
                <a:ext cx="2945476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124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45"/>
              <p:cNvSpPr/>
              <p:nvPr/>
            </p:nvSpPr>
            <p:spPr>
              <a:xfrm>
                <a:off x="669594" y="5616904"/>
                <a:ext cx="294547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=6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4" y="5616904"/>
                <a:ext cx="2945476" cy="507831"/>
              </a:xfrm>
              <a:prstGeom prst="rect">
                <a:avLst/>
              </a:prstGeom>
              <a:blipFill rotWithShape="1">
                <a:blip r:embed="rId9"/>
                <a:stretch>
                  <a:fillRect l="-1449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46"/>
              <p:cNvSpPr/>
              <p:nvPr/>
            </p:nvSpPr>
            <p:spPr>
              <a:xfrm>
                <a:off x="683362" y="6101265"/>
                <a:ext cx="294547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24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2" y="6101265"/>
                <a:ext cx="2945476" cy="507831"/>
              </a:xfrm>
              <a:prstGeom prst="rect">
                <a:avLst/>
              </a:prstGeom>
              <a:blipFill rotWithShape="1">
                <a:blip r:embed="rId10"/>
                <a:stretch>
                  <a:fillRect l="-124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535442" y="426159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41"/>
              <p:cNvSpPr/>
              <p:nvPr/>
            </p:nvSpPr>
            <p:spPr>
              <a:xfrm>
                <a:off x="3885979" y="4261593"/>
                <a:ext cx="469875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dirty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1=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120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79" y="4261593"/>
                <a:ext cx="4698752" cy="507831"/>
              </a:xfrm>
              <a:prstGeom prst="rect">
                <a:avLst/>
              </a:prstGeom>
              <a:blipFill rotWithShape="1">
                <a:blip r:embed="rId15"/>
                <a:stretch>
                  <a:fillRect l="-77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44"/>
              <p:cNvSpPr/>
              <p:nvPr/>
            </p:nvSpPr>
            <p:spPr>
              <a:xfrm>
                <a:off x="3885979" y="4697068"/>
                <a:ext cx="469875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1=720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79" y="4697068"/>
                <a:ext cx="4698752" cy="507831"/>
              </a:xfrm>
              <a:prstGeom prst="rect">
                <a:avLst/>
              </a:prstGeom>
              <a:blipFill rotWithShape="1">
                <a:blip r:embed="rId16"/>
                <a:stretch>
                  <a:fillRect l="-77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45"/>
              <p:cNvSpPr/>
              <p:nvPr/>
            </p:nvSpPr>
            <p:spPr>
              <a:xfrm>
                <a:off x="3872211" y="5132543"/>
                <a:ext cx="47125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=5040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211" y="5132543"/>
                <a:ext cx="4712520" cy="507831"/>
              </a:xfrm>
              <a:prstGeom prst="rect">
                <a:avLst/>
              </a:prstGeom>
              <a:blipFill rotWithShape="1">
                <a:blip r:embed="rId17"/>
                <a:stretch>
                  <a:fillRect l="-776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45"/>
              <p:cNvSpPr/>
              <p:nvPr/>
            </p:nvSpPr>
            <p:spPr>
              <a:xfrm>
                <a:off x="3885979" y="6124735"/>
                <a:ext cx="47125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!=7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!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79" y="6124735"/>
                <a:ext cx="4712520" cy="507831"/>
              </a:xfrm>
              <a:prstGeom prst="rect">
                <a:avLst/>
              </a:prstGeom>
              <a:blipFill rotWithShape="1">
                <a:blip r:embed="rId18"/>
                <a:stretch>
                  <a:fillRect l="-103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ta à esquerda 4"/>
          <p:cNvSpPr/>
          <p:nvPr/>
        </p:nvSpPr>
        <p:spPr>
          <a:xfrm rot="16200000">
            <a:off x="6050124" y="4601583"/>
            <a:ext cx="270697" cy="2131864"/>
          </a:xfrm>
          <a:prstGeom prst="lef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5969708" y="5812093"/>
                <a:ext cx="441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!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08" y="5812093"/>
                <a:ext cx="44114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7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/>
      <p:bldP spid="25" grpId="0"/>
      <p:bldP spid="3" grpId="0"/>
      <p:bldP spid="16" grpId="0"/>
      <p:bldP spid="14" grpId="0"/>
      <p:bldP spid="15" grpId="0"/>
      <p:bldP spid="18" grpId="0"/>
      <p:bldP spid="19" grpId="0"/>
      <p:bldP spid="20" grpId="0"/>
      <p:bldP spid="24" grpId="0"/>
      <p:bldP spid="26" grpId="0"/>
      <p:bldP spid="27" grpId="0"/>
      <p:bldP spid="29" grpId="0"/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quantas maneiras diferentes é que se podem sentar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cinco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pessoas numa fila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cinco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lugares?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72345" y="189040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83361" y="2398236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sentar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cinco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pessoas em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cinco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lugares,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pretende-se determinar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número de permutações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cinco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elementos.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327142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dirty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!=5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𝟏𝟐𝟎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 número de maneiras diferentes de sentar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cinco pessoas numa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fila 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cinco lugares.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271428"/>
                <a:ext cx="8049289" cy="923330"/>
              </a:xfrm>
              <a:prstGeom prst="rect">
                <a:avLst/>
              </a:prstGeom>
              <a:blipFill rotWithShape="1">
                <a:blip r:embed="rId19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9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8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quantas maneiras distintas se podem colocar em fila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 grupo de dois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rapazes 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quatro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raparigas de modo a que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 casal de namorados, o João e a Rita (que fazem parte do grupo), fique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sempre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junto?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0" y="217749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83361" y="26853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esquema seguinte sugere as várias formas do casal ocupar os lugares, ficando o João (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sentado à esquerda e a Rita (</a:t>
            </a:r>
            <a:r>
              <a:rPr lang="pt-PT" dirty="0" smtClean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) à direita: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683361" y="585558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possibilidades, mais outras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cinco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pois o João e a Rita podem trocar entre si as posições.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31"/>
          <p:cNvSpPr/>
          <p:nvPr/>
        </p:nvSpPr>
        <p:spPr>
          <a:xfrm>
            <a:off x="683361" y="357291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124787" y="357291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3683930" y="35729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15" name="Retângulo 31"/>
          <p:cNvSpPr/>
          <p:nvPr/>
        </p:nvSpPr>
        <p:spPr>
          <a:xfrm>
            <a:off x="666842" y="402944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682450" y="402944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4241593" y="402944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19" name="Retângulo 31"/>
          <p:cNvSpPr/>
          <p:nvPr/>
        </p:nvSpPr>
        <p:spPr>
          <a:xfrm>
            <a:off x="666841" y="448598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4256631" y="44859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4815774" y="448598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22" name="Retângulo 31"/>
          <p:cNvSpPr/>
          <p:nvPr/>
        </p:nvSpPr>
        <p:spPr>
          <a:xfrm>
            <a:off x="666840" y="494251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4788280" y="494251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5" name="Rectângulo 24"/>
          <p:cNvSpPr/>
          <p:nvPr/>
        </p:nvSpPr>
        <p:spPr>
          <a:xfrm>
            <a:off x="5347423" y="494251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sp>
        <p:nvSpPr>
          <p:cNvPr id="26" name="Retângulo 31"/>
          <p:cNvSpPr/>
          <p:nvPr/>
        </p:nvSpPr>
        <p:spPr>
          <a:xfrm>
            <a:off x="683361" y="539905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   ___   ___   ___   ___   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5389616" y="53990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28" name="Rectângulo 27"/>
          <p:cNvSpPr/>
          <p:nvPr/>
        </p:nvSpPr>
        <p:spPr>
          <a:xfrm>
            <a:off x="5948759" y="53990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18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2" grpId="0"/>
      <p:bldP spid="13" grpId="0"/>
      <p:bldP spid="2" grpId="0"/>
      <p:bldP spid="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8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31"/>
              <p:cNvSpPr/>
              <p:nvPr/>
            </p:nvSpPr>
            <p:spPr>
              <a:xfrm>
                <a:off x="683361" y="89008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Para cada posição que o casal ocupa, os outros amigos têm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4!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maneiras de ocupar os quatro lugares que ficam livres.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890084"/>
                <a:ext cx="8049289" cy="872034"/>
              </a:xfrm>
              <a:prstGeom prst="rect">
                <a:avLst/>
              </a:prstGeom>
              <a:blipFill rotWithShape="1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31"/>
              <p:cNvSpPr/>
              <p:nvPr/>
            </p:nvSpPr>
            <p:spPr>
              <a:xfrm>
                <a:off x="683361" y="301681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Assim, conclui-se que há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×2×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4!</m:t>
                    </m:r>
                    <m:r>
                      <a:rPr lang="pt-PT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maneiras do grupo se colocar em fila, de modo que o casal fique junto.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016812"/>
                <a:ext cx="804928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31"/>
          <p:cNvSpPr/>
          <p:nvPr/>
        </p:nvSpPr>
        <p:spPr>
          <a:xfrm>
            <a:off x="666842" y="182841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____    ____    ____    ____    ____    ____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403634" y="18284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4135263" y="18284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BA0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t-PT" dirty="0"/>
          </a:p>
        </p:txBody>
      </p:sp>
      <p:cxnSp>
        <p:nvCxnSpPr>
          <p:cNvPr id="7" name="Conexão recta unidireccional 6"/>
          <p:cNvCxnSpPr/>
          <p:nvPr/>
        </p:nvCxnSpPr>
        <p:spPr>
          <a:xfrm>
            <a:off x="2785711" y="22402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2382395" y="26228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395" y="2622850"/>
                <a:ext cx="806631" cy="276999"/>
              </a:xfrm>
              <a:prstGeom prst="rect">
                <a:avLst/>
              </a:prstGeom>
              <a:blipFill rotWithShape="1">
                <a:blip r:embed="rId5"/>
                <a:stretch>
                  <a:fillRect t="-2174" r="-758" b="-13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xão recta unidireccional 21"/>
          <p:cNvCxnSpPr/>
          <p:nvPr/>
        </p:nvCxnSpPr>
        <p:spPr>
          <a:xfrm>
            <a:off x="5049452" y="22541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4646136" y="26367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36" y="2636750"/>
                <a:ext cx="806631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r="-1515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xão recta unidireccional 24"/>
          <p:cNvCxnSpPr/>
          <p:nvPr/>
        </p:nvCxnSpPr>
        <p:spPr>
          <a:xfrm>
            <a:off x="5830198" y="2254180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5426882" y="2636750"/>
                <a:ext cx="8066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opções</a:t>
                </a:r>
                <a:endParaRPr lang="pt-PT" sz="1200" dirty="0"/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82" y="2636750"/>
                <a:ext cx="806631" cy="276999"/>
              </a:xfrm>
              <a:prstGeom prst="rect">
                <a:avLst/>
              </a:prstGeom>
              <a:blipFill rotWithShape="1">
                <a:blip r:embed="rId7"/>
                <a:stretch>
                  <a:fillRect t="-2222" r="-752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xão recta unidireccional 26"/>
          <p:cNvCxnSpPr/>
          <p:nvPr/>
        </p:nvCxnSpPr>
        <p:spPr>
          <a:xfrm>
            <a:off x="6588678" y="2236309"/>
            <a:ext cx="0" cy="364699"/>
          </a:xfrm>
          <a:prstGeom prst="straightConnector1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7"/>
              <p:cNvSpPr/>
              <p:nvPr/>
            </p:nvSpPr>
            <p:spPr>
              <a:xfrm>
                <a:off x="6185362" y="2618879"/>
                <a:ext cx="72968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1200" b="0" i="1" dirty="0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sz="1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sz="12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opção</a:t>
                </a:r>
                <a:endParaRPr lang="pt-PT" sz="1200" dirty="0"/>
              </a:p>
            </p:txBody>
          </p:sp>
        </mc:Choice>
        <mc:Fallback xmlns="">
          <p:sp>
            <p:nvSpPr>
              <p:cNvPr id="28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362" y="2618879"/>
                <a:ext cx="729687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r="-840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0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8" grpId="0"/>
      <p:bldP spid="8" grpId="0"/>
      <p:bldP spid="24" grpId="0"/>
      <p:bldP spid="26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Simplifica: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6840" y="278357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2352" y="131347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83361" y="200270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             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Lucida Grande"/>
                      </a:rPr>
                      <m:t>≥</m:t>
                    </m:r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3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002707"/>
                <a:ext cx="8049289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105786" y="1313479"/>
                <a:ext cx="90120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9!−8!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6" y="1313479"/>
                <a:ext cx="901208" cy="6117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105786" y="2002707"/>
                <a:ext cx="103662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−3)!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6" y="2002707"/>
                <a:ext cx="1036629" cy="669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83361" y="332330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116795" y="3323306"/>
                <a:ext cx="901208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9!−8!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95" y="3323306"/>
                <a:ext cx="901208" cy="6117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843070" y="3324634"/>
                <a:ext cx="153439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!−8!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70" y="3324634"/>
                <a:ext cx="1534394" cy="61177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175983" y="3302647"/>
                <a:ext cx="1660263" cy="628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9−1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983" y="3302647"/>
                <a:ext cx="1660263" cy="628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4624469" y="3319766"/>
                <a:ext cx="1064714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469" y="3319766"/>
                <a:ext cx="1064714" cy="6117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483272" y="3324588"/>
                <a:ext cx="1460656" cy="611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7!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272" y="3324588"/>
                <a:ext cx="1460656" cy="61177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769841" y="3477752"/>
                <a:ext cx="9348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8</m:t>
                    </m:r>
                    <m:r>
                      <a:rPr lang="pt-PT" i="1">
                        <a:latin typeface="Cambria Math"/>
                        <a:ea typeface="Cambria Math"/>
                      </a:rPr>
                      <m:t>×8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41" y="3477752"/>
                <a:ext cx="9348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7546505" y="3474307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𝟔𝟒</m:t>
                    </m:r>
                  </m:oMath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05" y="3474307"/>
                <a:ext cx="6864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cta 8"/>
          <p:cNvCxnSpPr/>
          <p:nvPr/>
        </p:nvCxnSpPr>
        <p:spPr>
          <a:xfrm flipV="1">
            <a:off x="6181701" y="3360187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cta 40"/>
          <p:cNvCxnSpPr/>
          <p:nvPr/>
        </p:nvCxnSpPr>
        <p:spPr>
          <a:xfrm flipV="1">
            <a:off x="6181701" y="3740151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"/>
          <p:cNvSpPr/>
          <p:nvPr/>
        </p:nvSpPr>
        <p:spPr>
          <a:xfrm>
            <a:off x="683360" y="411149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           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105785" y="4111498"/>
                <a:ext cx="1036629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−3)!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85" y="4111498"/>
                <a:ext cx="1036629" cy="66909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900557" y="4106681"/>
                <a:ext cx="33721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−3)!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−1)×(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−2)×(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−3)!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57" y="4106681"/>
                <a:ext cx="3372142" cy="66909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xão recta 44"/>
          <p:cNvCxnSpPr/>
          <p:nvPr/>
        </p:nvCxnSpPr>
        <p:spPr>
          <a:xfrm flipV="1">
            <a:off x="3218496" y="4199314"/>
            <a:ext cx="906937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cta 46"/>
          <p:cNvCxnSpPr/>
          <p:nvPr/>
        </p:nvCxnSpPr>
        <p:spPr>
          <a:xfrm flipV="1">
            <a:off x="4239264" y="4543100"/>
            <a:ext cx="906937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992872" y="4124278"/>
                <a:ext cx="2274918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−1)×(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72" y="4124278"/>
                <a:ext cx="2274918" cy="66191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028234" y="4117299"/>
                <a:ext cx="1710660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234" y="4117299"/>
                <a:ext cx="1710660" cy="61734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7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9" grpId="0"/>
      <p:bldP spid="30" grpId="0"/>
      <p:bldP spid="5" grpId="0"/>
      <p:bldP spid="7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arredondado 25"/>
          <p:cNvSpPr/>
          <p:nvPr/>
        </p:nvSpPr>
        <p:spPr>
          <a:xfrm>
            <a:off x="535442" y="4560760"/>
            <a:ext cx="8191700" cy="169716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840865"/>
            <a:ext cx="8191700" cy="135763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 geral da adição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dois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=∅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#(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)=#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+#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61347" y="6257923"/>
            <a:ext cx="80547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Este princípio pode ser generalizado a um qualquer número de alternativas.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2073" y="2384172"/>
            <a:ext cx="3361766" cy="14400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323" y="2384172"/>
            <a:ext cx="1521724" cy="1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447367" y="3824171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67" y="3824171"/>
                <a:ext cx="20101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7273" r="-2727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207399" y="3824172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99" y="3824172"/>
                <a:ext cx="21140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714" r="-2285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758446" y="3772689"/>
                <a:ext cx="113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#(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46" y="3772689"/>
                <a:ext cx="1138902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91702" y="3772689"/>
                <a:ext cx="1342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=#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+#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𝐵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02" y="3772689"/>
                <a:ext cx="134248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>
            <a:off x="5174864" y="2891533"/>
            <a:ext cx="876433" cy="424923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2" y="4555196"/>
                <a:ext cx="805479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para realizar um processo existirem duas alternativas que se excluem mutuamente, e se existirem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maneiras de realizar a primeira alternativa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maneiras de realizar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segunda,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então o processo pode ser realizado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maneiras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55196"/>
                <a:ext cx="8054790" cy="1754326"/>
              </a:xfrm>
              <a:prstGeom prst="rect">
                <a:avLst/>
              </a:prstGeom>
              <a:blipFill rotWithShape="0">
                <a:blip r:embed="rId10"/>
                <a:stretch>
                  <a:fillRect l="-60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803137" y="4101170"/>
                <a:ext cx="1249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∩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=∅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37" y="4101170"/>
                <a:ext cx="12495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da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702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14" grpId="0"/>
      <p:bldP spid="12" grpId="0"/>
      <p:bldP spid="5" grpId="0"/>
      <p:bldP spid="7" grpId="0"/>
      <p:bldP spid="15" grpId="0"/>
      <p:bldP spid="16" grpId="0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sem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72352" y="1802088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Utilizando 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geral da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, tem-se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números de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três algarismos diferentes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podem escrever com os algarismos do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conjunto?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83361" y="222315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1.º algarismo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é, há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possibilidades.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223152"/>
                <a:ext cx="8049289" cy="507831"/>
              </a:xfrm>
              <a:prstGeom prst="rect">
                <a:avLst/>
              </a:prstGeom>
              <a:blipFill rotWithShape="1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83361" y="2652672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algarismo das dezenas há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possibilidades, enquanto que para o algarismo das unidades existem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 possíveis.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690699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60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o número total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sequências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três elementos distintos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escolhidos de entre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cinco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 dados.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690699"/>
                <a:ext cx="8049287" cy="923330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1727149" y="3768189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47685" y="3768189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168221" y="3768189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12"/>
              <p:cNvSpPr/>
              <p:nvPr/>
            </p:nvSpPr>
            <p:spPr>
              <a:xfrm>
                <a:off x="2372246" y="412102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246" y="4121028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19"/>
              <p:cNvSpPr/>
              <p:nvPr/>
            </p:nvSpPr>
            <p:spPr>
              <a:xfrm>
                <a:off x="4051631" y="412102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631" y="4121028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20"/>
              <p:cNvSpPr/>
              <p:nvPr/>
            </p:nvSpPr>
            <p:spPr>
              <a:xfrm>
                <a:off x="5859256" y="412102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256" y="4121028"/>
                <a:ext cx="36580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21"/>
              <p:cNvSpPr/>
              <p:nvPr/>
            </p:nvSpPr>
            <p:spPr>
              <a:xfrm>
                <a:off x="3193504" y="412102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04" y="4121028"/>
                <a:ext cx="4026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23"/>
              <p:cNvSpPr/>
              <p:nvPr/>
            </p:nvSpPr>
            <p:spPr>
              <a:xfrm>
                <a:off x="4892878" y="4121739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878" y="4121739"/>
                <a:ext cx="40267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24"/>
              <p:cNvSpPr/>
              <p:nvPr/>
            </p:nvSpPr>
            <p:spPr>
              <a:xfrm>
                <a:off x="6725277" y="4121739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8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77" y="4121739"/>
                <a:ext cx="7505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8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7" grpId="0"/>
      <p:bldP spid="28" grpId="0"/>
      <p:bldP spid="2" grpId="0"/>
      <p:bldP spid="25" grpId="0"/>
      <p:bldP spid="26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sem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1987496"/>
            <a:ext cx="8191700" cy="184244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2419813"/>
                <a:ext cx="8065795" cy="133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(número de)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arranjos sem repetição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ao número de sequências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 distintos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escolhidos num conjunto de cardinal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19813"/>
                <a:ext cx="8065795" cy="1333698"/>
              </a:xfrm>
              <a:prstGeom prst="rect">
                <a:avLst/>
              </a:prstGeom>
              <a:blipFill rotWithShape="1">
                <a:blip r:embed="rId3"/>
                <a:stretch>
                  <a:fillRect l="-605" b="-45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Diz-se que existem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arranjos sem repetição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𝟑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45653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9597" y="1264976"/>
                <a:ext cx="8049289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Escreve-se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é igual a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pt-PT" b="0" i="1" smtClean="0">
                        <a:latin typeface="Cambria Math"/>
                        <a:ea typeface="Cambria Math"/>
                      </a:rPr>
                      <m:t>×4×3</m:t>
                    </m:r>
                  </m:oMath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7" y="1264976"/>
                <a:ext cx="8049289" cy="459741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7853" y="196327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082359" y="1269166"/>
                <a:ext cx="771365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5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359" y="1269166"/>
                <a:ext cx="771365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681855" y="1416773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55" y="1416773"/>
                <a:ext cx="74251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55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77853" y="3986362"/>
                <a:ext cx="8060294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modo geral, 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termo de uma sucessão particular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distintos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determinado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 pode ser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escolhido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maneiras distintas.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986362"/>
                <a:ext cx="8060294" cy="1287532"/>
              </a:xfrm>
              <a:prstGeom prst="rect">
                <a:avLst/>
              </a:prstGeom>
              <a:blipFill rotWithShape="1">
                <a:blip r:embed="rId9"/>
                <a:stretch>
                  <a:fillRect l="-605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669597" y="5273894"/>
                <a:ext cx="8041033" cy="102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seguida, sobram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–1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objetos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escolher como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 e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estão disponíveis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–2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objetos.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7" y="5273894"/>
                <a:ext cx="8041033" cy="1024768"/>
              </a:xfrm>
              <a:prstGeom prst="rect">
                <a:avLst/>
              </a:prstGeom>
              <a:blipFill rotWithShape="1">
                <a:blip r:embed="rId10"/>
                <a:stretch>
                  <a:fillRect l="-682" b="-29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5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4" grpId="0"/>
      <p:bldP spid="14" grpId="0"/>
      <p:bldP spid="15" grpId="0"/>
      <p:bldP spid="21" grpId="0"/>
      <p:bldP spid="22" grpId="0"/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sem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1389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Reproduzindo este raciocínio até se chegar ao termo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sucessão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haverá no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– 1)×(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– 2)×…×(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–(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– 1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maneiras de escolher todos os termos de uma tal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sucessão.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89548"/>
              </a:xfrm>
              <a:prstGeom prst="rect">
                <a:avLst/>
              </a:prstGeom>
              <a:blipFill rotWithShape="1">
                <a:blip r:embed="rId3"/>
                <a:stretch>
                  <a:fillRect l="-606" b="-26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arredondado 15"/>
          <p:cNvSpPr/>
          <p:nvPr/>
        </p:nvSpPr>
        <p:spPr>
          <a:xfrm>
            <a:off x="535442" y="4248846"/>
            <a:ext cx="8191700" cy="191419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4766227"/>
                <a:ext cx="8065795" cy="51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– 1)×(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– 2)×…×(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–(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– 1))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66227"/>
                <a:ext cx="8065795" cy="514885"/>
              </a:xfrm>
              <a:prstGeom prst="rect">
                <a:avLst/>
              </a:prstGeom>
              <a:blipFill rotWithShape="1">
                <a:blip r:embed="rId4"/>
                <a:stretch>
                  <a:fillRect l="-454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77853" y="422462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677853" y="5325589"/>
                <a:ext cx="8060294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325589"/>
                <a:ext cx="8060294" cy="502702"/>
              </a:xfrm>
              <a:prstGeom prst="rect">
                <a:avLst/>
              </a:prstGeom>
              <a:blipFill rotWithShape="1">
                <a:blip r:embed="rId5"/>
                <a:stretch>
                  <a:fillRect l="-454" b="-109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50063" y="5330904"/>
                <a:ext cx="1038682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063" y="5330904"/>
                <a:ext cx="1038682" cy="657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2369404" y="4224628"/>
                <a:ext cx="3081677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0≤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04" y="4224628"/>
                <a:ext cx="3081677" cy="456535"/>
              </a:xfrm>
              <a:prstGeom prst="rect">
                <a:avLst/>
              </a:prstGeom>
              <a:blipFill rotWithShape="1">
                <a:blip r:embed="rId7"/>
                <a:stretch>
                  <a:fillRect l="-1782" r="-59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2610722" y="246303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331258" y="246303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1"/>
              <p:cNvSpPr/>
              <p:nvPr/>
            </p:nvSpPr>
            <p:spPr>
              <a:xfrm>
                <a:off x="1535283" y="2815872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𝑛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283" y="2815872"/>
                <a:ext cx="37459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32"/>
              <p:cNvSpPr/>
              <p:nvPr/>
            </p:nvSpPr>
            <p:spPr>
              <a:xfrm>
                <a:off x="2962886" y="2815872"/>
                <a:ext cx="951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 – 1)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86" y="2815872"/>
                <a:ext cx="95167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33"/>
              <p:cNvSpPr/>
              <p:nvPr/>
            </p:nvSpPr>
            <p:spPr>
              <a:xfrm>
                <a:off x="4631292" y="2815872"/>
                <a:ext cx="90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 –2)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292" y="2815872"/>
                <a:ext cx="90037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4"/>
              <p:cNvSpPr/>
              <p:nvPr/>
            </p:nvSpPr>
            <p:spPr>
              <a:xfrm>
                <a:off x="2356541" y="281587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541" y="2815872"/>
                <a:ext cx="4026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5"/>
              <p:cNvSpPr/>
              <p:nvPr/>
            </p:nvSpPr>
            <p:spPr>
              <a:xfrm>
                <a:off x="4055915" y="281658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915" y="2816583"/>
                <a:ext cx="4026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/>
          <p:cNvSpPr txBox="1"/>
          <p:nvPr/>
        </p:nvSpPr>
        <p:spPr>
          <a:xfrm>
            <a:off x="6427266" y="2463033"/>
            <a:ext cx="22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p-ésimo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elemento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8"/>
              <p:cNvSpPr/>
              <p:nvPr/>
            </p:nvSpPr>
            <p:spPr>
              <a:xfrm>
                <a:off x="6852459" y="2815752"/>
                <a:ext cx="1428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–(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pt-PT" i="1" dirty="0">
                          <a:latin typeface="Cambria Math"/>
                          <a:cs typeface="Arial" panose="020B0604020202020204" pitchFamily="34" charset="0"/>
                        </a:rPr>
                        <m:t> – 1))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59" y="2815752"/>
                <a:ext cx="1428981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9"/>
              <p:cNvSpPr/>
              <p:nvPr/>
            </p:nvSpPr>
            <p:spPr>
              <a:xfrm>
                <a:off x="5584584" y="282031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84" y="2820315"/>
                <a:ext cx="40267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890186" y="2463033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elemento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5910247" y="2463033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dirty="0" smtClean="0">
                          <a:solidFill>
                            <a:srgbClr val="05AAB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247" y="2463033"/>
                <a:ext cx="42191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9"/>
              <p:cNvSpPr/>
              <p:nvPr/>
            </p:nvSpPr>
            <p:spPr>
              <a:xfrm>
                <a:off x="6343455" y="281575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55" y="2815752"/>
                <a:ext cx="40267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9"/>
              <p:cNvSpPr/>
              <p:nvPr/>
            </p:nvSpPr>
            <p:spPr>
              <a:xfrm>
                <a:off x="5921468" y="2833662"/>
                <a:ext cx="410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68" y="2833662"/>
                <a:ext cx="41068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haveta à direita 8"/>
          <p:cNvSpPr/>
          <p:nvPr/>
        </p:nvSpPr>
        <p:spPr>
          <a:xfrm rot="5400000">
            <a:off x="3870875" y="867405"/>
            <a:ext cx="258132" cy="4929312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3256208" y="3429000"/>
                <a:ext cx="1957202" cy="403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 – 1)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extrações</a:t>
                </a:r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208" y="3429000"/>
                <a:ext cx="1957202" cy="403124"/>
              </a:xfrm>
              <a:prstGeom prst="rect">
                <a:avLst/>
              </a:prstGeom>
              <a:blipFill rotWithShape="1">
                <a:blip r:embed="rId18"/>
                <a:stretch>
                  <a:fillRect l="-623" t="-1515" r="-1558" b="-212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94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 animBg="1"/>
      <p:bldP spid="19" grpId="0"/>
      <p:bldP spid="20" grpId="0"/>
      <p:bldP spid="25" grpId="0"/>
      <p:bldP spid="5" grpId="0"/>
      <p:bldP spid="7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8" grpId="0"/>
      <p:bldP spid="38" grpId="0"/>
      <p:bldP spid="39" grpId="0"/>
      <p:bldP spid="9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Arranjos sem repetição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2352" y="2932280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Utilizando o </a:t>
            </a:r>
            <a:r>
              <a:rPr lang="pt-PT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da multiplicação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tem-se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507297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caixa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contém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cinco bolas numeradas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indistinguíveis ao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tato. 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quantas maneiras distintas podemos extrair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sucessivamente 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sem reposição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três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dessas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bolas?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5072973" cy="2169825"/>
              </a:xfrm>
              <a:prstGeom prst="rect">
                <a:avLst/>
              </a:prstGeom>
              <a:blipFill rotWithShape="1">
                <a:blip r:embed="rId3"/>
                <a:stretch>
                  <a:fillRect l="-721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954723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675259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395795" y="3458442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3.ª extração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599820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3811281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307662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3811281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086830" y="38112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prstClr val="black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3811281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421078" y="381128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3811281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120452" y="381199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3811992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6051795" y="3825384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</m:oMath>
                  </m:oMathPara>
                </a14:m>
                <a:endParaRPr lang="pt-PT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95" y="3825384"/>
                <a:ext cx="7505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4220095"/>
                <a:ext cx="804928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Assim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prstClr val="black"/>
                        </a:solidFill>
                        <a:latin typeface="Cambria Math"/>
                        <a:cs typeface="Arial" panose="020B0604020202020204" pitchFamily="34" charset="0"/>
                      </a:rPr>
                      <m:t>60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 o número de formas distintas de dadas cinco bolas efetuar três </a:t>
                </a:r>
                <a:r>
                  <a:rPr lang="pt-PT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extrações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sucessivas de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uma delas, não havendo reposição da bola escolhida após cada uma das </a:t>
                </a:r>
                <a:r>
                  <a:rPr lang="pt-PT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extrações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220095"/>
                <a:ext cx="8049287" cy="1338828"/>
              </a:xfrm>
              <a:prstGeom prst="rect">
                <a:avLst/>
              </a:prstGeom>
              <a:blipFill rotWithShape="1">
                <a:blip r:embed="rId10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325" y="1505839"/>
            <a:ext cx="2788235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3" y="5521174"/>
                <a:ext cx="804928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situação apresentada corresponde 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arranjos sem repetição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521174"/>
                <a:ext cx="8049288" cy="872034"/>
              </a:xfrm>
              <a:prstGeom prst="rect">
                <a:avLst/>
              </a:prstGeom>
              <a:blipFill rotWithShape="1">
                <a:blip r:embed="rId12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0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Arranjos sem repetição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911736"/>
            <a:ext cx="8191700" cy="184244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2352" y="1344053"/>
                <a:ext cx="8065795" cy="1319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objetos, existem exatamente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distintas de efetuar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extrações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sucessivas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um desses objetos,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sem repor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objeto escolhido após cada uma das extrações.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44053"/>
                <a:ext cx="8065795" cy="1319657"/>
              </a:xfrm>
              <a:prstGeom prst="rect">
                <a:avLst/>
              </a:prstGeom>
              <a:blipFill rotWithShape="1">
                <a:blip r:embed="rId3"/>
                <a:stretch>
                  <a:fillRect l="-605" b="-64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7853" y="88751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938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10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Considera todos os números de quatro algarismos diferentes.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163130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3361" y="206278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número par termina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2062787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/>
          <p:nvPr/>
        </p:nvSpPr>
        <p:spPr>
          <a:xfrm>
            <a:off x="683361" y="125111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Quantos desses números são pares?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26"/>
              <p:cNvSpPr/>
              <p:nvPr/>
            </p:nvSpPr>
            <p:spPr>
              <a:xfrm>
                <a:off x="672345" y="2442975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algarismo das unidades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2442975"/>
                <a:ext cx="8049289" cy="456535"/>
              </a:xfrm>
              <a:prstGeom prst="rect">
                <a:avLst/>
              </a:prstGeom>
              <a:blipFill rotWithShape="1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33"/>
              <p:cNvSpPr/>
              <p:nvPr/>
            </p:nvSpPr>
            <p:spPr>
              <a:xfrm>
                <a:off x="672345" y="282316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número total de números de quatro algarismos diferentes é o número de sequências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algarismos diferentes escolhidos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2823163"/>
                <a:ext cx="8049289" cy="1338828"/>
              </a:xfrm>
              <a:prstGeom prst="rect">
                <a:avLst/>
              </a:prstGeom>
              <a:blipFill rotWithShape="1">
                <a:blip r:embed="rId5"/>
                <a:stretch>
                  <a:fillRect r="-121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33"/>
              <p:cNvSpPr/>
              <p:nvPr/>
            </p:nvSpPr>
            <p:spPr>
              <a:xfrm>
                <a:off x="672345" y="4021846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há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 nestas condições. </a:t>
                </a:r>
              </a:p>
            </p:txBody>
          </p:sp>
        </mc:Choice>
        <mc:Fallback xmlns="">
          <p:sp>
            <p:nvSpPr>
              <p:cNvPr id="16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4021846"/>
                <a:ext cx="8049289" cy="456472"/>
              </a:xfrm>
              <a:prstGeom prst="rect">
                <a:avLst/>
              </a:prstGeom>
              <a:blipFill rotWithShape="1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675259" y="4759688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95795" y="4759688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1"/>
              <p:cNvSpPr/>
              <p:nvPr/>
            </p:nvSpPr>
            <p:spPr>
              <a:xfrm>
                <a:off x="1599820" y="511252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5112527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2"/>
              <p:cNvSpPr/>
              <p:nvPr/>
            </p:nvSpPr>
            <p:spPr>
              <a:xfrm>
                <a:off x="3307662" y="511252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5112527"/>
                <a:ext cx="36580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33"/>
              <p:cNvSpPr/>
              <p:nvPr/>
            </p:nvSpPr>
            <p:spPr>
              <a:xfrm>
                <a:off x="5086830" y="511252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5112527"/>
                <a:ext cx="365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4"/>
              <p:cNvSpPr/>
              <p:nvPr/>
            </p:nvSpPr>
            <p:spPr>
              <a:xfrm>
                <a:off x="2421078" y="511252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5112527"/>
                <a:ext cx="40267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5"/>
              <p:cNvSpPr/>
              <p:nvPr/>
            </p:nvSpPr>
            <p:spPr>
              <a:xfrm>
                <a:off x="4120452" y="511323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5113238"/>
                <a:ext cx="4026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6"/>
              <p:cNvSpPr/>
              <p:nvPr/>
            </p:nvSpPr>
            <p:spPr>
              <a:xfrm>
                <a:off x="7645175" y="5113238"/>
                <a:ext cx="888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𝟓𝟎𝟒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5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5113238"/>
                <a:ext cx="88838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/>
          <p:cNvSpPr txBox="1"/>
          <p:nvPr/>
        </p:nvSpPr>
        <p:spPr>
          <a:xfrm>
            <a:off x="6116332" y="4759688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8"/>
              <p:cNvSpPr/>
              <p:nvPr/>
            </p:nvSpPr>
            <p:spPr>
              <a:xfrm>
                <a:off x="6766215" y="511252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5112527"/>
                <a:ext cx="3658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9"/>
              <p:cNvSpPr/>
              <p:nvPr/>
            </p:nvSpPr>
            <p:spPr>
              <a:xfrm>
                <a:off x="5883182" y="511697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5116970"/>
                <a:ext cx="40267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28"/>
          <p:cNvSpPr txBox="1"/>
          <p:nvPr/>
        </p:nvSpPr>
        <p:spPr>
          <a:xfrm>
            <a:off x="954723" y="4759688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haveta à direita 42"/>
          <p:cNvSpPr/>
          <p:nvPr/>
        </p:nvSpPr>
        <p:spPr>
          <a:xfrm rot="5400000">
            <a:off x="3374192" y="3438156"/>
            <a:ext cx="258134" cy="4035436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100809" y="5584941"/>
                <a:ext cx="66223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809" y="5584941"/>
                <a:ext cx="662233" cy="375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0" grpId="0"/>
      <p:bldP spid="11" grpId="0"/>
      <p:bldP spid="13" grpId="0"/>
      <p:bldP spid="16" grpId="0"/>
      <p:bldP spid="15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3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10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288662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5113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fim, para cada par de escolhas </a:t>
                </a:r>
                <a:r>
                  <a:rPr lang="pt-PT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efetuadas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maneiras de escolher a sequência dos dois algarismos do meio.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886625"/>
                <a:ext cx="8049289" cy="872034"/>
              </a:xfrm>
              <a:prstGeom prst="rect">
                <a:avLst/>
              </a:prstGeom>
              <a:blipFill rotWithShape="1">
                <a:blip r:embed="rId3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tângulo 30"/>
          <p:cNvSpPr/>
          <p:nvPr/>
        </p:nvSpPr>
        <p:spPr>
          <a:xfrm>
            <a:off x="683361" y="3730741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oito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números disponíveis: todos </a:t>
            </a:r>
            <a:r>
              <a:rPr lang="pt-P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exceto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os que já foram utilizados para os algarismos das unidades de milhar e unidades.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33"/>
              <p:cNvSpPr/>
              <p:nvPr/>
            </p:nvSpPr>
            <p:spPr>
              <a:xfrm>
                <a:off x="672345" y="5757871"/>
                <a:ext cx="8049289" cy="88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conclui-se que há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𝟖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 pares de quatro algarismos distintos, ou seja,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𝟐𝟐𝟗𝟔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números. </a:t>
                </a:r>
              </a:p>
            </p:txBody>
          </p:sp>
        </mc:Choice>
        <mc:Fallback xmlns="">
          <p:sp>
            <p:nvSpPr>
              <p:cNvPr id="13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5757871"/>
                <a:ext cx="8049289" cy="881395"/>
              </a:xfrm>
              <a:prstGeom prst="rect">
                <a:avLst/>
              </a:prstGeom>
              <a:blipFill rotWithShape="1">
                <a:blip r:embed="rId4"/>
                <a:stretch>
                  <a:fillRect l="-606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6"/>
              <p:cNvSpPr/>
              <p:nvPr/>
            </p:nvSpPr>
            <p:spPr>
              <a:xfrm>
                <a:off x="683361" y="91551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algarismo das unidades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915516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33"/>
          <p:cNvSpPr/>
          <p:nvPr/>
        </p:nvSpPr>
        <p:spPr>
          <a:xfrm>
            <a:off x="683361" y="131830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hipóteses para o algarismo das unidades.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33"/>
              <p:cNvSpPr/>
              <p:nvPr/>
            </p:nvSpPr>
            <p:spPr>
              <a:xfrm>
                <a:off x="683361" y="1721084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cada uma das hipóteses anteriores, 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oito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algarismo das unidades de milhar (não pode ser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nem o algarismo escolhido para as unidades)</a:t>
                </a:r>
              </a:p>
            </p:txBody>
          </p:sp>
        </mc:Choice>
        <mc:Fallback xmlns="">
          <p:sp>
            <p:nvSpPr>
              <p:cNvPr id="2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721084"/>
                <a:ext cx="8049289" cy="1338828"/>
              </a:xfrm>
              <a:prstGeom prst="rect">
                <a:avLst/>
              </a:prstGeom>
              <a:blipFill rotWithShape="0">
                <a:blip r:embed="rId6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675259" y="461082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95795" y="461082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31"/>
              <p:cNvSpPr/>
              <p:nvPr/>
            </p:nvSpPr>
            <p:spPr>
              <a:xfrm>
                <a:off x="1599820" y="496366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4963665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32"/>
              <p:cNvSpPr/>
              <p:nvPr/>
            </p:nvSpPr>
            <p:spPr>
              <a:xfrm>
                <a:off x="3307662" y="496366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662" y="4963665"/>
                <a:ext cx="36580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33"/>
              <p:cNvSpPr/>
              <p:nvPr/>
            </p:nvSpPr>
            <p:spPr>
              <a:xfrm>
                <a:off x="5086830" y="496366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4963665"/>
                <a:ext cx="365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4"/>
              <p:cNvSpPr/>
              <p:nvPr/>
            </p:nvSpPr>
            <p:spPr>
              <a:xfrm>
                <a:off x="2421078" y="4963665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4963665"/>
                <a:ext cx="40267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5"/>
              <p:cNvSpPr/>
              <p:nvPr/>
            </p:nvSpPr>
            <p:spPr>
              <a:xfrm>
                <a:off x="4120452" y="496437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4964376"/>
                <a:ext cx="40267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36"/>
              <p:cNvSpPr/>
              <p:nvPr/>
            </p:nvSpPr>
            <p:spPr>
              <a:xfrm>
                <a:off x="7645175" y="4964376"/>
                <a:ext cx="1026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𝟏𝟕𝟗𝟐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6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4964376"/>
                <a:ext cx="102624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/>
          <p:cNvSpPr txBox="1"/>
          <p:nvPr/>
        </p:nvSpPr>
        <p:spPr>
          <a:xfrm>
            <a:off x="6116332" y="461082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algarismo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38"/>
              <p:cNvSpPr/>
              <p:nvPr/>
            </p:nvSpPr>
            <p:spPr>
              <a:xfrm>
                <a:off x="6766215" y="496366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4963665"/>
                <a:ext cx="36580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39"/>
              <p:cNvSpPr/>
              <p:nvPr/>
            </p:nvSpPr>
            <p:spPr>
              <a:xfrm>
                <a:off x="5883182" y="4968108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4968108"/>
                <a:ext cx="40267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954723" y="4610826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haveta à direita 31"/>
          <p:cNvSpPr/>
          <p:nvPr/>
        </p:nvSpPr>
        <p:spPr>
          <a:xfrm rot="5400000">
            <a:off x="4192722" y="4228611"/>
            <a:ext cx="258134" cy="2144974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3910522" y="5430165"/>
                <a:ext cx="662233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522" y="5430165"/>
                <a:ext cx="662233" cy="3755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4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13" grpId="0"/>
      <p:bldP spid="21" grpId="0"/>
      <p:bldP spid="22" grpId="0"/>
      <p:bldP spid="24" grpId="0"/>
      <p:bldP spid="12" grpId="0"/>
      <p:bldP spid="15" grpId="0"/>
      <p:bldP spid="16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balcão de uma gelataria tem recipientes com capacidade para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12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sabores de gelado, distribuídos por duas filas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872034"/>
              </a:xfrm>
              <a:prstGeom prst="rect">
                <a:avLst/>
              </a:prstGeom>
              <a:blipFill rotWithShape="1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274776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8864" y="4393751"/>
                <a:ext cx="8049289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número total de maneiras de colocar 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sabores nos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compartimentos disponíveis é dado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pt-PT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𝟏𝟗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𝟗𝟓𝟖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393751"/>
                <a:ext cx="8049289" cy="871970"/>
              </a:xfrm>
              <a:prstGeom prst="rect">
                <a:avLst/>
              </a:prstGeom>
              <a:blipFill rotWithShape="1">
                <a:blip r:embed="rId4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/>
          <p:nvPr/>
        </p:nvSpPr>
        <p:spPr>
          <a:xfrm>
            <a:off x="683361" y="1687068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quantos modos diferentes se podem arrumar oito qualidades de gelado diferentes?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33"/>
              <p:cNvSpPr/>
              <p:nvPr/>
            </p:nvSpPr>
            <p:spPr>
              <a:xfrm>
                <a:off x="688864" y="315526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recipientes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interessa-nos escolher, ordenadamente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 repetição,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deles (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vez 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mesmo recipiente não pode receber mais do um sabor de gelado).</a:t>
                </a:r>
              </a:p>
            </p:txBody>
          </p:sp>
        </mc:Choice>
        <mc:Fallback xmlns="">
          <p:sp>
            <p:nvSpPr>
              <p:cNvPr id="13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155261"/>
                <a:ext cx="8049289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45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67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0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balcão de uma gelataria tem recipientes com capacidade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12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sabores de gelado, distribuídos por duas filas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88864" y="339638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8864" y="3848700"/>
                <a:ext cx="8049289" cy="88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formas de dispor os sabores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“morango”, “chocolate” e “caramelo” na fila de trás.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848700"/>
                <a:ext cx="8049289" cy="881395"/>
              </a:xfrm>
              <a:prstGeom prst="rect">
                <a:avLst/>
              </a:prstGeom>
              <a:blipFill rotWithShape="1">
                <a:blip r:embed="rId4"/>
                <a:stretch>
                  <a:fillRect l="-455" b="-103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/>
          <p:nvPr/>
        </p:nvSpPr>
        <p:spPr>
          <a:xfrm>
            <a:off x="683361" y="1687068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Na arrumação de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oito qualidades de gelado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diferentes, o gerente pretende colocar os sabores “morango”, “chocolate” e “caramelo” na fila de trás. De quantos modos diferentes se podem arrumar os oito sabores de gelado?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30"/>
              <p:cNvSpPr/>
              <p:nvPr/>
            </p:nvSpPr>
            <p:spPr>
              <a:xfrm>
                <a:off x="688864" y="4790577"/>
                <a:ext cx="8049289" cy="88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Após arrumar estes sabores, há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maneiras de arrumar os restantes cinco sabores nos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recipientes que ficam disponíveis.</a:t>
                </a:r>
              </a:p>
            </p:txBody>
          </p:sp>
        </mc:Choice>
        <mc:Fallback xmlns="">
          <p:sp>
            <p:nvSpPr>
              <p:cNvPr id="1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790577"/>
                <a:ext cx="8049289" cy="881395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30"/>
              <p:cNvSpPr/>
              <p:nvPr/>
            </p:nvSpPr>
            <p:spPr>
              <a:xfrm>
                <a:off x="688864" y="5732453"/>
                <a:ext cx="8049289" cy="881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Conclui-se que há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𝟗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maneiras de arrumar os sabores de gelado, ou seja,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</a:rPr>
                      <m:t>𝟏𝟐𝟎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𝟏𝟓𝟏𝟐𝟎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𝟖𝟏𝟒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ea typeface="Cambria Math"/>
                      </a:rPr>
                      <m:t>𝟒𝟎𝟎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maneiras.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5732453"/>
                <a:ext cx="8049289" cy="881395"/>
              </a:xfrm>
              <a:prstGeom prst="rect">
                <a:avLst/>
              </a:prstGeom>
              <a:blipFill rotWithShape="1">
                <a:blip r:embed="rId6"/>
                <a:stretch>
                  <a:fillRect r="-1288" b="-103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10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672352" y="1771048"/>
            <a:ext cx="8049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3175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Procura-se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determinar o número de subconjuntos de três elementos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escolhidos 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cinco elementos dados.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</m:t>
                        </m:r>
                      </m:e>
                    </m:d>
                  </m:oMath>
                </a14:m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subconjuntos de três elementos desse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é possível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formar?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2352" y="2671169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5113" indent="3175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Cada um desses conjuntos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uma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combinação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71169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3104495"/>
            <a:ext cx="80492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Neste caso, a ordem de escolha dos elementos é irrelevante, ou seja, uma troca de posição dos elementos escolhidos não origina uma situação diferente.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2"/>
              <p:cNvSpPr/>
              <p:nvPr/>
            </p:nvSpPr>
            <p:spPr>
              <a:xfrm>
                <a:off x="672351" y="4859980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2925" indent="-27781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1, 2, 3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1, 3, 2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 3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3,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 1,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2925" indent="-27781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1, 2, 3</m:t>
                        </m:r>
                      </m:e>
                    </m:d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1, 3, 2</m:t>
                        </m:r>
                      </m:e>
                    </m:d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2, 1, 3</m:t>
                        </m:r>
                      </m:e>
                    </m:d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3, 1, 2</m:t>
                        </m:r>
                      </m:e>
                    </m:d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2, 3, 1</m:t>
                        </m:r>
                      </m:e>
                    </m:d>
                    <m:r>
                      <a:rPr lang="pt-PT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3, 2, 1</m:t>
                        </m:r>
                      </m:e>
                    </m:d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859980"/>
                <a:ext cx="8049289" cy="872034"/>
              </a:xfrm>
              <a:prstGeom prst="rect">
                <a:avLst/>
              </a:prstGeom>
              <a:blipFill rotWithShape="1">
                <a:blip r:embed="rId5"/>
                <a:stretch>
                  <a:fillRect b="-839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1"/>
          <p:cNvSpPr/>
          <p:nvPr/>
        </p:nvSpPr>
        <p:spPr>
          <a:xfrm>
            <a:off x="677855" y="4420114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3" name="Retângulo 1"/>
          <p:cNvSpPr/>
          <p:nvPr/>
        </p:nvSpPr>
        <p:spPr>
          <a:xfrm>
            <a:off x="672352" y="5760102"/>
            <a:ext cx="8049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combinação, como conjunto que é, não tem elementos repetidos nem se altera quando se escrevem os elementos por outra ordem.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8" grpId="0"/>
      <p:bldP spid="2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arredondado 25"/>
          <p:cNvSpPr/>
          <p:nvPr/>
        </p:nvSpPr>
        <p:spPr>
          <a:xfrm>
            <a:off x="535442" y="3321425"/>
            <a:ext cx="8191700" cy="21969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840865"/>
            <a:ext cx="8191700" cy="140479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 geral da multiplicação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7" y="83943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Cardinal do produto cartesiano: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61347" y="5532803"/>
            <a:ext cx="80547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Este princípio pode ser generalizado a um processo com um qualquer número de etapas.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2" y="3799007"/>
                <a:ext cx="805479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um processo constituído por duas etapas. Se existirem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maneiras de realizar a primeira etapa e se, para cada uma destas, existirem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maneiras de realizar a segunda etapa, então todo o processo pode ser realizado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maneiras diferentes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99007"/>
                <a:ext cx="805479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72350" y="13183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dois conjuntos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cardinais respetivamente iguais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𝑚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que o cardinal do produto cartesiano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×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×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131837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72352" y="2257548"/>
            <a:ext cx="8054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cardinal do produto cartesiano conduz ao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da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677853" y="332142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da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639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14" grpId="0"/>
      <p:bldP spid="12" grpId="0"/>
      <p:bldP spid="24" grpId="0"/>
      <p:bldP spid="19" grpId="0"/>
      <p:bldP spid="3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5113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seguida, apresenta-se a lista 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todas as sequências (arranjos) de três elementos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distintos do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1, 2, 3, 4, 5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r="-75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84017"/>
              </p:ext>
            </p:extLst>
          </p:nvPr>
        </p:nvGraphicFramePr>
        <p:xfrm>
          <a:off x="672352" y="1921245"/>
          <a:ext cx="7057520" cy="3015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</a:tblGrid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619187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7" y="2011792"/>
                <a:ext cx="805541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619186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6" y="2514358"/>
                <a:ext cx="80554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619187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7" y="3016924"/>
                <a:ext cx="80554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619185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5" y="3519490"/>
                <a:ext cx="80554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619184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4" y="4022056"/>
                <a:ext cx="80554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619187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7" y="4524620"/>
                <a:ext cx="805542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1"/>
              <p:cNvSpPr/>
              <p:nvPr/>
            </p:nvSpPr>
            <p:spPr>
              <a:xfrm>
                <a:off x="1335112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2" name="Rec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2" y="2011792"/>
                <a:ext cx="805541" cy="3077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1335111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1" y="2514358"/>
                <a:ext cx="805542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1335112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2" y="3016924"/>
                <a:ext cx="805542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6"/>
              <p:cNvSpPr/>
              <p:nvPr/>
            </p:nvSpPr>
            <p:spPr>
              <a:xfrm>
                <a:off x="1335110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7" name="Rec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0" y="3519490"/>
                <a:ext cx="805542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1335109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09" y="4022056"/>
                <a:ext cx="805542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1335112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2" y="4524620"/>
                <a:ext cx="805542" cy="30777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2047494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4" y="2011792"/>
                <a:ext cx="805541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31"/>
              <p:cNvSpPr/>
              <p:nvPr/>
            </p:nvSpPr>
            <p:spPr>
              <a:xfrm>
                <a:off x="2047493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2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3" y="2514358"/>
                <a:ext cx="805542" cy="3077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2047494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4" y="3016924"/>
                <a:ext cx="805542" cy="307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2047492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2" y="3519490"/>
                <a:ext cx="805542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34"/>
              <p:cNvSpPr/>
              <p:nvPr/>
            </p:nvSpPr>
            <p:spPr>
              <a:xfrm>
                <a:off x="2047491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5" name="Rec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1" y="4022056"/>
                <a:ext cx="805542" cy="3077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35"/>
              <p:cNvSpPr/>
              <p:nvPr/>
            </p:nvSpPr>
            <p:spPr>
              <a:xfrm>
                <a:off x="2047494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6" name="Rec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94" y="4524620"/>
                <a:ext cx="805542" cy="30777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36"/>
              <p:cNvSpPr/>
              <p:nvPr/>
            </p:nvSpPr>
            <p:spPr>
              <a:xfrm>
                <a:off x="2738610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7" name="Rec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10" y="2011792"/>
                <a:ext cx="805541" cy="30777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37"/>
              <p:cNvSpPr/>
              <p:nvPr/>
            </p:nvSpPr>
            <p:spPr>
              <a:xfrm>
                <a:off x="2738609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8" name="Rec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09" y="2514358"/>
                <a:ext cx="805542" cy="30777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38"/>
              <p:cNvSpPr/>
              <p:nvPr/>
            </p:nvSpPr>
            <p:spPr>
              <a:xfrm>
                <a:off x="2738610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39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10" y="3016924"/>
                <a:ext cx="805542" cy="30777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39"/>
              <p:cNvSpPr/>
              <p:nvPr/>
            </p:nvSpPr>
            <p:spPr>
              <a:xfrm>
                <a:off x="2738608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40" name="Rec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08" y="3519490"/>
                <a:ext cx="805542" cy="30777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0"/>
              <p:cNvSpPr/>
              <p:nvPr/>
            </p:nvSpPr>
            <p:spPr>
              <a:xfrm>
                <a:off x="2738607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41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07" y="4022056"/>
                <a:ext cx="805542" cy="30777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41"/>
              <p:cNvSpPr/>
              <p:nvPr/>
            </p:nvSpPr>
            <p:spPr>
              <a:xfrm>
                <a:off x="2738610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42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10" y="4524620"/>
                <a:ext cx="805542" cy="30777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ângulo 78"/>
              <p:cNvSpPr/>
              <p:nvPr/>
            </p:nvSpPr>
            <p:spPr>
              <a:xfrm>
                <a:off x="3446401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9" name="Rectângulo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01" y="2011792"/>
                <a:ext cx="805541" cy="30777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ângulo 79"/>
              <p:cNvSpPr/>
              <p:nvPr/>
            </p:nvSpPr>
            <p:spPr>
              <a:xfrm>
                <a:off x="3446400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0" name="Rectângulo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00" y="2514358"/>
                <a:ext cx="805542" cy="30777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ângulo 80"/>
              <p:cNvSpPr/>
              <p:nvPr/>
            </p:nvSpPr>
            <p:spPr>
              <a:xfrm>
                <a:off x="3446401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1" name="Rectângulo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01" y="3016924"/>
                <a:ext cx="805542" cy="307777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ângulo 81"/>
              <p:cNvSpPr/>
              <p:nvPr/>
            </p:nvSpPr>
            <p:spPr>
              <a:xfrm>
                <a:off x="3446399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2" name="Rectângulo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99" y="3519490"/>
                <a:ext cx="805542" cy="30777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ângulo 82"/>
              <p:cNvSpPr/>
              <p:nvPr/>
            </p:nvSpPr>
            <p:spPr>
              <a:xfrm>
                <a:off x="3446398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3" name="Rectângulo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98" y="4022056"/>
                <a:ext cx="805542" cy="30777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ângulo 83"/>
              <p:cNvSpPr/>
              <p:nvPr/>
            </p:nvSpPr>
            <p:spPr>
              <a:xfrm>
                <a:off x="3446401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4" name="Rectângulo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401" y="4524620"/>
                <a:ext cx="805542" cy="30777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ângulo 90"/>
              <p:cNvSpPr/>
              <p:nvPr/>
            </p:nvSpPr>
            <p:spPr>
              <a:xfrm>
                <a:off x="4151694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1" name="Rectângulo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4" y="2011792"/>
                <a:ext cx="805541" cy="307777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ângulo 91"/>
              <p:cNvSpPr/>
              <p:nvPr/>
            </p:nvSpPr>
            <p:spPr>
              <a:xfrm>
                <a:off x="4151693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2" name="Rectângulo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3" y="2514358"/>
                <a:ext cx="805542" cy="30777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ângulo 92"/>
              <p:cNvSpPr/>
              <p:nvPr/>
            </p:nvSpPr>
            <p:spPr>
              <a:xfrm>
                <a:off x="4151694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3" name="Rectângulo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4" y="3016924"/>
                <a:ext cx="805542" cy="307777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ângulo 93"/>
              <p:cNvSpPr/>
              <p:nvPr/>
            </p:nvSpPr>
            <p:spPr>
              <a:xfrm>
                <a:off x="4151692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4" name="Rectângulo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2" y="3519490"/>
                <a:ext cx="805542" cy="307777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ângulo 94"/>
              <p:cNvSpPr/>
              <p:nvPr/>
            </p:nvSpPr>
            <p:spPr>
              <a:xfrm>
                <a:off x="4151691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5" name="Rectângulo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1" y="4022056"/>
                <a:ext cx="805542" cy="307777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ângulo 95"/>
              <p:cNvSpPr/>
              <p:nvPr/>
            </p:nvSpPr>
            <p:spPr>
              <a:xfrm>
                <a:off x="4151694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6" name="Rectângulo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94" y="4524620"/>
                <a:ext cx="805542" cy="307777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ângulo 96"/>
              <p:cNvSpPr/>
              <p:nvPr/>
            </p:nvSpPr>
            <p:spPr>
              <a:xfrm>
                <a:off x="4847400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7" name="Rectângulo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0" y="2011792"/>
                <a:ext cx="805541" cy="307777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ângulo 97"/>
              <p:cNvSpPr/>
              <p:nvPr/>
            </p:nvSpPr>
            <p:spPr>
              <a:xfrm>
                <a:off x="4847399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8" name="Rectângulo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99" y="2514358"/>
                <a:ext cx="805542" cy="307777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ângulo 98"/>
              <p:cNvSpPr/>
              <p:nvPr/>
            </p:nvSpPr>
            <p:spPr>
              <a:xfrm>
                <a:off x="4847400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99" name="Rectângulo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0" y="3016924"/>
                <a:ext cx="805542" cy="307777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ângulo 99"/>
              <p:cNvSpPr/>
              <p:nvPr/>
            </p:nvSpPr>
            <p:spPr>
              <a:xfrm>
                <a:off x="4847398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0" name="Rectângulo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98" y="3519490"/>
                <a:ext cx="805542" cy="307777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ângulo 100"/>
              <p:cNvSpPr/>
              <p:nvPr/>
            </p:nvSpPr>
            <p:spPr>
              <a:xfrm>
                <a:off x="4847397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1" name="Rectângulo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397" y="4022056"/>
                <a:ext cx="805542" cy="307777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ângulo 101"/>
              <p:cNvSpPr/>
              <p:nvPr/>
            </p:nvSpPr>
            <p:spPr>
              <a:xfrm>
                <a:off x="4847400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2" name="Rectângulo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00" y="4524620"/>
                <a:ext cx="805542" cy="307777"/>
              </a:xfrm>
              <a:prstGeom prst="rect">
                <a:avLst/>
              </a:prstGeom>
              <a:blipFill rotWithShape="1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ângulo 102"/>
              <p:cNvSpPr/>
              <p:nvPr/>
            </p:nvSpPr>
            <p:spPr>
              <a:xfrm>
                <a:off x="5555191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3" name="Rectângulo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91" y="2011792"/>
                <a:ext cx="805541" cy="307777"/>
              </a:xfrm>
              <a:prstGeom prst="rect">
                <a:avLst/>
              </a:prstGeom>
              <a:blipFill rotWithShape="1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ângulo 103"/>
              <p:cNvSpPr/>
              <p:nvPr/>
            </p:nvSpPr>
            <p:spPr>
              <a:xfrm>
                <a:off x="5555190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4" name="Rectângulo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90" y="2514358"/>
                <a:ext cx="805542" cy="307777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ângulo 104"/>
              <p:cNvSpPr/>
              <p:nvPr/>
            </p:nvSpPr>
            <p:spPr>
              <a:xfrm>
                <a:off x="5555191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5" name="Rectângulo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91" y="3016924"/>
                <a:ext cx="805542" cy="307777"/>
              </a:xfrm>
              <a:prstGeom prst="rect">
                <a:avLst/>
              </a:prstGeom>
              <a:blipFill rotWithShape="1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ângulo 105"/>
              <p:cNvSpPr/>
              <p:nvPr/>
            </p:nvSpPr>
            <p:spPr>
              <a:xfrm>
                <a:off x="5555189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6" name="Rectângulo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89" y="3519490"/>
                <a:ext cx="805542" cy="307777"/>
              </a:xfrm>
              <a:prstGeom prst="rect">
                <a:avLst/>
              </a:prstGeom>
              <a:blipFill rotWithShape="1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ângulo 106"/>
              <p:cNvSpPr/>
              <p:nvPr/>
            </p:nvSpPr>
            <p:spPr>
              <a:xfrm>
                <a:off x="5555188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7" name="Rectângulo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88" y="4022056"/>
                <a:ext cx="805542" cy="307777"/>
              </a:xfrm>
              <a:prstGeom prst="rect">
                <a:avLst/>
              </a:prstGeom>
              <a:blipFill rotWithShape="1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ângulo 107"/>
              <p:cNvSpPr/>
              <p:nvPr/>
            </p:nvSpPr>
            <p:spPr>
              <a:xfrm>
                <a:off x="5555191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8" name="Rectângulo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91" y="4524620"/>
                <a:ext cx="805542" cy="307777"/>
              </a:xfrm>
              <a:prstGeom prst="rect">
                <a:avLst/>
              </a:prstGeom>
              <a:blipFill rotWithShape="1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ângulo 108"/>
              <p:cNvSpPr/>
              <p:nvPr/>
            </p:nvSpPr>
            <p:spPr>
              <a:xfrm>
                <a:off x="6260484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09" name="Rectângulo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4" y="2011792"/>
                <a:ext cx="805541" cy="307777"/>
              </a:xfrm>
              <a:prstGeom prst="rect">
                <a:avLst/>
              </a:prstGeom>
              <a:blipFill rotWithShape="1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ângulo 109"/>
              <p:cNvSpPr/>
              <p:nvPr/>
            </p:nvSpPr>
            <p:spPr>
              <a:xfrm>
                <a:off x="6260483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0" name="Rectângulo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3" y="2514358"/>
                <a:ext cx="805542" cy="307777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ângulo 110"/>
              <p:cNvSpPr/>
              <p:nvPr/>
            </p:nvSpPr>
            <p:spPr>
              <a:xfrm>
                <a:off x="6260484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1" name="Rectângulo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4" y="3016924"/>
                <a:ext cx="805542" cy="307777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ângulo 111"/>
              <p:cNvSpPr/>
              <p:nvPr/>
            </p:nvSpPr>
            <p:spPr>
              <a:xfrm>
                <a:off x="6260482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2" name="Rectângulo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2" y="3519490"/>
                <a:ext cx="805542" cy="307777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ângulo 112"/>
              <p:cNvSpPr/>
              <p:nvPr/>
            </p:nvSpPr>
            <p:spPr>
              <a:xfrm>
                <a:off x="6260481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3" name="Rectângulo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1" y="4022056"/>
                <a:ext cx="805542" cy="307777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ângulo 113"/>
              <p:cNvSpPr/>
              <p:nvPr/>
            </p:nvSpPr>
            <p:spPr>
              <a:xfrm>
                <a:off x="6260484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4" name="Rectângu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84" y="4524620"/>
                <a:ext cx="805542" cy="307777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ângulo 114"/>
              <p:cNvSpPr/>
              <p:nvPr/>
            </p:nvSpPr>
            <p:spPr>
              <a:xfrm>
                <a:off x="6977495" y="2011792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5" name="Rectângulo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5" y="2011792"/>
                <a:ext cx="805541" cy="307777"/>
              </a:xfrm>
              <a:prstGeom prst="rect">
                <a:avLst/>
              </a:prstGeom>
              <a:blipFill rotWithShape="1"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ângulo 115"/>
              <p:cNvSpPr/>
              <p:nvPr/>
            </p:nvSpPr>
            <p:spPr>
              <a:xfrm>
                <a:off x="6977494" y="251435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6" name="Rectângulo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4" y="2514358"/>
                <a:ext cx="805542" cy="307777"/>
              </a:xfrm>
              <a:prstGeom prst="rect">
                <a:avLst/>
              </a:prstGeom>
              <a:blipFill rotWithShape="1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ângulo 116"/>
              <p:cNvSpPr/>
              <p:nvPr/>
            </p:nvSpPr>
            <p:spPr>
              <a:xfrm>
                <a:off x="6977495" y="301692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7" name="Rectângulo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5" y="3016924"/>
                <a:ext cx="805542" cy="307777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ângulo 117"/>
              <p:cNvSpPr/>
              <p:nvPr/>
            </p:nvSpPr>
            <p:spPr>
              <a:xfrm>
                <a:off x="6977493" y="351949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8" name="Rectângulo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3" y="3519490"/>
                <a:ext cx="805542" cy="307777"/>
              </a:xfrm>
              <a:prstGeom prst="rect">
                <a:avLst/>
              </a:prstGeom>
              <a:blipFill rotWithShape="1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ângulo 118"/>
              <p:cNvSpPr/>
              <p:nvPr/>
            </p:nvSpPr>
            <p:spPr>
              <a:xfrm>
                <a:off x="6977492" y="4022056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19" name="Rectângulo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2" y="4022056"/>
                <a:ext cx="805542" cy="307777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ângulo 119"/>
              <p:cNvSpPr/>
              <p:nvPr/>
            </p:nvSpPr>
            <p:spPr>
              <a:xfrm>
                <a:off x="6977495" y="452462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0" name="Rectângulo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495" y="4524620"/>
                <a:ext cx="805542" cy="307777"/>
              </a:xfrm>
              <a:prstGeom prst="rect">
                <a:avLst/>
              </a:prstGeom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haveta à direita 8"/>
          <p:cNvSpPr/>
          <p:nvPr/>
        </p:nvSpPr>
        <p:spPr>
          <a:xfrm>
            <a:off x="7783037" y="1799402"/>
            <a:ext cx="202014" cy="3245576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7899108" y="3210786"/>
                <a:ext cx="662233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08" y="3210786"/>
                <a:ext cx="662233" cy="379656"/>
              </a:xfrm>
              <a:prstGeom prst="rect">
                <a:avLst/>
              </a:prstGeom>
              <a:blipFill rotWithShape="1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3278"/>
              </p:ext>
            </p:extLst>
          </p:nvPr>
        </p:nvGraphicFramePr>
        <p:xfrm>
          <a:off x="672352" y="5247167"/>
          <a:ext cx="7057520" cy="502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  <a:gridCol w="705752"/>
              </a:tblGrid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619184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84" y="5338948"/>
                <a:ext cx="795538" cy="307777"/>
              </a:xfrm>
              <a:prstGeom prst="rect">
                <a:avLst/>
              </a:prstGeom>
              <a:blipFill rotWithShape="1"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ângulo 72"/>
              <p:cNvSpPr/>
              <p:nvPr/>
            </p:nvSpPr>
            <p:spPr>
              <a:xfrm>
                <a:off x="1335109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3" name="Rectâ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09" y="5338948"/>
                <a:ext cx="795538" cy="307777"/>
              </a:xfrm>
              <a:prstGeom prst="rect">
                <a:avLst/>
              </a:prstGeom>
              <a:blipFill rotWithShape="1"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ângulo 73"/>
              <p:cNvSpPr/>
              <p:nvPr/>
            </p:nvSpPr>
            <p:spPr>
              <a:xfrm>
                <a:off x="2057498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4" name="Rectângu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98" y="5338948"/>
                <a:ext cx="795538" cy="307777"/>
              </a:xfrm>
              <a:prstGeom prst="rect">
                <a:avLst/>
              </a:prstGeom>
              <a:blipFill rotWithShape="1"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ângulo 74"/>
              <p:cNvSpPr/>
              <p:nvPr/>
            </p:nvSpPr>
            <p:spPr>
              <a:xfrm>
                <a:off x="2738608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5" name="Rectângulo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08" y="5338948"/>
                <a:ext cx="795538" cy="307777"/>
              </a:xfrm>
              <a:prstGeom prst="rect">
                <a:avLst/>
              </a:prstGeom>
              <a:blipFill rotWithShape="1"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ângulo 75"/>
              <p:cNvSpPr/>
              <p:nvPr/>
            </p:nvSpPr>
            <p:spPr>
              <a:xfrm>
                <a:off x="3437596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6" name="Rectângulo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96" y="5338948"/>
                <a:ext cx="795538" cy="307777"/>
              </a:xfrm>
              <a:prstGeom prst="rect">
                <a:avLst/>
              </a:prstGeom>
              <a:blipFill rotWithShape="1"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ângulo 76"/>
              <p:cNvSpPr/>
              <p:nvPr/>
            </p:nvSpPr>
            <p:spPr>
              <a:xfrm>
                <a:off x="4153521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7" name="Rec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21" y="5338948"/>
                <a:ext cx="795538" cy="307777"/>
              </a:xfrm>
              <a:prstGeom prst="rect">
                <a:avLst/>
              </a:prstGeom>
              <a:blipFill rotWithShape="1"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ângulo 77"/>
              <p:cNvSpPr/>
              <p:nvPr/>
            </p:nvSpPr>
            <p:spPr>
              <a:xfrm>
                <a:off x="4865277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78" name="Rectângulo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277" y="5338948"/>
                <a:ext cx="795538" cy="307777"/>
              </a:xfrm>
              <a:prstGeom prst="rect">
                <a:avLst/>
              </a:prstGeom>
              <a:blipFill rotWithShape="1"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ângulo 84"/>
              <p:cNvSpPr/>
              <p:nvPr/>
            </p:nvSpPr>
            <p:spPr>
              <a:xfrm>
                <a:off x="5557020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5" name="Rectângulo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020" y="5338948"/>
                <a:ext cx="795538" cy="307777"/>
              </a:xfrm>
              <a:prstGeom prst="rect">
                <a:avLst/>
              </a:prstGeom>
              <a:blipFill rotWithShape="1"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ângulo 85"/>
              <p:cNvSpPr/>
              <p:nvPr/>
            </p:nvSpPr>
            <p:spPr>
              <a:xfrm>
                <a:off x="6276528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6" name="Rectângulo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528" y="5338948"/>
                <a:ext cx="795538" cy="307777"/>
              </a:xfrm>
              <a:prstGeom prst="rect">
                <a:avLst/>
              </a:prstGeom>
              <a:blipFill rotWithShape="1"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ângulo 86"/>
              <p:cNvSpPr/>
              <p:nvPr/>
            </p:nvSpPr>
            <p:spPr>
              <a:xfrm>
                <a:off x="6972905" y="5338948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87" name="Rec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05" y="5338948"/>
                <a:ext cx="795538" cy="307777"/>
              </a:xfrm>
              <a:prstGeom prst="rect">
                <a:avLst/>
              </a:prstGeom>
              <a:blipFill rotWithShape="1"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Chaveta à direita 87"/>
          <p:cNvSpPr/>
          <p:nvPr/>
        </p:nvSpPr>
        <p:spPr>
          <a:xfrm>
            <a:off x="7783034" y="5117366"/>
            <a:ext cx="187103" cy="75093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ângulo 88"/>
              <p:cNvSpPr/>
              <p:nvPr/>
            </p:nvSpPr>
            <p:spPr>
              <a:xfrm>
                <a:off x="7899108" y="5281431"/>
                <a:ext cx="654218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89" name="Rec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108" y="5281431"/>
                <a:ext cx="654218" cy="379656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1"/>
              <p:cNvSpPr/>
              <p:nvPr/>
            </p:nvSpPr>
            <p:spPr>
              <a:xfrm>
                <a:off x="3579346" y="6047180"/>
                <a:ext cx="431976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combinações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46" y="6047180"/>
                <a:ext cx="4319762" cy="507831"/>
              </a:xfrm>
              <a:prstGeom prst="rect">
                <a:avLst/>
              </a:prstGeom>
              <a:blipFill rotWithShape="1">
                <a:blip r:embed="rId7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ângulo arredondado 9"/>
          <p:cNvSpPr/>
          <p:nvPr/>
        </p:nvSpPr>
        <p:spPr>
          <a:xfrm>
            <a:off x="3579346" y="6025914"/>
            <a:ext cx="4319762" cy="507831"/>
          </a:xfrm>
          <a:prstGeom prst="roundRect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em ângulos rectos 12"/>
          <p:cNvCxnSpPr/>
          <p:nvPr/>
        </p:nvCxnSpPr>
        <p:spPr>
          <a:xfrm rot="5400000" flipH="1" flipV="1">
            <a:off x="7767041" y="5816298"/>
            <a:ext cx="761349" cy="497212"/>
          </a:xfrm>
          <a:prstGeom prst="bentConnector3">
            <a:avLst>
              <a:gd name="adj1" fmla="val 30448"/>
            </a:avLst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79" grpId="0"/>
      <p:bldP spid="80" grpId="0"/>
      <p:bldP spid="81" grpId="0"/>
      <p:bldP spid="82" grpId="0"/>
      <p:bldP spid="83" grpId="0"/>
      <p:bldP spid="84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9" grpId="0" animBg="1"/>
      <p:bldP spid="12" grpId="0"/>
      <p:bldP spid="5" grpId="0"/>
      <p:bldP spid="73" grpId="0"/>
      <p:bldP spid="74" grpId="0"/>
      <p:bldP spid="75" grpId="0"/>
      <p:bldP spid="76" grpId="0"/>
      <p:bldP spid="77" grpId="0"/>
      <p:bldP spid="78" grpId="0"/>
      <p:bldP spid="85" grpId="0"/>
      <p:bldP spid="86" grpId="0"/>
      <p:bldP spid="87" grpId="0"/>
      <p:bldP spid="88" grpId="0" animBg="1"/>
      <p:bldP spid="89" grpId="0"/>
      <p:bldP spid="90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72352" y="870927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Cada coluna diz respeito a uma única combinação, para a qual existem seis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sequências distintas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uma vez que as sequências diferem apenas na ordem pela qual os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números estão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escritos, dando origem apenas a uma combinação.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6133"/>
              </p:ext>
            </p:extLst>
          </p:nvPr>
        </p:nvGraphicFramePr>
        <p:xfrm>
          <a:off x="1084519" y="2656162"/>
          <a:ext cx="705752" cy="3015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752"/>
              </a:tblGrid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5AAB0">
                            <a:tint val="66000"/>
                            <a:satMod val="160000"/>
                          </a:srgbClr>
                        </a:gs>
                        <a:gs pos="50000">
                          <a:srgbClr val="05AAB0">
                            <a:tint val="44500"/>
                            <a:satMod val="160000"/>
                          </a:srgbClr>
                        </a:gs>
                        <a:gs pos="100000">
                          <a:srgbClr val="05AAB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81211"/>
              </p:ext>
            </p:extLst>
          </p:nvPr>
        </p:nvGraphicFramePr>
        <p:xfrm>
          <a:off x="2881496" y="3907465"/>
          <a:ext cx="705752" cy="502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5752"/>
              </a:tblGrid>
              <a:tr h="502585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47929">
                            <a:tint val="66000"/>
                            <a:satMod val="160000"/>
                          </a:srgbClr>
                        </a:gs>
                        <a:gs pos="50000">
                          <a:srgbClr val="F47929">
                            <a:tint val="44500"/>
                            <a:satMod val="160000"/>
                          </a:srgbClr>
                        </a:gs>
                        <a:gs pos="100000">
                          <a:srgbClr val="F47929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3" name="Seta para a direita 42"/>
          <p:cNvSpPr/>
          <p:nvPr/>
        </p:nvSpPr>
        <p:spPr>
          <a:xfrm>
            <a:off x="1977656" y="4000497"/>
            <a:ext cx="701749" cy="334926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ângulo 120"/>
              <p:cNvSpPr/>
              <p:nvPr/>
            </p:nvSpPr>
            <p:spPr>
              <a:xfrm>
                <a:off x="1026963" y="2734806"/>
                <a:ext cx="8055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1" name="Rectângulo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3" y="2734806"/>
                <a:ext cx="80554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ângulo 121"/>
              <p:cNvSpPr/>
              <p:nvPr/>
            </p:nvSpPr>
            <p:spPr>
              <a:xfrm>
                <a:off x="1026962" y="3237372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2" name="Rectângulo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2" y="3237372"/>
                <a:ext cx="805542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ângulo 122"/>
              <p:cNvSpPr/>
              <p:nvPr/>
            </p:nvSpPr>
            <p:spPr>
              <a:xfrm>
                <a:off x="1026963" y="3739938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3" name="Rectângulo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3" y="3739938"/>
                <a:ext cx="805542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ângulo 123"/>
              <p:cNvSpPr/>
              <p:nvPr/>
            </p:nvSpPr>
            <p:spPr>
              <a:xfrm>
                <a:off x="1026961" y="424250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4" name="Rectângulo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1" y="4242504"/>
                <a:ext cx="805542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ângulo 124"/>
              <p:cNvSpPr/>
              <p:nvPr/>
            </p:nvSpPr>
            <p:spPr>
              <a:xfrm>
                <a:off x="1026960" y="4745070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5" name="Rectângulo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0" y="4745070"/>
                <a:ext cx="805542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ângulo 125"/>
              <p:cNvSpPr/>
              <p:nvPr/>
            </p:nvSpPr>
            <p:spPr>
              <a:xfrm>
                <a:off x="1026963" y="5247634"/>
                <a:ext cx="80554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, 2, </m:t>
                          </m:r>
                          <m:r>
                            <a:rPr lang="pt-PT" sz="14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6" name="Rectângulo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63" y="5247634"/>
                <a:ext cx="805542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ângulo 126"/>
              <p:cNvSpPr/>
              <p:nvPr/>
            </p:nvSpPr>
            <p:spPr>
              <a:xfrm>
                <a:off x="2828331" y="4014071"/>
                <a:ext cx="7955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sz="1400" i="1">
                              <a:latin typeface="Cambria Math"/>
                              <a:cs typeface="Arial" panose="020B0604020202020204" pitchFamily="34" charset="0"/>
                            </a:rPr>
                            <m:t>1, 2, 3</m:t>
                          </m:r>
                        </m:e>
                      </m:d>
                    </m:oMath>
                  </m:oMathPara>
                </a14:m>
                <a:endParaRPr lang="pt-PT" sz="1400" dirty="0"/>
              </a:p>
            </p:txBody>
          </p:sp>
        </mc:Choice>
        <mc:Fallback xmlns="">
          <p:sp>
            <p:nvSpPr>
              <p:cNvPr id="127" name="Rectângulo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331" y="4014071"/>
                <a:ext cx="795538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43"/>
          <p:cNvSpPr/>
          <p:nvPr/>
        </p:nvSpPr>
        <p:spPr>
          <a:xfrm>
            <a:off x="3645135" y="2625253"/>
            <a:ext cx="507650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Repara que, o número de arranjos é seis vezes superior ao número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ângulo 127"/>
              <p:cNvSpPr/>
              <p:nvPr/>
            </p:nvSpPr>
            <p:spPr>
              <a:xfrm>
                <a:off x="3645137" y="3497287"/>
                <a:ext cx="507650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podemos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obter o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combinações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dividindo o número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arranjos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(número de permutações de três elementos):</a:t>
                </a:r>
              </a:p>
            </p:txBody>
          </p:sp>
        </mc:Choice>
        <mc:Fallback xmlns="">
          <p:sp>
            <p:nvSpPr>
              <p:cNvPr id="128" name="Rectângulo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137" y="3497287"/>
                <a:ext cx="5076504" cy="1754326"/>
              </a:xfrm>
              <a:prstGeom prst="rect">
                <a:avLst/>
              </a:prstGeom>
              <a:blipFill rotWithShape="1">
                <a:blip r:embed="rId10"/>
                <a:stretch>
                  <a:fillRect l="-1080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ângulo 128"/>
              <p:cNvSpPr/>
              <p:nvPr/>
            </p:nvSpPr>
            <p:spPr>
              <a:xfrm>
                <a:off x="3645137" y="5401522"/>
                <a:ext cx="8651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Rectângulo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137" y="5401522"/>
                <a:ext cx="865109" cy="3724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ângulo 129"/>
              <p:cNvSpPr/>
              <p:nvPr/>
            </p:nvSpPr>
            <p:spPr>
              <a:xfrm>
                <a:off x="4467603" y="5218449"/>
                <a:ext cx="1042144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Rectângulo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03" y="5218449"/>
                <a:ext cx="1042144" cy="65203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ângulo 130"/>
              <p:cNvSpPr/>
              <p:nvPr/>
            </p:nvSpPr>
            <p:spPr>
              <a:xfrm>
                <a:off x="5494145" y="5219176"/>
                <a:ext cx="1042144" cy="652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3!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Rectângulo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145" y="5219176"/>
                <a:ext cx="1042144" cy="65203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ângulo 131"/>
              <p:cNvSpPr/>
              <p:nvPr/>
            </p:nvSpPr>
            <p:spPr>
              <a:xfrm>
                <a:off x="6523995" y="5447753"/>
                <a:ext cx="513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32" name="Rectângulo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995" y="5447753"/>
                <a:ext cx="513282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44" grpId="0"/>
      <p:bldP spid="128" grpId="0"/>
      <p:bldP spid="129" grpId="0"/>
      <p:bldP spid="130" grpId="0"/>
      <p:bldP spid="131" grpId="0"/>
      <p:bldP spid="1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6" name="Retângulo arredondado 12"/>
          <p:cNvSpPr/>
          <p:nvPr/>
        </p:nvSpPr>
        <p:spPr>
          <a:xfrm>
            <a:off x="535442" y="892296"/>
            <a:ext cx="8191700" cy="198826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17"/>
              <p:cNvSpPr/>
              <p:nvPr/>
            </p:nvSpPr>
            <p:spPr>
              <a:xfrm>
                <a:off x="672352" y="1324614"/>
                <a:ext cx="8065795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Chama-se (número de)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combinações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ao número de subconjuntos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elementos.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Representa-se por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24614"/>
                <a:ext cx="8065795" cy="1617174"/>
              </a:xfrm>
              <a:prstGeom prst="rect">
                <a:avLst/>
              </a:prstGeom>
              <a:blipFill rotWithShape="1">
                <a:blip r:embed="rId3"/>
                <a:stretch>
                  <a:fillRect l="-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77853" y="86807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677853" y="3349441"/>
                <a:ext cx="88928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349441"/>
                <a:ext cx="889282" cy="390748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1500319" y="3166368"/>
                <a:ext cx="1066318" cy="679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19" y="3166368"/>
                <a:ext cx="1066318" cy="6792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31"/>
              <p:cNvSpPr/>
              <p:nvPr/>
            </p:nvSpPr>
            <p:spPr>
              <a:xfrm>
                <a:off x="2589767" y="2991578"/>
                <a:ext cx="1299010" cy="898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num>
                        <m:den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67" y="2991578"/>
                <a:ext cx="1299010" cy="8986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3719779" y="3230712"/>
                <a:ext cx="1273938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79" y="3230712"/>
                <a:ext cx="1273938" cy="657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15"/>
          <p:cNvSpPr/>
          <p:nvPr/>
        </p:nvSpPr>
        <p:spPr>
          <a:xfrm>
            <a:off x="535442" y="4238213"/>
            <a:ext cx="8191700" cy="136351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18"/>
              <p:cNvSpPr/>
              <p:nvPr/>
            </p:nvSpPr>
            <p:spPr>
              <a:xfrm>
                <a:off x="677853" y="4564200"/>
                <a:ext cx="8060294" cy="972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16075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564200"/>
                <a:ext cx="8060294" cy="972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6"/>
          <p:cNvSpPr/>
          <p:nvPr/>
        </p:nvSpPr>
        <p:spPr>
          <a:xfrm>
            <a:off x="677853" y="421399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36"/>
              <p:cNvSpPr/>
              <p:nvPr/>
            </p:nvSpPr>
            <p:spPr>
              <a:xfrm>
                <a:off x="2263074" y="4213995"/>
                <a:ext cx="3081677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0≤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74" y="4213995"/>
                <a:ext cx="3081677" cy="456535"/>
              </a:xfrm>
              <a:prstGeom prst="rect">
                <a:avLst/>
              </a:prstGeom>
              <a:blipFill rotWithShape="1">
                <a:blip r:embed="rId9"/>
                <a:stretch>
                  <a:fillRect l="-1581" r="-59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ângulo 41"/>
              <p:cNvSpPr/>
              <p:nvPr/>
            </p:nvSpPr>
            <p:spPr>
              <a:xfrm>
                <a:off x="3914657" y="4869745"/>
                <a:ext cx="151118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657" y="4869745"/>
                <a:ext cx="1511183" cy="657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3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2"/>
              <p:cNvSpPr/>
              <p:nvPr/>
            </p:nvSpPr>
            <p:spPr>
              <a:xfrm>
                <a:off x="672351" y="1351090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indent="-85725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dado que </a:t>
                </a:r>
              </a:p>
            </p:txBody>
          </p:sp>
        </mc:Choice>
        <mc:Fallback xmlns="">
          <p:sp>
            <p:nvSpPr>
              <p:cNvPr id="45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351090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tângulo 11"/>
          <p:cNvSpPr/>
          <p:nvPr/>
        </p:nvSpPr>
        <p:spPr>
          <a:xfrm>
            <a:off x="677855" y="911224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50"/>
              <p:cNvSpPr/>
              <p:nvPr/>
            </p:nvSpPr>
            <p:spPr>
              <a:xfrm>
                <a:off x="2829146" y="1438097"/>
                <a:ext cx="8792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146" y="1438097"/>
                <a:ext cx="87921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51"/>
              <p:cNvSpPr/>
              <p:nvPr/>
            </p:nvSpPr>
            <p:spPr>
              <a:xfrm>
                <a:off x="3669358" y="1325376"/>
                <a:ext cx="1505540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0!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−0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58" y="1325376"/>
                <a:ext cx="1505540" cy="650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52"/>
              <p:cNvSpPr/>
              <p:nvPr/>
            </p:nvSpPr>
            <p:spPr>
              <a:xfrm>
                <a:off x="4978582" y="1325376"/>
                <a:ext cx="1073499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582" y="1325376"/>
                <a:ext cx="1073499" cy="610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53"/>
              <p:cNvSpPr/>
              <p:nvPr/>
            </p:nvSpPr>
            <p:spPr>
              <a:xfrm>
                <a:off x="5900079" y="146576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79" y="1465767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"/>
              <p:cNvSpPr/>
              <p:nvPr/>
            </p:nvSpPr>
            <p:spPr>
              <a:xfrm>
                <a:off x="677855" y="220467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725" indent="-85725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porque </a:t>
                </a:r>
              </a:p>
            </p:txBody>
          </p:sp>
        </mc:Choice>
        <mc:Fallback xmlns="">
          <p:sp>
            <p:nvSpPr>
              <p:cNvPr id="24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204677"/>
                <a:ext cx="8049289" cy="456535"/>
              </a:xfrm>
              <a:prstGeom prst="rect">
                <a:avLst/>
              </a:prstGeom>
              <a:blipFill rotWithShape="1">
                <a:blip r:embed="rId8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2611357" y="2302878"/>
                <a:ext cx="8933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357" y="2302878"/>
                <a:ext cx="89332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7"/>
              <p:cNvSpPr/>
              <p:nvPr/>
            </p:nvSpPr>
            <p:spPr>
              <a:xfrm>
                <a:off x="3451569" y="2190157"/>
                <a:ext cx="1523109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569" y="2190157"/>
                <a:ext cx="1523109" cy="6501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37"/>
              <p:cNvSpPr/>
              <p:nvPr/>
            </p:nvSpPr>
            <p:spPr>
              <a:xfrm>
                <a:off x="4760793" y="2190157"/>
                <a:ext cx="1139223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!×0!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93" y="2190157"/>
                <a:ext cx="1139223" cy="6108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38"/>
              <p:cNvSpPr/>
              <p:nvPr/>
            </p:nvSpPr>
            <p:spPr>
              <a:xfrm>
                <a:off x="6607361" y="233054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61" y="2330548"/>
                <a:ext cx="3658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39"/>
              <p:cNvSpPr/>
              <p:nvPr/>
            </p:nvSpPr>
            <p:spPr>
              <a:xfrm>
                <a:off x="5708274" y="2186866"/>
                <a:ext cx="1073499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!×1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274" y="2186866"/>
                <a:ext cx="1073499" cy="6108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2"/>
              <p:cNvSpPr/>
              <p:nvPr/>
            </p:nvSpPr>
            <p:spPr>
              <a:xfrm>
                <a:off x="677855" y="3058265"/>
                <a:ext cx="8049289" cy="1151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quociente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</a:rPr>
                          <m:t>𝑛</m:t>
                        </m:r>
                        <m:r>
                          <a:rPr lang="pt-PT" i="1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𝑝</m:t>
                        </m:r>
                        <m:r>
                          <a:rPr lang="pt-PT" i="1"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𝑛</m:t>
                            </m:r>
                            <m:r>
                              <a:rPr lang="pt-PT" i="1">
                                <a:latin typeface="Cambria Math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pt-PT" i="1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natural, pois representa o número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subconjuntos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 de um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058265"/>
                <a:ext cx="8049289" cy="1151982"/>
              </a:xfrm>
              <a:prstGeom prst="rect">
                <a:avLst/>
              </a:prstGeom>
              <a:blipFill rotWithShape="1">
                <a:blip r:embed="rId14"/>
                <a:stretch>
                  <a:fillRect l="-454" b="-31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1" grpId="0"/>
      <p:bldP spid="52" grpId="0"/>
      <p:bldP spid="53" grpId="0"/>
      <p:bldP spid="54" grpId="0"/>
      <p:bldP spid="24" grpId="0"/>
      <p:bldP spid="25" grpId="0"/>
      <p:bldP spid="28" grpId="0"/>
      <p:bldP spid="38" grpId="0"/>
      <p:bldP spid="39" grpId="0"/>
      <p:bldP spid="40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2354" y="2497657"/>
            <a:ext cx="804928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3175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se tratar de uma extração simultânea, não interessa considerar a ordem das bolas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quais as três bolas escolhidas,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1" y="870927"/>
                <a:ext cx="515429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caixa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contém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cinco bolas numeradas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indistinguíveis ao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tato. </a:t>
                </a: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quantas maneiras distintas podemos extrair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simultaneamente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duas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dessas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bolas?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870927"/>
                <a:ext cx="5154291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09" r="-118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4" y="3305893"/>
            <a:ext cx="80492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Assim, o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formas distintas de dadas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bolas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escolher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igual ao número de subconjuntos de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um conjunto</a:t>
            </a:r>
          </a:p>
          <a:p>
            <a:pPr marL="268288">
              <a:lnSpc>
                <a:spcPct val="150000"/>
              </a:lnSpc>
            </a:pPr>
            <a:r>
              <a:rPr lang="pt-P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elementos.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5324" y="1298090"/>
            <a:ext cx="2788235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3" y="4500604"/>
                <a:ext cx="8049288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situação apresentada corresponde 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combinações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que é igual a: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500604"/>
                <a:ext cx="8049288" cy="872034"/>
              </a:xfrm>
              <a:prstGeom prst="rect">
                <a:avLst/>
              </a:prstGeom>
              <a:blipFill rotWithShape="1">
                <a:blip r:embed="rId5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2715218" y="5023972"/>
                <a:ext cx="865109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18" y="5023972"/>
                <a:ext cx="865109" cy="3724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3436148" y="5014305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148" y="5014305"/>
                <a:ext cx="52450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0000" r="-9302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arredondado 12"/>
          <p:cNvSpPr/>
          <p:nvPr/>
        </p:nvSpPr>
        <p:spPr>
          <a:xfrm>
            <a:off x="1584252" y="5386109"/>
            <a:ext cx="6313506" cy="132061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17"/>
              <p:cNvSpPr/>
              <p:nvPr/>
            </p:nvSpPr>
            <p:spPr>
              <a:xfrm>
                <a:off x="1704788" y="5712096"/>
                <a:ext cx="6216469" cy="904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objetos, existem exatamente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distintas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escolher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desses objetos.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88" y="5712096"/>
                <a:ext cx="6216469" cy="904158"/>
              </a:xfrm>
              <a:prstGeom prst="rect">
                <a:avLst/>
              </a:prstGeom>
              <a:blipFill rotWithShape="1">
                <a:blip r:embed="rId8"/>
                <a:stretch>
                  <a:fillRect l="-883" b="-101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1708142" y="5361891"/>
            <a:ext cx="62037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58312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" grpId="0"/>
      <p:bldP spid="7" grpId="0"/>
      <p:bldP spid="20" grpId="0"/>
      <p:bldP spid="21" grpId="0"/>
      <p:bldP spid="22" grpId="0" animBg="1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4380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 concurso “</a:t>
            </a:r>
            <a:r>
              <a:rPr lang="pt-PT" i="1" dirty="0" err="1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Euromilhões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” aposta-se em cinco números e duas estrelas.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Quantas apostas diferentes se podem fazer?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8864" y="3396983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8864" y="384930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aposta no “</a:t>
                </a:r>
                <a:r>
                  <a:rPr lang="pt-PT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Euromilhões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é um conjunto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 escolhidos de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bem como um conjunto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estrelas escolhidas de entre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849302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30"/>
              <p:cNvSpPr/>
              <p:nvPr/>
            </p:nvSpPr>
            <p:spPr>
              <a:xfrm>
                <a:off x="688864" y="4652949"/>
                <a:ext cx="8049289" cy="467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número de apostas diferentes 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𝟓𝟎</m:t>
                            </m:r>
                          </m:sup>
                        </m:sSup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p>
                        </m:sSup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652949"/>
                <a:ext cx="8049289" cy="467949"/>
              </a:xfrm>
              <a:prstGeom prst="rect">
                <a:avLst/>
              </a:prstGeom>
              <a:blipFill rotWithShape="1">
                <a:blip r:embed="rId4"/>
                <a:stretch>
                  <a:fillRect l="-606" b="-20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02" y="870927"/>
            <a:ext cx="366853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30"/>
              <p:cNvSpPr/>
              <p:nvPr/>
            </p:nvSpPr>
            <p:spPr>
              <a:xfrm>
                <a:off x="1751261" y="5157754"/>
                <a:ext cx="8049289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</m:sup>
                        </m:s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261" y="5157754"/>
                <a:ext cx="8049289" cy="459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098550" y="5302722"/>
                <a:ext cx="1999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=2 118 760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66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550" y="5302722"/>
                <a:ext cx="19992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079280" y="5307513"/>
                <a:ext cx="1818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𝟏𝟑𝟗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𝟖𝟑𝟖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80" y="5307513"/>
                <a:ext cx="181812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6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1" grpId="0"/>
      <p:bldP spid="15" grpId="0"/>
      <p:bldP spid="2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turma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alunos,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raparigas, vão escolher-se 6 alunos.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30"/>
              <p:cNvSpPr/>
              <p:nvPr/>
            </p:nvSpPr>
            <p:spPr>
              <a:xfrm>
                <a:off x="688864" y="3449495"/>
                <a:ext cx="8049289" cy="467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número de escolhas possíveis 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b="1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𝟐𝟓</m:t>
                            </m:r>
                          </m:sup>
                        </m:sSup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449495"/>
                <a:ext cx="8049289" cy="467949"/>
              </a:xfrm>
              <a:prstGeom prst="rect">
                <a:avLst/>
              </a:prstGeom>
              <a:blipFill rotWithShape="1">
                <a:blip r:embed="rId4"/>
                <a:stretch>
                  <a:fillRect b="-20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954209" y="3572007"/>
                <a:ext cx="13532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𝟏𝟕𝟕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09" y="3572007"/>
                <a:ext cx="135325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604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88864" y="225022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83361" y="168706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quantos modos diferentes pode ser feita a escolha?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88864" y="264647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contabilizar todas as possibilidades de se escolherem seis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alunos de um grupo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basta calcular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de combinações de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2646473"/>
                <a:ext cx="804928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455" r="-1439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0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6" grpId="0"/>
      <p:bldP spid="19" grpId="0"/>
      <p:bldP spid="20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turma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alunos,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raparigas, vão escolher-se 6 alunos.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4928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88864" y="2505722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83361" y="166017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quantas formas pode efetuar-se a seleção dos alunos, garantindo que o grupo tem pelo menos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raparigas?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166017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54" r="-530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88864" y="3044818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Após contabilizar, na alínea anterior, todas as possibilidades de se escolherem seis alunos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basta retirar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as escolhas que contemplam zero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raparigas e as que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contemplam apenas uma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aluna.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3044818"/>
                <a:ext cx="8049289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45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88864" y="424278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76225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grupo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raparigas: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4" y="4242781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076815" y="4298866"/>
                <a:ext cx="1471557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15" y="4298866"/>
                <a:ext cx="1471557" cy="3724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96060" y="472167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2300" indent="-258763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grupo tem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rapariga: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60" y="4721674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934086" y="4777759"/>
                <a:ext cx="146623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086" y="4777759"/>
                <a:ext cx="1466234" cy="3724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30"/>
          <p:cNvSpPr/>
          <p:nvPr/>
        </p:nvSpPr>
        <p:spPr>
          <a:xfrm>
            <a:off x="688864" y="511319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o número de escolhas possíveis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401635" y="5595378"/>
                <a:ext cx="3739742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35" y="5595378"/>
                <a:ext cx="3739742" cy="3724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193590" y="5573873"/>
                <a:ext cx="3547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=177 100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−210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×1−252×15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90" y="5573873"/>
                <a:ext cx="354776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193590" y="5923611"/>
                <a:ext cx="2807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=177 100</m:t>
                      </m:r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−210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−3 780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90" y="5923611"/>
                <a:ext cx="280717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193590" y="6273350"/>
                <a:ext cx="1364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𝟏𝟕𝟑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pt-PT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90" y="6273350"/>
                <a:ext cx="136447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6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15" grpId="0"/>
      <p:bldP spid="2" grpId="0"/>
      <p:bldP spid="18" grpId="0"/>
      <p:bldP spid="25" grpId="0"/>
      <p:bldP spid="26" grpId="0"/>
      <p:bldP spid="3" grpId="0"/>
      <p:bldP spid="27" grpId="0"/>
      <p:bldP spid="28" grpId="0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255952" y="6028456"/>
            <a:ext cx="2163725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8049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Nos problemas de contagem há dois aspetos que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devem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ter em conta: </a:t>
            </a:r>
            <a:endParaRPr lang="pt-PT" dirty="0" smtClean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683361" y="1279174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 ordem pela qual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considera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os elementos influencia ou não a contagem; </a:t>
            </a:r>
          </a:p>
        </p:txBody>
      </p:sp>
      <p:sp>
        <p:nvSpPr>
          <p:cNvPr id="20" name="Rectangle 6"/>
          <p:cNvSpPr/>
          <p:nvPr/>
        </p:nvSpPr>
        <p:spPr>
          <a:xfrm>
            <a:off x="672350" y="210692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é possível ou não que os elementos se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repitam.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683364" y="4524284"/>
            <a:ext cx="1281914" cy="87203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Interessa a ordem?</a:t>
            </a:r>
          </a:p>
        </p:txBody>
      </p:sp>
      <p:cxnSp>
        <p:nvCxnSpPr>
          <p:cNvPr id="7" name="Conexão reta unidirecional 6"/>
          <p:cNvCxnSpPr>
            <a:stCxn id="22" idx="3"/>
          </p:cNvCxnSpPr>
          <p:nvPr/>
        </p:nvCxnSpPr>
        <p:spPr>
          <a:xfrm flipV="1">
            <a:off x="1965278" y="3567862"/>
            <a:ext cx="450377" cy="1392439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"/>
          <p:cNvSpPr/>
          <p:nvPr/>
        </p:nvSpPr>
        <p:spPr>
          <a:xfrm>
            <a:off x="1174676" y="3775612"/>
            <a:ext cx="1281914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Sim</a:t>
            </a:r>
          </a:p>
        </p:txBody>
      </p:sp>
      <p:sp>
        <p:nvSpPr>
          <p:cNvPr id="32" name="Rectangle 6"/>
          <p:cNvSpPr/>
          <p:nvPr/>
        </p:nvSpPr>
        <p:spPr>
          <a:xfrm>
            <a:off x="1174676" y="5637159"/>
            <a:ext cx="1281914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Não</a:t>
            </a:r>
          </a:p>
        </p:txBody>
      </p:sp>
      <p:sp>
        <p:nvSpPr>
          <p:cNvPr id="33" name="Rectangle 6"/>
          <p:cNvSpPr/>
          <p:nvPr/>
        </p:nvSpPr>
        <p:spPr>
          <a:xfrm>
            <a:off x="2456590" y="3298747"/>
            <a:ext cx="1645855" cy="456535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Arranjos</a:t>
            </a:r>
          </a:p>
        </p:txBody>
      </p:sp>
      <p:sp>
        <p:nvSpPr>
          <p:cNvPr id="34" name="Rectangle 6"/>
          <p:cNvSpPr/>
          <p:nvPr/>
        </p:nvSpPr>
        <p:spPr>
          <a:xfrm>
            <a:off x="2456590" y="6118842"/>
            <a:ext cx="1645855" cy="456535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Combinações</a:t>
            </a:r>
          </a:p>
        </p:txBody>
      </p:sp>
      <p:cxnSp>
        <p:nvCxnSpPr>
          <p:cNvPr id="35" name="Conexão reta unidirecional 34"/>
          <p:cNvCxnSpPr/>
          <p:nvPr/>
        </p:nvCxnSpPr>
        <p:spPr>
          <a:xfrm flipV="1">
            <a:off x="4102445" y="2997495"/>
            <a:ext cx="1131899" cy="555262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unidirecional 35"/>
          <p:cNvCxnSpPr/>
          <p:nvPr/>
        </p:nvCxnSpPr>
        <p:spPr>
          <a:xfrm>
            <a:off x="4102444" y="3552757"/>
            <a:ext cx="1131899" cy="555262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unidirecional 36"/>
          <p:cNvCxnSpPr/>
          <p:nvPr/>
        </p:nvCxnSpPr>
        <p:spPr>
          <a:xfrm>
            <a:off x="4102445" y="6354770"/>
            <a:ext cx="1131899" cy="17987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6"/>
          <p:cNvSpPr/>
          <p:nvPr/>
        </p:nvSpPr>
        <p:spPr>
          <a:xfrm>
            <a:off x="3257908" y="2790916"/>
            <a:ext cx="16890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Com repetição</a:t>
            </a:r>
          </a:p>
        </p:txBody>
      </p:sp>
      <p:sp>
        <p:nvSpPr>
          <p:cNvPr id="39" name="Rectangle 6"/>
          <p:cNvSpPr/>
          <p:nvPr/>
        </p:nvSpPr>
        <p:spPr>
          <a:xfrm>
            <a:off x="3257907" y="3759336"/>
            <a:ext cx="168907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Sem repetição</a:t>
            </a:r>
          </a:p>
        </p:txBody>
      </p:sp>
      <p:sp>
        <p:nvSpPr>
          <p:cNvPr id="40" name="Rectangle 6"/>
          <p:cNvSpPr/>
          <p:nvPr/>
        </p:nvSpPr>
        <p:spPr>
          <a:xfrm>
            <a:off x="5234344" y="2585244"/>
            <a:ext cx="1645855" cy="87203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Arranjos com repetição</a:t>
            </a:r>
          </a:p>
        </p:txBody>
      </p:sp>
      <p:sp>
        <p:nvSpPr>
          <p:cNvPr id="41" name="Rectangle 6"/>
          <p:cNvSpPr/>
          <p:nvPr/>
        </p:nvSpPr>
        <p:spPr>
          <a:xfrm>
            <a:off x="5255952" y="3567862"/>
            <a:ext cx="1645855" cy="872034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Arranjos sem repetição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41"/>
              <p:cNvSpPr/>
              <p:nvPr/>
            </p:nvSpPr>
            <p:spPr>
              <a:xfrm>
                <a:off x="5255952" y="6057056"/>
                <a:ext cx="1989775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52" y="6057056"/>
                <a:ext cx="1989775" cy="657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arredondado 11"/>
          <p:cNvSpPr/>
          <p:nvPr/>
        </p:nvSpPr>
        <p:spPr>
          <a:xfrm>
            <a:off x="5255952" y="6057056"/>
            <a:ext cx="2150076" cy="65755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>
            <a:off x="7065523" y="3635453"/>
            <a:ext cx="1936364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1"/>
              <p:cNvSpPr/>
              <p:nvPr/>
            </p:nvSpPr>
            <p:spPr>
              <a:xfrm>
                <a:off x="7065522" y="3664053"/>
                <a:ext cx="177606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522" y="3664053"/>
                <a:ext cx="1776063" cy="657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unidirecional 46"/>
          <p:cNvCxnSpPr/>
          <p:nvPr/>
        </p:nvCxnSpPr>
        <p:spPr>
          <a:xfrm>
            <a:off x="1965278" y="4930508"/>
            <a:ext cx="450377" cy="1392439"/>
          </a:xfrm>
          <a:prstGeom prst="straightConnector1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7043916" y="2692940"/>
            <a:ext cx="1936364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1"/>
              <p:cNvSpPr/>
              <p:nvPr/>
            </p:nvSpPr>
            <p:spPr>
              <a:xfrm>
                <a:off x="7263784" y="2825638"/>
                <a:ext cx="128868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84" y="2825638"/>
                <a:ext cx="1288686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exão em ângulos retos 50"/>
          <p:cNvCxnSpPr>
            <a:stCxn id="41" idx="2"/>
            <a:endCxn id="52" idx="1"/>
          </p:cNvCxnSpPr>
          <p:nvPr/>
        </p:nvCxnSpPr>
        <p:spPr>
          <a:xfrm rot="16200000" flipH="1">
            <a:off x="6366100" y="4152676"/>
            <a:ext cx="461236" cy="1035676"/>
          </a:xfrm>
          <a:prstGeom prst="bentConnector2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"/>
              <p:cNvSpPr/>
              <p:nvPr/>
            </p:nvSpPr>
            <p:spPr>
              <a:xfrm>
                <a:off x="7114556" y="4577966"/>
                <a:ext cx="1865724" cy="646331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Permutações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𝑛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𝑝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 smtClean="0">
                  <a:solidFill>
                    <a:srgbClr val="05AAB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56" y="4577966"/>
                <a:ext cx="1865724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4630" b="-6481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6"/>
          <p:cNvSpPr/>
          <p:nvPr/>
        </p:nvSpPr>
        <p:spPr>
          <a:xfrm>
            <a:off x="4299045" y="4469648"/>
            <a:ext cx="1823052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Caso particular</a:t>
            </a:r>
          </a:p>
        </p:txBody>
      </p:sp>
      <p:sp>
        <p:nvSpPr>
          <p:cNvPr id="54" name="Retângulo arredondado 53"/>
          <p:cNvSpPr/>
          <p:nvPr/>
        </p:nvSpPr>
        <p:spPr>
          <a:xfrm>
            <a:off x="7071091" y="5291695"/>
            <a:ext cx="1936364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ângulo 41"/>
              <p:cNvSpPr/>
              <p:nvPr/>
            </p:nvSpPr>
            <p:spPr>
              <a:xfrm>
                <a:off x="7362687" y="5432186"/>
                <a:ext cx="1181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87" y="5432186"/>
                <a:ext cx="118173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6"/>
          <p:cNvSpPr/>
          <p:nvPr/>
        </p:nvSpPr>
        <p:spPr>
          <a:xfrm>
            <a:off x="4111221" y="5443723"/>
            <a:ext cx="112312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Sem </a:t>
            </a:r>
          </a:p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repetição</a:t>
            </a:r>
          </a:p>
        </p:txBody>
      </p:sp>
    </p:spTree>
    <p:extLst>
      <p:ext uri="{BB962C8B-B14F-4D97-AF65-F5344CB8AC3E}">
        <p14:creationId xmlns:p14="http://schemas.microsoft.com/office/powerpoint/2010/main" val="12848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0" grpId="0"/>
      <p:bldP spid="22" grpId="0" animBg="1"/>
      <p:bldP spid="31" grpId="0"/>
      <p:bldP spid="32" grpId="0"/>
      <p:bldP spid="33" grpId="0" animBg="1"/>
      <p:bldP spid="34" grpId="0" animBg="1"/>
      <p:bldP spid="38" grpId="0"/>
      <p:bldP spid="39" grpId="0"/>
      <p:bldP spid="40" grpId="0" animBg="1"/>
      <p:bldP spid="41" grpId="0" animBg="1"/>
      <p:bldP spid="43" grpId="0"/>
      <p:bldP spid="44" grpId="0" animBg="1"/>
      <p:bldP spid="45" grpId="0"/>
      <p:bldP spid="48" grpId="0" animBg="1"/>
      <p:bldP spid="49" grpId="0"/>
      <p:bldP spid="52" grpId="0" animBg="1"/>
      <p:bldP spid="53" grpId="0"/>
      <p:bldP spid="54" grpId="0" animBg="1"/>
      <p:bldP spid="5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Num determinado restaurante 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menu do dia tem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quatro pratos principais diferentes, duas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escolhas para a sopa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 três sobremesas.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72352" y="1742961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o João comer um dos pratos principais, uma das sopas disponíveis e uma sobremesa, quantas refeições diferentes pode fazer?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72351" y="3248642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restaurante dispõe de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pratos principais.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469622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×2×3=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refeições diferentes.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696224"/>
                <a:ext cx="8049287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7855" y="276611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82352" y="5261493"/>
            <a:ext cx="1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46376" y="5261493"/>
            <a:ext cx="12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010399" y="5261493"/>
            <a:ext cx="151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Sobremesa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931461" y="56272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61" y="5627232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195485" y="562723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5" y="5627232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560177" y="562794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177" y="5627943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545039" y="5627232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39" y="5627232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809063" y="562794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063" y="5627943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504991" y="5627943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991" y="5627943"/>
                <a:ext cx="75052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7855" y="373116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Para cada uma dessas opções, há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alternativas para a sopa.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2350" y="4213696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fim, o João dispõe de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opções para a sobremesa. </a:t>
            </a:r>
          </a:p>
        </p:txBody>
      </p:sp>
    </p:spTree>
    <p:extLst>
      <p:ext uri="{BB962C8B-B14F-4D97-AF65-F5344CB8AC3E}">
        <p14:creationId xmlns:p14="http://schemas.microsoft.com/office/powerpoint/2010/main" val="7368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3" grpId="0"/>
      <p:bldP spid="5" grpId="0"/>
      <p:bldP spid="12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2" y="8709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Uma sequência de algarismos cuja leitura da esquerda para a direita e da direita para a esquerda resulta no mesmo número designa-se por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capicua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672352" y="174296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Quantas capicuas de quatro algarismos existem?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1" y="269064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números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3223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8008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exemplos de capicuas de quatro algarismos.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690644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47" y="549751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×10×1×1=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capicuas.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5497514"/>
                <a:ext cx="8049287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7855" y="2295470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54723" y="602682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675259" y="602682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395795" y="602682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599820" y="637966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820" y="6379660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279205" y="6379660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05" y="6379660"/>
                <a:ext cx="49404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086830" y="637966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0" y="6379660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421078" y="637966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78" y="6379660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120452" y="638037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452" y="6380371"/>
                <a:ext cx="4026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645175" y="6380371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𝟗𝟎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175" y="6380371"/>
                <a:ext cx="75052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45" y="308581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0550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não é um número de quatro algarismos, porque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 esquerda não é significativo.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085818"/>
                <a:ext cx="8049289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606" r="-1363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855" y="389649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1.º algarismo, porque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não pode ser utilizado.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896491"/>
                <a:ext cx="8049289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tângulo 27"/>
          <p:cNvSpPr/>
          <p:nvPr/>
        </p:nvSpPr>
        <p:spPr>
          <a:xfrm>
            <a:off x="683361" y="429166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 para o 2.º algarismo.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83361" y="468683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3.º e 4.º algarismos não há escolha porque vão repetir o 2.º e o 1.º algarismo, respetivamente.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116332" y="602682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66215" y="637966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15" y="6379660"/>
                <a:ext cx="3658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5883182" y="6384103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182" y="6384103"/>
                <a:ext cx="40267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3" grpId="0"/>
      <p:bldP spid="5" grpId="0"/>
      <p:bldP spid="12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números de três algarismos diferentes começados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têm a soma dos seus algarismos ímpar?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45" y="211242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ímpar, a soma dos outros dois algarismos que constituem o número tem que ser par.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2112423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1717249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03589" y="556701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25" y="556701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1" y="556701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86" y="59198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86" y="5919856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1" y="59198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1" y="5919856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696" y="591985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96" y="5919856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44" y="591985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44" y="5919856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18" y="592056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18" y="5920567"/>
                <a:ext cx="4026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17" y="5920567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12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17" y="5920567"/>
                <a:ext cx="75052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72345" y="287609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tal, os outros dois algarismos serão ambos ímpares ou ambos pares.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72345" y="331827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2.º e o 3.º algarismos são ambos ímpares.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2345" y="374135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uma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 para o 1.º algarismo,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741351"/>
                <a:ext cx="8049289" cy="507831"/>
              </a:xfrm>
              <a:prstGeom prst="rect">
                <a:avLst/>
              </a:prstGeom>
              <a:blipFill rotWithShape="0">
                <a:blip r:embed="rId1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2345" y="41365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2.º algarismo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4136525"/>
                <a:ext cx="8049289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672345" y="453169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3.º algarismo temos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escolhas, pois não podemos usar nenhum dos dois números ímpares já utilizados.</a:t>
            </a:r>
          </a:p>
        </p:txBody>
      </p:sp>
    </p:spTree>
    <p:extLst>
      <p:ext uri="{BB962C8B-B14F-4D97-AF65-F5344CB8AC3E}">
        <p14:creationId xmlns:p14="http://schemas.microsoft.com/office/powerpoint/2010/main" val="18567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 | Sugestão de resolução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47" y="3779710"/>
                <a:ext cx="804928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total, existem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𝟑𝟐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números nas condições solicitadas.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3779710"/>
                <a:ext cx="8049287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ixaDeTexto 10"/>
          <p:cNvSpPr txBox="1"/>
          <p:nvPr/>
        </p:nvSpPr>
        <p:spPr>
          <a:xfrm>
            <a:off x="2003596" y="304884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32" y="304884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8" y="3048847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93" y="340168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93" y="3401686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8" y="340168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8" y="3401686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703" y="340168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03" y="3401686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51" y="3401686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51" y="3401686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25" y="3402397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25" y="3402397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24" y="3402397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24" y="3402397"/>
                <a:ext cx="7312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72352" y="80010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2.º e o 3.º algarismos são ambos pares.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2352" y="122318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uma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 para o 1.º algarismo,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23181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2352" y="161835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2.º algarismo (0,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18355"/>
                <a:ext cx="8049289" cy="507831"/>
              </a:xfrm>
              <a:prstGeom prst="rect">
                <a:avLst/>
              </a:prstGeom>
              <a:blipFill rotWithShape="1"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672352" y="201352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3.º algarismo temos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escolhas, pois não podemos usar o número par utilizado no 2.º algarismo.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87569" y="4284937"/>
                <a:ext cx="2168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×4×3+1×</m:t>
                      </m:r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69" y="4284937"/>
                <a:ext cx="2168863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966" r="-224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656432" y="4240073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32" y="4240073"/>
                <a:ext cx="7505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7" grpId="0"/>
      <p:bldP spid="34" grpId="0"/>
      <p:bldP spid="35" grpId="0"/>
      <p:bldP spid="36" grpId="0"/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o conjunto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0, 1, 2, 3, 4, 5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2171530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03589" y="568804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24125" y="568804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44661" y="5688041"/>
            <a:ext cx="16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3.º algarismo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2648686" y="604088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86" y="6040880"/>
                <a:ext cx="36580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328071" y="604088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071" y="6040880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135696" y="604088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96" y="6040880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469944" y="6040880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944" y="6040880"/>
                <a:ext cx="4026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69318" y="6041591"/>
                <a:ext cx="402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18" y="6041591"/>
                <a:ext cx="40267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7001717" y="6041591"/>
                <a:ext cx="888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𝟏𝟎𝟎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717" y="6041591"/>
                <a:ext cx="88838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2352" y="131347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Quantos números de três algarismos diferentes se podem escrever com os algarismos do conjunto.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72347" y="5188233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existem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×5×4=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números diferentes.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7" y="5188233"/>
                <a:ext cx="8049287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7855" y="261408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que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não pode ser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utilizado,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algarismo das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centenas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614082"/>
                <a:ext cx="8049289" cy="923330"/>
              </a:xfrm>
              <a:prstGeom prst="rect">
                <a:avLst/>
              </a:prstGeom>
              <a:blipFill rotWithShape="0">
                <a:blip r:embed="rId11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3361" y="347213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Há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cinco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escolhas para o 2.º algarismo. Se não podemos usar o 1.º algarismo, já podemos usar 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como algarismo das dezenas.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1" y="3472133"/>
                <a:ext cx="8049289" cy="923330"/>
              </a:xfrm>
              <a:prstGeom prst="rect">
                <a:avLst/>
              </a:prstGeom>
              <a:blipFill rotWithShape="0">
                <a:blip r:embed="rId12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/>
          <p:cNvSpPr/>
          <p:nvPr/>
        </p:nvSpPr>
        <p:spPr>
          <a:xfrm>
            <a:off x="683361" y="4330184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último, para o algarismo das unidades há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escolhas, pois não podemos utilizar nenhum dos dois números já utilizados.</a:t>
            </a:r>
          </a:p>
        </p:txBody>
      </p:sp>
    </p:spTree>
    <p:extLst>
      <p:ext uri="{BB962C8B-B14F-4D97-AF65-F5344CB8AC3E}">
        <p14:creationId xmlns:p14="http://schemas.microsoft.com/office/powerpoint/2010/main" val="25091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1" grpId="0"/>
      <p:bldP spid="18" grpId="0"/>
      <p:bldP spid="19" grpId="0"/>
      <p:bldP spid="13" grpId="0"/>
      <p:bldP spid="20" grpId="0"/>
      <p:bldP spid="21" grpId="0"/>
      <p:bldP spid="22" grpId="0"/>
      <p:bldP spid="24" grpId="0"/>
      <p:bldP spid="25" grpId="0"/>
      <p:bldP spid="28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15132</TotalTime>
  <Words>6228</Words>
  <Application>Microsoft Office PowerPoint</Application>
  <PresentationFormat>Apresentação no Ecrã (4:3)</PresentationFormat>
  <Paragraphs>738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Tema do Office</vt:lpstr>
      <vt:lpstr>Introdução ao cálculo combinatório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692</cp:revision>
  <dcterms:created xsi:type="dcterms:W3CDTF">2015-12-10T15:13:19Z</dcterms:created>
  <dcterms:modified xsi:type="dcterms:W3CDTF">2017-07-21T09:13:03Z</dcterms:modified>
</cp:coreProperties>
</file>