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8"/>
  </p:notesMasterIdLst>
  <p:sldIdLst>
    <p:sldId id="256" r:id="rId2"/>
    <p:sldId id="261" r:id="rId3"/>
    <p:sldId id="530" r:id="rId4"/>
    <p:sldId id="467" r:id="rId5"/>
    <p:sldId id="497" r:id="rId6"/>
    <p:sldId id="531" r:id="rId7"/>
    <p:sldId id="532" r:id="rId8"/>
    <p:sldId id="499" r:id="rId9"/>
    <p:sldId id="500" r:id="rId10"/>
    <p:sldId id="501" r:id="rId11"/>
    <p:sldId id="502" r:id="rId12"/>
    <p:sldId id="503" r:id="rId13"/>
    <p:sldId id="506" r:id="rId14"/>
    <p:sldId id="533" r:id="rId15"/>
    <p:sldId id="513" r:id="rId16"/>
    <p:sldId id="534" r:id="rId17"/>
    <p:sldId id="535" r:id="rId18"/>
    <p:sldId id="523" r:id="rId19"/>
    <p:sldId id="524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56" r:id="rId39"/>
    <p:sldId id="557" r:id="rId40"/>
    <p:sldId id="559" r:id="rId41"/>
    <p:sldId id="560" r:id="rId42"/>
    <p:sldId id="561" r:id="rId43"/>
    <p:sldId id="562" r:id="rId44"/>
    <p:sldId id="536" r:id="rId45"/>
    <p:sldId id="537" r:id="rId46"/>
    <p:sldId id="55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AB0"/>
    <a:srgbClr val="F47929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176" y="-378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7-17T22:58:24.246" idx="10">
    <p:pos x="2710" y="1994"/>
    <p:text>este n.d. significa não definido, certo? por isso não faz sentido que apareça nestas 3 primeiras linhas... só f'' é que não está definida para x=-1 ou x=1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659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60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980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763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31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871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6817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373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679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71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85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772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988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259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777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1947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932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996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579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138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4652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32022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8868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7903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762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6582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1699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92319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726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52095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70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497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266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7233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8986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8152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23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367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626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78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70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slide" Target="slide44.xml"/><Relationship Id="rId4" Type="http://schemas.openxmlformats.org/officeDocument/2006/relationships/image" Target="../media/image142.png"/><Relationship Id="rId9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0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4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76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18" Type="http://schemas.openxmlformats.org/officeDocument/2006/relationships/image" Target="../media/image21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17" Type="http://schemas.openxmlformats.org/officeDocument/2006/relationships/image" Target="../media/image21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19" Type="http://schemas.openxmlformats.org/officeDocument/2006/relationships/image" Target="../media/image220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10.png"/><Relationship Id="rId18" Type="http://schemas.openxmlformats.org/officeDocument/2006/relationships/image" Target="../media/image234.png"/><Relationship Id="rId3" Type="http://schemas.openxmlformats.org/officeDocument/2006/relationships/image" Target="../media/image204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222.png"/><Relationship Id="rId15" Type="http://schemas.openxmlformats.org/officeDocument/2006/relationships/image" Target="../media/image231.png"/><Relationship Id="rId10" Type="http://schemas.openxmlformats.org/officeDocument/2006/relationships/image" Target="../media/image227.png"/><Relationship Id="rId19" Type="http://schemas.openxmlformats.org/officeDocument/2006/relationships/image" Target="../media/image235.png"/><Relationship Id="rId4" Type="http://schemas.openxmlformats.org/officeDocument/2006/relationships/image" Target="../media/image182.png"/><Relationship Id="rId9" Type="http://schemas.openxmlformats.org/officeDocument/2006/relationships/image" Target="../media/image226.png"/><Relationship Id="rId1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3" Type="http://schemas.openxmlformats.org/officeDocument/2006/relationships/image" Target="../media/image237.png"/><Relationship Id="rId21" Type="http://schemas.openxmlformats.org/officeDocument/2006/relationships/image" Target="../media/image1820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50.png"/><Relationship Id="rId20" Type="http://schemas.openxmlformats.org/officeDocument/2006/relationships/image" Target="../media/image17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5" Type="http://schemas.openxmlformats.org/officeDocument/2006/relationships/image" Target="../media/image188.png"/><Relationship Id="rId15" Type="http://schemas.openxmlformats.org/officeDocument/2006/relationships/image" Target="../media/image249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" Type="http://schemas.openxmlformats.org/officeDocument/2006/relationships/image" Target="../media/image254.png"/><Relationship Id="rId21" Type="http://schemas.openxmlformats.org/officeDocument/2006/relationships/image" Target="../media/image272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67.png"/><Relationship Id="rId20" Type="http://schemas.openxmlformats.org/officeDocument/2006/relationships/image" Target="../media/image2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10" Type="http://schemas.openxmlformats.org/officeDocument/2006/relationships/image" Target="../media/image221.png"/><Relationship Id="rId19" Type="http://schemas.openxmlformats.org/officeDocument/2006/relationships/image" Target="../media/image270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18" Type="http://schemas.openxmlformats.org/officeDocument/2006/relationships/image" Target="../media/image28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12" Type="http://schemas.openxmlformats.org/officeDocument/2006/relationships/image" Target="../media/image283.png"/><Relationship Id="rId17" Type="http://schemas.openxmlformats.org/officeDocument/2006/relationships/image" Target="../media/image288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87.png"/><Relationship Id="rId20" Type="http://schemas.openxmlformats.org/officeDocument/2006/relationships/image" Target="../media/image2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5" Type="http://schemas.openxmlformats.org/officeDocument/2006/relationships/image" Target="../media/image286.png"/><Relationship Id="rId10" Type="http://schemas.openxmlformats.org/officeDocument/2006/relationships/image" Target="../media/image281.png"/><Relationship Id="rId19" Type="http://schemas.openxmlformats.org/officeDocument/2006/relationships/image" Target="../media/image290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Relationship Id="rId14" Type="http://schemas.openxmlformats.org/officeDocument/2006/relationships/image" Target="../media/image2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3" Type="http://schemas.openxmlformats.org/officeDocument/2006/relationships/image" Target="../media/image274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3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75.png"/><Relationship Id="rId15" Type="http://schemas.openxmlformats.org/officeDocument/2006/relationships/image" Target="../media/image302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4" Type="http://schemas.openxmlformats.org/officeDocument/2006/relationships/image" Target="../media/image292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png"/><Relationship Id="rId13" Type="http://schemas.openxmlformats.org/officeDocument/2006/relationships/image" Target="../media/image314.png"/><Relationship Id="rId18" Type="http://schemas.openxmlformats.org/officeDocument/2006/relationships/image" Target="../media/image319.png"/><Relationship Id="rId26" Type="http://schemas.openxmlformats.org/officeDocument/2006/relationships/image" Target="../media/image327.png"/><Relationship Id="rId39" Type="http://schemas.openxmlformats.org/officeDocument/2006/relationships/image" Target="../media/image340.png"/><Relationship Id="rId3" Type="http://schemas.openxmlformats.org/officeDocument/2006/relationships/image" Target="../media/image274.png"/><Relationship Id="rId21" Type="http://schemas.openxmlformats.org/officeDocument/2006/relationships/image" Target="../media/image322.png"/><Relationship Id="rId34" Type="http://schemas.openxmlformats.org/officeDocument/2006/relationships/image" Target="../media/image335.png"/><Relationship Id="rId42" Type="http://schemas.openxmlformats.org/officeDocument/2006/relationships/comments" Target="../comments/comment1.xml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33" Type="http://schemas.openxmlformats.org/officeDocument/2006/relationships/image" Target="../media/image334.png"/><Relationship Id="rId38" Type="http://schemas.openxmlformats.org/officeDocument/2006/relationships/image" Target="../media/image339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317.png"/><Relationship Id="rId20" Type="http://schemas.openxmlformats.org/officeDocument/2006/relationships/image" Target="../media/image321.png"/><Relationship Id="rId29" Type="http://schemas.openxmlformats.org/officeDocument/2006/relationships/image" Target="../media/image330.png"/><Relationship Id="rId41" Type="http://schemas.openxmlformats.org/officeDocument/2006/relationships/image" Target="../media/image3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9.png"/><Relationship Id="rId11" Type="http://schemas.openxmlformats.org/officeDocument/2006/relationships/image" Target="../media/image312.png"/><Relationship Id="rId24" Type="http://schemas.openxmlformats.org/officeDocument/2006/relationships/image" Target="../media/image325.png"/><Relationship Id="rId32" Type="http://schemas.openxmlformats.org/officeDocument/2006/relationships/image" Target="../media/image333.png"/><Relationship Id="rId37" Type="http://schemas.openxmlformats.org/officeDocument/2006/relationships/image" Target="../media/image338.png"/><Relationship Id="rId40" Type="http://schemas.openxmlformats.org/officeDocument/2006/relationships/image" Target="../media/image341.png"/><Relationship Id="rId5" Type="http://schemas.openxmlformats.org/officeDocument/2006/relationships/image" Target="../media/image275.png"/><Relationship Id="rId15" Type="http://schemas.openxmlformats.org/officeDocument/2006/relationships/image" Target="../media/image316.png"/><Relationship Id="rId23" Type="http://schemas.openxmlformats.org/officeDocument/2006/relationships/image" Target="../media/image324.png"/><Relationship Id="rId28" Type="http://schemas.openxmlformats.org/officeDocument/2006/relationships/image" Target="../media/image329.png"/><Relationship Id="rId36" Type="http://schemas.openxmlformats.org/officeDocument/2006/relationships/image" Target="../media/image337.png"/><Relationship Id="rId10" Type="http://schemas.openxmlformats.org/officeDocument/2006/relationships/image" Target="../media/image311.png"/><Relationship Id="rId19" Type="http://schemas.openxmlformats.org/officeDocument/2006/relationships/image" Target="../media/image320.png"/><Relationship Id="rId31" Type="http://schemas.openxmlformats.org/officeDocument/2006/relationships/image" Target="../media/image332.png"/><Relationship Id="rId4" Type="http://schemas.openxmlformats.org/officeDocument/2006/relationships/image" Target="../media/image292.png"/><Relationship Id="rId9" Type="http://schemas.openxmlformats.org/officeDocument/2006/relationships/image" Target="../media/image310.png"/><Relationship Id="rId14" Type="http://schemas.openxmlformats.org/officeDocument/2006/relationships/image" Target="../media/image315.png"/><Relationship Id="rId22" Type="http://schemas.openxmlformats.org/officeDocument/2006/relationships/image" Target="../media/image323.png"/><Relationship Id="rId27" Type="http://schemas.openxmlformats.org/officeDocument/2006/relationships/image" Target="../media/image328.png"/><Relationship Id="rId30" Type="http://schemas.openxmlformats.org/officeDocument/2006/relationships/image" Target="../media/image331.png"/><Relationship Id="rId35" Type="http://schemas.openxmlformats.org/officeDocument/2006/relationships/image" Target="../media/image3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274.png"/><Relationship Id="rId7" Type="http://schemas.openxmlformats.org/officeDocument/2006/relationships/image" Target="../media/image27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4.png"/><Relationship Id="rId5" Type="http://schemas.openxmlformats.org/officeDocument/2006/relationships/image" Target="../media/image343.png"/><Relationship Id="rId10" Type="http://schemas.openxmlformats.org/officeDocument/2006/relationships/image" Target="../media/image347.png"/><Relationship Id="rId4" Type="http://schemas.openxmlformats.org/officeDocument/2006/relationships/image" Target="../media/image292.png"/><Relationship Id="rId9" Type="http://schemas.openxmlformats.org/officeDocument/2006/relationships/image" Target="../media/image3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18" Type="http://schemas.openxmlformats.org/officeDocument/2006/relationships/image" Target="../media/image361.png"/><Relationship Id="rId26" Type="http://schemas.openxmlformats.org/officeDocument/2006/relationships/image" Target="../media/image369.png"/><Relationship Id="rId3" Type="http://schemas.openxmlformats.org/officeDocument/2006/relationships/image" Target="../media/image274.png"/><Relationship Id="rId21" Type="http://schemas.openxmlformats.org/officeDocument/2006/relationships/image" Target="../media/image364.png"/><Relationship Id="rId34" Type="http://schemas.openxmlformats.org/officeDocument/2006/relationships/image" Target="../media/image377.png"/><Relationship Id="rId7" Type="http://schemas.openxmlformats.org/officeDocument/2006/relationships/image" Target="../media/image350.png"/><Relationship Id="rId12" Type="http://schemas.openxmlformats.org/officeDocument/2006/relationships/image" Target="../media/image355.png"/><Relationship Id="rId17" Type="http://schemas.openxmlformats.org/officeDocument/2006/relationships/image" Target="../media/image360.png"/><Relationship Id="rId25" Type="http://schemas.openxmlformats.org/officeDocument/2006/relationships/image" Target="../media/image368.png"/><Relationship Id="rId33" Type="http://schemas.openxmlformats.org/officeDocument/2006/relationships/image" Target="../media/image376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59.png"/><Relationship Id="rId20" Type="http://schemas.openxmlformats.org/officeDocument/2006/relationships/image" Target="../media/image363.png"/><Relationship Id="rId29" Type="http://schemas.openxmlformats.org/officeDocument/2006/relationships/image" Target="../media/image3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9.png"/><Relationship Id="rId11" Type="http://schemas.openxmlformats.org/officeDocument/2006/relationships/image" Target="../media/image354.png"/><Relationship Id="rId24" Type="http://schemas.openxmlformats.org/officeDocument/2006/relationships/image" Target="../media/image367.png"/><Relationship Id="rId32" Type="http://schemas.openxmlformats.org/officeDocument/2006/relationships/image" Target="../media/image375.png"/><Relationship Id="rId5" Type="http://schemas.openxmlformats.org/officeDocument/2006/relationships/image" Target="../media/image275.png"/><Relationship Id="rId15" Type="http://schemas.openxmlformats.org/officeDocument/2006/relationships/image" Target="../media/image358.png"/><Relationship Id="rId23" Type="http://schemas.openxmlformats.org/officeDocument/2006/relationships/image" Target="../media/image366.png"/><Relationship Id="rId28" Type="http://schemas.openxmlformats.org/officeDocument/2006/relationships/image" Target="../media/image371.png"/><Relationship Id="rId36" Type="http://schemas.openxmlformats.org/officeDocument/2006/relationships/image" Target="../media/image379.png"/><Relationship Id="rId10" Type="http://schemas.openxmlformats.org/officeDocument/2006/relationships/image" Target="../media/image353.png"/><Relationship Id="rId19" Type="http://schemas.openxmlformats.org/officeDocument/2006/relationships/image" Target="../media/image362.png"/><Relationship Id="rId31" Type="http://schemas.openxmlformats.org/officeDocument/2006/relationships/image" Target="../media/image374.png"/><Relationship Id="rId4" Type="http://schemas.openxmlformats.org/officeDocument/2006/relationships/image" Target="../media/image348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Relationship Id="rId22" Type="http://schemas.openxmlformats.org/officeDocument/2006/relationships/image" Target="../media/image365.png"/><Relationship Id="rId27" Type="http://schemas.openxmlformats.org/officeDocument/2006/relationships/image" Target="../media/image370.png"/><Relationship Id="rId30" Type="http://schemas.openxmlformats.org/officeDocument/2006/relationships/image" Target="../media/image373.png"/><Relationship Id="rId35" Type="http://schemas.openxmlformats.org/officeDocument/2006/relationships/image" Target="../media/image3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274.png"/><Relationship Id="rId7" Type="http://schemas.openxmlformats.org/officeDocument/2006/relationships/image" Target="../media/image38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11" Type="http://schemas.openxmlformats.org/officeDocument/2006/relationships/image" Target="../media/image146.png"/><Relationship Id="rId5" Type="http://schemas.openxmlformats.org/officeDocument/2006/relationships/image" Target="../media/image275.png"/><Relationship Id="rId10" Type="http://schemas.openxmlformats.org/officeDocument/2006/relationships/slide" Target="slide46.xml"/><Relationship Id="rId4" Type="http://schemas.openxmlformats.org/officeDocument/2006/relationships/image" Target="../media/image348.png"/><Relationship Id="rId9" Type="http://schemas.openxmlformats.org/officeDocument/2006/relationships/image" Target="../media/image2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84.png"/><Relationship Id="rId7" Type="http://schemas.openxmlformats.org/officeDocument/2006/relationships/image" Target="../media/image3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402.png"/><Relationship Id="rId18" Type="http://schemas.openxmlformats.org/officeDocument/2006/relationships/image" Target="../media/image407.png"/><Relationship Id="rId3" Type="http://schemas.openxmlformats.org/officeDocument/2006/relationships/image" Target="../media/image392.png"/><Relationship Id="rId21" Type="http://schemas.openxmlformats.org/officeDocument/2006/relationships/image" Target="../media/image410.png"/><Relationship Id="rId7" Type="http://schemas.openxmlformats.org/officeDocument/2006/relationships/image" Target="../media/image396.png"/><Relationship Id="rId12" Type="http://schemas.openxmlformats.org/officeDocument/2006/relationships/image" Target="../media/image401.png"/><Relationship Id="rId17" Type="http://schemas.openxmlformats.org/officeDocument/2006/relationships/image" Target="../media/image406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405.png"/><Relationship Id="rId20" Type="http://schemas.openxmlformats.org/officeDocument/2006/relationships/image" Target="../media/image4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5.png"/><Relationship Id="rId11" Type="http://schemas.openxmlformats.org/officeDocument/2006/relationships/image" Target="../media/image400.png"/><Relationship Id="rId5" Type="http://schemas.openxmlformats.org/officeDocument/2006/relationships/image" Target="../media/image394.png"/><Relationship Id="rId15" Type="http://schemas.openxmlformats.org/officeDocument/2006/relationships/image" Target="../media/image404.png"/><Relationship Id="rId23" Type="http://schemas.openxmlformats.org/officeDocument/2006/relationships/image" Target="../media/image412.png"/><Relationship Id="rId10" Type="http://schemas.openxmlformats.org/officeDocument/2006/relationships/image" Target="../media/image399.png"/><Relationship Id="rId19" Type="http://schemas.openxmlformats.org/officeDocument/2006/relationships/image" Target="../media/image408.png"/><Relationship Id="rId4" Type="http://schemas.openxmlformats.org/officeDocument/2006/relationships/image" Target="../media/image393.png"/><Relationship Id="rId9" Type="http://schemas.openxmlformats.org/officeDocument/2006/relationships/image" Target="../media/image398.png"/><Relationship Id="rId14" Type="http://schemas.openxmlformats.org/officeDocument/2006/relationships/image" Target="../media/image403.png"/><Relationship Id="rId22" Type="http://schemas.openxmlformats.org/officeDocument/2006/relationships/image" Target="../media/image41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7.png"/><Relationship Id="rId13" Type="http://schemas.openxmlformats.org/officeDocument/2006/relationships/image" Target="../media/image422.png"/><Relationship Id="rId3" Type="http://schemas.openxmlformats.org/officeDocument/2006/relationships/image" Target="../media/image392.png"/><Relationship Id="rId7" Type="http://schemas.openxmlformats.org/officeDocument/2006/relationships/image" Target="../media/image416.png"/><Relationship Id="rId12" Type="http://schemas.openxmlformats.org/officeDocument/2006/relationships/image" Target="../media/image421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4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5.png"/><Relationship Id="rId11" Type="http://schemas.openxmlformats.org/officeDocument/2006/relationships/image" Target="../media/image420.png"/><Relationship Id="rId5" Type="http://schemas.openxmlformats.org/officeDocument/2006/relationships/image" Target="../media/image414.png"/><Relationship Id="rId15" Type="http://schemas.openxmlformats.org/officeDocument/2006/relationships/image" Target="../media/image424.png"/><Relationship Id="rId10" Type="http://schemas.openxmlformats.org/officeDocument/2006/relationships/image" Target="../media/image419.png"/><Relationship Id="rId4" Type="http://schemas.openxmlformats.org/officeDocument/2006/relationships/image" Target="../media/image413.png"/><Relationship Id="rId9" Type="http://schemas.openxmlformats.org/officeDocument/2006/relationships/image" Target="../media/image418.png"/><Relationship Id="rId14" Type="http://schemas.openxmlformats.org/officeDocument/2006/relationships/image" Target="../media/image4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9.png"/><Relationship Id="rId5" Type="http://schemas.openxmlformats.org/officeDocument/2006/relationships/image" Target="../media/image428.png"/><Relationship Id="rId4" Type="http://schemas.openxmlformats.org/officeDocument/2006/relationships/image" Target="../media/image4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0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Derivada de segunda ordem, extremos, sentido das concavidades e pontos de </a:t>
            </a:r>
            <a:r>
              <a:rPr lang="pt-PT" sz="5000" b="1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inﬂexão</a:t>
            </a:r>
            <a:endParaRPr lang="en-US" sz="50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Regras de derivação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36185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19" name="TextBox 15"/>
          <p:cNvSpPr txBox="1"/>
          <p:nvPr/>
        </p:nvSpPr>
        <p:spPr>
          <a:xfrm>
            <a:off x="677853" y="861487"/>
            <a:ext cx="800344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Derivada de funções de referência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"/>
              <p:cNvSpPr/>
              <p:nvPr/>
            </p:nvSpPr>
            <p:spPr>
              <a:xfrm>
                <a:off x="672352" y="1274635"/>
                <a:ext cx="3958636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′=0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74635"/>
                <a:ext cx="3958636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923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1"/>
              <p:cNvSpPr/>
              <p:nvPr/>
            </p:nvSpPr>
            <p:spPr>
              <a:xfrm>
                <a:off x="4628270" y="1248987"/>
                <a:ext cx="40530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′=1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270" y="1248987"/>
                <a:ext cx="405302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9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12"/>
              <p:cNvSpPr/>
              <p:nvPr/>
            </p:nvSpPr>
            <p:spPr>
              <a:xfrm>
                <a:off x="672351" y="1773582"/>
                <a:ext cx="395863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773582"/>
                <a:ext cx="395863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14"/>
          <p:cNvSpPr/>
          <p:nvPr/>
        </p:nvSpPr>
        <p:spPr>
          <a:xfrm>
            <a:off x="672352" y="2323129"/>
            <a:ext cx="395591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ângulo 17"/>
          <p:cNvSpPr/>
          <p:nvPr/>
        </p:nvSpPr>
        <p:spPr>
          <a:xfrm>
            <a:off x="4630989" y="2322218"/>
            <a:ext cx="4053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1" y="2872677"/>
                <a:ext cx="800894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872677"/>
                <a:ext cx="8008947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7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2"/>
              <p:cNvSpPr/>
              <p:nvPr/>
            </p:nvSpPr>
            <p:spPr>
              <a:xfrm>
                <a:off x="4630988" y="1773582"/>
                <a:ext cx="405302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88" y="1773582"/>
                <a:ext cx="4053029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05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83204" y="2205965"/>
                <a:ext cx="1544269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04" y="2205965"/>
                <a:ext cx="1544269" cy="7500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839122" y="2248669"/>
                <a:ext cx="150284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2" y="2248669"/>
                <a:ext cx="1502847" cy="66460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5"/>
          <p:cNvSpPr txBox="1"/>
          <p:nvPr/>
        </p:nvSpPr>
        <p:spPr>
          <a:xfrm>
            <a:off x="672351" y="3533380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de derivação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1"/>
              <p:cNvSpPr/>
              <p:nvPr/>
            </p:nvSpPr>
            <p:spPr>
              <a:xfrm>
                <a:off x="677854" y="3982452"/>
                <a:ext cx="395863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" y="3982452"/>
                <a:ext cx="3958636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923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11"/>
              <p:cNvSpPr/>
              <p:nvPr/>
            </p:nvSpPr>
            <p:spPr>
              <a:xfrm>
                <a:off x="4633773" y="3976596"/>
                <a:ext cx="405302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𝑘𝑓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73" y="3976596"/>
                <a:ext cx="4053028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902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12"/>
              <p:cNvSpPr/>
              <p:nvPr/>
            </p:nvSpPr>
            <p:spPr>
              <a:xfrm>
                <a:off x="677853" y="4486440"/>
                <a:ext cx="395863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486440"/>
                <a:ext cx="3958637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923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14"/>
              <p:cNvSpPr/>
              <p:nvPr/>
            </p:nvSpPr>
            <p:spPr>
              <a:xfrm>
                <a:off x="680571" y="4990429"/>
                <a:ext cx="395591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/>
                  <a:t>,</a:t>
                </a:r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71" y="4990429"/>
                <a:ext cx="395591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1079" b="-10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ângulo 12"/>
          <p:cNvSpPr/>
          <p:nvPr/>
        </p:nvSpPr>
        <p:spPr>
          <a:xfrm>
            <a:off x="4636490" y="4517883"/>
            <a:ext cx="40530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4839122" y="4393289"/>
                <a:ext cx="2685672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22" y="4393289"/>
                <a:ext cx="2685672" cy="7500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ângulo 2"/>
          <p:cNvSpPr/>
          <p:nvPr/>
        </p:nvSpPr>
        <p:spPr>
          <a:xfrm>
            <a:off x="672351" y="5665871"/>
            <a:ext cx="800894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Teorema da derivada da função composta:</a:t>
            </a:r>
            <a:r>
              <a:rPr lang="pt-PT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849926" y="6091673"/>
                <a:ext cx="344414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𝑔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  <m:r>
                            <a:rPr lang="pt-PT" i="1" dirty="0">
                              <a:latin typeface="Cambria Math"/>
                            </a:rPr>
                            <m:t>𝑜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  <m:r>
                            <a:rPr lang="pt-PT" i="1" dirty="0">
                              <a:latin typeface="Cambria Math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PT" i="1" dirty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PT" i="1" dirty="0">
                          <a:latin typeface="Cambria Math"/>
                        </a:rPr>
                        <m:t>= </m:t>
                      </m:r>
                      <m:r>
                        <a:rPr lang="pt-PT" i="1" dirty="0">
                          <a:latin typeface="Cambria Math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</a:rPr>
                        <m:t> 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PT" i="1" dirty="0">
                          <a:latin typeface="Cambria Math"/>
                        </a:rPr>
                        <m:t>× </m:t>
                      </m:r>
                      <m:r>
                        <a:rPr lang="pt-PT" i="1" dirty="0">
                          <a:latin typeface="Cambria Math"/>
                        </a:rPr>
                        <m:t>𝑔</m:t>
                      </m:r>
                      <m:r>
                        <a:rPr lang="pt-PT" i="1" dirty="0">
                          <a:latin typeface="Cambria Math"/>
                        </a:rPr>
                        <m:t>’(</m:t>
                      </m:r>
                      <m:r>
                        <a:rPr lang="pt-PT" i="1" dirty="0">
                          <a:latin typeface="Cambria Math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</a:rPr>
                        <m:t>(</m:t>
                      </m:r>
                      <m:r>
                        <a:rPr lang="pt-PT" i="1" dirty="0">
                          <a:latin typeface="Cambria Math"/>
                        </a:rPr>
                        <m:t>𝑎</m:t>
                      </m:r>
                      <m:r>
                        <a:rPr lang="pt-PT" i="1" dirty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26" y="6091673"/>
                <a:ext cx="3444148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arredondado 37"/>
          <p:cNvSpPr/>
          <p:nvPr/>
        </p:nvSpPr>
        <p:spPr>
          <a:xfrm>
            <a:off x="535442" y="840866"/>
            <a:ext cx="7922262" cy="2546144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arredondado 38"/>
          <p:cNvSpPr/>
          <p:nvPr/>
        </p:nvSpPr>
        <p:spPr>
          <a:xfrm>
            <a:off x="532421" y="3539882"/>
            <a:ext cx="7922262" cy="195837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Retângulo arredondado 39"/>
          <p:cNvSpPr/>
          <p:nvPr/>
        </p:nvSpPr>
        <p:spPr>
          <a:xfrm>
            <a:off x="532420" y="5657634"/>
            <a:ext cx="7922262" cy="978001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92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3" grpId="0"/>
      <p:bldP spid="14" grpId="0"/>
      <p:bldP spid="2" grpId="0"/>
      <p:bldP spid="5" grpId="0"/>
      <p:bldP spid="24" grpId="0"/>
      <p:bldP spid="27" grpId="0"/>
      <p:bldP spid="28" grpId="0"/>
      <p:bldP spid="29" grpId="0"/>
      <p:bldP spid="31" grpId="0"/>
      <p:bldP spid="34" grpId="0"/>
      <p:bldP spid="36" grpId="0"/>
      <p:bldP spid="37" grpId="0"/>
      <p:bldP spid="9" grpId="0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Regras de derivação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677853" y="861487"/>
            <a:ext cx="80034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16"/>
              <p:cNvSpPr/>
              <p:nvPr/>
            </p:nvSpPr>
            <p:spPr>
              <a:xfrm>
                <a:off x="670254" y="1239772"/>
                <a:ext cx="3865641" cy="4966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’</a:t>
                </a: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pt-PT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+3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Clr>
                    <a:srgbClr val="F47929"/>
                  </a:buClr>
                  <a:buFont typeface="+mj-lt"/>
                  <a:buAutoNum type="arabicPeriod"/>
                </a:pPr>
                <a:endParaRPr lang="pt-P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F47929"/>
                  </a:buClr>
                </a:pP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54" y="1239772"/>
                <a:ext cx="3865641" cy="4966873"/>
              </a:xfrm>
              <a:prstGeom prst="rect">
                <a:avLst/>
              </a:prstGeom>
              <a:blipFill rotWithShape="0">
                <a:blip r:embed="rId3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17"/>
              <p:cNvSpPr/>
              <p:nvPr/>
            </p:nvSpPr>
            <p:spPr>
              <a:xfrm>
                <a:off x="1907621" y="1242079"/>
                <a:ext cx="11705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21" y="1242079"/>
                <a:ext cx="1170513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4"/>
              <p:cNvSpPr/>
              <p:nvPr/>
            </p:nvSpPr>
            <p:spPr>
              <a:xfrm>
                <a:off x="2858492" y="1244256"/>
                <a:ext cx="10054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92" y="1244256"/>
                <a:ext cx="1005403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"/>
              <p:cNvSpPr/>
              <p:nvPr/>
            </p:nvSpPr>
            <p:spPr>
              <a:xfrm>
                <a:off x="3713583" y="1245321"/>
                <a:ext cx="611065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83" y="1245321"/>
                <a:ext cx="611065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4"/>
              <p:cNvSpPr/>
              <p:nvPr/>
            </p:nvSpPr>
            <p:spPr>
              <a:xfrm>
                <a:off x="2307233" y="1930717"/>
                <a:ext cx="3061223" cy="512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ra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33" y="1930717"/>
                <a:ext cx="3061223" cy="5124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4"/>
              <p:cNvSpPr/>
              <p:nvPr/>
            </p:nvSpPr>
            <p:spPr>
              <a:xfrm>
                <a:off x="5209178" y="1813877"/>
                <a:ext cx="257974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78" y="1813877"/>
                <a:ext cx="2579745" cy="7224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4"/>
              <p:cNvSpPr/>
              <p:nvPr/>
            </p:nvSpPr>
            <p:spPr>
              <a:xfrm>
                <a:off x="7322226" y="5616353"/>
                <a:ext cx="1464119" cy="646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sSup>
                      <m:sSup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b="1" i="1" smtClean="0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pt-PT" b="1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26" y="5616353"/>
                <a:ext cx="1464119" cy="6462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"/>
              <p:cNvSpPr/>
              <p:nvPr/>
            </p:nvSpPr>
            <p:spPr>
              <a:xfrm>
                <a:off x="2349436" y="2387587"/>
                <a:ext cx="2561086" cy="669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436" y="2387587"/>
                <a:ext cx="2561086" cy="6699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4"/>
              <p:cNvSpPr/>
              <p:nvPr/>
            </p:nvSpPr>
            <p:spPr>
              <a:xfrm>
                <a:off x="4804111" y="2380272"/>
                <a:ext cx="1838260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solidFill>
                    <a:schemeClr val="tx1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11" y="2380272"/>
                <a:ext cx="1838260" cy="67993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4"/>
              <p:cNvSpPr/>
              <p:nvPr/>
            </p:nvSpPr>
            <p:spPr>
              <a:xfrm>
                <a:off x="1756740" y="3115667"/>
                <a:ext cx="3427285" cy="8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40" y="3115667"/>
                <a:ext cx="3427285" cy="8686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4"/>
              <p:cNvSpPr/>
              <p:nvPr/>
            </p:nvSpPr>
            <p:spPr>
              <a:xfrm>
                <a:off x="5000076" y="3119228"/>
                <a:ext cx="3632340" cy="86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  <m: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76" y="3119228"/>
                <a:ext cx="3632340" cy="8694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4"/>
              <p:cNvSpPr/>
              <p:nvPr/>
            </p:nvSpPr>
            <p:spPr>
              <a:xfrm>
                <a:off x="1759020" y="3860362"/>
                <a:ext cx="3254161" cy="8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×(5−0)</m:t>
                          </m:r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20" y="3860362"/>
                <a:ext cx="3254161" cy="86863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4"/>
              <p:cNvSpPr/>
              <p:nvPr/>
            </p:nvSpPr>
            <p:spPr>
              <a:xfrm>
                <a:off x="4818383" y="3886109"/>
                <a:ext cx="1730089" cy="853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15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−3−15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383" y="3886109"/>
                <a:ext cx="1730089" cy="85324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ângulo 4"/>
              <p:cNvSpPr/>
              <p:nvPr/>
            </p:nvSpPr>
            <p:spPr>
              <a:xfrm>
                <a:off x="6406227" y="3889588"/>
                <a:ext cx="1304653" cy="84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sz="1600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d>
                            <m:dPr>
                              <m:ctrlPr>
                                <a:rPr lang="pt-PT" sz="16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pt-PT" sz="16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pt-PT" sz="16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sz="16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pt-PT" sz="1600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b="1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227" y="3889588"/>
                <a:ext cx="1304653" cy="8457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ângulo 4"/>
              <p:cNvSpPr/>
              <p:nvPr/>
            </p:nvSpPr>
            <p:spPr>
              <a:xfrm>
                <a:off x="2045121" y="4742415"/>
                <a:ext cx="2585836" cy="829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21" y="4742415"/>
                <a:ext cx="2585836" cy="82907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4"/>
              <p:cNvSpPr/>
              <p:nvPr/>
            </p:nvSpPr>
            <p:spPr>
              <a:xfrm>
                <a:off x="4378918" y="4720016"/>
                <a:ext cx="3535712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1´×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−1×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918" y="4720016"/>
                <a:ext cx="3535712" cy="87139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ângulo 4"/>
              <p:cNvSpPr/>
              <p:nvPr/>
            </p:nvSpPr>
            <p:spPr>
              <a:xfrm>
                <a:off x="2047735" y="5406559"/>
                <a:ext cx="2988382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−1×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35" y="5406559"/>
                <a:ext cx="2988382" cy="87139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ângulo 4"/>
              <p:cNvSpPr/>
              <p:nvPr/>
            </p:nvSpPr>
            <p:spPr>
              <a:xfrm>
                <a:off x="4808304" y="5430962"/>
                <a:ext cx="2738122" cy="829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04" y="5430962"/>
                <a:ext cx="2738122" cy="82977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ângulo 1"/>
              <p:cNvSpPr/>
              <p:nvPr/>
            </p:nvSpPr>
            <p:spPr>
              <a:xfrm>
                <a:off x="6439039" y="2510472"/>
                <a:ext cx="1067215" cy="495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=</a:t>
                </a:r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1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pt-PT" b="1" i="1">
                        <a:solidFill>
                          <a:srgbClr val="F47929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ad>
                      <m:radPr>
                        <m:degHide m:val="on"/>
                        <m:ctrlP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1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rad>
                  </m:oMath>
                </a14:m>
                <a:endParaRPr lang="pt-PT" b="1" dirty="0"/>
              </a:p>
            </p:txBody>
          </p:sp>
        </mc:Choice>
        <mc:Fallback xmlns="">
          <p:sp>
            <p:nvSpPr>
              <p:cNvPr id="60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39" y="2510472"/>
                <a:ext cx="1067215" cy="495200"/>
              </a:xfrm>
              <a:prstGeom prst="rect">
                <a:avLst/>
              </a:prstGeom>
              <a:blipFill rotWithShape="0">
                <a:blip r:embed="rId21"/>
                <a:stretch>
                  <a:fillRect l="-4571" b="-61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9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49" grpId="0" animBg="1"/>
      <p:bldP spid="50" grpId="0"/>
      <p:bldP spid="51" grpId="0" animBg="1"/>
      <p:bldP spid="52" grpId="0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36185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853" y="94870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função real de variável real,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conjunto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948704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"/>
              <p:cNvSpPr/>
              <p:nvPr/>
            </p:nvSpPr>
            <p:spPr>
              <a:xfrm>
                <a:off x="672352" y="1890423"/>
                <a:ext cx="442799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crescente em sentido lato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nesse conjunto, então, para todo o 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 marL="266700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’(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)≥0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90423"/>
                <a:ext cx="442799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82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5"/>
              <p:cNvSpPr/>
              <p:nvPr/>
            </p:nvSpPr>
            <p:spPr>
              <a:xfrm>
                <a:off x="677854" y="4323388"/>
                <a:ext cx="444289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decrescente em sentido lato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nesse conjunto, então, para todo o 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’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≤0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4" y="4323388"/>
                <a:ext cx="4442890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823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8624" y="1576492"/>
            <a:ext cx="3558518" cy="196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2834" y="3761715"/>
            <a:ext cx="3594308" cy="24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7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18933" y="941298"/>
            <a:ext cx="8191700" cy="17431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função real de variável real, com domínio contendo um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atinge um extremo local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r="-128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94129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691300" y="4348619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91300" y="4723487"/>
                <a:ext cx="123771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4723487"/>
                <a:ext cx="1237710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91300" y="600198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facto,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não admite extremo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6001981"/>
                <a:ext cx="8049289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6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7853" y="3236302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O recíproco deste teorema pode não se verificar, ou seja, uma função com derivada nula num ponto pode não ter extremo nesse ponto.</a:t>
            </a:r>
          </a:p>
        </p:txBody>
      </p:sp>
      <p:sp>
        <p:nvSpPr>
          <p:cNvPr id="14" name="Rectangle 6"/>
          <p:cNvSpPr/>
          <p:nvPr/>
        </p:nvSpPr>
        <p:spPr>
          <a:xfrm>
            <a:off x="661344" y="281898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535442" y="2790646"/>
            <a:ext cx="8191700" cy="1471866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91300" y="5149651"/>
                <a:ext cx="141128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’(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5149651"/>
                <a:ext cx="1411284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91300" y="5575815"/>
                <a:ext cx="209781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’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</m:d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3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00" y="5575815"/>
                <a:ext cx="2097817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5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37" grpId="0"/>
      <p:bldP spid="10" grpId="0"/>
      <p:bldP spid="18" grpId="0"/>
      <p:bldP spid="13" grpId="0"/>
      <p:bldP spid="14" grpId="0"/>
      <p:bldP spid="15" grpId="0" animBg="1"/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18933" y="941298"/>
            <a:ext cx="8191700" cy="201891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34558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contínua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existe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tal que: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45583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94129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 de </a:t>
            </a:r>
            <a:r>
              <a:rPr lang="pt-PT" b="1" dirty="0" err="1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526554" y="2259821"/>
                <a:ext cx="2090893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</m:e>
                      </m:d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)–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554" y="2259821"/>
                <a:ext cx="2090893" cy="6199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677853" y="3058276"/>
            <a:ext cx="35987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Interpretação geométrica: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3486675"/>
                <a:ext cx="3598725" cy="211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Nas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condições enunciadas, o teorema de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Lagrange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afirma, assim, que existe pelo menos um ponto do gráfico no qual a tangente é paralela à secante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486675"/>
                <a:ext cx="3598725" cy="2118529"/>
              </a:xfrm>
              <a:prstGeom prst="rect">
                <a:avLst/>
              </a:prstGeom>
              <a:blipFill rotWithShape="0">
                <a:blip r:embed="rId5"/>
                <a:stretch>
                  <a:fillRect l="-1354" r="-2538" b="-40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78" y="3074568"/>
            <a:ext cx="4194810" cy="34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3" grpId="0"/>
      <p:bldP spid="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7853" y="94129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real,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contínua num dado intervalo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𝑰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 extremo esquerdo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extremo direito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 Se: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941297"/>
                <a:ext cx="8049289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3" y="1897737"/>
                <a:ext cx="806579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)&gt;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estritamente 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897737"/>
                <a:ext cx="806579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2419760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’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estritamente </a:t>
                </a:r>
                <a:r>
                  <a:rPr lang="pt-PT" dirty="0" smtClean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decrescente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419760"/>
                <a:ext cx="806579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2997624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)≥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smtClean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crescente em sentido lato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97624"/>
                <a:ext cx="8065798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2" y="3570179"/>
                <a:ext cx="828326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)≤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de</a:t>
                </a:r>
                <a:r>
                  <a:rPr lang="pt-PT" dirty="0" smtClean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crescente em sentido lato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3570179"/>
                <a:ext cx="8283267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44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7853" y="4143874"/>
                <a:ext cx="806579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’</m:t>
                    </m:r>
                    <m:d>
                      <m:d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smtClean="0">
                    <a:solidFill>
                      <a:srgbClr val="05AAB0"/>
                    </a:solidFill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constante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143874"/>
                <a:ext cx="8065798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  <p:bldP spid="1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77853" y="88502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Método para estudar o sentido de variação e a existência de extremos relativos de uma função diferenciável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endParaRPr lang="en-US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7853" y="1785407"/>
                <a:ext cx="8065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1.º passo: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Determina o domínio da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785407"/>
                <a:ext cx="806579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5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77853" y="2183087"/>
                <a:ext cx="8065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Determina a expressão da função derivada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183087"/>
                <a:ext cx="80657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05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2580767"/>
                <a:ext cx="80657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8400" indent="-1168400"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Determina os zeros da derivada, ou seja,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resolve a equação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580767"/>
                <a:ext cx="806579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3" y="3255446"/>
                <a:ext cx="8049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Estuda o sinal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255446"/>
                <a:ext cx="8049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06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/>
          <p:cNvSpPr/>
          <p:nvPr/>
        </p:nvSpPr>
        <p:spPr>
          <a:xfrm>
            <a:off x="677854" y="3653126"/>
            <a:ext cx="8065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indent="-1168400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passo: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Constrói um quadro, no qual se estabelece a relação entre o sinal e os zeros da derivada com a monotonia e os extremos relativos da função: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99603"/>
                  </p:ext>
                </p:extLst>
              </p:nvPr>
            </p:nvGraphicFramePr>
            <p:xfrm>
              <a:off x="815928" y="4604804"/>
              <a:ext cx="7554351" cy="15290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800665"/>
                    <a:gridCol w="575368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463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Variação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de variação da função e extremos relativos.</a:t>
                          </a:r>
                          <a:endParaRPr lang="pt-PT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399603"/>
                  </p:ext>
                </p:extLst>
              </p:nvPr>
            </p:nvGraphicFramePr>
            <p:xfrm>
              <a:off x="815928" y="4604804"/>
              <a:ext cx="7554351" cy="15290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800665"/>
                    <a:gridCol w="575368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1695" t="-4211" r="-324407" b="-17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Variação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de variação da função e extremos relativos.</a:t>
                          </a:r>
                          <a:endParaRPr lang="pt-PT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Retângulo 11"/>
          <p:cNvSpPr/>
          <p:nvPr/>
        </p:nvSpPr>
        <p:spPr>
          <a:xfrm>
            <a:off x="675413" y="6162235"/>
            <a:ext cx="8065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indent="-1168400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passo: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Indica os intervalos de monotonia da função e os extremos relativos, caso existam.</a:t>
            </a:r>
          </a:p>
        </p:txBody>
      </p:sp>
    </p:spTree>
    <p:extLst>
      <p:ext uri="{BB962C8B-B14F-4D97-AF65-F5344CB8AC3E}">
        <p14:creationId xmlns:p14="http://schemas.microsoft.com/office/powerpoint/2010/main" val="35435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3" grpId="0"/>
      <p:bldP spid="18" grpId="0"/>
      <p:bldP spid="20" grpId="0"/>
      <p:bldP spid="21" grpId="0"/>
      <p:bldP spid="22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Rectangle 6"/>
          <p:cNvSpPr/>
          <p:nvPr/>
        </p:nvSpPr>
        <p:spPr>
          <a:xfrm>
            <a:off x="677853" y="88502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Sinal da derivada, sentido de variação 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extremos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677853" y="1287772"/>
                <a:ext cx="8054669" cy="43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287772"/>
                <a:ext cx="8054669" cy="435697"/>
              </a:xfrm>
              <a:prstGeom prst="rect">
                <a:avLst/>
              </a:prstGeom>
              <a:blipFill rotWithShape="0">
                <a:blip r:embed="rId3"/>
                <a:stretch>
                  <a:fillRect l="-605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23"/>
              <p:cNvSpPr/>
              <p:nvPr/>
            </p:nvSpPr>
            <p:spPr>
              <a:xfrm>
                <a:off x="677852" y="1667747"/>
                <a:ext cx="8049289" cy="541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1667747"/>
                <a:ext cx="8049289" cy="541238"/>
              </a:xfrm>
              <a:prstGeom prst="rect">
                <a:avLst/>
              </a:prstGeom>
              <a:blipFill rotWithShape="0">
                <a:blip r:embed="rId4"/>
                <a:stretch>
                  <a:fillRect l="-454" b="-34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23"/>
              <p:cNvSpPr/>
              <p:nvPr/>
            </p:nvSpPr>
            <p:spPr>
              <a:xfrm>
                <a:off x="677853" y="2136620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+6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136620"/>
                <a:ext cx="804928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23"/>
              <p:cNvSpPr/>
              <p:nvPr/>
            </p:nvSpPr>
            <p:spPr>
              <a:xfrm>
                <a:off x="677853" y="2561934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=0⇔−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+9=0</m:t>
                    </m:r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561934"/>
                <a:ext cx="8049288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9"/>
              <p:cNvSpPr/>
              <p:nvPr/>
            </p:nvSpPr>
            <p:spPr>
              <a:xfrm>
                <a:off x="4223056" y="2541454"/>
                <a:ext cx="2542812" cy="585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⇔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fPr>
                      <m:num>
                        <m:r>
                          <a:rPr lang="pt-PT" b="0" i="0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−6</m:t>
                        </m:r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−4×</m:t>
                            </m:r>
                            <m:d>
                              <m:dPr>
                                <m:ctrlP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×9</m:t>
                            </m:r>
                          </m:e>
                        </m:rad>
                      </m:num>
                      <m:den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2×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e>
                        </m:d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9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56" y="2541454"/>
                <a:ext cx="2542812" cy="5859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10"/>
              <p:cNvSpPr/>
              <p:nvPr/>
            </p:nvSpPr>
            <p:spPr>
              <a:xfrm>
                <a:off x="6550583" y="2649785"/>
                <a:ext cx="2208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dirty="0" smtClean="0">
                          <a:latin typeface="Cambria Math"/>
                          <a:ea typeface="Cambria Math"/>
                          <a:cs typeface="Lucida Grande"/>
                        </a:rPr>
                        <m:t>𝑥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−1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∨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 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83" y="2649785"/>
                <a:ext cx="220881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181001"/>
                  </p:ext>
                </p:extLst>
              </p:nvPr>
            </p:nvGraphicFramePr>
            <p:xfrm>
              <a:off x="1399735" y="3173123"/>
              <a:ext cx="6364410" cy="142909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714548"/>
                    <a:gridCol w="1155088"/>
                    <a:gridCol w="605800"/>
                    <a:gridCol w="1073426"/>
                    <a:gridCol w="596348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Variação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0181001"/>
                  </p:ext>
                </p:extLst>
              </p:nvPr>
            </p:nvGraphicFramePr>
            <p:xfrm>
              <a:off x="1399735" y="3173123"/>
              <a:ext cx="6364410" cy="142909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714548"/>
                    <a:gridCol w="1155088"/>
                    <a:gridCol w="605800"/>
                    <a:gridCol w="1073426"/>
                    <a:gridCol w="596348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779" t="-8197" r="-276157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50526" t="-8197" r="-308421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80808" t="-8197" r="-491919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66327" t="-8197" r="-217347" b="-3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24500" t="-8197" r="-6500" b="-30491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Variação de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4" name="Conexão recta unidireccional 4"/>
          <p:cNvCxnSpPr/>
          <p:nvPr/>
        </p:nvCxnSpPr>
        <p:spPr>
          <a:xfrm>
            <a:off x="3383942" y="4165144"/>
            <a:ext cx="586839" cy="186497"/>
          </a:xfrm>
          <a:prstGeom prst="straightConnector1">
            <a:avLst/>
          </a:prstGeom>
          <a:ln w="19050">
            <a:solidFill>
              <a:srgbClr val="F4792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xão recta unidireccional 46"/>
          <p:cNvCxnSpPr/>
          <p:nvPr/>
        </p:nvCxnSpPr>
        <p:spPr>
          <a:xfrm>
            <a:off x="6870934" y="4165143"/>
            <a:ext cx="586839" cy="186497"/>
          </a:xfrm>
          <a:prstGeom prst="straightConnector1">
            <a:avLst/>
          </a:prstGeom>
          <a:ln w="19050">
            <a:solidFill>
              <a:srgbClr val="F4792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xão recta unidireccional 47"/>
          <p:cNvCxnSpPr/>
          <p:nvPr/>
        </p:nvCxnSpPr>
        <p:spPr>
          <a:xfrm flipV="1">
            <a:off x="5142645" y="4124335"/>
            <a:ext cx="565089" cy="268114"/>
          </a:xfrm>
          <a:prstGeom prst="straightConnector1">
            <a:avLst/>
          </a:prstGeom>
          <a:ln w="19050">
            <a:solidFill>
              <a:srgbClr val="F4792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1"/>
              <p:cNvSpPr/>
              <p:nvPr/>
            </p:nvSpPr>
            <p:spPr>
              <a:xfrm>
                <a:off x="3472017" y="354523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17" y="3545233"/>
                <a:ext cx="4106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2"/>
              <p:cNvSpPr/>
              <p:nvPr/>
            </p:nvSpPr>
            <p:spPr>
              <a:xfrm>
                <a:off x="4395206" y="3528592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206" y="3528592"/>
                <a:ext cx="37702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6"/>
              <p:cNvSpPr/>
              <p:nvPr/>
            </p:nvSpPr>
            <p:spPr>
              <a:xfrm>
                <a:off x="5180942" y="354523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942" y="3545233"/>
                <a:ext cx="41069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7"/>
              <p:cNvSpPr/>
              <p:nvPr/>
            </p:nvSpPr>
            <p:spPr>
              <a:xfrm>
                <a:off x="6066668" y="354998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668" y="3549983"/>
                <a:ext cx="3658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8"/>
              <p:cNvSpPr/>
              <p:nvPr/>
            </p:nvSpPr>
            <p:spPr>
              <a:xfrm>
                <a:off x="6959009" y="3549615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09" y="3549615"/>
                <a:ext cx="4106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11"/>
              <p:cNvSpPr/>
              <p:nvPr/>
            </p:nvSpPr>
            <p:spPr>
              <a:xfrm>
                <a:off x="4260442" y="3973103"/>
                <a:ext cx="6281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pt-PT" b="1" dirty="0"/>
              </a:p>
              <a:p>
                <a:pPr algn="ctr"/>
                <a:r>
                  <a:rPr lang="pt-P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Mín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42" y="3973103"/>
                <a:ext cx="628101" cy="584775"/>
              </a:xfrm>
              <a:prstGeom prst="rect">
                <a:avLst/>
              </a:prstGeom>
              <a:blipFill rotWithShape="0">
                <a:blip r:embed="rId1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12"/>
              <p:cNvSpPr/>
              <p:nvPr/>
            </p:nvSpPr>
            <p:spPr>
              <a:xfrm>
                <a:off x="5938440" y="3973103"/>
                <a:ext cx="6121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/>
                        </a:rPr>
                        <m:t>𝟐𝟑</m:t>
                      </m:r>
                    </m:oMath>
                  </m:oMathPara>
                </a14:m>
                <a:endParaRPr lang="pt-PT" b="1" dirty="0"/>
              </a:p>
              <a:p>
                <a:pPr algn="ctr"/>
                <a:r>
                  <a:rPr lang="pt-P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Máx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40" y="3973103"/>
                <a:ext cx="612143" cy="584775"/>
              </a:xfrm>
              <a:prstGeom prst="rect">
                <a:avLst/>
              </a:prstGeom>
              <a:blipFill rotWithShape="0">
                <a:blip r:embed="rId1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398680" y="4732472"/>
                <a:ext cx="47278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+9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80" y="4732472"/>
                <a:ext cx="4727897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024278" y="4778638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78" y="4778638"/>
                <a:ext cx="59150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093" r="-9278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399735" y="5107003"/>
                <a:ext cx="3460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9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35" y="5107003"/>
                <a:ext cx="3460627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4751287" y="5153169"/>
                <a:ext cx="71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=−23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87" y="5153169"/>
                <a:ext cx="719749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542" r="-7627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23"/>
              <p:cNvSpPr/>
              <p:nvPr/>
            </p:nvSpPr>
            <p:spPr>
              <a:xfrm>
                <a:off x="672352" y="5465768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estritamente decrescente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]–∞, –1]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[3, +∞[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65768"/>
                <a:ext cx="8049288" cy="507831"/>
              </a:xfrm>
              <a:prstGeom prst="rect">
                <a:avLst/>
              </a:prstGeom>
              <a:blipFill rotWithShape="0">
                <a:blip r:embed="rId21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23"/>
              <p:cNvSpPr/>
              <p:nvPr/>
            </p:nvSpPr>
            <p:spPr>
              <a:xfrm>
                <a:off x="677852" y="590452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estritamente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crescente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[–1, 3]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5904529"/>
                <a:ext cx="8049288" cy="507831"/>
              </a:xfrm>
              <a:prstGeom prst="rect">
                <a:avLst/>
              </a:prstGeom>
              <a:blipFill rotWithShape="0">
                <a:blip r:embed="rId22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23"/>
              <p:cNvSpPr/>
              <p:nvPr/>
            </p:nvSpPr>
            <p:spPr>
              <a:xfrm>
                <a:off x="672352" y="6339883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23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máximo relativo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9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é um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mínimo relativo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−1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339883"/>
                <a:ext cx="8049288" cy="507831"/>
              </a:xfrm>
              <a:prstGeom prst="rect">
                <a:avLst/>
              </a:prstGeom>
              <a:blipFill rotWithShape="0">
                <a:blip r:embed="rId2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3" grpId="0"/>
      <p:bldP spid="14" grpId="0"/>
      <p:bldP spid="15" grpId="0"/>
      <p:bldP spid="16" grpId="0"/>
      <p:bldP spid="19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5" grpId="0"/>
      <p:bldP spid="7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110478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Derivada de segunda ordem de uma função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502424" y="882998"/>
            <a:ext cx="8191700" cy="170848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44835" y="1287282"/>
                <a:ext cx="8076805" cy="130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, diferenciável num intervalo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, tal que a </a:t>
                </a:r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derivada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sz="175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é diferenciável num ponto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175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, a derivada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sz="175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sz="175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chama-  -se </a:t>
                </a:r>
                <a:r>
                  <a:rPr lang="pt-PT" sz="175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derivada de segunda ordem de </a:t>
                </a:r>
                <a14:m>
                  <m:oMath xmlns:m="http://schemas.openxmlformats.org/officeDocument/2006/math">
                    <m:r>
                      <a:rPr lang="pt-PT" sz="175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no ponto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sz="175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1287282"/>
                <a:ext cx="8076805" cy="1304203"/>
              </a:xfrm>
              <a:prstGeom prst="rect">
                <a:avLst/>
              </a:prstGeom>
              <a:blipFill rotWithShape="0">
                <a:blip r:embed="rId3"/>
                <a:stretch>
                  <a:fillRect l="-528" r="-830" b="-18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"/>
          <p:cNvSpPr/>
          <p:nvPr/>
        </p:nvSpPr>
        <p:spPr>
          <a:xfrm>
            <a:off x="644835" y="88299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33824" y="509530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44834" y="509689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Considera 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5096894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474202" y="6346454"/>
                <a:ext cx="8048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′′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202" y="6346454"/>
                <a:ext cx="804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33824" y="548621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expressão da função derivada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)=(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4" y="5486218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1342" y="2588560"/>
                <a:ext cx="802177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se a função derivada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diferenciável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então: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588560"/>
                <a:ext cx="8021771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8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61342" y="3044179"/>
                <a:ext cx="8049289" cy="67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′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PT" dirty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3044179"/>
                <a:ext cx="8049289" cy="67691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arredondado 36"/>
          <p:cNvSpPr/>
          <p:nvPr/>
        </p:nvSpPr>
        <p:spPr>
          <a:xfrm>
            <a:off x="491415" y="3739248"/>
            <a:ext cx="8191700" cy="131416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33826" y="4143532"/>
                <a:ext cx="8049289" cy="850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real de variável real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diz-se </a:t>
                </a:r>
                <a:r>
                  <a:rPr lang="pt-PT" sz="175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duas vezes diferenciável</a:t>
                </a:r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num dado intervalo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7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sz="175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 existir para todo o </a:t>
                </a:r>
                <a14:m>
                  <m:oMath xmlns:m="http://schemas.openxmlformats.org/officeDocument/2006/math"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sz="175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sz="175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sz="175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6" y="4143532"/>
                <a:ext cx="8049289" cy="850361"/>
              </a:xfrm>
              <a:prstGeom prst="rect">
                <a:avLst/>
              </a:prstGeom>
              <a:blipFill rotWithShape="0">
                <a:blip r:embed="rId9"/>
                <a:stretch>
                  <a:fillRect l="-530" r="-227" b="-93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"/>
          <p:cNvSpPr/>
          <p:nvPr/>
        </p:nvSpPr>
        <p:spPr>
          <a:xfrm>
            <a:off x="633826" y="373924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33824" y="5890513"/>
                <a:ext cx="802177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Derivando novamente esta função, obtém-se a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segunda derivada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4" y="5890513"/>
                <a:ext cx="8021770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8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104851" y="6342861"/>
                <a:ext cx="1234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51" y="6342861"/>
                <a:ext cx="123444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4144757" y="6352092"/>
                <a:ext cx="1098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757" y="6352092"/>
                <a:ext cx="109812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5090258" y="6353962"/>
                <a:ext cx="7457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258" y="6353962"/>
                <a:ext cx="74571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2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3" grpId="0"/>
      <p:bldP spid="34" grpId="0"/>
      <p:bldP spid="35" grpId="0"/>
      <p:bldP spid="3" grpId="0"/>
      <p:bldP spid="5" grpId="0"/>
      <p:bldP spid="7" grpId="0"/>
      <p:bldP spid="36" grpId="0"/>
      <p:bldP spid="37" grpId="0" animBg="1"/>
      <p:bldP spid="38" grpId="0"/>
      <p:bldP spid="39" grpId="0"/>
      <p:bldP spid="11" grpId="0"/>
      <p:bldP spid="12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44835" y="909890"/>
            <a:ext cx="804928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aumento e a diminuição do declive das tangentes ao gráfico de uma função traduz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característica do gráfico da função – o sentido das suas concavidades.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4834" y="2111825"/>
                <a:ext cx="8049288" cy="956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diz-se que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tem: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2111825"/>
                <a:ext cx="8049288" cy="956737"/>
              </a:xfrm>
              <a:prstGeom prst="rect">
                <a:avLst/>
              </a:prstGeom>
              <a:blipFill rotWithShape="0">
                <a:blip r:embed="rId3"/>
                <a:stretch>
                  <a:fillRect l="-682" b="-44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4"/>
              <p:cNvSpPr/>
              <p:nvPr/>
            </p:nvSpPr>
            <p:spPr>
              <a:xfrm>
                <a:off x="644835" y="2939289"/>
                <a:ext cx="5755342" cy="178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concavidade (estritamente) voltada para cima 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𝑰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dados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quaisquer três pontos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𝑄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gráfico, de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abcissas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tais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𝑄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 declive da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𝑃𝑄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é inferior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ao da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𝑄𝑅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2939289"/>
                <a:ext cx="5755342" cy="1783693"/>
              </a:xfrm>
              <a:prstGeom prst="rect">
                <a:avLst/>
              </a:prstGeom>
              <a:blipFill rotWithShape="0">
                <a:blip r:embed="rId4"/>
                <a:stretch>
                  <a:fillRect l="-742" b="-1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5"/>
              <p:cNvSpPr/>
              <p:nvPr/>
            </p:nvSpPr>
            <p:spPr>
              <a:xfrm>
                <a:off x="651065" y="4628853"/>
                <a:ext cx="5749112" cy="178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concavidade (estritamente) voltada para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baixo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𝑰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se dados quaisquer três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𝑄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gráfico, de abcissas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tais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𝑄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o declive da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𝑃𝑄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superior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ao da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𝑄𝑅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5" y="4628853"/>
                <a:ext cx="5749112" cy="1783693"/>
              </a:xfrm>
              <a:prstGeom prst="rect">
                <a:avLst/>
              </a:prstGeom>
              <a:blipFill rotWithShape="0">
                <a:blip r:embed="rId5"/>
                <a:stretch>
                  <a:fillRect l="-742" r="-954" b="-1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edondar Retângulo de Canto Diagonal 10"/>
          <p:cNvSpPr/>
          <p:nvPr/>
        </p:nvSpPr>
        <p:spPr>
          <a:xfrm>
            <a:off x="6427694" y="2979630"/>
            <a:ext cx="2160000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9" name="Arredondar Retângulo de Canto Diagonal 10"/>
          <p:cNvSpPr/>
          <p:nvPr/>
        </p:nvSpPr>
        <p:spPr>
          <a:xfrm>
            <a:off x="6426962" y="4720007"/>
            <a:ext cx="2160000" cy="1651047"/>
          </a:xfrm>
          <a:prstGeom prst="round2Diag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386" y="3181881"/>
            <a:ext cx="1688951" cy="133397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9806" y="4964461"/>
            <a:ext cx="1694312" cy="1290928"/>
          </a:xfrm>
          <a:prstGeom prst="rect">
            <a:avLst/>
          </a:prstGeom>
        </p:spPr>
      </p:pic>
      <p:pic>
        <p:nvPicPr>
          <p:cNvPr id="18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620" y="477612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52" y="303575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14" grpId="0"/>
      <p:bldP spid="15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arredondado 19"/>
          <p:cNvSpPr/>
          <p:nvPr/>
        </p:nvSpPr>
        <p:spPr>
          <a:xfrm>
            <a:off x="535442" y="840865"/>
            <a:ext cx="8191700" cy="192314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Taxa média de variação de uma função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61344" y="1232436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respetivo domínio,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taxa média de variação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𝒂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𝒃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quociente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232436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23"/>
          <p:cNvSpPr/>
          <p:nvPr/>
        </p:nvSpPr>
        <p:spPr>
          <a:xfrm>
            <a:off x="655841" y="2879157"/>
            <a:ext cx="80547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55841" y="3335692"/>
                <a:ext cx="8054792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pt-PT" i="1">
                        <a:latin typeface="Cambria Math"/>
                        <a:cs typeface="Arial" pitchFamily="34" charset="0"/>
                      </a:rPr>
                      <m:t>=2+5</m:t>
                    </m:r>
                    <m:r>
                      <a:rPr lang="pt-PT" i="1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pt-PT" i="1">
                        <a:latin typeface="Cambria Math"/>
                        <a:cs typeface="Arial" pitchFamily="34" charset="0"/>
                      </a:rPr>
                      <m:t>−5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 distância, em metros, de uma bola relativamente ao chão,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segundos após ter sido atirada ao ar.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3335692"/>
                <a:ext cx="8054792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81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954050" y="2054684"/>
                <a:ext cx="1496051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𝑏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) – 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𝑎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  <m:t>)</m:t>
                          </m:r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050" y="2054684"/>
                <a:ext cx="1496051" cy="6199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7853" y="4164663"/>
                <a:ext cx="805479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velocidade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média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em metros por segundo, da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bola no intervalo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0,1</m:t>
                    </m:r>
                    <m:r>
                      <a:rPr lang="pt-PT" i="1"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0,5</m:t>
                    </m:r>
                    <m:r>
                      <a:rPr lang="pt-PT" i="1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é: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164663"/>
                <a:ext cx="8054792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605" r="-7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"/>
              <p:cNvSpPr/>
              <p:nvPr/>
            </p:nvSpPr>
            <p:spPr>
              <a:xfrm>
                <a:off x="5950187" y="4984444"/>
                <a:ext cx="6126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5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187" y="4984444"/>
                <a:ext cx="61266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6"/>
              <p:cNvSpPr/>
              <p:nvPr/>
            </p:nvSpPr>
            <p:spPr>
              <a:xfrm>
                <a:off x="4536127" y="4840574"/>
                <a:ext cx="1616148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cs typeface="Arial" pitchFamily="34" charset="0"/>
                            </a:rPr>
                            <m:t>3,25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  <a:cs typeface="Arial" pitchFamily="34" charset="0"/>
                            </a:rPr>
                            <m:t>2,45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itchFamily="34" charset="0"/>
                            </a:rPr>
                            <m:t>0,4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27" y="4840574"/>
                <a:ext cx="1616148" cy="6476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7"/>
              <p:cNvSpPr/>
              <p:nvPr/>
            </p:nvSpPr>
            <p:spPr>
              <a:xfrm>
                <a:off x="2984710" y="4828900"/>
                <a:ext cx="1770036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itchFamily="34" charset="0"/>
                                </a:rPr>
                                <m:t>0,5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itchFamily="34" charset="0"/>
                                </a:rPr>
                                <m:t>0,1</m:t>
                              </m:r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itchFamily="34" charset="0"/>
                            </a:rPr>
                            <m:t>0,5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  <a:cs typeface="Arial" pitchFamily="34" charset="0"/>
                            </a:rPr>
                            <m:t>0,1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10" y="4828900"/>
                <a:ext cx="1770036" cy="6591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15"/>
              <p:cNvSpPr/>
              <p:nvPr/>
            </p:nvSpPr>
            <p:spPr>
              <a:xfrm>
                <a:off x="1470212" y="4998355"/>
                <a:ext cx="1731180" cy="38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𝑣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.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itchFamily="34" charset="0"/>
                                </a:rPr>
                                <m:t>0,5</m:t>
                              </m:r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itchFamily="34" charset="0"/>
                                </a:rPr>
                                <m:t>1,2</m:t>
                              </m:r>
                            </m:e>
                          </m:d>
                        </m:sub>
                      </m:sSub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12" y="4998355"/>
                <a:ext cx="1731180" cy="3893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4" grpId="0"/>
      <p:bldP spid="27" grpId="0"/>
      <p:bldP spid="28" grpId="0"/>
      <p:bldP spid="2" grpId="0"/>
      <p:bldP spid="14" grpId="0"/>
      <p:bldP spid="15" grpId="0"/>
      <p:bldP spid="18" grpId="0"/>
      <p:bldP spid="19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44835" y="909890"/>
                <a:ext cx="8049289" cy="952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função diferenciável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três pontos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quaisquer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respetivo gráfico tais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𝑄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909890"/>
                <a:ext cx="8049289" cy="952697"/>
              </a:xfrm>
              <a:prstGeom prst="rect">
                <a:avLst/>
              </a:prstGeom>
              <a:blipFill rotWithShape="0">
                <a:blip r:embed="rId3"/>
                <a:stretch>
                  <a:fillRect l="-682" b="-25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4834" y="1778738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teorema de </a:t>
                </a:r>
                <a:r>
                  <a:rPr lang="pt-PT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Lagrange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garante-nos a existência de pontos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1778738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4"/>
              <p:cNvSpPr/>
              <p:nvPr/>
            </p:nvSpPr>
            <p:spPr>
              <a:xfrm>
                <a:off x="644834" y="3100653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for 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isto é,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então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concavidade voltada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para cima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;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3100653"/>
                <a:ext cx="804928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3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5"/>
              <p:cNvSpPr/>
              <p:nvPr/>
            </p:nvSpPr>
            <p:spPr>
              <a:xfrm>
                <a:off x="651065" y="4790217"/>
                <a:ext cx="804057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Reciprocamente, se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cima, dados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h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&gt;0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tal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h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então: </a:t>
                </a:r>
              </a:p>
            </p:txBody>
          </p:sp>
        </mc:Choice>
        <mc:Fallback xmlns="">
          <p:sp>
            <p:nvSpPr>
              <p:cNvPr id="15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5" y="4790217"/>
                <a:ext cx="8040574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44832" y="2089559"/>
                <a:ext cx="8021772" cy="74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tais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)–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𝑃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)–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𝑄</m:t>
                            </m:r>
                          </m:sub>
                        </m:sSub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2" y="2089559"/>
                <a:ext cx="8021772" cy="749629"/>
              </a:xfrm>
              <a:prstGeom prst="rect">
                <a:avLst/>
              </a:prstGeom>
              <a:blipFill rotWithShape="0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72352" y="2691094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4"/>
              <p:cNvSpPr/>
              <p:nvPr/>
            </p:nvSpPr>
            <p:spPr>
              <a:xfrm>
                <a:off x="651065" y="3934122"/>
                <a:ext cx="804928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for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decrescente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isto é,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então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concavidade voltada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para baixo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5" y="3934122"/>
                <a:ext cx="8049287" cy="872034"/>
              </a:xfrm>
              <a:prstGeom prst="rect">
                <a:avLst/>
              </a:prstGeom>
              <a:blipFill rotWithShape="0">
                <a:blip r:embed="rId8"/>
                <a:stretch>
                  <a:fillRect l="-530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71563" y="5762065"/>
                <a:ext cx="6000874" cy="582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h</m:t>
                              </m:r>
                            </m:e>
                          </m:d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 dirty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563" y="5762065"/>
                <a:ext cx="6000874" cy="5828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44832" y="6331907"/>
                <a:ext cx="802177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Conclui-se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que, 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isto é,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crescente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2" y="6331907"/>
                <a:ext cx="8021772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68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8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  <p:bldP spid="14" grpId="0"/>
      <p:bldP spid="15" grpId="0"/>
      <p:bldP spid="3" grpId="0"/>
      <p:bldP spid="22" grpId="0"/>
      <p:bldP spid="2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502424" y="882998"/>
            <a:ext cx="8191700" cy="25446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644835" y="1287282"/>
                <a:ext cx="807680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função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tem: </a:t>
                </a: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1287282"/>
                <a:ext cx="8076805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7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44835" y="88299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4"/>
              <p:cNvSpPr/>
              <p:nvPr/>
            </p:nvSpPr>
            <p:spPr>
              <a:xfrm>
                <a:off x="644834" y="1695049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concavidade voltada para cima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for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1695049"/>
                <a:ext cx="8049287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530" r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644837" y="2504289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concavidade voltada para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baixo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se e somente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for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7" y="2504289"/>
                <a:ext cx="8049287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30" r="-121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ângulo 4"/>
          <p:cNvSpPr/>
          <p:nvPr/>
        </p:nvSpPr>
        <p:spPr>
          <a:xfrm>
            <a:off x="672353" y="3462827"/>
            <a:ext cx="8049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Deste teorema, decorre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PT" dirty="0">
                <a:latin typeface="Arial" pitchFamily="34" charset="0"/>
                <a:cs typeface="Arial" pitchFamily="34" charset="0"/>
              </a:rPr>
              <a:t>seguinte resultado: 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502424" y="3960314"/>
            <a:ext cx="8191700" cy="25446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44835" y="4364598"/>
                <a:ext cx="807680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função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duas vezes diferenciável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4364598"/>
                <a:ext cx="8076805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79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44835" y="3960312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4"/>
              <p:cNvSpPr/>
              <p:nvPr/>
            </p:nvSpPr>
            <p:spPr>
              <a:xfrm>
                <a:off x="644834" y="4772365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)&gt;0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cima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; 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4772365"/>
                <a:ext cx="8049287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53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4"/>
              <p:cNvSpPr/>
              <p:nvPr/>
            </p:nvSpPr>
            <p:spPr>
              <a:xfrm>
                <a:off x="644837" y="5581605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baixo. 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7" y="5581605"/>
                <a:ext cx="8049287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53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0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44835" y="90989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Observa que: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4"/>
              <p:cNvSpPr/>
              <p:nvPr/>
            </p:nvSpPr>
            <p:spPr>
              <a:xfrm>
                <a:off x="644834" y="1314527"/>
                <a:ext cx="804928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′′(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)&gt;0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crescente. </a:t>
                </a:r>
              </a:p>
            </p:txBody>
          </p:sp>
        </mc:Choice>
        <mc:Fallback xmlns="">
          <p:sp>
            <p:nvSpPr>
              <p:cNvPr id="1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1314527"/>
                <a:ext cx="8049287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4"/>
              <p:cNvSpPr/>
              <p:nvPr/>
            </p:nvSpPr>
            <p:spPr>
              <a:xfrm>
                <a:off x="672352" y="1737546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Logo, pelo primeiro teorema,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cima neste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intervalo.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737546"/>
                <a:ext cx="8049287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4"/>
              <p:cNvSpPr/>
              <p:nvPr/>
            </p:nvSpPr>
            <p:spPr>
              <a:xfrm>
                <a:off x="651065" y="2585806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decrescente. </a:t>
                </a:r>
              </a:p>
            </p:txBody>
          </p:sp>
        </mc:Choice>
        <mc:Fallback xmlns="">
          <p:sp>
            <p:nvSpPr>
              <p:cNvPr id="1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65" y="2585806"/>
                <a:ext cx="804928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53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4"/>
              <p:cNvSpPr/>
              <p:nvPr/>
            </p:nvSpPr>
            <p:spPr>
              <a:xfrm>
                <a:off x="678583" y="3008825"/>
                <a:ext cx="8049287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Logo, pelo primeiro teorema,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baixo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neste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intervalo.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3" y="3008825"/>
                <a:ext cx="8049287" cy="872034"/>
              </a:xfrm>
              <a:prstGeom prst="rect">
                <a:avLst/>
              </a:prstGeom>
              <a:blipFill rotWithShape="0">
                <a:blip r:embed="rId6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arredondado 18"/>
          <p:cNvSpPr/>
          <p:nvPr/>
        </p:nvSpPr>
        <p:spPr>
          <a:xfrm>
            <a:off x="502424" y="3946867"/>
            <a:ext cx="8191700" cy="22791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44835" y="4351151"/>
                <a:ext cx="80768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duas vezes diferenciável num dado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4351151"/>
                <a:ext cx="8076805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79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6"/>
          <p:cNvSpPr/>
          <p:nvPr/>
        </p:nvSpPr>
        <p:spPr>
          <a:xfrm>
            <a:off x="644835" y="394686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4"/>
              <p:cNvSpPr/>
              <p:nvPr/>
            </p:nvSpPr>
            <p:spPr>
              <a:xfrm>
                <a:off x="644834" y="5170934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)&gt;0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admite um máximo local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4" y="5170934"/>
                <a:ext cx="8049287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530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4"/>
              <p:cNvSpPr/>
              <p:nvPr/>
            </p:nvSpPr>
            <p:spPr>
              <a:xfrm>
                <a:off x="644837" y="5622783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  <m:t>𝑐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admite um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mínimo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local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7" y="5622783"/>
                <a:ext cx="8049287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530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/>
      <p:bldP spid="16" grpId="0"/>
      <p:bldP spid="17" grpId="0"/>
      <p:bldP spid="18" grpId="0"/>
      <p:bldP spid="19" grpId="0" animBg="1"/>
      <p:bldP spid="20" grpId="0"/>
      <p:bldP spid="21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502424" y="882998"/>
            <a:ext cx="8191700" cy="254462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644835" y="1287282"/>
                <a:ext cx="807680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chama-se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ponto de inflexão do gráfico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existirem números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a concavidade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tiver sentido contrário à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concavidade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1287282"/>
                <a:ext cx="8076805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79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"/>
          <p:cNvSpPr/>
          <p:nvPr/>
        </p:nvSpPr>
        <p:spPr>
          <a:xfrm>
            <a:off x="644835" y="88299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4"/>
              <p:cNvSpPr/>
              <p:nvPr/>
            </p:nvSpPr>
            <p:spPr>
              <a:xfrm>
                <a:off x="644835" y="2915439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Neste caso, diz-se que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ponto de inflexão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2915439"/>
                <a:ext cx="8049287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2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ângulo arredondado 23"/>
          <p:cNvSpPr/>
          <p:nvPr/>
        </p:nvSpPr>
        <p:spPr>
          <a:xfrm>
            <a:off x="502424" y="3543458"/>
            <a:ext cx="8191700" cy="132761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44835" y="3947741"/>
                <a:ext cx="80768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duas vezes diferenciável num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se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ponto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inflexão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5" y="3947741"/>
                <a:ext cx="8076805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79" r="-830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44835" y="354345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674790" y="4945083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4790" y="5334383"/>
                <a:ext cx="8065798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ponto de inflexão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existem números reais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]⊂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concavidade do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sentido contrário à concavidade do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0" y="5334383"/>
                <a:ext cx="8065798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80" r="-15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21" grpId="0"/>
      <p:bldP spid="24" grpId="0" animBg="1"/>
      <p:bldP spid="25" grpId="0"/>
      <p:bldP spid="26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17" name="Rectangle 6"/>
          <p:cNvSpPr/>
          <p:nvPr/>
        </p:nvSpPr>
        <p:spPr>
          <a:xfrm>
            <a:off x="644833" y="1305777"/>
            <a:ext cx="807680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Suponhamos, sem perda de generalidade, que: </a:t>
            </a:r>
          </a:p>
        </p:txBody>
      </p:sp>
      <p:sp>
        <p:nvSpPr>
          <p:cNvPr id="18" name="Rectangle 6"/>
          <p:cNvSpPr/>
          <p:nvPr/>
        </p:nvSpPr>
        <p:spPr>
          <a:xfrm>
            <a:off x="644833" y="882996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4"/>
              <p:cNvSpPr/>
              <p:nvPr/>
            </p:nvSpPr>
            <p:spPr>
              <a:xfrm>
                <a:off x="644833" y="2592551"/>
                <a:ext cx="80492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Então,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é decrescente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Como, por hipótese,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diferenciável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contínua no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3" y="2592551"/>
                <a:ext cx="8049287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82" r="-985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44833" y="3442275"/>
                <a:ext cx="807680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continua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concluímos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 um máximo relativo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3" y="3442275"/>
                <a:ext cx="807680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79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4"/>
              <p:cNvSpPr/>
              <p:nvPr/>
            </p:nvSpPr>
            <p:spPr>
              <a:xfrm>
                <a:off x="644833" y="1731050"/>
                <a:ext cx="804928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cima;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3" y="1731050"/>
                <a:ext cx="8049287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530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4"/>
              <p:cNvSpPr/>
              <p:nvPr/>
            </p:nvSpPr>
            <p:spPr>
              <a:xfrm>
                <a:off x="644833" y="2153831"/>
                <a:ext cx="804928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[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concavidade voltada para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baixo.</a:t>
                </a:r>
              </a:p>
            </p:txBody>
          </p:sp>
        </mc:Choice>
        <mc:Fallback xmlns="">
          <p:sp>
            <p:nvSpPr>
              <p:cNvPr id="1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3" y="2153831"/>
                <a:ext cx="8049287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44833" y="4280555"/>
                <a:ext cx="80193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Portanto,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33" y="4280555"/>
                <a:ext cx="8019330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68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7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15" grpId="0"/>
      <p:bldP spid="1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Método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estudar o sentido das concavidades e os pontos de inflexão do gráfico de uma função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duas vezes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diferenciável </a:t>
                </a:r>
                <a:endParaRPr lang="en-US" b="1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3" y="1704725"/>
                <a:ext cx="8065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1.º passo: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Determina o domínio da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704725"/>
                <a:ext cx="806579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05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7853" y="2074316"/>
                <a:ext cx="8065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Determina a expressão da função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segunda derivada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074316"/>
                <a:ext cx="806579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05"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2443907"/>
                <a:ext cx="806579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8400" indent="-1168400"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Determina os zeros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seja,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resolve a equação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443907"/>
                <a:ext cx="806579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605" t="-5660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7853" y="3090497"/>
                <a:ext cx="80492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Estuda o sinal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090497"/>
                <a:ext cx="804928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606" t="-9836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/>
          <p:cNvSpPr/>
          <p:nvPr/>
        </p:nvSpPr>
        <p:spPr>
          <a:xfrm>
            <a:off x="677854" y="3460088"/>
            <a:ext cx="8065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8400" indent="-1168400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5.º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passo: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Constrói um quadro, no qual se estabelece a relação entre o sinal e os zeros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segunda derivada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sentido das concavidades 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pontos de inflexão do gráfico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 função: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e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750966"/>
                  </p:ext>
                </p:extLst>
              </p:nvPr>
            </p:nvGraphicFramePr>
            <p:xfrm>
              <a:off x="677854" y="4383677"/>
              <a:ext cx="8065798" cy="15900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3092537"/>
                    <a:gridCol w="497326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segunda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′′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segunda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463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Sentido das concavidades do gráfico 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5AA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das concavidades e os pontos de inflexão do gráfico da função.</a:t>
                          </a:r>
                          <a:endParaRPr lang="pt-PT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ela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750966"/>
                  </p:ext>
                </p:extLst>
              </p:nvPr>
            </p:nvGraphicFramePr>
            <p:xfrm>
              <a:off x="677854" y="4383677"/>
              <a:ext cx="8065798" cy="15900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3092537"/>
                    <a:gridCol w="4973261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789" t="-4211" r="-163708" b="-19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segunda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789" t="-162295" r="-163708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segunda derivada.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789" t="-152381" r="-16370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sz="1600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das concavidades e os pontos de inflexão do gráfico da função.</a:t>
                          </a:r>
                          <a:endParaRPr lang="pt-PT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7DEE8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5413" y="5973977"/>
                <a:ext cx="806579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68400" indent="-1168400"/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6.º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passo: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intervalos onde o gráfico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 a concavidade voltada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cima e para baixo e a existência de pontos de inflexão.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13" y="5973977"/>
                <a:ext cx="8065798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680" t="-3974" b="-99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1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2" grpId="0"/>
      <p:bldP spid="23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2352" y="-5691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Pontos de inflexão e concavidades do gráfico de funções duas vezes diferenciáveis </a:t>
            </a: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3"/>
              <p:cNvSpPr txBox="1"/>
              <p:nvPr/>
            </p:nvSpPr>
            <p:spPr>
              <a:xfrm>
                <a:off x="677853" y="1274325"/>
                <a:ext cx="8054669" cy="43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274325"/>
                <a:ext cx="8054669" cy="435697"/>
              </a:xfrm>
              <a:prstGeom prst="rect">
                <a:avLst/>
              </a:prstGeom>
              <a:blipFill rotWithShape="0">
                <a:blip r:embed="rId3"/>
                <a:stretch>
                  <a:fillRect l="-605" b="-208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23"/>
              <p:cNvSpPr/>
              <p:nvPr/>
            </p:nvSpPr>
            <p:spPr>
              <a:xfrm>
                <a:off x="672352" y="1640853"/>
                <a:ext cx="8049289" cy="541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40853"/>
                <a:ext cx="8049289" cy="541238"/>
              </a:xfrm>
              <a:prstGeom prst="rect">
                <a:avLst/>
              </a:prstGeom>
              <a:blipFill rotWithShape="0">
                <a:blip r:embed="rId4"/>
                <a:stretch>
                  <a:fillRect l="-454" b="-22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3"/>
              <p:cNvSpPr/>
              <p:nvPr/>
            </p:nvSpPr>
            <p:spPr>
              <a:xfrm>
                <a:off x="672352" y="2042491"/>
                <a:ext cx="8049288" cy="541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+6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042491"/>
                <a:ext cx="8049288" cy="541238"/>
              </a:xfrm>
              <a:prstGeom prst="rect">
                <a:avLst/>
              </a:prstGeom>
              <a:blipFill rotWithShape="0">
                <a:blip r:embed="rId5"/>
                <a:stretch>
                  <a:fillRect l="-454" b="-56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3"/>
              <p:cNvSpPr/>
              <p:nvPr/>
            </p:nvSpPr>
            <p:spPr>
              <a:xfrm>
                <a:off x="672352" y="2481252"/>
                <a:ext cx="8049288" cy="559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’’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481252"/>
                <a:ext cx="8049288" cy="559577"/>
              </a:xfrm>
              <a:prstGeom prst="rect">
                <a:avLst/>
              </a:prstGeom>
              <a:blipFill rotWithShape="0">
                <a:blip r:embed="rId6"/>
                <a:stretch>
                  <a:fillRect l="-454" b="-32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e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591998"/>
                  </p:ext>
                </p:extLst>
              </p:nvPr>
            </p:nvGraphicFramePr>
            <p:xfrm>
              <a:off x="1624521" y="3388275"/>
              <a:ext cx="5929442" cy="16560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165517"/>
                    <a:gridCol w="1458904"/>
                    <a:gridCol w="765141"/>
                    <a:gridCol w="15398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′′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Sentido das concavidades do gráfico 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e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591998"/>
                  </p:ext>
                </p:extLst>
              </p:nvPr>
            </p:nvGraphicFramePr>
            <p:xfrm>
              <a:off x="1624521" y="3388275"/>
              <a:ext cx="5929442" cy="16560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165517"/>
                    <a:gridCol w="1458904"/>
                    <a:gridCol w="765141"/>
                    <a:gridCol w="15398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27" t="-8197" r="-177746" b="-3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49583" t="-8197" r="-162917" b="-3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479200" t="-8197" r="-212800" b="-3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286166" t="-8197" r="-5138" b="-3688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27" t="-110000" r="-177746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7"/>
                          <a:stretch>
                            <a:fillRect l="-1127" t="-84000" r="-17774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2"/>
              <p:cNvSpPr/>
              <p:nvPr/>
            </p:nvSpPr>
            <p:spPr>
              <a:xfrm>
                <a:off x="5451520" y="3773441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20" y="3773441"/>
                <a:ext cx="37702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839673" y="5141582"/>
                <a:ext cx="3460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+9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673" y="5141582"/>
                <a:ext cx="3460627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5155541" y="5187748"/>
                <a:ext cx="1803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</a:rPr>
                        <m:t>1+3+9−4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541" y="5187748"/>
                <a:ext cx="180337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014" r="-2365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23"/>
              <p:cNvSpPr/>
              <p:nvPr/>
            </p:nvSpPr>
            <p:spPr>
              <a:xfrm>
                <a:off x="672352" y="5465768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concavidade voltada para cima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–∞, 1</m:t>
                        </m:r>
                      </m:e>
                    </m:d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65768"/>
                <a:ext cx="8049288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23"/>
              <p:cNvSpPr/>
              <p:nvPr/>
            </p:nvSpPr>
            <p:spPr>
              <a:xfrm>
                <a:off x="672352" y="590420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concavidade voltada para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baixo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1,+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04209"/>
                <a:ext cx="8049288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23"/>
              <p:cNvSpPr/>
              <p:nvPr/>
            </p:nvSpPr>
            <p:spPr>
              <a:xfrm>
                <a:off x="672352" y="6342650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apresenta um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ponto de inflexão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de coordenadas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(1,7)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342650"/>
                <a:ext cx="8049288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23"/>
              <p:cNvSpPr/>
              <p:nvPr/>
            </p:nvSpPr>
            <p:spPr>
              <a:xfrm>
                <a:off x="672352" y="2903200"/>
                <a:ext cx="8049288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’’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03200"/>
                <a:ext cx="8049288" cy="456472"/>
              </a:xfrm>
              <a:prstGeom prst="rect">
                <a:avLst/>
              </a:prstGeom>
              <a:blipFill rotWithShape="0">
                <a:blip r:embed="rId14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057628" y="3032383"/>
                <a:ext cx="1621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6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+6=0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28" y="3032383"/>
                <a:ext cx="1621213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887" r="-3396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700993" y="3038080"/>
                <a:ext cx="915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93" y="3038080"/>
                <a:ext cx="91589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00" r="-600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443710" y="382457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10" y="3824570"/>
                <a:ext cx="22602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610333" y="382457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33" y="3824570"/>
                <a:ext cx="22602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490908" y="4295080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08" y="4295080"/>
                <a:ext cx="464871" cy="61555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4356806" y="4295080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06" y="4295080"/>
                <a:ext cx="464871" cy="61555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940761" y="5181021"/>
                <a:ext cx="418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61" y="5181021"/>
                <a:ext cx="418383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11"/>
              <p:cNvSpPr/>
              <p:nvPr/>
            </p:nvSpPr>
            <p:spPr>
              <a:xfrm>
                <a:off x="5325982" y="4305028"/>
                <a:ext cx="6281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pt-PT" b="1" dirty="0">
                  <a:solidFill>
                    <a:srgbClr val="F47929"/>
                  </a:solidFill>
                </a:endParaRPr>
              </a:p>
              <a:p>
                <a:pPr algn="ctr"/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P.I.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982" y="4305028"/>
                <a:ext cx="628101" cy="584775"/>
              </a:xfrm>
              <a:prstGeom prst="rect">
                <a:avLst/>
              </a:prstGeom>
              <a:blipFill rotWithShape="0">
                <a:blip r:embed="rId22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1" grpId="0"/>
      <p:bldP spid="25" grpId="0"/>
      <p:bldP spid="34" grpId="0"/>
      <p:bldP spid="40" grpId="0"/>
      <p:bldP spid="41" grpId="0"/>
      <p:bldP spid="44" grpId="0"/>
      <p:bldP spid="45" grpId="0"/>
      <p:bldP spid="46" grpId="0"/>
      <p:bldP spid="47" grpId="0"/>
      <p:bldP spid="2" grpId="0"/>
      <p:bldP spid="48" grpId="0"/>
      <p:bldP spid="3" grpId="0"/>
      <p:bldP spid="5" grpId="0"/>
      <p:bldP spid="7" grpId="0"/>
      <p:bldP spid="49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Estuda, quanto ao sentido das concavidades do seu gráfico e quanto à existência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inflexão,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23"/>
              <p:cNvSpPr/>
              <p:nvPr/>
            </p:nvSpPr>
            <p:spPr>
              <a:xfrm>
                <a:off x="672352" y="2272862"/>
                <a:ext cx="8049289" cy="503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72862"/>
                <a:ext cx="8049289" cy="503856"/>
              </a:xfrm>
              <a:prstGeom prst="rect">
                <a:avLst/>
              </a:prstGeom>
              <a:blipFill rotWithShape="0">
                <a:blip r:embed="rId4"/>
                <a:stretch>
                  <a:fillRect l="-454" b="-109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3"/>
              <p:cNvSpPr/>
              <p:nvPr/>
            </p:nvSpPr>
            <p:spPr>
              <a:xfrm>
                <a:off x="672352" y="2913656"/>
                <a:ext cx="8049288" cy="581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13656"/>
                <a:ext cx="8049288" cy="5815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3"/>
              <p:cNvSpPr/>
              <p:nvPr/>
            </p:nvSpPr>
            <p:spPr>
              <a:xfrm>
                <a:off x="672352" y="3816661"/>
                <a:ext cx="8049288" cy="617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16661"/>
                <a:ext cx="8049288" cy="6172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23"/>
              <p:cNvSpPr/>
              <p:nvPr/>
            </p:nvSpPr>
            <p:spPr>
              <a:xfrm>
                <a:off x="668767" y="480472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" y="4804720"/>
                <a:ext cx="8049288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39547" y="4791801"/>
                <a:ext cx="10288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8 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47" y="4791801"/>
                <a:ext cx="1028871" cy="5203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490908" y="1252562"/>
                <a:ext cx="154356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08" y="1252562"/>
                <a:ext cx="1543564" cy="5557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1843784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665846" y="2946411"/>
                <a:ext cx="1818575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846" y="2946411"/>
                <a:ext cx="1818575" cy="5357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254940" y="2962900"/>
                <a:ext cx="1317027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40" y="2962900"/>
                <a:ext cx="1317027" cy="5241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334306" y="2967670"/>
                <a:ext cx="901529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306" y="2967670"/>
                <a:ext cx="901529" cy="524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xão em ângulos retos 10"/>
          <p:cNvCxnSpPr/>
          <p:nvPr/>
        </p:nvCxnSpPr>
        <p:spPr>
          <a:xfrm>
            <a:off x="7169309" y="3255194"/>
            <a:ext cx="550371" cy="226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7653153" y="3294734"/>
                <a:ext cx="1458989" cy="403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53" y="3294734"/>
                <a:ext cx="1458989" cy="403828"/>
              </a:xfrm>
              <a:prstGeom prst="rect">
                <a:avLst/>
              </a:prstGeom>
              <a:blipFill rotWithShape="0">
                <a:blip r:embed="rId1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002231" y="3861045"/>
                <a:ext cx="2014462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231" y="3861045"/>
                <a:ext cx="2014462" cy="5357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5798311" y="3858271"/>
                <a:ext cx="1518685" cy="524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+8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11" y="3858271"/>
                <a:ext cx="1518685" cy="52418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7103153" y="3897183"/>
                <a:ext cx="761427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153" y="3897183"/>
                <a:ext cx="761427" cy="48551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7642518" y="3895802"/>
                <a:ext cx="681918" cy="485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8 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518" y="3895802"/>
                <a:ext cx="681918" cy="48551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em ângulos retos 38"/>
          <p:cNvCxnSpPr/>
          <p:nvPr/>
        </p:nvCxnSpPr>
        <p:spPr>
          <a:xfrm rot="5400000">
            <a:off x="7626047" y="4517715"/>
            <a:ext cx="550371" cy="226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7164278" y="4853995"/>
                <a:ext cx="1518301" cy="403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sup>
                          </m:sSup>
                        </m:sub>
                      </m:sSub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78" y="4853995"/>
                <a:ext cx="1518301" cy="403828"/>
              </a:xfrm>
              <a:prstGeom prst="rect">
                <a:avLst/>
              </a:prstGeom>
              <a:blipFill rotWithShape="0">
                <a:blip r:embed="rId1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"/>
              <p:cNvSpPr/>
              <p:nvPr/>
            </p:nvSpPr>
            <p:spPr>
              <a:xfrm>
                <a:off x="675354" y="530782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Equação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impossível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isto é,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não tem zeros.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54" y="5307820"/>
                <a:ext cx="8049289" cy="507831"/>
              </a:xfrm>
              <a:prstGeom prst="rect">
                <a:avLst/>
              </a:prstGeom>
              <a:blipFill rotWithShape="0">
                <a:blip r:embed="rId1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3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5" grpId="0"/>
      <p:bldP spid="47" grpId="0"/>
      <p:bldP spid="2" grpId="0"/>
      <p:bldP spid="8" grpId="0"/>
      <p:bldP spid="27" grpId="0"/>
      <p:bldP spid="30" grpId="0"/>
      <p:bldP spid="31" grpId="0"/>
      <p:bldP spid="12" grpId="0"/>
      <p:bldP spid="35" grpId="0"/>
      <p:bldP spid="36" grpId="0"/>
      <p:bldP spid="37" grpId="0"/>
      <p:bldP spid="38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Estuda, quanto ao sentido das concavidades do seu gráfico e quanto à existência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inflexão,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9" name="Tabe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453625"/>
                  </p:ext>
                </p:extLst>
              </p:nvPr>
            </p:nvGraphicFramePr>
            <p:xfrm>
              <a:off x="1759123" y="2244279"/>
              <a:ext cx="5929442" cy="23937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165517"/>
                    <a:gridCol w="1458904"/>
                    <a:gridCol w="765141"/>
                    <a:gridCol w="15398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2118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pt-PT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1634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Sinal </a:t>
                          </a: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oMath>
                          </a14:m>
                          <a:endParaRPr lang="pt-PT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Sentido das concavidades do gráfico </a:t>
                          </a: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9" name="Tabela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9453625"/>
                  </p:ext>
                </p:extLst>
              </p:nvPr>
            </p:nvGraphicFramePr>
            <p:xfrm>
              <a:off x="1759123" y="2244279"/>
              <a:ext cx="5929442" cy="23937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165517"/>
                    <a:gridCol w="1458904"/>
                    <a:gridCol w="765141"/>
                    <a:gridCol w="153988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6557" r="-177465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0628" t="-6557" r="-163598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75397" t="-6557" r="-210317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87698" t="-6557" r="-5159" b="-56885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106557" r="-177465" b="-4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206557" r="-177465" b="-3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311667" r="-177465" b="-2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08" t="-164667" r="-17746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2"/>
              <p:cNvSpPr/>
              <p:nvPr/>
            </p:nvSpPr>
            <p:spPr>
              <a:xfrm>
                <a:off x="5586122" y="2629445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22" y="2629445"/>
                <a:ext cx="42191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23"/>
              <p:cNvSpPr/>
              <p:nvPr/>
            </p:nvSpPr>
            <p:spPr>
              <a:xfrm>
                <a:off x="672352" y="4824033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concavidade voltada para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baixo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–∞,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24033"/>
                <a:ext cx="8049288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23"/>
              <p:cNvSpPr/>
              <p:nvPr/>
            </p:nvSpPr>
            <p:spPr>
              <a:xfrm>
                <a:off x="672352" y="5262474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tem a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concavidade voltada para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cima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0,+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262474"/>
                <a:ext cx="8049288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23"/>
              <p:cNvSpPr/>
              <p:nvPr/>
            </p:nvSpPr>
            <p:spPr>
              <a:xfrm>
                <a:off x="672352" y="5700915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Não existem pontos de inflexão no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700915"/>
                <a:ext cx="8049288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578312" y="268057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12" y="2680574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744935" y="268057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35" y="2680574"/>
                <a:ext cx="226023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458887" y="3867134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887" y="3867134"/>
                <a:ext cx="464871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625510" y="3872455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10" y="3872455"/>
                <a:ext cx="464871" cy="6155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490908" y="1252562"/>
                <a:ext cx="154356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08" y="1252562"/>
                <a:ext cx="1543564" cy="55579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169586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2"/>
              <p:cNvSpPr/>
              <p:nvPr/>
            </p:nvSpPr>
            <p:spPr>
              <a:xfrm>
                <a:off x="5586122" y="300636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122" y="3006369"/>
                <a:ext cx="37702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4578312" y="305749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12" y="3057498"/>
                <a:ext cx="226023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744935" y="3057498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35" y="3057498"/>
                <a:ext cx="22602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ângulo 2"/>
              <p:cNvSpPr/>
              <p:nvPr/>
            </p:nvSpPr>
            <p:spPr>
              <a:xfrm>
                <a:off x="5443799" y="3369225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799" y="3369225"/>
                <a:ext cx="66082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578312" y="342035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12" y="3420354"/>
                <a:ext cx="22602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6744935" y="342035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35" y="3420354"/>
                <a:ext cx="22602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ângulo 2"/>
              <p:cNvSpPr/>
              <p:nvPr/>
            </p:nvSpPr>
            <p:spPr>
              <a:xfrm>
                <a:off x="5466666" y="3990244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666" y="3990244"/>
                <a:ext cx="660822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8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45" grpId="0"/>
      <p:bldP spid="46" grpId="0"/>
      <p:bldP spid="3" grpId="0"/>
      <p:bldP spid="5" grpId="0"/>
      <p:bldP spid="7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de otimização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modelação consiste em encontrar funções, a que chamamos modelos, adequadas à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problemas das mais diversas áreas da ciência. No caso particular em que 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 problema reside na determinação de um extremo relativo (máximo ou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), dizemos que estamos perante um </a:t>
            </a:r>
            <a:r>
              <a:rPr lang="pt-PT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de otimização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ângulo 23"/>
          <p:cNvSpPr/>
          <p:nvPr/>
        </p:nvSpPr>
        <p:spPr>
          <a:xfrm>
            <a:off x="672352" y="2963182"/>
            <a:ext cx="804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São os casos, por exemplo, das empresas que querem maximizar o lucro, dos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investidores </a:t>
            </a:r>
            <a:r>
              <a:rPr lang="pt-PT" dirty="0">
                <a:latin typeface="Arial" pitchFamily="34" charset="0"/>
                <a:cs typeface="Arial" pitchFamily="34" charset="0"/>
              </a:rPr>
              <a:t>que pretendem maximizar os dividendos e minimizar os riscos, dos viajantes que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querem </a:t>
            </a:r>
            <a:r>
              <a:rPr lang="pt-PT" dirty="0">
                <a:latin typeface="Arial" pitchFamily="34" charset="0"/>
                <a:cs typeface="Arial" pitchFamily="34" charset="0"/>
              </a:rPr>
              <a:t>minimizar o tempo gasto para fazer determinado percurso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,… 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arredondado 19"/>
          <p:cNvSpPr/>
          <p:nvPr/>
        </p:nvSpPr>
        <p:spPr>
          <a:xfrm>
            <a:off x="535442" y="840864"/>
            <a:ext cx="8191700" cy="347712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| Derivada de uma função num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61344" y="1232436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 um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respetivo domínio,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taxa instantânea de variação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limite seguinte: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1232436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575157" y="2302227"/>
                <a:ext cx="1993687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157" y="2302227"/>
                <a:ext cx="1993687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3" y="2925131"/>
                <a:ext cx="803278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Quando este existe e é finito,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derivada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1" dirty="0">
                            <a:solidFill>
                              <a:srgbClr val="05AAB0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925131"/>
                <a:ext cx="8032780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3" y="3741052"/>
                <a:ext cx="80547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diz-se </a:t>
                </a:r>
                <a:r>
                  <a:rPr lang="pt-PT" b="1" dirty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derivável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ou </a:t>
                </a:r>
                <a:r>
                  <a:rPr lang="pt-PT" b="1" dirty="0" err="1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741052"/>
                <a:ext cx="8054792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3" y="4727315"/>
                <a:ext cx="8049289" cy="9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6238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PT" dirty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727315"/>
                <a:ext cx="8049289" cy="9692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6"/>
          <p:cNvSpPr/>
          <p:nvPr/>
        </p:nvSpPr>
        <p:spPr>
          <a:xfrm>
            <a:off x="661344" y="453234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35442" y="4504000"/>
            <a:ext cx="8191700" cy="1192556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7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8" grpId="0"/>
      <p:bldP spid="3" grpId="0"/>
      <p:bldP spid="5" grpId="0"/>
      <p:bldP spid="7" grpId="0"/>
      <p:bldP spid="21" grpId="0"/>
      <p:bldP spid="26" grpId="0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de otimização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83355" y="2954498"/>
            <a:ext cx="8049289" cy="1613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um modelo matemático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 – Certifica-te de que identificaste e interpretaste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corretamente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o problema. Escolhe as variáveis e estabelece relações entre elas. Limita os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domínios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das variáveis àqueles para os quais o problema faz sentido.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ângulo 23"/>
          <p:cNvSpPr/>
          <p:nvPr/>
        </p:nvSpPr>
        <p:spPr>
          <a:xfrm>
            <a:off x="677854" y="4557886"/>
            <a:ext cx="8049288" cy="828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Aplicar métodos de redução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– Verifica se é possível eliminar variáveis por substituição. </a:t>
            </a:r>
          </a:p>
        </p:txBody>
      </p:sp>
      <p:sp>
        <p:nvSpPr>
          <p:cNvPr id="45" name="Rectângulo 23"/>
          <p:cNvSpPr/>
          <p:nvPr/>
        </p:nvSpPr>
        <p:spPr>
          <a:xfrm>
            <a:off x="677854" y="5376443"/>
            <a:ext cx="804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Resolver o problema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– Resolve o problema usando as técnicas de cálculo. </a:t>
            </a:r>
          </a:p>
        </p:txBody>
      </p:sp>
      <p:sp>
        <p:nvSpPr>
          <p:cNvPr id="46" name="Rectângulo 23"/>
          <p:cNvSpPr/>
          <p:nvPr/>
        </p:nvSpPr>
        <p:spPr>
          <a:xfrm>
            <a:off x="677854" y="5827977"/>
            <a:ext cx="804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Interpretar e validar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– Depois de resolveres o problema, verifica se a solução faz sentido.</a:t>
            </a:r>
          </a:p>
        </p:txBody>
      </p:sp>
      <p:sp>
        <p:nvSpPr>
          <p:cNvPr id="9" name="Rectângulo 23"/>
          <p:cNvSpPr/>
          <p:nvPr/>
        </p:nvSpPr>
        <p:spPr>
          <a:xfrm>
            <a:off x="672352" y="892266"/>
            <a:ext cx="8049288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Um método geral para resolver problemas de otimização envolve várias etapas, das quais destacamos: </a:t>
            </a:r>
          </a:p>
        </p:txBody>
      </p:sp>
      <p:sp>
        <p:nvSpPr>
          <p:cNvPr id="10" name="Rectângulo 23"/>
          <p:cNvSpPr/>
          <p:nvPr/>
        </p:nvSpPr>
        <p:spPr>
          <a:xfrm>
            <a:off x="677854" y="1764300"/>
            <a:ext cx="804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sz="1600" b="1" dirty="0">
                <a:solidFill>
                  <a:srgbClr val="05AAB0"/>
                </a:solidFill>
                <a:latin typeface="Arial" pitchFamily="34" charset="0"/>
                <a:cs typeface="Arial" pitchFamily="34" charset="0"/>
              </a:rPr>
              <a:t>Ler e pensar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– Deves ler o enunciado com atenção e pensar. Deves identificar aspetos essenciais do problema, questionar-te sobre se alguma técnica te parece mais apropriada, 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existem estimativas razoáveis para a resposta, … </a:t>
            </a:r>
          </a:p>
        </p:txBody>
      </p:sp>
    </p:spTree>
    <p:extLst>
      <p:ext uri="{BB962C8B-B14F-4D97-AF65-F5344CB8AC3E}">
        <p14:creationId xmlns:p14="http://schemas.microsoft.com/office/powerpoint/2010/main" val="20396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45" grpId="0"/>
      <p:bldP spid="46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83355" y="422058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en-US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23"/>
              <p:cNvSpPr/>
              <p:nvPr/>
            </p:nvSpPr>
            <p:spPr>
              <a:xfrm>
                <a:off x="672352" y="892266"/>
                <a:ext cx="4349814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fabrico de embalagens de cartão processa-se, numa dada fábrica, a partir de folhas quadradas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60 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𝑐𝑚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 lado, por recorte e dobragem, conforme ilustra a figura:</a:t>
                </a:r>
              </a:p>
            </p:txBody>
          </p:sp>
        </mc:Choice>
        <mc:Fallback xmlns="">
          <p:sp>
            <p:nvSpPr>
              <p:cNvPr id="9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92266"/>
                <a:ext cx="4349814" cy="2169825"/>
              </a:xfrm>
              <a:prstGeom prst="rect">
                <a:avLst/>
              </a:prstGeom>
              <a:blipFill rotWithShape="0">
                <a:blip r:embed="rId3"/>
                <a:stretch>
                  <a:fillRect l="-1120" r="-2101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2989108"/>
                <a:ext cx="434981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o valor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maximiza o volume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embalagem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calcula o volume máximo.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89108"/>
                <a:ext cx="434981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1120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393" y="800100"/>
            <a:ext cx="3438525" cy="3543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330115" y="4126075"/>
                <a:ext cx="849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60 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𝑐𝑚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115" y="4126075"/>
                <a:ext cx="84907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8213018" y="2387084"/>
                <a:ext cx="849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60 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itchFamily="34" charset="0"/>
                        </a:rPr>
                        <m:t>𝑐𝑚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18" y="2387084"/>
                <a:ext cx="84907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5389750" y="693532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50" y="693532"/>
                <a:ext cx="30877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7754628" y="693532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628" y="693532"/>
                <a:ext cx="30877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913677" y="3580100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77" y="3580100"/>
                <a:ext cx="30877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4913677" y="2143971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77" y="2143971"/>
                <a:ext cx="30877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83354" y="4625828"/>
                <a:ext cx="779056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base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embalagem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um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retângulo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dimensões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60–2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4" y="4625828"/>
                <a:ext cx="7790563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62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72352" y="5047595"/>
                <a:ext cx="78015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sua vez,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altura da caixa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47595"/>
                <a:ext cx="7801566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2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23696" y="5617774"/>
                <a:ext cx="2794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60−2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30−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96" y="5617774"/>
                <a:ext cx="2794932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747" r="-65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451727" y="5577951"/>
                <a:ext cx="3282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727" y="5577951"/>
                <a:ext cx="3282373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165731" y="5935738"/>
                <a:ext cx="2669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1800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120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731" y="5935738"/>
                <a:ext cx="2669384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636285" y="5941511"/>
                <a:ext cx="1874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0,30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285" y="5941511"/>
                <a:ext cx="187448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932" t="-11667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23696" y="6396797"/>
                <a:ext cx="33348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1800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96" y="6396797"/>
                <a:ext cx="333488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463" t="-4348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922374" y="6354045"/>
                <a:ext cx="24259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1800−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374" y="6354045"/>
                <a:ext cx="242598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17"/>
              <p:cNvSpPr/>
              <p:nvPr/>
            </p:nvSpPr>
            <p:spPr>
              <a:xfrm>
                <a:off x="6533918" y="3463223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918" y="3463223"/>
                <a:ext cx="308778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17"/>
              <p:cNvSpPr/>
              <p:nvPr/>
            </p:nvSpPr>
            <p:spPr>
              <a:xfrm>
                <a:off x="6579711" y="806428"/>
                <a:ext cx="3087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𝑦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1" y="806428"/>
                <a:ext cx="308778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5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2" grpId="0"/>
      <p:bldP spid="7" grpId="0"/>
      <p:bldP spid="8" grpId="0"/>
      <p:bldP spid="11" grpId="0"/>
      <p:bldP spid="17" grpId="0"/>
      <p:bldP spid="18" grpId="0"/>
      <p:bldP spid="19" grpId="0"/>
      <p:bldP spid="12" grpId="0"/>
      <p:bldP spid="14" grpId="0"/>
      <p:bldP spid="16" grpId="0"/>
      <p:bldP spid="20" grpId="0"/>
      <p:bldP spid="24" grpId="0"/>
      <p:bldP spid="21" grpId="0"/>
      <p:bldP spid="26" grpId="0"/>
      <p:bldP spid="27" grpId="0"/>
      <p:bldP spid="2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77853" y="96437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en-US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en-US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continuação</a:t>
            </a:r>
            <a:r>
              <a:rPr lang="en-US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737143" y="1520184"/>
                <a:ext cx="1008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43" y="1520184"/>
                <a:ext cx="1008096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061" t="-2174" r="-4848"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703423" y="1474017"/>
                <a:ext cx="2921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1800−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23" y="1474017"/>
                <a:ext cx="292131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703422" y="1965999"/>
                <a:ext cx="2536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+300=0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22" y="1965999"/>
                <a:ext cx="25365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128092" y="1768853"/>
                <a:ext cx="4209999" cy="605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−40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−40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1×300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92" y="1768853"/>
                <a:ext cx="4209999" cy="605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780385" y="2406157"/>
                <a:ext cx="2773067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600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00</m:t>
                              </m:r>
                            </m:e>
                          </m:rad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385" y="2406157"/>
                <a:ext cx="2773067" cy="5809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562562" y="2456666"/>
                <a:ext cx="157632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±2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62" y="2456666"/>
                <a:ext cx="1576329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148001" y="2606503"/>
                <a:ext cx="21764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=10  ∨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001" y="2606503"/>
                <a:ext cx="217643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401" r="-196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e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201141"/>
                  </p:ext>
                </p:extLst>
              </p:nvPr>
            </p:nvGraphicFramePr>
            <p:xfrm>
              <a:off x="1399735" y="3173123"/>
              <a:ext cx="6330017" cy="138550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648698"/>
                    <a:gridCol w="720000"/>
                    <a:gridCol w="1261319"/>
                    <a:gridCol w="720000"/>
                    <a:gridCol w="1260000"/>
                    <a:gridCol w="720000"/>
                  </a:tblGrid>
                  <a:tr h="3606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t-PT" sz="180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t-PT" sz="180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t-PT" sz="180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606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</a:t>
                          </a:r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pt-PT" sz="18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  <m:r>
                                <a:rPr lang="pt-PT" sz="18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</a:t>
                          </a:r>
                          <a:endParaRPr lang="pt-PT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610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Variação de </a:t>
                          </a:r>
                          <a14:m>
                            <m:oMath xmlns:m="http://schemas.openxmlformats.org/officeDocument/2006/math">
                              <m:r>
                                <a:rPr lang="pt-PT" sz="18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pt-PT" sz="1800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ela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6201141"/>
                  </p:ext>
                </p:extLst>
              </p:nvPr>
            </p:nvGraphicFramePr>
            <p:xfrm>
              <a:off x="1399735" y="3173123"/>
              <a:ext cx="6330017" cy="138550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1648698"/>
                    <a:gridCol w="720000"/>
                    <a:gridCol w="1261319"/>
                    <a:gridCol w="720000"/>
                    <a:gridCol w="1260000"/>
                    <a:gridCol w="720000"/>
                  </a:tblGrid>
                  <a:tr h="36224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52" t="-8475" r="-289259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233051" t="-8475" r="-561864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508475" t="-8475" r="-286441" b="-306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783898" t="-8475" r="-11017" b="-306780"/>
                          </a:stretch>
                        </a:blipFill>
                      </a:tcPr>
                    </a:tc>
                  </a:tr>
                  <a:tr h="36224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52" t="-106667" r="-289259" b="-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sz="1800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6102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l="-1852" t="-114815" r="-289259" b="-12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sz="1800" dirty="0"/>
                        </a:p>
                      </a:txBody>
                      <a:tcPr marL="87930" marR="87930" marT="43962" marB="43962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1" name="Conexão recta unidireccional 4"/>
          <p:cNvCxnSpPr/>
          <p:nvPr/>
        </p:nvCxnSpPr>
        <p:spPr>
          <a:xfrm>
            <a:off x="6086820" y="4106716"/>
            <a:ext cx="586839" cy="186497"/>
          </a:xfrm>
          <a:prstGeom prst="straightConnector1">
            <a:avLst/>
          </a:prstGeom>
          <a:ln w="19050">
            <a:solidFill>
              <a:srgbClr val="F4792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xão recta unidireccional 47"/>
          <p:cNvCxnSpPr/>
          <p:nvPr/>
        </p:nvCxnSpPr>
        <p:spPr>
          <a:xfrm flipV="1">
            <a:off x="4128092" y="4107237"/>
            <a:ext cx="565089" cy="268114"/>
          </a:xfrm>
          <a:prstGeom prst="straightConnector1">
            <a:avLst/>
          </a:prstGeom>
          <a:ln w="19050">
            <a:solidFill>
              <a:srgbClr val="F4792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6"/>
              <p:cNvSpPr/>
              <p:nvPr/>
            </p:nvSpPr>
            <p:spPr>
              <a:xfrm>
                <a:off x="4179513" y="354005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13" y="3540052"/>
                <a:ext cx="41069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7"/>
              <p:cNvSpPr/>
              <p:nvPr/>
            </p:nvSpPr>
            <p:spPr>
              <a:xfrm>
                <a:off x="5199646" y="354441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46" y="3544417"/>
                <a:ext cx="3658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8"/>
              <p:cNvSpPr/>
              <p:nvPr/>
            </p:nvSpPr>
            <p:spPr>
              <a:xfrm>
                <a:off x="6174895" y="354441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895" y="3544417"/>
                <a:ext cx="41069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12"/>
              <p:cNvSpPr/>
              <p:nvPr/>
            </p:nvSpPr>
            <p:spPr>
              <a:xfrm>
                <a:off x="5060108" y="3948906"/>
                <a:ext cx="64488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</m:oMath>
                  </m:oMathPara>
                </a14:m>
                <a:endParaRPr lang="pt-PT" b="1" dirty="0"/>
              </a:p>
              <a:p>
                <a:pPr algn="ctr"/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Máx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08" y="3948906"/>
                <a:ext cx="644881" cy="584775"/>
              </a:xfrm>
              <a:prstGeom prst="rect">
                <a:avLst/>
              </a:prstGeom>
              <a:blipFill rotWithShape="0">
                <a:blip r:embed="rId14"/>
                <a:stretch>
                  <a:fillRect r="-13208" b="-9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398680" y="4732472"/>
                <a:ext cx="4503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1800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−120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80" y="4732472"/>
                <a:ext cx="450315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726658" y="4777744"/>
                <a:ext cx="2636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=18000−12000+2000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658" y="4777744"/>
                <a:ext cx="2636939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62" r="-1848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2"/>
              <p:cNvSpPr/>
              <p:nvPr/>
            </p:nvSpPr>
            <p:spPr>
              <a:xfrm>
                <a:off x="3088359" y="3540052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59" y="3540052"/>
                <a:ext cx="66082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2"/>
              <p:cNvSpPr/>
              <p:nvPr/>
            </p:nvSpPr>
            <p:spPr>
              <a:xfrm>
                <a:off x="7055483" y="3544417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83" y="3544417"/>
                <a:ext cx="66082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163518" y="5077683"/>
                <a:ext cx="803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=8000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18" y="5077683"/>
                <a:ext cx="80310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3030" r="-6061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2"/>
              <p:cNvSpPr/>
              <p:nvPr/>
            </p:nvSpPr>
            <p:spPr>
              <a:xfrm>
                <a:off x="3093944" y="4015913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44" y="4015913"/>
                <a:ext cx="660822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2"/>
              <p:cNvSpPr/>
              <p:nvPr/>
            </p:nvSpPr>
            <p:spPr>
              <a:xfrm>
                <a:off x="7049347" y="4015913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47" y="4015913"/>
                <a:ext cx="66082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80622" y="5426741"/>
                <a:ext cx="8046520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volume da embalagem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máximo quando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e, nesse caso, o volume da caixa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𝟖𝟎𝟎𝟎</m:t>
                    </m:r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pt-PT" b="1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2" y="5426741"/>
                <a:ext cx="8046520" cy="932691"/>
              </a:xfrm>
              <a:prstGeom prst="rect">
                <a:avLst/>
              </a:prstGeom>
              <a:blipFill rotWithShape="0">
                <a:blip r:embed="rId22"/>
                <a:stretch>
                  <a:fillRect l="-682"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23" grpId="0"/>
      <p:bldP spid="3" grpId="0"/>
      <p:bldP spid="25" grpId="0"/>
      <p:bldP spid="28" grpId="0"/>
      <p:bldP spid="29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Estudo completo de funções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momento, pretende-se que sejas capaz de combinar todos os conceitos trabalhados acerca de funções, como é o caso do conceito de limite, de continuidade e de derivada, e que consigas esboçar o gráfico de uma função definida analiticamente.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ângulo 23"/>
          <p:cNvSpPr/>
          <p:nvPr/>
        </p:nvSpPr>
        <p:spPr>
          <a:xfrm>
            <a:off x="672352" y="2573894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itchFamily="34" charset="0"/>
                <a:cs typeface="Arial" pitchFamily="34" charset="0"/>
              </a:rPr>
              <a:t>Para realizares um estudo completo de uma função, deves determinar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: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23"/>
          <p:cNvSpPr/>
          <p:nvPr/>
        </p:nvSpPr>
        <p:spPr>
          <a:xfrm>
            <a:off x="677854" y="3016268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PT" dirty="0">
                <a:latin typeface="Arial" pitchFamily="34" charset="0"/>
                <a:cs typeface="Arial" pitchFamily="34" charset="0"/>
              </a:rPr>
              <a:t>respetivo domínio; </a:t>
            </a:r>
          </a:p>
        </p:txBody>
      </p:sp>
      <p:sp>
        <p:nvSpPr>
          <p:cNvPr id="8" name="Rectângulo 23"/>
          <p:cNvSpPr/>
          <p:nvPr/>
        </p:nvSpPr>
        <p:spPr>
          <a:xfrm>
            <a:off x="672352" y="3458642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sempre </a:t>
            </a:r>
            <a:r>
              <a:rPr lang="pt-PT" dirty="0">
                <a:latin typeface="Arial" pitchFamily="34" charset="0"/>
                <a:cs typeface="Arial" pitchFamily="34" charset="0"/>
              </a:rPr>
              <a:t>que possível, os zeros; </a:t>
            </a:r>
          </a:p>
        </p:txBody>
      </p:sp>
      <p:sp>
        <p:nvSpPr>
          <p:cNvPr id="9" name="Rectângulo 23"/>
          <p:cNvSpPr/>
          <p:nvPr/>
        </p:nvSpPr>
        <p:spPr>
          <a:xfrm>
            <a:off x="672352" y="3901016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PT" dirty="0">
                <a:latin typeface="Arial" pitchFamily="34" charset="0"/>
                <a:cs typeface="Arial" pitchFamily="34" charset="0"/>
              </a:rPr>
              <a:t>intervalos de monotonia, os extremos locais 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absolutos;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23"/>
          <p:cNvSpPr/>
          <p:nvPr/>
        </p:nvSpPr>
        <p:spPr>
          <a:xfrm>
            <a:off x="677854" y="4394686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PT" dirty="0">
                <a:latin typeface="Arial" pitchFamily="34" charset="0"/>
                <a:cs typeface="Arial" pitchFamily="34" charset="0"/>
              </a:rPr>
              <a:t>sentido das concavidades e os pontos de inflexão; </a:t>
            </a:r>
          </a:p>
        </p:txBody>
      </p:sp>
      <p:sp>
        <p:nvSpPr>
          <p:cNvPr id="11" name="Rectângulo 23"/>
          <p:cNvSpPr/>
          <p:nvPr/>
        </p:nvSpPr>
        <p:spPr>
          <a:xfrm>
            <a:off x="683356" y="4888356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PT" dirty="0">
                <a:latin typeface="Arial" pitchFamily="34" charset="0"/>
                <a:cs typeface="Arial" pitchFamily="34" charset="0"/>
              </a:rPr>
              <a:t>assíntotas ao respetivo gráfico. </a:t>
            </a:r>
          </a:p>
        </p:txBody>
      </p:sp>
      <p:sp>
        <p:nvSpPr>
          <p:cNvPr id="12" name="Rectângulo 23"/>
          <p:cNvSpPr/>
          <p:nvPr/>
        </p:nvSpPr>
        <p:spPr>
          <a:xfrm>
            <a:off x="683356" y="5382026"/>
            <a:ext cx="8049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Depois </a:t>
            </a:r>
            <a:r>
              <a:rPr lang="pt-PT" dirty="0">
                <a:latin typeface="Arial" pitchFamily="34" charset="0"/>
                <a:cs typeface="Arial" pitchFamily="34" charset="0"/>
              </a:rPr>
              <a:t>de realizado todo este trabalho deverás ser capaz de fazer um esboço do respetivo gráfico. </a:t>
            </a:r>
          </a:p>
        </p:txBody>
      </p:sp>
    </p:spTree>
    <p:extLst>
      <p:ext uri="{BB962C8B-B14F-4D97-AF65-F5344CB8AC3E}">
        <p14:creationId xmlns:p14="http://schemas.microsoft.com/office/powerpoint/2010/main" val="13379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23"/>
          <p:cNvSpPr/>
          <p:nvPr/>
        </p:nvSpPr>
        <p:spPr>
          <a:xfrm>
            <a:off x="672352" y="2152020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Domínio: </a:t>
            </a:r>
            <a:endParaRPr lang="pt-PT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23"/>
          <p:cNvSpPr/>
          <p:nvPr/>
        </p:nvSpPr>
        <p:spPr>
          <a:xfrm>
            <a:off x="672352" y="3310725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Zeros: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ângulo 23"/>
          <p:cNvSpPr/>
          <p:nvPr/>
        </p:nvSpPr>
        <p:spPr>
          <a:xfrm>
            <a:off x="683356" y="4237940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Intervalos </a:t>
            </a:r>
            <a:r>
              <a:rPr lang="pt-PT" dirty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monotonia e extremos </a:t>
            </a:r>
            <a:r>
              <a:rPr lang="pt-PT" dirty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locais e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absolutos:</a:t>
            </a:r>
            <a:endParaRPr lang="pt-PT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23"/>
              <p:cNvSpPr/>
              <p:nvPr/>
            </p:nvSpPr>
            <p:spPr>
              <a:xfrm>
                <a:off x="672352" y="2513076"/>
                <a:ext cx="8049289" cy="549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513076"/>
                <a:ext cx="8049289" cy="5495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404010" y="2626016"/>
                <a:ext cx="14166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−1,1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10" y="2626016"/>
                <a:ext cx="141660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83356" y="3035370"/>
                <a:ext cx="16429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3035370"/>
                <a:ext cx="164298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2041505" y="3035826"/>
                <a:ext cx="1149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505" y="3035826"/>
                <a:ext cx="114941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072228" y="3076032"/>
                <a:ext cx="2093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=−1  ∨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28" y="3076032"/>
                <a:ext cx="209307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458" r="-233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683356" y="3776914"/>
                <a:ext cx="8049288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3776914"/>
                <a:ext cx="8049288" cy="4154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1892226" y="3730748"/>
                <a:ext cx="1668790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226" y="3730748"/>
                <a:ext cx="1668790" cy="5666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386211" y="3827454"/>
                <a:ext cx="2621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∧  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211" y="3827454"/>
                <a:ext cx="262155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847020" y="3829373"/>
                <a:ext cx="1100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20" y="3829373"/>
                <a:ext cx="110055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23"/>
              <p:cNvSpPr/>
              <p:nvPr/>
            </p:nvSpPr>
            <p:spPr>
              <a:xfrm>
                <a:off x="689655" y="4674871"/>
                <a:ext cx="8049288" cy="617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buClr>
                    <a:srgbClr val="F47929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5" y="4674871"/>
                <a:ext cx="8049288" cy="6172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3857960" y="4707626"/>
                <a:ext cx="1449115" cy="552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60" y="4707626"/>
                <a:ext cx="1449115" cy="55278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5139916" y="4696044"/>
                <a:ext cx="1317027" cy="552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916" y="4696044"/>
                <a:ext cx="1317027" cy="55278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219282" y="4700814"/>
                <a:ext cx="1130181" cy="552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82" y="4700814"/>
                <a:ext cx="1130181" cy="55278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7123437" y="4707626"/>
                <a:ext cx="1341778" cy="5527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37" y="4707626"/>
                <a:ext cx="1341778" cy="55278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89655" y="5272878"/>
                <a:ext cx="8031985" cy="403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−1,1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55" y="5272878"/>
                <a:ext cx="8031985" cy="403828"/>
              </a:xfrm>
              <a:prstGeom prst="rect">
                <a:avLst/>
              </a:prstGeom>
              <a:blipFill rotWithShape="0">
                <a:blip r:embed="rId1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5642691"/>
                <a:ext cx="8049288" cy="975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)&lt;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Assim,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estritamente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decrescente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]–∞, 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]–1,1[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]1,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não tem extremos relativos.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42691"/>
                <a:ext cx="8049288" cy="975075"/>
              </a:xfrm>
              <a:prstGeom prst="rect">
                <a:avLst/>
              </a:prstGeom>
              <a:blipFill rotWithShape="0">
                <a:blip r:embed="rId20"/>
                <a:stretch>
                  <a:fillRect b="-4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6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4" grpId="0"/>
      <p:bldP spid="7" grpId="0"/>
      <p:bldP spid="8" grpId="0"/>
      <p:bldP spid="9" grpId="0"/>
      <p:bldP spid="2" grpId="0"/>
      <p:bldP spid="14" grpId="0"/>
      <p:bldP spid="3" grpId="0"/>
      <p:bldP spid="5" grpId="0"/>
      <p:bldP spid="16" grpId="0"/>
      <p:bldP spid="18" grpId="0"/>
      <p:bldP spid="19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23"/>
              <p:cNvSpPr/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Sentido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das concavidades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pontos de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inflexão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3"/>
              <p:cNvSpPr/>
              <p:nvPr/>
            </p:nvSpPr>
            <p:spPr>
              <a:xfrm>
                <a:off x="677853" y="2516859"/>
                <a:ext cx="8049288" cy="79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buClr>
                    <a:srgbClr val="F47929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pt-PT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pt-PT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pt-PT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516859"/>
                <a:ext cx="8049288" cy="7995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5150221" y="2658649"/>
                <a:ext cx="3620543" cy="610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2×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21" y="2658649"/>
                <a:ext cx="3620543" cy="6103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599276" y="3346724"/>
                <a:ext cx="3086101" cy="564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76" y="3346724"/>
                <a:ext cx="3086101" cy="5643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773326" y="3459608"/>
                <a:ext cx="35514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(colocando em evidência </a:t>
                </a:r>
                <a14:m>
                  <m:oMath xmlns:m="http://schemas.openxmlformats.org/officeDocument/2006/math"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1600" i="1">
                        <a:solidFill>
                          <a:srgbClr val="F4792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pt-PT" sz="1600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1600" i="1">
                                <a:solidFill>
                                  <a:srgbClr val="F4792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sz="160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sz="160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sz="160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PT" sz="16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26" y="3459608"/>
                <a:ext cx="3551485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858" t="-5455" b="-2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606543" y="3942856"/>
                <a:ext cx="2181238" cy="564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543" y="3942856"/>
                <a:ext cx="2181238" cy="5643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586077" y="3948293"/>
                <a:ext cx="1613711" cy="564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77" y="3948293"/>
                <a:ext cx="1613711" cy="56432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000800" y="3952920"/>
                <a:ext cx="1280287" cy="564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800" y="3952920"/>
                <a:ext cx="1280287" cy="56432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23"/>
              <p:cNvSpPr/>
              <p:nvPr/>
            </p:nvSpPr>
            <p:spPr>
              <a:xfrm>
                <a:off x="668767" y="4603015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’’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7" y="4603015"/>
                <a:ext cx="8049288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056199" y="4638857"/>
                <a:ext cx="1590948" cy="471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⇔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199" y="4638857"/>
                <a:ext cx="1590948" cy="471989"/>
              </a:xfrm>
              <a:prstGeom prst="rect">
                <a:avLst/>
              </a:prstGeom>
              <a:blipFill rotWithShape="0">
                <a:blip r:embed="rId1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09553" y="4736351"/>
                <a:ext cx="37542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⇔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53" y="4736351"/>
                <a:ext cx="375429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789" t="-444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3709553" y="5143700"/>
                <a:ext cx="42728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  ∨ 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53" y="5143700"/>
                <a:ext cx="427283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571" t="-444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628871" y="5592563"/>
                <a:ext cx="45981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  ∨ 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−1  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71" y="5592563"/>
                <a:ext cx="4598118" cy="276999"/>
              </a:xfrm>
              <a:prstGeom prst="rect">
                <a:avLst/>
              </a:prstGeom>
              <a:blipFill rotWithShape="0">
                <a:blip r:embed="rId17"/>
                <a:stretch>
                  <a:fillRect t="-4348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haveta à direita 33"/>
          <p:cNvSpPr/>
          <p:nvPr/>
        </p:nvSpPr>
        <p:spPr>
          <a:xfrm rot="5400000">
            <a:off x="5388753" y="5433393"/>
            <a:ext cx="140351" cy="900000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4321437" y="6013644"/>
                <a:ext cx="2274982" cy="307777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condição impossível em </a:t>
                </a:r>
                <a14:m>
                  <m:oMath xmlns:m="http://schemas.openxmlformats.org/officeDocument/2006/math">
                    <m:r>
                      <a:rPr lang="pt-PT" sz="140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sz="1400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37" y="6013644"/>
                <a:ext cx="2274982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267" b="-16981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3709553" y="6397488"/>
                <a:ext cx="9158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553" y="6397488"/>
                <a:ext cx="91589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000" r="-533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0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28" grpId="0"/>
      <p:bldP spid="33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4" grpId="0" animBg="1"/>
      <p:bldP spid="43" grpId="0" animBg="1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23"/>
              <p:cNvSpPr/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Sentido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das concavidades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pontos de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inflexão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21065"/>
                  </p:ext>
                </p:extLst>
              </p:nvPr>
            </p:nvGraphicFramePr>
            <p:xfrm>
              <a:off x="683356" y="2782521"/>
              <a:ext cx="7734582" cy="28610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077503"/>
                    <a:gridCol w="900000"/>
                    <a:gridCol w="609013"/>
                    <a:gridCol w="1015020"/>
                    <a:gridCol w="609013"/>
                    <a:gridCol w="1015020"/>
                    <a:gridCol w="609013"/>
                    <a:gridCol w="900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 </m:t>
                                </m:r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PT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pt-PT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pt-PT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PT" b="1" i="1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pt-PT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PT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pt-PT" b="1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pt-PT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pt-PT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PT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Sinal </a:t>
                          </a: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′′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Sentido das concavidades do gráfico de </a:t>
                          </a:r>
                          <a14:m>
                            <m:oMath xmlns:m="http://schemas.openxmlformats.org/officeDocument/2006/math">
                              <m:r>
                                <a:rPr lang="pt-PT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pt-PT" b="1" dirty="0" smtClean="0">
                              <a:solidFill>
                                <a:schemeClr val="bg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 </a:t>
                          </a:r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521065"/>
                  </p:ext>
                </p:extLst>
              </p:nvPr>
            </p:nvGraphicFramePr>
            <p:xfrm>
              <a:off x="683356" y="2782521"/>
              <a:ext cx="7734582" cy="2861057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077503"/>
                    <a:gridCol w="900000"/>
                    <a:gridCol w="609013"/>
                    <a:gridCol w="1015020"/>
                    <a:gridCol w="609013"/>
                    <a:gridCol w="1015020"/>
                    <a:gridCol w="609013"/>
                    <a:gridCol w="900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6557" r="-275953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33108" t="-6557" r="-535811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497980" t="-6557" r="-701010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59000" t="-6557" r="-427000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25000" t="-6557" r="-161000" b="-6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760135" t="-6557" r="-8784" b="-69508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106557" r="-275953" b="-5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192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206557" r="-275953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462217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246053" r="-275953" b="-2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431148" r="-275953" b="-2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173" t="-216000" r="-27595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47929">
                            <a:alpha val="2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"/>
              <p:cNvSpPr/>
              <p:nvPr/>
            </p:nvSpPr>
            <p:spPr>
              <a:xfrm>
                <a:off x="3641893" y="3165613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93" y="3165613"/>
                <a:ext cx="66082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"/>
              <p:cNvSpPr/>
              <p:nvPr/>
            </p:nvSpPr>
            <p:spPr>
              <a:xfrm>
                <a:off x="6890500" y="3165613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00" y="3165613"/>
                <a:ext cx="66082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ângulo 2"/>
              <p:cNvSpPr/>
              <p:nvPr/>
            </p:nvSpPr>
            <p:spPr>
              <a:xfrm>
                <a:off x="3641893" y="3534945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93" y="3534945"/>
                <a:ext cx="66082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2"/>
              <p:cNvSpPr/>
              <p:nvPr/>
            </p:nvSpPr>
            <p:spPr>
              <a:xfrm>
                <a:off x="6890500" y="3534945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00" y="3534945"/>
                <a:ext cx="66082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2"/>
              <p:cNvSpPr/>
              <p:nvPr/>
            </p:nvSpPr>
            <p:spPr>
              <a:xfrm>
                <a:off x="3641893" y="3947188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93" y="3947188"/>
                <a:ext cx="66082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2"/>
              <p:cNvSpPr/>
              <p:nvPr/>
            </p:nvSpPr>
            <p:spPr>
              <a:xfrm>
                <a:off x="6890500" y="3947188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00" y="3947188"/>
                <a:ext cx="66082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2"/>
              <p:cNvSpPr/>
              <p:nvPr/>
            </p:nvSpPr>
            <p:spPr>
              <a:xfrm>
                <a:off x="3641549" y="4359096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549" y="4359096"/>
                <a:ext cx="66082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2"/>
              <p:cNvSpPr/>
              <p:nvPr/>
            </p:nvSpPr>
            <p:spPr>
              <a:xfrm>
                <a:off x="6890156" y="4359096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56" y="4359096"/>
                <a:ext cx="66082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2"/>
              <p:cNvSpPr/>
              <p:nvPr/>
            </p:nvSpPr>
            <p:spPr>
              <a:xfrm>
                <a:off x="3641893" y="4957965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893" y="4957965"/>
                <a:ext cx="66082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2"/>
              <p:cNvSpPr/>
              <p:nvPr/>
            </p:nvSpPr>
            <p:spPr>
              <a:xfrm>
                <a:off x="6890500" y="4957965"/>
                <a:ext cx="6608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𝑛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500" y="4957965"/>
                <a:ext cx="660822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2"/>
              <p:cNvSpPr/>
              <p:nvPr/>
            </p:nvSpPr>
            <p:spPr>
              <a:xfrm>
                <a:off x="5408094" y="316485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94" y="3164856"/>
                <a:ext cx="37702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ângulo 2"/>
              <p:cNvSpPr/>
              <p:nvPr/>
            </p:nvSpPr>
            <p:spPr>
              <a:xfrm>
                <a:off x="6180139" y="316485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39" y="3164856"/>
                <a:ext cx="421910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ângulo 2"/>
              <p:cNvSpPr/>
              <p:nvPr/>
            </p:nvSpPr>
            <p:spPr>
              <a:xfrm>
                <a:off x="7773675" y="3165613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75" y="3165613"/>
                <a:ext cx="42191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ângulo 2"/>
              <p:cNvSpPr/>
              <p:nvPr/>
            </p:nvSpPr>
            <p:spPr>
              <a:xfrm>
                <a:off x="3015686" y="3165402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86" y="3165402"/>
                <a:ext cx="421910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ângulo 2"/>
              <p:cNvSpPr/>
              <p:nvPr/>
            </p:nvSpPr>
            <p:spPr>
              <a:xfrm>
                <a:off x="4582328" y="3166159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28" y="3166159"/>
                <a:ext cx="421910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ângulo 2"/>
              <p:cNvSpPr/>
              <p:nvPr/>
            </p:nvSpPr>
            <p:spPr>
              <a:xfrm>
                <a:off x="6185178" y="3534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78" y="3534188"/>
                <a:ext cx="421910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ângulo 2"/>
              <p:cNvSpPr/>
              <p:nvPr/>
            </p:nvSpPr>
            <p:spPr>
              <a:xfrm>
                <a:off x="7769849" y="3534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49" y="3534188"/>
                <a:ext cx="421910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ângulo 2"/>
              <p:cNvSpPr/>
              <p:nvPr/>
            </p:nvSpPr>
            <p:spPr>
              <a:xfrm>
                <a:off x="5378714" y="3534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1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14" y="3534188"/>
                <a:ext cx="42191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ângulo 2"/>
              <p:cNvSpPr/>
              <p:nvPr/>
            </p:nvSpPr>
            <p:spPr>
              <a:xfrm>
                <a:off x="4572000" y="3534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34188"/>
                <a:ext cx="421910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ângulo 2"/>
              <p:cNvSpPr/>
              <p:nvPr/>
            </p:nvSpPr>
            <p:spPr>
              <a:xfrm>
                <a:off x="2995346" y="3534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46" y="3534188"/>
                <a:ext cx="42191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ângulo 2"/>
              <p:cNvSpPr/>
              <p:nvPr/>
            </p:nvSpPr>
            <p:spPr>
              <a:xfrm>
                <a:off x="2995346" y="3947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4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46" y="3947188"/>
                <a:ext cx="421910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ângulo 2"/>
              <p:cNvSpPr/>
              <p:nvPr/>
            </p:nvSpPr>
            <p:spPr>
              <a:xfrm>
                <a:off x="7769849" y="3947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5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49" y="3947188"/>
                <a:ext cx="421910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ângulo 2"/>
              <p:cNvSpPr/>
              <p:nvPr/>
            </p:nvSpPr>
            <p:spPr>
              <a:xfrm>
                <a:off x="4585303" y="3947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6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03" y="3947188"/>
                <a:ext cx="421910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ângulo 2"/>
              <p:cNvSpPr/>
              <p:nvPr/>
            </p:nvSpPr>
            <p:spPr>
              <a:xfrm>
                <a:off x="5408094" y="3947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94" y="3947188"/>
                <a:ext cx="421910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ângulo 2"/>
              <p:cNvSpPr/>
              <p:nvPr/>
            </p:nvSpPr>
            <p:spPr>
              <a:xfrm>
                <a:off x="6177461" y="3947188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8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61" y="3947188"/>
                <a:ext cx="421910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ângulo 2"/>
              <p:cNvSpPr/>
              <p:nvPr/>
            </p:nvSpPr>
            <p:spPr>
              <a:xfrm>
                <a:off x="2995346" y="4356231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46" y="4356231"/>
                <a:ext cx="421910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ângulo 2"/>
              <p:cNvSpPr/>
              <p:nvPr/>
            </p:nvSpPr>
            <p:spPr>
              <a:xfrm>
                <a:off x="6177461" y="4356231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461" y="4356231"/>
                <a:ext cx="421910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ângulo 2"/>
              <p:cNvSpPr/>
              <p:nvPr/>
            </p:nvSpPr>
            <p:spPr>
              <a:xfrm>
                <a:off x="4591256" y="435909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1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56" y="4359096"/>
                <a:ext cx="421910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ângulo 2"/>
              <p:cNvSpPr/>
              <p:nvPr/>
            </p:nvSpPr>
            <p:spPr>
              <a:xfrm>
                <a:off x="7773675" y="4359096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2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75" y="4359096"/>
                <a:ext cx="421910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ângulo 2"/>
              <p:cNvSpPr/>
              <p:nvPr/>
            </p:nvSpPr>
            <p:spPr>
              <a:xfrm>
                <a:off x="5412179" y="436118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79" y="4361189"/>
                <a:ext cx="377026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2987312" y="4839796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312" y="4839796"/>
                <a:ext cx="464871" cy="615553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ixaDeTexto 74"/>
              <p:cNvSpPr txBox="1"/>
              <p:nvPr/>
            </p:nvSpPr>
            <p:spPr>
              <a:xfrm>
                <a:off x="4564321" y="4829249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5" name="CaixaDeTexto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321" y="4829249"/>
                <a:ext cx="464871" cy="615553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ângulo 11"/>
              <p:cNvSpPr/>
              <p:nvPr/>
            </p:nvSpPr>
            <p:spPr>
              <a:xfrm>
                <a:off x="5291602" y="4870574"/>
                <a:ext cx="6281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PT" b="1" dirty="0" smtClean="0">
                  <a:solidFill>
                    <a:srgbClr val="F47929"/>
                  </a:solidFill>
                  <a:latin typeface="Arial" panose="020B0604020202020204" pitchFamily="34" charset="0"/>
                </a:endParaRPr>
              </a:p>
              <a:p>
                <a:pPr algn="ctr"/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P.I.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02" y="4870574"/>
                <a:ext cx="628101" cy="584775"/>
              </a:xfrm>
              <a:prstGeom prst="rect">
                <a:avLst/>
              </a:prstGeom>
              <a:blipFill rotWithShape="0">
                <a:blip r:embed="rId3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155664" y="4829574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64" y="4829574"/>
                <a:ext cx="464871" cy="615553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7746781" y="4831542"/>
                <a:ext cx="464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pt-PT" sz="40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781" y="4831542"/>
                <a:ext cx="464871" cy="615553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3245495" y="5757811"/>
                <a:ext cx="1454822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95" y="5757811"/>
                <a:ext cx="1454822" cy="520399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585370" y="5704837"/>
                <a:ext cx="77617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70" y="5704837"/>
                <a:ext cx="776174" cy="610936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59327" y="5897105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27" y="5897105"/>
                <a:ext cx="418384" cy="276999"/>
              </a:xfrm>
              <a:prstGeom prst="rect">
                <a:avLst/>
              </a:prstGeom>
              <a:blipFill rotWithShape="0">
                <a:blip r:embed="rId41"/>
                <a:stretch>
                  <a:fillRect l="-5882" r="-13235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9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23"/>
              <p:cNvSpPr/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Sentido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das concavidades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pontos de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inflexão do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23"/>
              <p:cNvSpPr/>
              <p:nvPr/>
            </p:nvSpPr>
            <p:spPr>
              <a:xfrm>
                <a:off x="677853" y="393743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Assíntotas </a:t>
                </a: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ao </a:t>
                </a: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937430"/>
                <a:ext cx="8049288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23"/>
              <p:cNvSpPr/>
              <p:nvPr/>
            </p:nvSpPr>
            <p:spPr>
              <a:xfrm>
                <a:off x="672349" y="4344931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contínua no seu domínio,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{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–1,1}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por se tratar de uma função racional. </a:t>
                </a:r>
              </a:p>
            </p:txBody>
          </p:sp>
        </mc:Choice>
        <mc:Fallback xmlns="">
          <p:sp>
            <p:nvSpPr>
              <p:cNvPr id="12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4344931"/>
                <a:ext cx="8049288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2593328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gráfico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a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concavidade voltada para baixo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]0,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tem a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concavidade voltada para cima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1,0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]1,+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∞[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593328"/>
                <a:ext cx="8049289" cy="923330"/>
              </a:xfrm>
              <a:prstGeom prst="rect">
                <a:avLst/>
              </a:prstGeom>
              <a:blipFill rotWithShape="0"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3356" y="346287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ponto de coordenadas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(0,0)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ponto de inflexão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gráfico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3462870"/>
                <a:ext cx="8049289" cy="507831"/>
              </a:xfrm>
              <a:prstGeom prst="rect">
                <a:avLst/>
              </a:prstGeom>
              <a:blipFill rotWithShape="0">
                <a:blip r:embed="rId9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83355" y="5146310"/>
                <a:ext cx="8038281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só 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candidatas a assíntotas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verticais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5" y="5146310"/>
                <a:ext cx="8038281" cy="872034"/>
              </a:xfrm>
              <a:prstGeom prst="rect">
                <a:avLst/>
              </a:prstGeom>
              <a:blipFill rotWithShape="0">
                <a:blip r:embed="rId10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6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9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23"/>
              <p:cNvSpPr/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Assíntotas ao gráfico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2" y="2659138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2659138"/>
                <a:ext cx="8049289" cy="4603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873934" y="2566601"/>
                <a:ext cx="161454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34" y="2566601"/>
                <a:ext cx="1614545" cy="5666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3278028" y="2507196"/>
                <a:ext cx="73443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28" y="2507196"/>
                <a:ext cx="734432" cy="6127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851548" y="2566130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548" y="2566130"/>
                <a:ext cx="843501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83356" y="3269295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3269295"/>
                <a:ext cx="8049289" cy="4603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879438" y="3176758"/>
                <a:ext cx="161454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8" y="3176758"/>
                <a:ext cx="1614545" cy="56669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283532" y="3117353"/>
                <a:ext cx="73443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532" y="3117353"/>
                <a:ext cx="734432" cy="612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857052" y="3176287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52" y="3176287"/>
                <a:ext cx="843501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83356" y="3847803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3847803"/>
                <a:ext cx="8049289" cy="4603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987014" y="3755266"/>
                <a:ext cx="172162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14" y="3755266"/>
                <a:ext cx="1721625" cy="56669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539025" y="3695861"/>
                <a:ext cx="7761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25" y="3695861"/>
                <a:ext cx="776174" cy="6127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4112545" y="3754795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545" y="3754795"/>
                <a:ext cx="843501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88860" y="4457960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0" y="4457960"/>
                <a:ext cx="8049289" cy="46031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1992518" y="4365423"/>
                <a:ext cx="1721625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518" y="4365423"/>
                <a:ext cx="1721625" cy="56669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544529" y="4306018"/>
                <a:ext cx="7761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529" y="4306018"/>
                <a:ext cx="776174" cy="6127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118049" y="4364952"/>
                <a:ext cx="84350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∞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49" y="4364952"/>
                <a:ext cx="843501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haveta à direita 4"/>
          <p:cNvSpPr/>
          <p:nvPr/>
        </p:nvSpPr>
        <p:spPr>
          <a:xfrm>
            <a:off x="4898077" y="2507196"/>
            <a:ext cx="338951" cy="2365587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309105" y="3083953"/>
                <a:ext cx="3426640" cy="1200329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Conclui-se assim que as retas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as únicas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assíntotas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verticais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gráfico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05" y="3083953"/>
                <a:ext cx="3426640" cy="1200329"/>
              </a:xfrm>
              <a:prstGeom prst="rect">
                <a:avLst/>
              </a:prstGeom>
              <a:blipFill rotWithShape="0">
                <a:blip r:embed="rId22"/>
                <a:stretch>
                  <a:fillRect l="-1241" t="-2513" r="-2660" b="-6533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8860" y="5189103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0" y="5189103"/>
                <a:ext cx="8049289" cy="46031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952177" y="5096566"/>
                <a:ext cx="1682897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7" y="5096566"/>
                <a:ext cx="1682897" cy="56669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488479" y="4877884"/>
                <a:ext cx="1798056" cy="102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79" y="4877884"/>
                <a:ext cx="1798056" cy="102425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40"/>
              <p:cNvSpPr/>
              <p:nvPr/>
            </p:nvSpPr>
            <p:spPr>
              <a:xfrm>
                <a:off x="3433152" y="4903206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7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152" y="4903206"/>
                <a:ext cx="505202" cy="43774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5088305" y="4853031"/>
                <a:ext cx="1682897" cy="1033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05" y="4853031"/>
                <a:ext cx="1682897" cy="103374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725761" y="5067308"/>
                <a:ext cx="82234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61" y="5067308"/>
                <a:ext cx="822341" cy="52039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7535926" y="5217956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26" y="5217956"/>
                <a:ext cx="418384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88860" y="6151221"/>
                <a:ext cx="8049289" cy="460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60" y="6151221"/>
                <a:ext cx="8049289" cy="460319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952177" y="6058684"/>
                <a:ext cx="1682897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77" y="6058684"/>
                <a:ext cx="1682897" cy="56669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3488479" y="5840002"/>
                <a:ext cx="1798056" cy="1024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79" y="5840002"/>
                <a:ext cx="1798056" cy="102425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0"/>
              <p:cNvSpPr/>
              <p:nvPr/>
            </p:nvSpPr>
            <p:spPr>
              <a:xfrm>
                <a:off x="3433152" y="5865324"/>
                <a:ext cx="505202" cy="437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50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500" i="1" dirty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num>
                          <m:den>
                            <m:r>
                              <a:rPr lang="pt-PT" sz="1500" b="0" i="1" dirty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1500" dirty="0" smtClean="0">
                    <a:solidFill>
                      <a:srgbClr val="F47929"/>
                    </a:solidFill>
                  </a:rPr>
                  <a:t> </a:t>
                </a:r>
                <a:endParaRPr lang="pt-PT" sz="15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5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152" y="5865324"/>
                <a:ext cx="505202" cy="437749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5088305" y="5815149"/>
                <a:ext cx="1682897" cy="1033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lim</m:t>
                          </m:r>
                        </m:e>
                        <m:lim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05" y="5815149"/>
                <a:ext cx="1682897" cy="103374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725761" y="6029426"/>
                <a:ext cx="82234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61" y="6029426"/>
                <a:ext cx="822341" cy="520399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7535926" y="6180074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926" y="6180074"/>
                <a:ext cx="418384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5" grpId="0" animBg="1"/>
      <p:bldP spid="7" grpId="0" animBg="1"/>
      <p:bldP spid="32" grpId="0"/>
      <p:bldP spid="33" grpId="0"/>
      <p:bldP spid="36" grpId="0"/>
      <p:bldP spid="37" grpId="0"/>
      <p:bldP spid="38" grpId="0"/>
      <p:bldP spid="31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Estuda e esboça o gráfico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definida por: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ângulo 23"/>
          <p:cNvSpPr/>
          <p:nvPr/>
        </p:nvSpPr>
        <p:spPr>
          <a:xfrm>
            <a:off x="683356" y="1725813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23"/>
              <p:cNvSpPr/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Assíntotas ao gráfico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0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172180"/>
                <a:ext cx="8049288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99" y="1364862"/>
                <a:ext cx="1457002" cy="4743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83356" y="2575583"/>
                <a:ext cx="80437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Conclui-se assim que a reta de equação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assíntota horizontal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ao gráfico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quando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⟶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2575583"/>
                <a:ext cx="8043786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23"/>
              <p:cNvSpPr/>
              <p:nvPr/>
            </p:nvSpPr>
            <p:spPr>
              <a:xfrm>
                <a:off x="677853" y="3498913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Representação gráfica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pt-PT" dirty="0">
                  <a:solidFill>
                    <a:srgbClr val="F4792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498913"/>
                <a:ext cx="8049288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88857" y="3909476"/>
                <a:ext cx="5307827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o estudo analítico que acabámos de efetuar, conseguimos esboçar o gráfico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função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57" y="3909476"/>
                <a:ext cx="5307827" cy="1338828"/>
              </a:xfrm>
              <a:prstGeom prst="rect">
                <a:avLst/>
              </a:prstGeom>
              <a:blipFill rotWithShape="0">
                <a:blip r:embed="rId8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709" y="3888925"/>
            <a:ext cx="2379155" cy="2181987"/>
          </a:xfrm>
          <a:prstGeom prst="rect">
            <a:avLst/>
          </a:prstGeom>
        </p:spPr>
      </p:pic>
      <p:sp>
        <p:nvSpPr>
          <p:cNvPr id="51" name="Arredondar Retângulo de Canto Diagonal 10"/>
          <p:cNvSpPr/>
          <p:nvPr/>
        </p:nvSpPr>
        <p:spPr>
          <a:xfrm>
            <a:off x="6060125" y="3653186"/>
            <a:ext cx="2672519" cy="2592869"/>
          </a:xfrm>
          <a:prstGeom prst="round2Diag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52" name="Picture 4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02" y="370930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  <p:bldP spid="50" grpId="0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Derivada de uma função num ponto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>
          <a:xfrm>
            <a:off x="661344" y="88074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5841" y="1755878"/>
                <a:ext cx="80547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Recorrendo à definição de derivada de uma função num ponto,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pretende-se determinar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r>
                      <a:rPr lang="pt-PT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41" y="1755878"/>
                <a:ext cx="8054792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81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1345" y="1296515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                       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296515"/>
                <a:ext cx="8049288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186197" y="1223401"/>
                <a:ext cx="1631280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−4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</a:rPr>
                            <m:t>−2 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97" y="1223401"/>
                <a:ext cx="1631280" cy="6117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"/>
              <p:cNvSpPr/>
              <p:nvPr/>
            </p:nvSpPr>
            <p:spPr>
              <a:xfrm>
                <a:off x="672352" y="2846505"/>
                <a:ext cx="1985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4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846505"/>
                <a:ext cx="198596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20"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2"/>
              <p:cNvSpPr/>
              <p:nvPr/>
            </p:nvSpPr>
            <p:spPr>
              <a:xfrm>
                <a:off x="1268637" y="3619339"/>
                <a:ext cx="1981346" cy="514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</a:rPr>
                              <m:t>−24</m:t>
                            </m:r>
                          </m:num>
                          <m:den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7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37" y="3619339"/>
                <a:ext cx="1981346" cy="514115"/>
              </a:xfrm>
              <a:prstGeom prst="rect">
                <a:avLst/>
              </a:prstGeom>
              <a:blipFill rotWithShape="0">
                <a:blip r:embed="rId7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7"/>
              <p:cNvSpPr/>
              <p:nvPr/>
            </p:nvSpPr>
            <p:spPr>
              <a:xfrm>
                <a:off x="1269625" y="2770906"/>
                <a:ext cx="1670265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25" y="2770906"/>
                <a:ext cx="1670265" cy="528606"/>
              </a:xfrm>
              <a:prstGeom prst="rect">
                <a:avLst/>
              </a:prstGeom>
              <a:blipFill rotWithShape="0"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8"/>
              <p:cNvSpPr/>
              <p:nvPr/>
            </p:nvSpPr>
            <p:spPr>
              <a:xfrm>
                <a:off x="2721997" y="2675639"/>
                <a:ext cx="1619033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−4×3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3−2</m:t>
                                </m:r>
                              </m:den>
                            </m:f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4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997" y="2675639"/>
                <a:ext cx="1619033" cy="6238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9"/>
              <p:cNvSpPr/>
              <p:nvPr/>
            </p:nvSpPr>
            <p:spPr>
              <a:xfrm>
                <a:off x="4149392" y="2686254"/>
                <a:ext cx="1709250" cy="622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−12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92" y="2686254"/>
                <a:ext cx="1709250" cy="6227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ângulo 10"/>
              <p:cNvSpPr/>
              <p:nvPr/>
            </p:nvSpPr>
            <p:spPr>
              <a:xfrm>
                <a:off x="5658709" y="2675639"/>
                <a:ext cx="1776768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+12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−24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6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09" y="2675639"/>
                <a:ext cx="1776768" cy="6238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11"/>
              <p:cNvSpPr/>
              <p:nvPr/>
            </p:nvSpPr>
            <p:spPr>
              <a:xfrm>
                <a:off x="2835606" y="3594600"/>
                <a:ext cx="1782796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7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606" y="3594600"/>
                <a:ext cx="1782796" cy="533544"/>
              </a:xfrm>
              <a:prstGeom prst="rect">
                <a:avLst/>
              </a:prstGeom>
              <a:blipFill rotWithShape="0">
                <a:blip r:embed="rId1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ângulo 12"/>
              <p:cNvSpPr/>
              <p:nvPr/>
            </p:nvSpPr>
            <p:spPr>
              <a:xfrm>
                <a:off x="4414690" y="3621753"/>
                <a:ext cx="117949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</a:rPr>
                              <m:t>−2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8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690" y="3621753"/>
                <a:ext cx="1179490" cy="509178"/>
              </a:xfrm>
              <a:prstGeom prst="rect">
                <a:avLst/>
              </a:prstGeom>
              <a:blipFill rotWithShape="0">
                <a:blip r:embed="rId13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13"/>
              <p:cNvSpPr/>
              <p:nvPr/>
            </p:nvSpPr>
            <p:spPr>
              <a:xfrm>
                <a:off x="5390846" y="3627562"/>
                <a:ext cx="79220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3−2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39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846" y="3627562"/>
                <a:ext cx="792205" cy="485454"/>
              </a:xfrm>
              <a:prstGeom prst="rect">
                <a:avLst/>
              </a:prstGeom>
              <a:blipFill rotWithShape="0">
                <a:blip r:embed="rId1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ângulo 14"/>
              <p:cNvSpPr/>
              <p:nvPr/>
            </p:nvSpPr>
            <p:spPr>
              <a:xfrm>
                <a:off x="5989624" y="3685623"/>
                <a:ext cx="612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0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24" y="3685623"/>
                <a:ext cx="612667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43266" y="3346661"/>
                <a:ext cx="55521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sz="12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pt-PT" sz="1200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sz="1200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b="1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66" y="3346661"/>
                <a:ext cx="555217" cy="50731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ta 9"/>
          <p:cNvCxnSpPr/>
          <p:nvPr/>
        </p:nvCxnSpPr>
        <p:spPr>
          <a:xfrm flipV="1">
            <a:off x="3576918" y="3947379"/>
            <a:ext cx="376518" cy="91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/>
          <p:cNvCxnSpPr/>
          <p:nvPr/>
        </p:nvCxnSpPr>
        <p:spPr>
          <a:xfrm flipV="1">
            <a:off x="3890295" y="3695313"/>
            <a:ext cx="376518" cy="91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25" grpId="0"/>
      <p:bldP spid="2" grpId="0"/>
      <p:bldP spid="24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Aplicar a noção de derivada à cinemática do ponto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 a distância percorrida por um móvel, que 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desloca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num percurso linear, em função do tempo,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que: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885025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1663362"/>
                <a:ext cx="80437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taxa média de variação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é a velocidade média do móvel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663362"/>
                <a:ext cx="8043786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455" r="-113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ângulo 23"/>
          <p:cNvSpPr/>
          <p:nvPr/>
        </p:nvSpPr>
        <p:spPr>
          <a:xfrm>
            <a:off x="672351" y="2889177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672351" y="3291924"/>
            <a:ext cx="8038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partícula desloca-se sobre uma reta numérica cuja unidade é o metro.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3" y="2446247"/>
                <a:ext cx="8043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derivada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velocidade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móvel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446247"/>
                <a:ext cx="8043786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672351" y="3688970"/>
                <a:ext cx="8038285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abcissa (nessa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reta) da respetiva posição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em segundos, é dada por: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688970"/>
                <a:ext cx="8038285" cy="872034"/>
              </a:xfrm>
              <a:prstGeom prst="rect">
                <a:avLst/>
              </a:prstGeom>
              <a:blipFill rotWithShape="0">
                <a:blip r:embed="rId6"/>
                <a:stretch>
                  <a:fillRect l="-60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828225" y="4422504"/>
                <a:ext cx="1743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25" y="4422504"/>
                <a:ext cx="174304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797" t="-4348" r="-2448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0" y="4737984"/>
                <a:ext cx="805479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a velocidade média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4737984"/>
                <a:ext cx="8054791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5132264"/>
                <a:ext cx="805479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 a velocidade 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132264"/>
                <a:ext cx="8054791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3" y="5564239"/>
                <a:ext cx="805479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a partícula esteve em movimento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qual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velocidade máxima atingida? Qual é a aceleração da partícula nesse instante?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564239"/>
                <a:ext cx="8054791" cy="1338828"/>
              </a:xfrm>
              <a:prstGeom prst="rect">
                <a:avLst/>
              </a:prstGeom>
              <a:blipFill rotWithShape="0">
                <a:blip r:embed="rId10"/>
                <a:stretch>
                  <a:fillRect l="-454" r="-227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7"/>
          <p:cNvSpPr/>
          <p:nvPr/>
        </p:nvSpPr>
        <p:spPr>
          <a:xfrm>
            <a:off x="3828225" y="64764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Caderno de Apoio às Metas </a:t>
            </a:r>
            <a:r>
              <a:rPr lang="pt-P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Curriculares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, 12.º ano</a:t>
            </a:r>
          </a:p>
        </p:txBody>
      </p:sp>
    </p:spTree>
    <p:extLst>
      <p:ext uri="{BB962C8B-B14F-4D97-AF65-F5344CB8AC3E}">
        <p14:creationId xmlns:p14="http://schemas.microsoft.com/office/powerpoint/2010/main" val="297314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49" grpId="0"/>
      <p:bldP spid="50" grpId="0"/>
      <p:bldP spid="16" grpId="0"/>
      <p:bldP spid="17" grpId="0"/>
      <p:bldP spid="5" grpId="0"/>
      <p:bldP spid="7" grpId="0"/>
      <p:bldP spid="20" grpId="0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Aplicar a noção de derivada à cinemática do ponto</a:t>
            </a: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700480" y="1313799"/>
                <a:ext cx="1743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480" y="1313799"/>
                <a:ext cx="174304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97" t="-4444" r="-2797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7853" y="1595417"/>
                <a:ext cx="805479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a velocidade média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595417"/>
                <a:ext cx="8054791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3881487"/>
                <a:ext cx="805479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 a velocidade 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881487"/>
                <a:ext cx="8054791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"/>
              <p:cNvSpPr/>
              <p:nvPr/>
            </p:nvSpPr>
            <p:spPr>
              <a:xfrm>
                <a:off x="4448050" y="2281050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𝟐𝟖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8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050" y="2281050"/>
                <a:ext cx="7505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6"/>
              <p:cNvSpPr/>
              <p:nvPr/>
            </p:nvSpPr>
            <p:spPr>
              <a:xfrm>
                <a:off x="3501734" y="2133886"/>
                <a:ext cx="1135246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56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34" y="2133886"/>
                <a:ext cx="1135246" cy="6165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7"/>
              <p:cNvSpPr/>
              <p:nvPr/>
            </p:nvSpPr>
            <p:spPr>
              <a:xfrm>
                <a:off x="2029260" y="2117818"/>
                <a:ext cx="1652311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260" y="2117818"/>
                <a:ext cx="1652311" cy="6298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15"/>
              <p:cNvSpPr/>
              <p:nvPr/>
            </p:nvSpPr>
            <p:spPr>
              <a:xfrm>
                <a:off x="986118" y="2238076"/>
                <a:ext cx="1243866" cy="38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pt-PT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𝑣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.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0,</m:t>
                              </m:r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8" y="2238076"/>
                <a:ext cx="1243866" cy="3893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986118" y="2876455"/>
                <a:ext cx="2313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8" y="2876455"/>
                <a:ext cx="23135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11" t="-4444" r="-2111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199055" y="2834008"/>
                <a:ext cx="1531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55" y="2834008"/>
                <a:ext cx="153118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4530308" y="2834008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08" y="2834008"/>
                <a:ext cx="73129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986118" y="3269238"/>
                <a:ext cx="2313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18" y="3269238"/>
                <a:ext cx="231351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111" t="-4348" r="-2111" b="-239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199055" y="3226791"/>
                <a:ext cx="1402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55" y="3226791"/>
                <a:ext cx="140294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449626" y="3226791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626" y="3226791"/>
                <a:ext cx="60305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786970" y="2103248"/>
                <a:ext cx="2940172" cy="1200329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velocidade média da partícula entre os instantes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28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metros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segundo.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970" y="2103248"/>
                <a:ext cx="2940172" cy="1200329"/>
              </a:xfrm>
              <a:prstGeom prst="rect">
                <a:avLst/>
              </a:prstGeom>
              <a:blipFill rotWithShape="0">
                <a:blip r:embed="rId16"/>
                <a:stretch>
                  <a:fillRect l="-1443" t="-2010" r="-3093" b="-6533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em ângulos retos 9"/>
          <p:cNvCxnSpPr/>
          <p:nvPr/>
        </p:nvCxnSpPr>
        <p:spPr>
          <a:xfrm>
            <a:off x="5171682" y="2465716"/>
            <a:ext cx="588394" cy="237697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77853" y="4293044"/>
                <a:ext cx="805479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velocidade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4293044"/>
                <a:ext cx="8054791" cy="456535"/>
              </a:xfrm>
              <a:prstGeom prst="rect">
                <a:avLst/>
              </a:prstGeom>
              <a:blipFill rotWithShape="0"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112374" y="4811972"/>
                <a:ext cx="20504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+20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74" y="4811972"/>
                <a:ext cx="205043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3858" t="-6522" r="-2671" b="-347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043955" y="4765805"/>
                <a:ext cx="1232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955" y="4765805"/>
                <a:ext cx="123226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112374" y="5247978"/>
                <a:ext cx="560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74" y="5247978"/>
                <a:ext cx="560282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15217" t="-8889" b="-37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573738" y="5201811"/>
                <a:ext cx="1531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38" y="5201811"/>
                <a:ext cx="153118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963754" y="5207742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54" y="5207742"/>
                <a:ext cx="75052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4786747" y="4872587"/>
                <a:ext cx="3841573" cy="646331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velocidade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 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metros por segundo. </a:t>
                </a: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747" y="4872587"/>
                <a:ext cx="3841573" cy="646331"/>
              </a:xfrm>
              <a:prstGeom prst="rect">
                <a:avLst/>
              </a:prstGeom>
              <a:blipFill rotWithShape="0">
                <a:blip r:embed="rId23"/>
                <a:stretch>
                  <a:fillRect t="-3704" b="-12963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xão em ângulos retos 35"/>
          <p:cNvCxnSpPr/>
          <p:nvPr/>
        </p:nvCxnSpPr>
        <p:spPr>
          <a:xfrm flipV="1">
            <a:off x="3687386" y="5195753"/>
            <a:ext cx="1072467" cy="196655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7" grpId="0"/>
      <p:bldP spid="20" grpId="0"/>
      <p:bldP spid="18" grpId="0"/>
      <p:bldP spid="19" grpId="0"/>
      <p:bldP spid="23" grpId="0"/>
      <p:bldP spid="24" grpId="0"/>
      <p:bldP spid="25" grpId="0"/>
      <p:bldP spid="2" grpId="0"/>
      <p:bldP spid="26" grpId="0"/>
      <p:bldP spid="27" grpId="0"/>
      <p:bldP spid="28" grpId="0"/>
      <p:bldP spid="29" grpId="0"/>
      <p:bldP spid="3" grpId="0" animBg="1"/>
      <p:bldP spid="11" grpId="0"/>
      <p:bldP spid="30" grpId="0"/>
      <p:bldP spid="12" grpId="0"/>
      <p:bldP spid="32" grpId="0"/>
      <p:bldP spid="33" grpId="0"/>
      <p:bldP spid="34" grpId="0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Aplicar a noção de derivada à cinemática do ponto</a:t>
            </a: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itchFamily="34" charset="0"/>
                <a:cs typeface="Arial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700480" y="1313799"/>
                <a:ext cx="17430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480" y="1313799"/>
                <a:ext cx="174304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797" t="-4444" r="-2797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3" y="1624249"/>
                <a:ext cx="805479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a partícula esteve em movimento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qual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velocidade máxima atingida? Qual é a aceleração da partícula nesse instante? </a:t>
                </a: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624249"/>
                <a:ext cx="8054791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454" r="-227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287456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Pretende-se determinar a velocidade máxima entre os instantes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é, determinar o máximo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874565"/>
                <a:ext cx="8049289" cy="872034"/>
              </a:xfrm>
              <a:prstGeom prst="rect">
                <a:avLst/>
              </a:prstGeom>
              <a:blipFill rotWithShape="0">
                <a:blip r:embed="rId5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83355" y="370625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o efeito, determinemos a derivada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5" y="3706258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611671" y="3847355"/>
                <a:ext cx="1017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671" y="3847355"/>
                <a:ext cx="1017971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383" t="-8696" r="-4790" b="-347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3355" y="4104334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∈[0,8]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estritamente crescente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[0,8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5" y="4104334"/>
                <a:ext cx="8049289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83356" y="4526270"/>
                <a:ext cx="804378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(8)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o máximo no intervalo considerado, ou seja, a partícula atinge 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velocidade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máxima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6" y="4526270"/>
                <a:ext cx="8043786" cy="872034"/>
              </a:xfrm>
              <a:prstGeom prst="rect">
                <a:avLst/>
              </a:prstGeom>
              <a:blipFill rotWithShape="0">
                <a:blip r:embed="rId9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2" y="5681128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aceleração da partícula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igual à derivada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2" y="5681128"/>
                <a:ext cx="8049289" cy="872034"/>
              </a:xfrm>
              <a:prstGeom prst="rect">
                <a:avLst/>
              </a:prstGeom>
              <a:blipFill rotWithShape="0">
                <a:blip r:embed="rId10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1868976" y="6213068"/>
                <a:ext cx="10491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976" y="6213068"/>
                <a:ext cx="1049197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8721" t="-8696" r="-5233" b="-347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023208" y="6115878"/>
                <a:ext cx="3272260" cy="66999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aceleração da partícula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 igual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8 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208" y="6115878"/>
                <a:ext cx="3272260" cy="669992"/>
              </a:xfrm>
              <a:prstGeom prst="rect">
                <a:avLst/>
              </a:prstGeom>
              <a:blipFill rotWithShape="0">
                <a:blip r:embed="rId12"/>
                <a:stretch>
                  <a:fillRect l="-557" t="-3571" r="-2041" b="-8929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em ângulos retos 38"/>
          <p:cNvCxnSpPr/>
          <p:nvPr/>
        </p:nvCxnSpPr>
        <p:spPr>
          <a:xfrm>
            <a:off x="2918173" y="6389591"/>
            <a:ext cx="1072467" cy="47764"/>
          </a:xfrm>
          <a:prstGeom prst="bentConnector3">
            <a:avLst>
              <a:gd name="adj1" fmla="val 50001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1112374" y="5449683"/>
                <a:ext cx="5602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374" y="5449683"/>
                <a:ext cx="560282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5217" t="-8889" b="-37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573738" y="5403516"/>
                <a:ext cx="1531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38" y="5403516"/>
                <a:ext cx="153118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2963754" y="5409447"/>
                <a:ext cx="750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54" y="5409447"/>
                <a:ext cx="75052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5701097" y="5101186"/>
                <a:ext cx="2927223" cy="646331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velocidade máxima atingida é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84</m:t>
                    </m:r>
                  </m:oMath>
                </a14:m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097" y="5101186"/>
                <a:ext cx="2927223" cy="646331"/>
              </a:xfrm>
              <a:prstGeom prst="rect">
                <a:avLst/>
              </a:prstGeom>
              <a:blipFill rotWithShape="0">
                <a:blip r:embed="rId16"/>
                <a:stretch>
                  <a:fillRect t="-4630" r="-1245" b="-12963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xão em ângulos retos 45"/>
          <p:cNvCxnSpPr/>
          <p:nvPr/>
        </p:nvCxnSpPr>
        <p:spPr>
          <a:xfrm flipV="1">
            <a:off x="3659473" y="5449683"/>
            <a:ext cx="1983143" cy="144432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31" grpId="0"/>
      <p:bldP spid="37" grpId="0"/>
      <p:bldP spid="9" grpId="0"/>
      <p:bldP spid="14" grpId="0"/>
      <p:bldP spid="16" grpId="0"/>
      <p:bldP spid="38" grpId="0"/>
      <p:bldP spid="17" grpId="0" animBg="1"/>
      <p:bldP spid="42" grpId="0"/>
      <p:bldP spid="43" grpId="0"/>
      <p:bldP spid="44" grpId="0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6"/>
          <p:cNvSpPr txBox="1"/>
          <p:nvPr/>
        </p:nvSpPr>
        <p:spPr>
          <a:xfrm>
            <a:off x="677853" y="74664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Aplicar a noção de derivada à cinemática do ponto</a:t>
            </a:r>
          </a:p>
        </p:txBody>
      </p:sp>
      <p:sp>
        <p:nvSpPr>
          <p:cNvPr id="15" name="Rectangle 6"/>
          <p:cNvSpPr/>
          <p:nvPr/>
        </p:nvSpPr>
        <p:spPr>
          <a:xfrm>
            <a:off x="677853" y="88502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Formalizemos o conceito de aceleração presente no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anterior.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7853" y="1360447"/>
                <a:ext cx="804378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Fixemos um instante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origem das medidas de tempo, uma unidade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reta numérica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unidade de comprimento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um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⊂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vazio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reduzido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um ponto.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1360447"/>
                <a:ext cx="8043786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r="-833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7853" y="2718162"/>
                <a:ext cx="8043786" cy="1763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função posição de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se desloca na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durante um intervalo de tempo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dois instantes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aceleração média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intervalo de tempo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sSub>
                      <m:sSub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pt-PT" b="1" i="1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pt-PT" b="1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 unidade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p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taxa média de variação 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entre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718162"/>
                <a:ext cx="8043786" cy="1763688"/>
              </a:xfrm>
              <a:prstGeom prst="rect">
                <a:avLst/>
              </a:prstGeom>
              <a:blipFill rotWithShape="0">
                <a:blip r:embed="rId4"/>
                <a:stretch>
                  <a:fillRect l="-606" r="-152" b="-20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7853" y="5108117"/>
                <a:ext cx="8054791" cy="932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aceleração instantânea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instante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 unidade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  <m:r>
                      <a:rPr lang="pt-PT" b="1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pt-PT" b="1" i="1" dirty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</m:e>
                      <m:sup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derivada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segunda ordem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caso exista. </a:t>
                </a: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5108117"/>
                <a:ext cx="8054791" cy="932691"/>
              </a:xfrm>
              <a:prstGeom prst="rect">
                <a:avLst/>
              </a:prstGeom>
              <a:blipFill rotWithShape="0">
                <a:blip r:embed="rId5"/>
                <a:stretch>
                  <a:fillRect l="-605" b="-45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838562" y="4500737"/>
                <a:ext cx="1466876" cy="588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62" y="4500737"/>
                <a:ext cx="1466876" cy="5884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6" grpId="0"/>
      <p:bldP spid="20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0811" y="1761564"/>
            <a:ext cx="4222378" cy="33348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751086" y="5163671"/>
                <a:ext cx="1767279" cy="42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pt-PT" sz="26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pt-PT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sub>
                      </m:sSub>
                    </m:oMath>
                  </m:oMathPara>
                </a14:m>
                <a:endParaRPr lang="pt-PT" sz="2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6" y="5163671"/>
                <a:ext cx="1767279" cy="4283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0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751086" y="5163671"/>
                <a:ext cx="1767279" cy="428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pt-PT" sz="26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pt-PT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𝑄𝑅</m:t>
                          </m:r>
                        </m:sub>
                      </m:sSub>
                    </m:oMath>
                  </m:oMathPara>
                </a14:m>
                <a:endParaRPr lang="pt-PT" sz="2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086" y="5163671"/>
                <a:ext cx="1767279" cy="4283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4088" y="1815353"/>
            <a:ext cx="4235824" cy="32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359" y="820103"/>
            <a:ext cx="5689283" cy="52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Interpretação geométrica da taxa média de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variação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911205"/>
            <a:ext cx="8191700" cy="184011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996995"/>
                <a:ext cx="804928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respetivo domínio, tem-se que o declive da reta secante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nos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pontos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de coordenadas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respetivamente, é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igual à taxa média de variação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96995"/>
                <a:ext cx="8049289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6" r="-530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45" y="2940444"/>
            <a:ext cx="357191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515877" y="5898773"/>
                <a:ext cx="2112245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877" y="5898773"/>
                <a:ext cx="2112245" cy="6769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>
            <a:off x="2786045" y="5820444"/>
            <a:ext cx="3571910" cy="83357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38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>
              <a:buClr>
                <a:srgbClr val="6AA342"/>
              </a:buClr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Interpretação geométrica da derivada de uma função num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911205"/>
            <a:ext cx="8191700" cy="1508438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996995"/>
                <a:ext cx="8049289" cy="1372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 dado um referencial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ortonormado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a reta tangente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 coordenadas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a reta de declive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que passa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96995"/>
                <a:ext cx="8049289" cy="1372235"/>
              </a:xfrm>
              <a:prstGeom prst="rect">
                <a:avLst/>
              </a:prstGeom>
              <a:blipFill rotWithShape="0">
                <a:blip r:embed="rId3"/>
                <a:stretch>
                  <a:fillRect l="-606" r="-1211" b="-2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342894" y="5898773"/>
                <a:ext cx="2576796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894" y="5898773"/>
                <a:ext cx="2576796" cy="6769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arredondado 2"/>
          <p:cNvSpPr/>
          <p:nvPr/>
        </p:nvSpPr>
        <p:spPr>
          <a:xfrm>
            <a:off x="2786045" y="5820444"/>
            <a:ext cx="3571910" cy="83357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62" y="2497972"/>
            <a:ext cx="393827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003251" y="5397175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9" grpId="0"/>
      <p:bldP spid="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43624"/>
            <a:ext cx="847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7663" indent="-1617663">
              <a:buClr>
                <a:srgbClr val="6AA342"/>
              </a:buClr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Interpretação geométrica da derivada de uma função num 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/>
          <p:nvPr/>
        </p:nvSpPr>
        <p:spPr>
          <a:xfrm>
            <a:off x="661344" y="88074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661345" y="1296515"/>
                <a:ext cx="804928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De uma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de domínio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sabe-se que:</a:t>
                </a:r>
              </a:p>
              <a:p>
                <a:pPr>
                  <a:lnSpc>
                    <a:spcPct val="150000"/>
                  </a:lnSpc>
                </a:pP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5" y="1296515"/>
                <a:ext cx="804928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692864" y="1804346"/>
                <a:ext cx="3758272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=1</m:t>
                      </m:r>
                      <m:r>
                        <m:rPr>
                          <m:nor/>
                        </m:rPr>
                        <a:rPr lang="pt-PT" dirty="0"/>
                        <m:t>    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pt-PT" dirty="0"/>
                        <m:t>	</m:t>
                      </m:r>
                      <m:r>
                        <m:rPr>
                          <m:nor/>
                        </m:rPr>
                        <a:rPr lang="pt-PT" b="0" i="0" dirty="0" smtClean="0"/>
                        <m:t>    </m:t>
                      </m:r>
                      <m:r>
                        <m:rPr>
                          <m:nor/>
                        </m:rPr>
                        <a:rPr lang="pt-PT" dirty="0"/>
                        <m:t> 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den>
                          </m:f>
                        </m:e>
                      </m:func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864" y="1804346"/>
                <a:ext cx="3758272" cy="629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2393829"/>
                <a:ext cx="803828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Pretende-se escrever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uma equação reduzida da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tangente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de abcissa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393829"/>
                <a:ext cx="803828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72352" y="3355627"/>
                <a:ext cx="21005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pt-PT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55627"/>
                <a:ext cx="210056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39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"/>
              <p:cNvSpPr/>
              <p:nvPr/>
            </p:nvSpPr>
            <p:spPr>
              <a:xfrm>
                <a:off x="2151699" y="3268987"/>
                <a:ext cx="1670265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6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99" y="3268987"/>
                <a:ext cx="1670265" cy="528606"/>
              </a:xfrm>
              <a:prstGeom prst="rect">
                <a:avLst/>
              </a:prstGeom>
              <a:blipFill rotWithShape="0">
                <a:blip r:embed="rId7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1"/>
              <p:cNvSpPr/>
              <p:nvPr/>
            </p:nvSpPr>
            <p:spPr>
              <a:xfrm>
                <a:off x="3649210" y="3362692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210" y="3362692"/>
                <a:ext cx="6030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3791391"/>
                <a:ext cx="8038281" cy="976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Como o ponto de coordenadas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3,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i="1" dirty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3, 1</m:t>
                        </m:r>
                      </m:e>
                    </m:d>
                  </m:oMath>
                </a14:m>
                <a:r>
                  <a:rPr lang="pt-PT" dirty="0"/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pertence à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a equação reduzida da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 do tipo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=8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tem-se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que:</a:t>
                </a:r>
                <a:r>
                  <a:rPr lang="pt-PT" dirty="0">
                    <a:cs typeface="Arial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3791391"/>
                <a:ext cx="8038281" cy="976806"/>
              </a:xfrm>
              <a:prstGeom prst="rect">
                <a:avLst/>
              </a:prstGeom>
              <a:blipFill rotWithShape="0">
                <a:blip r:embed="rId9"/>
                <a:stretch>
                  <a:fillRect l="-455" b="-43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0"/>
              <p:cNvSpPr/>
              <p:nvPr/>
            </p:nvSpPr>
            <p:spPr>
              <a:xfrm>
                <a:off x="2387440" y="4757828"/>
                <a:ext cx="1597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=8×3+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440" y="4757828"/>
                <a:ext cx="159716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12"/>
              <p:cNvSpPr/>
              <p:nvPr/>
            </p:nvSpPr>
            <p:spPr>
              <a:xfrm>
                <a:off x="5376929" y="4751508"/>
                <a:ext cx="1401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⇔</m:t>
                      </m:r>
                      <m:r>
                        <a:rPr lang="pt-PT" b="0" i="1" smtClean="0">
                          <a:latin typeface="Cambria Math"/>
                        </a:rPr>
                        <m:t>𝑏</m:t>
                      </m:r>
                      <m:r>
                        <a:rPr lang="pt-PT" b="0" i="1" smtClean="0">
                          <a:latin typeface="Cambria Math"/>
                        </a:rPr>
                        <m:t>=−23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29" y="4751508"/>
                <a:ext cx="1401602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10"/>
              <p:cNvSpPr/>
              <p:nvPr/>
            </p:nvSpPr>
            <p:spPr>
              <a:xfrm>
                <a:off x="3821964" y="4751508"/>
                <a:ext cx="163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⇔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24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964" y="4751508"/>
                <a:ext cx="16324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61344" y="5133480"/>
                <a:ext cx="803828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𝒚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𝟖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−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𝟐𝟑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 uma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equação reduzida da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tangente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de abcissa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5133480"/>
                <a:ext cx="8038281" cy="923330"/>
              </a:xfrm>
              <a:prstGeom prst="rect">
                <a:avLst/>
              </a:prstGeom>
              <a:blipFill rotWithShape="0">
                <a:blip r:embed="rId13"/>
                <a:stretch>
                  <a:fillRect l="-607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84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15" grpId="0"/>
      <p:bldP spid="16" grpId="0"/>
      <p:bldP spid="18" grpId="0"/>
      <p:bldP spid="5" grpId="0"/>
      <p:bldP spid="20" grpId="0" animBg="1"/>
      <p:bldP spid="21" grpId="0" animBg="1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Revisões | Diferenciabilidade e continuidade num ponto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840866"/>
            <a:ext cx="8191700" cy="140996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278348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dado um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do respetivo domínio, 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77853" y="2856474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>
                <a:latin typeface="Arial" pitchFamily="34" charset="0"/>
                <a:cs typeface="Arial" pitchFamily="34" charset="0"/>
              </a:rPr>
              <a:t>Uma função pode ser contínua num ponto e não ser diferenciável nesse ponto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.</a:t>
            </a: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6"/>
          <p:cNvSpPr/>
          <p:nvPr/>
        </p:nvSpPr>
        <p:spPr>
          <a:xfrm>
            <a:off x="661344" y="2439158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5442" y="2410817"/>
            <a:ext cx="8191700" cy="2231523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661344" y="3674545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uma função não é contínua num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não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4" y="3674545"/>
                <a:ext cx="8049289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454" r="-1287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" grpId="0"/>
      <p:bldP spid="34" grpId="0"/>
      <p:bldP spid="3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Revisões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derivada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tângulo arredondado 23"/>
          <p:cNvSpPr/>
          <p:nvPr/>
        </p:nvSpPr>
        <p:spPr>
          <a:xfrm>
            <a:off x="535442" y="840866"/>
            <a:ext cx="8191700" cy="188413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66847" y="1278348"/>
                <a:ext cx="8049289" cy="140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itchFamily="34" charset="0"/>
                    <a:cs typeface="Arial" pitchFamily="34" charset="0"/>
                  </a:rPr>
                  <a:t>função derivada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05AAB0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função de domínio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={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a cada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valor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).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1405641"/>
              </a:xfrm>
              <a:prstGeom prst="rect">
                <a:avLst/>
              </a:prstGeom>
              <a:blipFill rotWithShape="0">
                <a:blip r:embed="rId3"/>
                <a:stretch>
                  <a:fillRect l="-606" r="-1136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7853" y="334884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Uma função real de variável real diz-se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b="1" dirty="0">
                    <a:solidFill>
                      <a:srgbClr val="F47929"/>
                    </a:solidFill>
                    <a:latin typeface="Arial" pitchFamily="34" charset="0"/>
                    <a:cs typeface="Arial" pitchFamily="34" charset="0"/>
                  </a:rPr>
                  <a:t> num conjunto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F47929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todos os pontos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348842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61344" y="293152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35" name="Retângulo arredondado 34"/>
          <p:cNvSpPr/>
          <p:nvPr/>
        </p:nvSpPr>
        <p:spPr>
          <a:xfrm>
            <a:off x="535442" y="2903185"/>
            <a:ext cx="8191700" cy="142271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79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22519</TotalTime>
  <Words>7803</Words>
  <Application>Microsoft Office PowerPoint</Application>
  <PresentationFormat>Apresentação no Ecrã (4:3)</PresentationFormat>
  <Paragraphs>671</Paragraphs>
  <Slides>46</Slides>
  <Notes>43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47" baseType="lpstr">
      <vt:lpstr>Tema do Office</vt:lpstr>
      <vt:lpstr>Derivada de segunda ordem, extremos, sentido das concavidades e pontos de inﬂexão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1072</cp:revision>
  <dcterms:created xsi:type="dcterms:W3CDTF">2015-12-10T15:13:19Z</dcterms:created>
  <dcterms:modified xsi:type="dcterms:W3CDTF">2017-07-21T10:55:10Z</dcterms:modified>
</cp:coreProperties>
</file>