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431" r:id="rId3"/>
    <p:sldId id="432" r:id="rId4"/>
    <p:sldId id="433" r:id="rId5"/>
    <p:sldId id="434" r:id="rId6"/>
    <p:sldId id="435" r:id="rId7"/>
    <p:sldId id="261" r:id="rId8"/>
    <p:sldId id="436" r:id="rId9"/>
    <p:sldId id="437" r:id="rId10"/>
    <p:sldId id="408" r:id="rId11"/>
    <p:sldId id="438" r:id="rId12"/>
    <p:sldId id="423" r:id="rId13"/>
    <p:sldId id="424" r:id="rId14"/>
    <p:sldId id="425" r:id="rId15"/>
    <p:sldId id="439" r:id="rId16"/>
    <p:sldId id="440" r:id="rId17"/>
    <p:sldId id="426" r:id="rId18"/>
    <p:sldId id="441" r:id="rId19"/>
    <p:sldId id="427" r:id="rId20"/>
    <p:sldId id="442" r:id="rId21"/>
    <p:sldId id="443" r:id="rId22"/>
    <p:sldId id="44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B7DEE8"/>
    <a:srgbClr val="BA051E"/>
    <a:srgbClr val="00B6B5"/>
    <a:srgbClr val="0D677A"/>
    <a:srgbClr val="6AA342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édio 4 - Destaqu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9" autoAdjust="0"/>
    <p:restoredTop sz="99291" autoAdjust="0"/>
  </p:normalViewPr>
  <p:slideViewPr>
    <p:cSldViewPr snapToGrid="0" snapToObjects="1">
      <p:cViewPr>
        <p:scale>
          <a:sx n="90" d="100"/>
          <a:sy n="90" d="100"/>
        </p:scale>
        <p:origin x="-1428" y="-180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21-07-2017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3734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38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24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450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19289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43570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8279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5007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18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15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845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6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4477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0428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090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6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2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5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>
                <a:solidFill>
                  <a:prstClr val="black"/>
                </a:solidFill>
              </a:rPr>
              <a:pPr/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5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688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86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3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0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20.png"/><Relationship Id="rId9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2.png"/><Relationship Id="rId7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7.png"/><Relationship Id="rId26" Type="http://schemas.openxmlformats.org/officeDocument/2006/relationships/image" Target="../media/image205.png"/><Relationship Id="rId3" Type="http://schemas.openxmlformats.org/officeDocument/2006/relationships/image" Target="../media/image183.png"/><Relationship Id="rId21" Type="http://schemas.openxmlformats.org/officeDocument/2006/relationships/image" Target="../media/image200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6.png"/><Relationship Id="rId25" Type="http://schemas.openxmlformats.org/officeDocument/2006/relationships/image" Target="../media/image20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40.png"/><Relationship Id="rId20" Type="http://schemas.openxmlformats.org/officeDocument/2006/relationships/image" Target="../media/image199.png"/><Relationship Id="rId29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3.png"/><Relationship Id="rId5" Type="http://schemas.openxmlformats.org/officeDocument/2006/relationships/image" Target="../media/image185.png"/><Relationship Id="rId23" Type="http://schemas.openxmlformats.org/officeDocument/2006/relationships/image" Target="../media/image202.png"/><Relationship Id="rId28" Type="http://schemas.openxmlformats.org/officeDocument/2006/relationships/image" Target="../media/image207.png"/><Relationship Id="rId10" Type="http://schemas.openxmlformats.org/officeDocument/2006/relationships/image" Target="../media/image190.png"/><Relationship Id="rId19" Type="http://schemas.openxmlformats.org/officeDocument/2006/relationships/image" Target="../media/image198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1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3" Type="http://schemas.openxmlformats.org/officeDocument/2006/relationships/image" Target="../media/image1960.png"/><Relationship Id="rId7" Type="http://schemas.openxmlformats.org/officeDocument/2006/relationships/image" Target="../media/image20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0.png"/><Relationship Id="rId5" Type="http://schemas.openxmlformats.org/officeDocument/2006/relationships/image" Target="../media/image211.png"/><Relationship Id="rId10" Type="http://schemas.openxmlformats.org/officeDocument/2006/relationships/image" Target="../media/image2100.png"/><Relationship Id="rId4" Type="http://schemas.openxmlformats.org/officeDocument/2006/relationships/image" Target="../media/image210.png"/><Relationship Id="rId9" Type="http://schemas.openxmlformats.org/officeDocument/2006/relationships/image" Target="../media/image1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12.png"/><Relationship Id="rId3" Type="http://schemas.openxmlformats.org/officeDocument/2006/relationships/image" Target="../media/image2110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0.png"/><Relationship Id="rId9" Type="http://schemas.openxmlformats.org/officeDocument/2006/relationships/image" Target="../media/image217.png"/><Relationship Id="rId14" Type="http://schemas.openxmlformats.org/officeDocument/2006/relationships/image" Target="../media/image2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3" Type="http://schemas.openxmlformats.org/officeDocument/2006/relationships/image" Target="../media/image2290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0.png"/><Relationship Id="rId11" Type="http://schemas.openxmlformats.org/officeDocument/2006/relationships/image" Target="../media/image238.png"/><Relationship Id="rId5" Type="http://schemas.openxmlformats.org/officeDocument/2006/relationships/image" Target="../media/image2310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4" Type="http://schemas.openxmlformats.org/officeDocument/2006/relationships/image" Target="../media/image233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290.png"/><Relationship Id="rId7" Type="http://schemas.openxmlformats.org/officeDocument/2006/relationships/image" Target="../media/image2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0.png"/><Relationship Id="rId10" Type="http://schemas.openxmlformats.org/officeDocument/2006/relationships/image" Target="../media/image250.png"/><Relationship Id="rId4" Type="http://schemas.openxmlformats.org/officeDocument/2006/relationships/image" Target="../media/image245.png"/><Relationship Id="rId9" Type="http://schemas.openxmlformats.org/officeDocument/2006/relationships/image" Target="../media/image2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55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Triângulo de Pascal e binómio de Newton</a:t>
            </a:r>
            <a:endParaRPr lang="en-US" sz="55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28395"/>
                <a:ext cx="82058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Considere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tal que a soma dos dois primeiros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 linha de ordem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triângulo de Pascal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28395"/>
                <a:ext cx="8205834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59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/>
          <p:nvPr/>
        </p:nvSpPr>
        <p:spPr>
          <a:xfrm>
            <a:off x="672352" y="1675726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/>
            </a:pP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o quarto elemento da linha seguinte?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77855" y="258022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7855" y="3009587"/>
                <a:ext cx="804378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primeiro elemento de uma linha é sempre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o segundo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logo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009587"/>
                <a:ext cx="8043786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49" y="209593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Quantos elementos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 linha de ordem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são inferiores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1000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?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2095935"/>
                <a:ext cx="8049289" cy="507831"/>
              </a:xfrm>
              <a:prstGeom prst="rect">
                <a:avLst/>
              </a:prstGeom>
              <a:blipFill rotWithShape="1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7855" y="3443341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 quarto elemento da linha seguinte 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21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   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443341"/>
                <a:ext cx="8049289" cy="456472"/>
              </a:xfrm>
              <a:prstGeom prst="rect">
                <a:avLst/>
              </a:prstGeom>
              <a:blipFill rotWithShape="1">
                <a:blip r:embed="rId6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57549" y="3552667"/>
                <a:ext cx="1037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𝟏𝟑𝟑𝟎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49" y="3552667"/>
                <a:ext cx="1037463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r="-4706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7855" y="4008772"/>
                <a:ext cx="8049289" cy="92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Como estamos a tratar da 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seus elementos são da forma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4008772"/>
                <a:ext cx="8049289" cy="925766"/>
              </a:xfrm>
              <a:prstGeom prst="rect">
                <a:avLst/>
              </a:prstGeom>
              <a:blipFill rotWithShape="1">
                <a:blip r:embed="rId8"/>
                <a:stretch>
                  <a:fillRect l="-454" b="-7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021969" y="4986155"/>
                <a:ext cx="30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69" y="4986155"/>
                <a:ext cx="307938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386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021969" y="5397806"/>
                <a:ext cx="30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69" y="5397806"/>
                <a:ext cx="307938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1386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01352" y="4986154"/>
                <a:ext cx="30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=190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52" y="4986154"/>
                <a:ext cx="307938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86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122546" y="5395753"/>
                <a:ext cx="30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</m:t>
                            </m:r>
                          </m:sup>
                        </m:s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=1140</m:t>
                    </m:r>
                  </m:oMath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546" y="5395753"/>
                <a:ext cx="3079383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188" t="-3279" b="-180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2345" y="582174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Apenas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os três primeiros e os três últimos elementos são menores 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Logo, são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os elementos dessa linha inferiores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5821742"/>
                <a:ext cx="8049289" cy="923330"/>
              </a:xfrm>
              <a:prstGeom prst="rect">
                <a:avLst/>
              </a:prstGeom>
              <a:blipFill rotWithShape="0">
                <a:blip r:embed="rId13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8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2" grpId="0"/>
      <p:bldP spid="2" grpId="0"/>
      <p:bldP spid="26" grpId="0"/>
      <p:bldP spid="28" grpId="0"/>
      <p:bldP spid="8" grpId="0"/>
      <p:bldP spid="29" grpId="0"/>
      <p:bldP spid="10" grpId="0"/>
      <p:bldP spid="30" grpId="0"/>
      <p:bldP spid="31" grpId="0"/>
      <p:bldP spid="3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soma dos dois primeiros elementos de uma linha do triângulo de Pascal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7855" y="2163367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672346" y="168576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3"/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Qual é o décimo elemento da linha anterior?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7855" y="2609627"/>
                <a:ext cx="8049289" cy="510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=20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então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elementos da linha anterior são da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forma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   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2609627"/>
                <a:ext cx="8049289" cy="510268"/>
              </a:xfrm>
              <a:prstGeom prst="rect">
                <a:avLst/>
              </a:prstGeom>
              <a:blipFill rotWithShape="1">
                <a:blip r:embed="rId4"/>
                <a:stretch>
                  <a:fillRect l="-454" b="-130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5154916" y="3243379"/>
                <a:ext cx="12266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𝟗𝟐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𝟑𝟕𝟖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916" y="3243379"/>
                <a:ext cx="122661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3483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72345" y="3138529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Desta forma, 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décimo elemento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138529"/>
                <a:ext cx="8049289" cy="456472"/>
              </a:xfrm>
              <a:prstGeom prst="rect">
                <a:avLst/>
              </a:prstGeom>
              <a:blipFill rotWithShape="1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69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8" grpId="0"/>
      <p:bldP spid="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soma de todos os elementos de uma certa linha do triângulo de Pascal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8192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Qual é 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quarto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 da linha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anterior?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1" y="2305064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soma de todos os elementos da linha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igual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pretende-se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descobrir o valor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8192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305064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7855" y="1771841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45" y="3253786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sup>
                    </m:sSup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=8192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253786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7855" y="3787009"/>
                <a:ext cx="8049289" cy="92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Como estamos a tratar da linha de ordem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os seus elementos são da forma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3787009"/>
                <a:ext cx="8049289" cy="925766"/>
              </a:xfrm>
              <a:prstGeom prst="rect">
                <a:avLst/>
              </a:prstGeom>
              <a:blipFill rotWithShape="1">
                <a:blip r:embed="rId6"/>
                <a:stretch>
                  <a:fillRect l="-606" b="-72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83365" y="4840887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quarto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 da linha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anterior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65" y="4840887"/>
                <a:ext cx="8049289" cy="456472"/>
              </a:xfrm>
              <a:prstGeom prst="rect">
                <a:avLst/>
              </a:prstGeom>
              <a:blipFill rotWithShape="1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5764159" y="4961891"/>
                <a:ext cx="899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𝟐𝟐𝟎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159" y="4961891"/>
                <a:ext cx="89960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5442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26" grpId="0"/>
      <p:bldP spid="27" grpId="0"/>
      <p:bldP spid="29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soma dos três últimos números de uma linha do triângulo de Pascal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291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Determina o terceiro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 da linha seguinte.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r="-30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672345" y="2180658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soma dos três últimos números de uma linha do triângulo de Pascal é igual à soma dos três primeiros.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72345" y="1785484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3026492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 primeiro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soma do segundo com o terceiro é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290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26492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672345" y="4137134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vez que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o terceiro elemento da linha seguinte, tem-se que o número pretendido é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𝟐𝟗𝟎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4137134"/>
                <a:ext cx="8049289" cy="872034"/>
              </a:xfrm>
              <a:prstGeom prst="rect">
                <a:avLst/>
              </a:prstGeom>
              <a:blipFill rotWithShape="1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532509" y="3560741"/>
                <a:ext cx="20140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=290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509" y="3560741"/>
                <a:ext cx="201407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813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227551" y="6054269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551" y="6054269"/>
                <a:ext cx="36580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3161049" y="6057366"/>
                <a:ext cx="856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49" y="6057366"/>
                <a:ext cx="85626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516905" y="6057366"/>
                <a:ext cx="861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05" y="6057366"/>
                <a:ext cx="86158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2785797" y="533608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797" y="5336083"/>
                <a:ext cx="36580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719295" y="5339180"/>
                <a:ext cx="6366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95" y="5339180"/>
                <a:ext cx="63664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5075151" y="5339180"/>
                <a:ext cx="641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151" y="5339180"/>
                <a:ext cx="64197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355146" y="5219722"/>
            <a:ext cx="2963755" cy="602054"/>
          </a:xfrm>
          <a:prstGeom prst="ellipse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em ângulos retos 7"/>
          <p:cNvCxnSpPr>
            <a:stCxn id="5" idx="6"/>
          </p:cNvCxnSpPr>
          <p:nvPr/>
        </p:nvCxnSpPr>
        <p:spPr>
          <a:xfrm flipV="1">
            <a:off x="6318901" y="5123111"/>
            <a:ext cx="573206" cy="397638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892107" y="4938444"/>
                <a:ext cx="651139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𝟐𝟗𝟎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107" y="4938444"/>
                <a:ext cx="65113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em ângulos retos 49"/>
          <p:cNvCxnSpPr>
            <a:stCxn id="55" idx="6"/>
            <a:endCxn id="9" idx="2"/>
          </p:cNvCxnSpPr>
          <p:nvPr/>
        </p:nvCxnSpPr>
        <p:spPr>
          <a:xfrm flipV="1">
            <a:off x="5672517" y="5307776"/>
            <a:ext cx="1545160" cy="926833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430482" y="5933582"/>
            <a:ext cx="1242035" cy="602054"/>
          </a:xfrm>
          <a:prstGeom prst="ellipse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67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2" grpId="0"/>
      <p:bldP spid="26" grpId="0"/>
      <p:bldP spid="34" grpId="0"/>
      <p:bldP spid="2" grpId="0"/>
      <p:bldP spid="38" grpId="0"/>
      <p:bldP spid="39" grpId="0"/>
      <p:bldP spid="40" grpId="0"/>
      <p:bldP spid="41" grpId="0"/>
      <p:bldP spid="42" grpId="0"/>
      <p:bldP spid="43" grpId="0"/>
      <p:bldP spid="5" grpId="0" animBg="1"/>
      <p:bldP spid="9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2352" y="895636"/>
            <a:ext cx="520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Quantos caminhos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existem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seguindo as linhas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quadrícula: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27" y="800100"/>
            <a:ext cx="2847414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1339" y="1789449"/>
                <a:ext cx="520187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liguem 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sem andar da direita para a esquerda nem de cima para baixo?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1789449"/>
                <a:ext cx="5201875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703" r="-1874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1339" y="3577074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vez que não é permitido andar da direita para a esquerda nem de cima para baixo, o trajeto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só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poderá ser feito andando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a direita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para cima.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3577074"/>
                <a:ext cx="8049289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454" r="-530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661339" y="3098760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1339" y="4886385"/>
                <a:ext cx="8038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trajeto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constituído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dez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troços, dos quais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a direita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cima.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4886385"/>
                <a:ext cx="8038276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1339" y="5780197"/>
                <a:ext cx="8038276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n.º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maneiras distintas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colocar seis deslocações para a direita e quatro para cima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dez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posições,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dado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5780197"/>
                <a:ext cx="8038276" cy="871970"/>
              </a:xfrm>
              <a:prstGeom prst="rect">
                <a:avLst/>
              </a:prstGeom>
              <a:blipFill rotWithShape="1">
                <a:blip r:embed="rId7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7034667" y="6298793"/>
                <a:ext cx="899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𝟐𝟏𝟎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667" y="6298793"/>
                <a:ext cx="899605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4730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14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" grpId="0"/>
      <p:bldP spid="26" grpId="0"/>
      <p:bldP spid="29" grpId="0"/>
      <p:bldP spid="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72352" y="895636"/>
            <a:ext cx="5201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47929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Quantos caminhos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existem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seguindo as linhas 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quadrícula: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227" y="800100"/>
            <a:ext cx="2847414" cy="18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1339" y="1789449"/>
                <a:ext cx="520187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liguem 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ponto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passando pelo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 andar da direita para a esquerda nem de cima para baixo?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1789449"/>
                <a:ext cx="5201875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703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tângulo 28"/>
          <p:cNvSpPr/>
          <p:nvPr/>
        </p:nvSpPr>
        <p:spPr>
          <a:xfrm>
            <a:off x="661339" y="3098760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1339" y="3629138"/>
                <a:ext cx="8038276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trajeto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constituído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troços, dos quais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a direita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cima.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3629138"/>
                <a:ext cx="8038276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45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1339" y="5520891"/>
                <a:ext cx="8038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número de caminhos diferentes para efetuar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trajeto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passando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igual 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×15=</m:t>
                    </m:r>
                    <m:r>
                      <a:rPr lang="pt-PT" b="1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𝟗𝟎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5520891"/>
                <a:ext cx="8038276" cy="923330"/>
              </a:xfrm>
              <a:prstGeom prst="rect">
                <a:avLst/>
              </a:prstGeom>
              <a:blipFill rotWithShape="0">
                <a:blip r:embed="rId6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386329" y="4108226"/>
                <a:ext cx="6238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329" y="4108226"/>
                <a:ext cx="62388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661339" y="4575015"/>
                <a:ext cx="80382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sua vez, o trajeto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constituído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troços, dos quais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quatro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a direita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são para cima. </a:t>
                </a: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39" y="4575015"/>
                <a:ext cx="8038276" cy="923330"/>
              </a:xfrm>
              <a:prstGeom prst="rect">
                <a:avLst/>
              </a:prstGeom>
              <a:blipFill rotWithShape="0">
                <a:blip r:embed="rId8"/>
                <a:stretch>
                  <a:fillRect r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eta para a direita 13"/>
          <p:cNvSpPr/>
          <p:nvPr/>
        </p:nvSpPr>
        <p:spPr>
          <a:xfrm>
            <a:off x="4786257" y="4146242"/>
            <a:ext cx="539057" cy="335832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264212" y="4095538"/>
                <a:ext cx="1285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212" y="4095538"/>
                <a:ext cx="1285865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7521022" y="5066571"/>
                <a:ext cx="7425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15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022" y="5066571"/>
                <a:ext cx="7425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387373" y="5049367"/>
                <a:ext cx="12858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373" y="5049367"/>
                <a:ext cx="1285865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eta para a direita 19"/>
          <p:cNvSpPr/>
          <p:nvPr/>
        </p:nvSpPr>
        <p:spPr>
          <a:xfrm>
            <a:off x="5931505" y="5100071"/>
            <a:ext cx="539057" cy="335832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86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/>
      <p:bldP spid="9" grpId="0"/>
      <p:bldP spid="31" grpId="0"/>
      <p:bldP spid="32" grpId="0"/>
      <p:bldP spid="13" grpId="0"/>
      <p:bldP spid="14" grpId="0" animBg="1"/>
      <p:bldP spid="2" grpId="0"/>
      <p:bldP spid="16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Binómio de Newton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Vejamos como obter o desenvolvimento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sem efetuar o produto dos polinómios. Pelo algoritmo da multiplicação de polinómios, tem-se que: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165867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658673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843210" y="1785861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10" y="1785861"/>
                <a:ext cx="60305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49" y="213114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9" y="2131147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843208" y="2252131"/>
                <a:ext cx="1014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08" y="2252131"/>
                <a:ext cx="101450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46" y="261379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6" y="2613794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843208" y="2718401"/>
                <a:ext cx="1895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08" y="2718401"/>
                <a:ext cx="1895262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0" y="3058579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3058579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843210" y="3650941"/>
                <a:ext cx="28695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10" y="3650941"/>
                <a:ext cx="2869503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1843210" y="3184671"/>
                <a:ext cx="2044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10" y="3184671"/>
                <a:ext cx="204472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1847039" y="4117211"/>
                <a:ext cx="40805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039" y="4117211"/>
                <a:ext cx="4080541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847665" y="4583481"/>
                <a:ext cx="27842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65" y="4583481"/>
                <a:ext cx="278422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6"/>
              <p:cNvSpPr/>
              <p:nvPr/>
            </p:nvSpPr>
            <p:spPr>
              <a:xfrm>
                <a:off x="672350" y="4917064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4917064"/>
                <a:ext cx="8049289" cy="507831"/>
              </a:xfrm>
              <a:prstGeom prst="rect">
                <a:avLst/>
              </a:prstGeom>
              <a:blipFill rotWithShape="0">
                <a:blip r:embed="rId15"/>
                <a:stretch>
                  <a:fillRect l="-454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1843210" y="5049751"/>
                <a:ext cx="2044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210" y="5049751"/>
                <a:ext cx="204472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1838289" y="5516021"/>
                <a:ext cx="37600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89" y="5516021"/>
                <a:ext cx="376000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1838289" y="5982291"/>
                <a:ext cx="5978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89" y="5982291"/>
                <a:ext cx="597849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1838289" y="6448562"/>
                <a:ext cx="36690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89" y="6448562"/>
                <a:ext cx="3669081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7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" grpId="0"/>
      <p:bldP spid="27" grpId="0"/>
      <p:bldP spid="29" grpId="0"/>
      <p:bldP spid="35" grpId="0"/>
      <p:bldP spid="36" grpId="0"/>
      <p:bldP spid="38" grpId="0"/>
      <p:bldP spid="39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Binómio de Newton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coeficientes do desenvolvimento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colocando as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potências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por ordem decrescente dos seus expoentes, são iguais aos elementos da 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triângulo de Pascal: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870927"/>
                <a:ext cx="8049289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4" y="2122787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2122787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51683" y="2235520"/>
                <a:ext cx="10839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83" y="2235520"/>
                <a:ext cx="108395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672352" y="268415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84155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551683" y="2753404"/>
                <a:ext cx="19781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83" y="2753404"/>
                <a:ext cx="1978170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3245523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45523"/>
                <a:ext cx="8049289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551683" y="3314772"/>
                <a:ext cx="2872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83" y="3314772"/>
                <a:ext cx="2872646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2" y="3806891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06891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1551683" y="3880433"/>
                <a:ext cx="37671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83" y="3880433"/>
                <a:ext cx="37671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6"/>
              <p:cNvSpPr/>
              <p:nvPr/>
            </p:nvSpPr>
            <p:spPr>
              <a:xfrm>
                <a:off x="672352" y="4368259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4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68259"/>
                <a:ext cx="8049289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1551683" y="4437508"/>
                <a:ext cx="4682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83" y="4437508"/>
                <a:ext cx="468243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0" name="Tabe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729590"/>
              </p:ext>
            </p:extLst>
          </p:nvPr>
        </p:nvGraphicFramePr>
        <p:xfrm>
          <a:off x="6075898" y="2222004"/>
          <a:ext cx="2945457" cy="26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73"/>
                <a:gridCol w="327273"/>
                <a:gridCol w="327273"/>
                <a:gridCol w="327273"/>
                <a:gridCol w="327273"/>
                <a:gridCol w="327273"/>
                <a:gridCol w="327273"/>
                <a:gridCol w="327273"/>
                <a:gridCol w="327273"/>
              </a:tblGrid>
              <a:tr h="532800"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00"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00"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00"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2800"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b="0" dirty="0">
                        <a:solidFill>
                          <a:srgbClr val="05AAB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"/>
              <p:cNvSpPr/>
              <p:nvPr/>
            </p:nvSpPr>
            <p:spPr>
              <a:xfrm>
                <a:off x="672350" y="4955253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Observa-se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ainda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os expoentes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variam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zero e os expoentes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variam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zero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sendo, em cada termo, a soma dos expoentes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igual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5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0" y="4955253"/>
                <a:ext cx="8049289" cy="1338828"/>
              </a:xfrm>
              <a:prstGeom prst="rect">
                <a:avLst/>
              </a:prstGeom>
              <a:blipFill rotWithShape="1">
                <a:blip r:embed="rId14"/>
                <a:stretch>
                  <a:fillRect l="-606" r="-151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365723" y="227542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723" y="2275426"/>
                <a:ext cx="36580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7045517" y="281084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517" y="2810844"/>
                <a:ext cx="36580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7688262" y="281272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262" y="2812721"/>
                <a:ext cx="36580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14001" y="3342735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001" y="3342735"/>
                <a:ext cx="365806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019778" y="334559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78" y="3345598"/>
                <a:ext cx="365806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373595" y="388329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95" y="3883296"/>
                <a:ext cx="365806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8349978" y="388043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78" y="3880433"/>
                <a:ext cx="36580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063916" y="443750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16" y="4437508"/>
                <a:ext cx="365806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8675895" y="443750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895" y="4437508"/>
                <a:ext cx="36580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7363717" y="334591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717" y="3345910"/>
                <a:ext cx="365806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7032817" y="388043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817" y="3880433"/>
                <a:ext cx="365806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7694646" y="388895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46" y="3888954"/>
                <a:ext cx="365806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03105" y="443750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05" y="4437508"/>
                <a:ext cx="365806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8019778" y="443750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778" y="4437508"/>
                <a:ext cx="365806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7359222" y="441237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222" y="4412373"/>
                <a:ext cx="365806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3" grpId="0"/>
      <p:bldP spid="27" grpId="0"/>
      <p:bldP spid="34" grpId="0"/>
      <p:bldP spid="35" grpId="0"/>
      <p:bldP spid="37" grpId="0"/>
      <p:bldP spid="38" grpId="0"/>
      <p:bldP spid="44" grpId="0"/>
      <p:bldP spid="45" grpId="0"/>
      <p:bldP spid="49" grpId="0"/>
      <p:bldP spid="51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4"/>
            <a:ext cx="8191700" cy="1830531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Binómio de Newton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Lucida Grande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𝑎</m:t>
                              </m:r>
                              <m:r>
                                <a:rPr lang="pt-PT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Lucida Grande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pt-PT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703668" y="1839093"/>
                <a:ext cx="2765614" cy="756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PT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68" y="1839093"/>
                <a:ext cx="2765614" cy="7564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1597643" y="1409703"/>
                <a:ext cx="60079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43" y="1409703"/>
                <a:ext cx="60079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636756" y="2073505"/>
                <a:ext cx="15607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sSub>
                      <m:sSubPr>
                        <m:ctrlPr>
                          <a:rPr lang="pt-PT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ℕ</m:t>
                        </m:r>
                      </m:e>
                      <m:sub>
                        <m:r>
                          <a:rPr lang="pt-PT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756" y="2073505"/>
                <a:ext cx="156074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516" t="-9836" r="-2344" b="-229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82068" y="357866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"/>
              <p:cNvSpPr/>
              <p:nvPr/>
            </p:nvSpPr>
            <p:spPr>
              <a:xfrm>
                <a:off x="682068" y="401423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desenvolvimento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+</m:t>
                            </m:r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termos. </a:t>
                </a:r>
              </a:p>
            </p:txBody>
          </p:sp>
        </mc:Choice>
        <mc:Fallback xmlns="">
          <p:sp>
            <p:nvSpPr>
              <p:cNvPr id="4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8" y="4014237"/>
                <a:ext cx="8049289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530"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"/>
              <p:cNvSpPr/>
              <p:nvPr/>
            </p:nvSpPr>
            <p:spPr>
              <a:xfrm>
                <a:off x="682068" y="4449813"/>
                <a:ext cx="8049289" cy="1025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Pode-se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obter 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desenvolvimento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−</m:t>
                            </m:r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escrevendo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esta expressão sob 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pt-PT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4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8" y="4449813"/>
                <a:ext cx="8049289" cy="1025024"/>
              </a:xfrm>
              <a:prstGeom prst="rect">
                <a:avLst/>
              </a:prstGeom>
              <a:blipFill rotWithShape="0">
                <a:blip r:embed="rId8"/>
                <a:stretch>
                  <a:fillRect l="-530" r="-303" b="-17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6"/>
              <p:cNvSpPr/>
              <p:nvPr/>
            </p:nvSpPr>
            <p:spPr>
              <a:xfrm>
                <a:off x="682068" y="5453879"/>
                <a:ext cx="8049289" cy="1294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Todos os termos do desenvolvimento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𝑎</m:t>
                            </m:r>
                            <m:r>
                              <a:rPr lang="pt-PT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Lucida Grande"/>
                              </a:rPr>
                              <m:t>+</m:t>
                            </m:r>
                            <m:r>
                              <a:rPr lang="pt-PT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Lucida Grande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pt-PT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podem ser obtidos da expressão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PT" i="1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designa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por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termo geral do </a:t>
                </a: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desenvolvimento </a:t>
                </a:r>
                <a:r>
                  <a:rPr lang="pt-PT" b="1" dirty="0">
                    <a:solidFill>
                      <a:srgbClr val="F47929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 binómio de Newton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68" y="5453879"/>
                <a:ext cx="8049289" cy="1294970"/>
              </a:xfrm>
              <a:prstGeom prst="rect">
                <a:avLst/>
              </a:prstGeom>
              <a:blipFill rotWithShape="1">
                <a:blip r:embed="rId9"/>
                <a:stretch>
                  <a:fillRect l="-530" b="-70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6847" y="2709352"/>
                <a:ext cx="7819605" cy="934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fórmula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permite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desenvolver qualquer potência natural de um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binómio. Assim, os números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sPre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os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coeficientes binomiais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09352"/>
                <a:ext cx="7819605" cy="934038"/>
              </a:xfrm>
              <a:prstGeom prst="rect">
                <a:avLst/>
              </a:prstGeom>
              <a:blipFill rotWithShape="0">
                <a:blip r:embed="rId10"/>
                <a:stretch>
                  <a:fillRect l="-624" b="-32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5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5" grpId="0"/>
      <p:bldP spid="25" grpId="0"/>
      <p:bldP spid="7" grpId="0"/>
      <p:bldP spid="35" grpId="0"/>
      <p:bldP spid="40" grpId="0"/>
      <p:bldP spid="41" grpId="0"/>
      <p:bldP spid="4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5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72345" y="8709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870927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72345" y="231056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45" y="133370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Desenvolve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1333708"/>
                <a:ext cx="80492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66834" y="5077698"/>
                <a:ext cx="8049289" cy="548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pt-PT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pt-PT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sPre>
                    <m:r>
                      <a:rPr lang="pt-PT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sPre>
                    <m:r>
                      <a:rPr lang="pt-PT" i="1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i="1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sPre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4" y="5077698"/>
                <a:ext cx="8049289" cy="548420"/>
              </a:xfrm>
              <a:prstGeom prst="rect">
                <a:avLst/>
              </a:prstGeom>
              <a:blipFill rotWithShape="0">
                <a:blip r:embed="rId5"/>
                <a:stretch>
                  <a:fillRect l="-454" b="-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2345" y="1847785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lphaLcParenR" startAt="2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Determina a soma dos seus coeficientes binomiais.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2345" y="273384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2733840"/>
                <a:ext cx="8049289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4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672345" y="3167305"/>
                <a:ext cx="8043779" cy="96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3167305"/>
                <a:ext cx="8043779" cy="9639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672353" y="4056857"/>
                <a:ext cx="80437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=16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+4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+6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4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×1+4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+1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056857"/>
                <a:ext cx="8043772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672354" y="4490321"/>
                <a:ext cx="8043770" cy="5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𝟏𝟔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sup>
                      </m:sSup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𝟑𝟐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𝟐𝟒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4490321"/>
                <a:ext cx="8043770" cy="5171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963027" y="5118287"/>
                <a:ext cx="226323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=1+4</m:t>
                      </m:r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+6+4+1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027" y="5118287"/>
                <a:ext cx="2263234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6046125" y="5118286"/>
                <a:ext cx="85907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125" y="5118286"/>
                <a:ext cx="859078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66834" y="5622380"/>
                <a:ext cx="669674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bserva que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sPre>
                    <m:r>
                      <a:rPr lang="pt-PT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sPre>
                    <m:r>
                      <a:rPr lang="pt-PT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sPre>
                    <m:r>
                      <a:rPr lang="pt-PT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sPre>
                    <m:r>
                      <a:rPr lang="pt-PT" b="0" i="1" smtClean="0">
                        <a:latin typeface="Cambria Math"/>
                      </a:rPr>
                      <m:t>+</m:t>
                    </m:r>
                    <m:sPre>
                      <m:sPre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PrePr>
                      <m:sub/>
                      <m:sup>
                        <m:r>
                          <a:rPr lang="pt-P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sPre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34" y="5622380"/>
                <a:ext cx="6696744" cy="507831"/>
              </a:xfrm>
              <a:prstGeom prst="rect">
                <a:avLst/>
              </a:prstGeom>
              <a:blipFill rotWithShape="0">
                <a:blip r:embed="rId12"/>
                <a:stretch>
                  <a:fillRect l="-728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5465973" y="5622379"/>
                <a:ext cx="859078" cy="456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973" y="5622379"/>
                <a:ext cx="859078" cy="456535"/>
              </a:xfrm>
              <a:prstGeom prst="rect">
                <a:avLst/>
              </a:prstGeom>
              <a:blipFill rotWithShape="1">
                <a:blip r:embed="rId1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ixaDeTexto 40"/>
              <p:cNvSpPr txBox="1"/>
              <p:nvPr/>
            </p:nvSpPr>
            <p:spPr>
              <a:xfrm>
                <a:off x="4914292" y="5622380"/>
                <a:ext cx="85907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92" y="5622380"/>
                <a:ext cx="859078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1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9" grpId="0"/>
      <p:bldP spid="31" grpId="0"/>
      <p:bldP spid="27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5"/>
            <a:ext cx="8191700" cy="135763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95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dois números naturais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p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951992"/>
              </a:xfrm>
              <a:prstGeom prst="rect">
                <a:avLst/>
              </a:prstGeom>
              <a:blipFill rotWithShape="1">
                <a:blip r:embed="rId3"/>
                <a:stretch>
                  <a:fillRect l="-606" b="-38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61347" y="2640666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números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naturais,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p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7" y="2640666"/>
                <a:ext cx="80547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77853" y="223034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77853" y="3062301"/>
                <a:ext cx="8054789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062301"/>
                <a:ext cx="8054789" cy="502702"/>
              </a:xfrm>
              <a:prstGeom prst="rect">
                <a:avLst/>
              </a:prstGeom>
              <a:blipFill rotWithShape="1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97643" y="3068348"/>
                <a:ext cx="151118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643" y="3068348"/>
                <a:ext cx="1511183" cy="657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66850" y="3727392"/>
                <a:ext cx="8054789" cy="50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0" y="3727392"/>
                <a:ext cx="8054789" cy="502702"/>
              </a:xfrm>
              <a:prstGeom prst="rect">
                <a:avLst/>
              </a:prstGeom>
              <a:blipFill rotWithShape="1">
                <a:blip r:embed="rId7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828686" y="3733439"/>
                <a:ext cx="2949846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−(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6" y="3733439"/>
                <a:ext cx="2949846" cy="6600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828686" y="4392483"/>
                <a:ext cx="2757486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6" y="4392483"/>
                <a:ext cx="2757486" cy="657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1828686" y="5050035"/>
                <a:ext cx="174041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6" y="5050035"/>
                <a:ext cx="1740413" cy="657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exão recta 8"/>
          <p:cNvCxnSpPr/>
          <p:nvPr/>
        </p:nvCxnSpPr>
        <p:spPr>
          <a:xfrm flipV="1">
            <a:off x="3247770" y="4784396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8"/>
          <p:cNvCxnSpPr/>
          <p:nvPr/>
        </p:nvCxnSpPr>
        <p:spPr>
          <a:xfrm flipV="1">
            <a:off x="3630223" y="4784396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828686" y="5706579"/>
                <a:ext cx="151118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6" y="5706579"/>
                <a:ext cx="1511183" cy="657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eta para a direita 36"/>
          <p:cNvSpPr/>
          <p:nvPr/>
        </p:nvSpPr>
        <p:spPr>
          <a:xfrm>
            <a:off x="3487029" y="5823397"/>
            <a:ext cx="876433" cy="424923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8" name="Retângulo arredondado 37"/>
          <p:cNvSpPr/>
          <p:nvPr/>
        </p:nvSpPr>
        <p:spPr>
          <a:xfrm>
            <a:off x="4510622" y="5707587"/>
            <a:ext cx="2203779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4639456" y="5841054"/>
                <a:ext cx="162550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456" y="5841054"/>
                <a:ext cx="1625509" cy="394210"/>
              </a:xfrm>
              <a:prstGeom prst="rect">
                <a:avLst/>
              </a:prstGeom>
              <a:blipFill rotWithShape="1"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7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2" grpId="0"/>
      <p:bldP spid="27" grpId="0"/>
      <p:bldP spid="20" grpId="0"/>
      <p:bldP spid="28" grpId="0"/>
      <p:bldP spid="3" grpId="0"/>
      <p:bldP spid="29" grpId="0"/>
      <p:bldP spid="30" grpId="0"/>
      <p:bldP spid="31" grpId="0"/>
      <p:bldP spid="32" grpId="0"/>
      <p:bldP spid="36" grpId="0"/>
      <p:bldP spid="37" grpId="0" animBg="1"/>
      <p:bldP spid="38" grpId="0" animBg="1"/>
      <p:bldP spid="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6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45" y="870927"/>
            <a:ext cx="804928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Supondo o desenvolvimento ordenado segundo as potências decrescentes da primeira parcela, determina 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sexto e o sétimo termos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 desenvolvimento de: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72345" y="2310566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72345" y="2733840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sexto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do desenvolvimento é dado por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72353" y="1508232"/>
                <a:ext cx="8043770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508232"/>
                <a:ext cx="8043770" cy="1144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191868" y="1859880"/>
                <a:ext cx="138990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868" y="1859880"/>
                <a:ext cx="1389902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394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422356" y="2980428"/>
                <a:ext cx="2592288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56" y="2980428"/>
                <a:ext cx="2592288" cy="11446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1104467" y="3360406"/>
                <a:ext cx="4320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67" y="3360406"/>
                <a:ext cx="432048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923498" y="3064164"/>
                <a:ext cx="2592288" cy="102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=21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32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98" y="3064164"/>
                <a:ext cx="2592288" cy="102585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5987076" y="3373854"/>
                <a:ext cx="1514677" cy="5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𝟔𝟕𝟐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076" y="3373854"/>
                <a:ext cx="1514677" cy="51719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6"/>
          <p:cNvSpPr/>
          <p:nvPr/>
        </p:nvSpPr>
        <p:spPr>
          <a:xfrm>
            <a:off x="672345" y="4110068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 </a:t>
            </a:r>
            <a:r>
              <a:rPr lang="pt-PT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do desenvolvimento é dado por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1422356" y="4356656"/>
                <a:ext cx="2592288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/>
                            </a:rPr>
                            <m:t>7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56" y="4356656"/>
                <a:ext cx="2592288" cy="114467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104467" y="4736634"/>
                <a:ext cx="43204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467" y="4736634"/>
                <a:ext cx="432048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3923498" y="4440392"/>
                <a:ext cx="2592288" cy="102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  <m:t>64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498" y="4440392"/>
                <a:ext cx="2592288" cy="102585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5685055" y="4509289"/>
                <a:ext cx="1514677" cy="89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𝟒𝟒𝟖</m:t>
                          </m:r>
                        </m:num>
                        <m:den>
                          <m:sSup>
                            <m:sSup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055" y="4509289"/>
                <a:ext cx="1514677" cy="89825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5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28" grpId="0"/>
      <p:bldP spid="20" grpId="0"/>
      <p:bldP spid="21" grpId="0"/>
      <p:bldP spid="22" grpId="0"/>
      <p:bldP spid="24" grpId="0"/>
      <p:bldP spid="25" grpId="0"/>
      <p:bldP spid="26" grpId="0"/>
      <p:bldP spid="15" grpId="0"/>
      <p:bldP spid="16" grpId="0"/>
      <p:bldP spid="18" grpId="0"/>
      <p:bldP spid="19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45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 desenvolvimento 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793559" y="470960"/>
                <a:ext cx="1872209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59" y="470960"/>
                <a:ext cx="1872209" cy="1144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219733" y="853150"/>
                <a:ext cx="11571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33" y="853150"/>
                <a:ext cx="1157146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21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2345" y="188146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72345" y="140194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Investiga se existe algum termo que não dependa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1401948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2456349"/>
                <a:ext cx="8043779" cy="871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acordo com o desenvolvimento ordenado segundo as potências decrescentes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expressão é constituída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termos do tipo: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456349"/>
                <a:ext cx="8043779" cy="871970"/>
              </a:xfrm>
              <a:prstGeom prst="rect">
                <a:avLst/>
              </a:prstGeom>
              <a:blipFill rotWithShape="0">
                <a:blip r:embed="rId6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672352" y="3129294"/>
                <a:ext cx="2592288" cy="10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ea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29294"/>
                <a:ext cx="2592288" cy="10740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083857" y="3409711"/>
                <a:ext cx="2581911" cy="57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24−2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57" y="3409711"/>
                <a:ext cx="2581911" cy="5731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3083857" y="4032849"/>
                <a:ext cx="2581911" cy="573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Pre>
                        <m:sPre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24−3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857" y="4032849"/>
                <a:ext cx="2581911" cy="5731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6841" y="465989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termo que não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depende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aquele em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1" y="4659898"/>
                <a:ext cx="8049289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454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97147" y="5220471"/>
                <a:ext cx="1274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24−3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7" y="5220471"/>
                <a:ext cx="1274003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4306" r="-3828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429406" y="5222257"/>
                <a:ext cx="1173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06" y="5222257"/>
                <a:ext cx="1173013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125" r="-4167" b="-3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660675" y="5215896"/>
                <a:ext cx="927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75" y="5215896"/>
                <a:ext cx="92775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237" t="-28889" r="-14474" b="-5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66840" y="5497470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termo que não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depende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(termo independente) é: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0" y="5497470"/>
                <a:ext cx="8049289" cy="456535"/>
              </a:xfrm>
              <a:prstGeom prst="rect">
                <a:avLst/>
              </a:prstGeom>
              <a:blipFill rotWithShape="0">
                <a:blip r:embed="rId1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097147" y="5955032"/>
                <a:ext cx="1274003" cy="55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7" y="5955032"/>
                <a:ext cx="1274003" cy="55015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164455" y="5956059"/>
                <a:ext cx="1100185" cy="55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455" y="5956059"/>
                <a:ext cx="1100185" cy="55015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926945" y="5975728"/>
                <a:ext cx="127400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𝟒𝟗𝟓</m:t>
                      </m:r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45" y="5975728"/>
                <a:ext cx="1274003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9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" grpId="0"/>
      <p:bldP spid="20" grpId="0"/>
      <p:bldP spid="21" grpId="0"/>
      <p:bldP spid="24" grpId="0"/>
      <p:bldP spid="25" grpId="0"/>
      <p:bldP spid="3" grpId="0"/>
      <p:bldP spid="26" grpId="0"/>
      <p:bldP spid="28" grpId="0"/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7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72345" y="870927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Considera o desenvolvimento 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3793559" y="470960"/>
                <a:ext cx="1872209" cy="1144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559" y="470960"/>
                <a:ext cx="1872209" cy="11446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5198467" y="853150"/>
                <a:ext cx="1157146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467" y="853150"/>
                <a:ext cx="1157146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473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2345" y="1881468"/>
            <a:ext cx="80437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72345" y="140194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termo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cuja parte literal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45" y="1401948"/>
                <a:ext cx="8049289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66841" y="2306673"/>
                <a:ext cx="8049289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termo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que tem parte literal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aquele em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1" y="2306673"/>
                <a:ext cx="8049289" cy="456472"/>
              </a:xfrm>
              <a:prstGeom prst="rect">
                <a:avLst/>
              </a:prstGeom>
              <a:blipFill rotWithShape="0">
                <a:blip r:embed="rId6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97147" y="2867246"/>
                <a:ext cx="1274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24−3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7" y="2867246"/>
                <a:ext cx="1274003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306" r="-3828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429406" y="2869032"/>
                <a:ext cx="15769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=24−9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406" y="2869032"/>
                <a:ext cx="157697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938" r="-3101" b="-3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4064632" y="2865192"/>
                <a:ext cx="9277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632" y="2865192"/>
                <a:ext cx="92775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7237" t="-28889" r="-14474" b="-5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6"/>
          <p:cNvSpPr/>
          <p:nvPr/>
        </p:nvSpPr>
        <p:spPr>
          <a:xfrm>
            <a:off x="666840" y="314424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termo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pretendido é: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097147" y="3601807"/>
                <a:ext cx="1274003" cy="550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PrePr>
                        <m:sub/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sPre>
                      <m:r>
                        <a:rPr lang="pt-PT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47" y="3601807"/>
                <a:ext cx="1274003" cy="5501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2147019" y="3622503"/>
                <a:ext cx="1274003" cy="517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𝟕𝟗𝟐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pt-PT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019" y="3622503"/>
                <a:ext cx="1274003" cy="51719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8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3" grpId="0"/>
      <p:bldP spid="26" grpId="0"/>
      <p:bldP spid="28" grpId="0"/>
      <p:bldP spid="31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arredondado 24"/>
          <p:cNvSpPr/>
          <p:nvPr/>
        </p:nvSpPr>
        <p:spPr>
          <a:xfrm>
            <a:off x="3455894" y="5053056"/>
            <a:ext cx="2203779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um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elementos.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78348"/>
                <a:ext cx="8049289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5102" y="1738189"/>
                <a:ext cx="80547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cada escolha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elementos, para formar um subconjunto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corresponde um outro subconjunto,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elementos, formado pelos elementos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que não foram escolhidos.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2" y="1738189"/>
                <a:ext cx="8054789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81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propriedade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pode ser justificada utilizando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um argumento combinatório: 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7853" y="3054663"/>
                <a:ext cx="8054789" cy="962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Existem, assim, tantos subconjuntos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elementos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elementos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).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3054663"/>
                <a:ext cx="8054789" cy="962508"/>
              </a:xfrm>
              <a:prstGeom prst="rect">
                <a:avLst/>
              </a:prstGeom>
              <a:blipFill rotWithShape="1">
                <a:blip r:embed="rId5"/>
                <a:stretch>
                  <a:fillRect l="-605" r="-908"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744223" y="5186523"/>
                <a:ext cx="1625509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223" y="5186523"/>
                <a:ext cx="1625509" cy="394210"/>
              </a:xfrm>
              <a:prstGeom prst="rect">
                <a:avLst/>
              </a:prstGeom>
              <a:blipFill rotWithShape="1"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eta para a direita 21"/>
          <p:cNvSpPr/>
          <p:nvPr/>
        </p:nvSpPr>
        <p:spPr>
          <a:xfrm rot="5400000">
            <a:off x="4133782" y="4353404"/>
            <a:ext cx="876433" cy="424923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79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12" grpId="0"/>
      <p:bldP spid="27" grpId="0"/>
      <p:bldP spid="29" grpId="0"/>
      <p:bldP spid="8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5"/>
            <a:ext cx="8191700" cy="135763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426265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ℕ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                      .  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426265"/>
                <a:ext cx="8049289" cy="507831"/>
              </a:xfrm>
              <a:prstGeom prst="rect">
                <a:avLst/>
              </a:prstGeom>
              <a:blipFill rotWithShape="1">
                <a:blip r:embed="rId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66847" y="2227307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2103381" y="1301967"/>
                <a:ext cx="1383712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381" y="1301967"/>
                <a:ext cx="1383712" cy="7564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6847" y="2650101"/>
                <a:ext cx="80382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elementos: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650101"/>
                <a:ext cx="8038283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7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6847" y="3076191"/>
                <a:ext cx="80382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subconjuntos desse conjunto com zero elementos;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076191"/>
                <a:ext cx="8038282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66847" y="3510627"/>
                <a:ext cx="80382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subconjuntos desse conjunto com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elemento;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510627"/>
                <a:ext cx="8038282" cy="456535"/>
              </a:xfrm>
              <a:prstGeom prst="rect">
                <a:avLst/>
              </a:prstGeom>
              <a:blipFill rotWithShape="1">
                <a:blip r:embed="rId7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66847" y="3949396"/>
                <a:ext cx="80382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subconjuntos desse conjunto com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elementos; </a:t>
                </a: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949396"/>
                <a:ext cx="8038282" cy="456535"/>
              </a:xfrm>
              <a:prstGeom prst="rect">
                <a:avLst/>
              </a:prstGeom>
              <a:blipFill rotWithShape="1">
                <a:blip r:embed="rId8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66847" y="4656178"/>
                <a:ext cx="8038282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7800" indent="-17780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número de subconjuntos desse conjunto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656178"/>
                <a:ext cx="8038282" cy="456535"/>
              </a:xfrm>
              <a:prstGeom prst="rect">
                <a:avLst/>
              </a:prstGeom>
              <a:blipFill rotWithShape="1">
                <a:blip r:embed="rId9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425947" y="4351475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47" y="4351475"/>
                <a:ext cx="41069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66847" y="6024310"/>
                <a:ext cx="832664" cy="756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PT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6024310"/>
                <a:ext cx="832664" cy="75642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1571993" y="6201826"/>
                <a:ext cx="4263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93" y="6201826"/>
                <a:ext cx="4263795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66847" y="5080306"/>
                <a:ext cx="8038283" cy="9081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soma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/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representa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total de subconjuntos desse conjunto, que é, como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já se viu,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Assim, </a:t>
                </a:r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080306"/>
                <a:ext cx="8038283" cy="908197"/>
              </a:xfrm>
              <a:prstGeom prst="rect">
                <a:avLst/>
              </a:prstGeom>
              <a:blipFill rotWithShape="1">
                <a:blip r:embed="rId13"/>
                <a:stretch>
                  <a:fillRect l="-607" b="-60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5713397" y="6217857"/>
                <a:ext cx="742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pt-PT" b="1" i="1" dirty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97" y="6217857"/>
                <a:ext cx="742447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655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5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20" grpId="0"/>
      <p:bldP spid="2" grpId="0"/>
      <p:bldP spid="7" grpId="0"/>
      <p:bldP spid="8" grpId="0"/>
      <p:bldP spid="35" grpId="0"/>
      <p:bldP spid="40" grpId="0"/>
      <p:bldP spid="41" grpId="0"/>
      <p:bldP spid="9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arredondado 12"/>
          <p:cNvSpPr/>
          <p:nvPr/>
        </p:nvSpPr>
        <p:spPr>
          <a:xfrm>
            <a:off x="535442" y="840865"/>
            <a:ext cx="8191700" cy="144973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1248052"/>
                <a:ext cx="8049289" cy="962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Dados dois números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naturais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  <m:r>
                      <a:rPr lang="pt-PT" b="0" i="1" dirty="0" smtClean="0">
                        <a:solidFill>
                          <a:prstClr val="black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+1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tem-se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PT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248052"/>
                <a:ext cx="8049289" cy="962892"/>
              </a:xfrm>
              <a:prstGeom prst="rect">
                <a:avLst/>
              </a:prstGeom>
              <a:blipFill rotWithShape="1">
                <a:blip r:embed="rId3"/>
                <a:stretch>
                  <a:fillRect l="-606"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7853" y="833721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</a:t>
            </a: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: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666847" y="2322843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7853" y="2763498"/>
                <a:ext cx="80547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𝑝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dois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números </a:t>
                </a:r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naturais, </a:t>
                </a:r>
                <a:r>
                  <a:rPr lang="pt-PT" dirty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p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≤</m:t>
                    </m:r>
                    <m:r>
                      <a:rPr lang="pt-PT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3" y="2763498"/>
                <a:ext cx="8054789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725133" y="3238137"/>
                <a:ext cx="805478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33" y="3238137"/>
                <a:ext cx="8054789" cy="5399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245770" y="3214369"/>
                <a:ext cx="174041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70" y="3214369"/>
                <a:ext cx="1740413" cy="6575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872135" y="3214369"/>
                <a:ext cx="2907399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135" y="3214369"/>
                <a:ext cx="2907399" cy="6600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2245770" y="3887791"/>
                <a:ext cx="1740413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70" y="3887791"/>
                <a:ext cx="1740413" cy="6575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872135" y="3887791"/>
                <a:ext cx="2811219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135" y="3887791"/>
                <a:ext cx="2811219" cy="6600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245770" y="4545343"/>
                <a:ext cx="3148234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770" y="4545343"/>
                <a:ext cx="3148234" cy="6600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223275" y="4545343"/>
                <a:ext cx="3113801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275" y="4545343"/>
                <a:ext cx="3113801" cy="6600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35442" y="5243839"/>
                <a:ext cx="81972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forma a reduzir as duas frações ao mesmo denominador, vamos multiplicar a primeira fração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segunda por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2" y="5243839"/>
                <a:ext cx="8197200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669" r="-89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7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7" grpId="0"/>
      <p:bldP spid="20" grpId="0"/>
      <p:bldP spid="22" grpId="0"/>
      <p:bldP spid="30" grpId="0"/>
      <p:bldP spid="32" grpId="0"/>
      <p:bldP spid="33" grpId="0"/>
      <p:bldP spid="34" grpId="0"/>
      <p:bldP spid="36" grpId="0"/>
      <p:bldP spid="3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Propriedades das combinações</a:t>
            </a:r>
            <a:endParaRPr lang="pt-PT" sz="2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35442" y="764617"/>
                <a:ext cx="805478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42" y="764617"/>
                <a:ext cx="8054789" cy="5399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1995821" y="725280"/>
                <a:ext cx="3148234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21" y="725280"/>
                <a:ext cx="3148234" cy="660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4932382" y="725280"/>
                <a:ext cx="3113801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382" y="725280"/>
                <a:ext cx="3113801" cy="6600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1465411"/>
                <a:ext cx="4142544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465411"/>
                <a:ext cx="4142544" cy="6790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4587083" y="1465411"/>
                <a:ext cx="4116896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×(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−1)!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083" y="1465411"/>
                <a:ext cx="4116896" cy="6790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672352" y="2224522"/>
                <a:ext cx="2560381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24522"/>
                <a:ext cx="2560381" cy="6790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exão recta 8"/>
          <p:cNvCxnSpPr/>
          <p:nvPr/>
        </p:nvCxnSpPr>
        <p:spPr>
          <a:xfrm flipV="1">
            <a:off x="1023185" y="2344348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8"/>
          <p:cNvCxnSpPr/>
          <p:nvPr/>
        </p:nvCxnSpPr>
        <p:spPr>
          <a:xfrm flipV="1">
            <a:off x="2253511" y="2338937"/>
            <a:ext cx="239259" cy="191386"/>
          </a:xfrm>
          <a:prstGeom prst="line">
            <a:avLst/>
          </a:prstGeom>
          <a:ln>
            <a:solidFill>
              <a:srgbClr val="BA05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2" y="2983633"/>
                <a:ext cx="2335960" cy="683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83633"/>
                <a:ext cx="2335960" cy="6832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72352" y="3746976"/>
                <a:ext cx="3336234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+1−(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46976"/>
                <a:ext cx="3336234" cy="6790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672352" y="4504011"/>
                <a:ext cx="1328505" cy="395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04011"/>
                <a:ext cx="1328505" cy="395686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eta para a direita 37"/>
          <p:cNvSpPr/>
          <p:nvPr/>
        </p:nvSpPr>
        <p:spPr>
          <a:xfrm>
            <a:off x="2083383" y="4537719"/>
            <a:ext cx="1755075" cy="424923"/>
          </a:xfrm>
          <a:prstGeom prst="rightArrow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Retângulo arredondado 38"/>
          <p:cNvSpPr/>
          <p:nvPr/>
        </p:nvSpPr>
        <p:spPr>
          <a:xfrm>
            <a:off x="4125422" y="4388201"/>
            <a:ext cx="2732568" cy="686152"/>
          </a:xfrm>
          <a:prstGeom prst="roundRect">
            <a:avLst/>
          </a:prstGeom>
          <a:solidFill>
            <a:srgbClr val="B7D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4061805" y="4521668"/>
                <a:ext cx="2766719" cy="406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1" i="1" smtClean="0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pt-PT" b="1" i="1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1" i="1" smtClean="0">
                                  <a:solidFill>
                                    <a:srgbClr val="05AAB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1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PT" b="1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pt-PT" b="1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805" y="4521668"/>
                <a:ext cx="2766719" cy="406778"/>
              </a:xfrm>
              <a:prstGeom prst="rect">
                <a:avLst/>
              </a:prstGeom>
              <a:blipFill rotWithShape="1"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780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37" grpId="0"/>
      <p:bldP spid="19" grpId="0"/>
      <p:bldP spid="24" grpId="0"/>
      <p:bldP spid="25" grpId="0"/>
      <p:bldP spid="29" grpId="0"/>
      <p:bldP spid="31" grpId="0"/>
      <p:bldP spid="35" grpId="0"/>
      <p:bldP spid="38" grpId="0" animBg="1"/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Triângulo de Pascal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821150"/>
                <a:ext cx="8049289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Dispondo, em forma de triângulo, para os vários valores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os números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…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que constituem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-</a:t>
                </a:r>
                <a:r>
                  <a:rPr lang="pt-PT" dirty="0" err="1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ésima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linha, obtemos o chamado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triângulo de Pascal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: </a:t>
                </a: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821150"/>
                <a:ext cx="8049289" cy="1338828"/>
              </a:xfrm>
              <a:prstGeom prst="rect">
                <a:avLst/>
              </a:prstGeom>
              <a:blipFill rotWithShape="1">
                <a:blip r:embed="rId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67868"/>
              </p:ext>
            </p:extLst>
          </p:nvPr>
        </p:nvGraphicFramePr>
        <p:xfrm>
          <a:off x="672352" y="2413326"/>
          <a:ext cx="8043784" cy="3731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</a:tblGrid>
              <a:tr h="46649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498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85799" y="5309689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5309689"/>
                <a:ext cx="548740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4396" r="-6593" b="-7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85799" y="4840599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840599"/>
                <a:ext cx="548740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4396" r="-6593" b="-7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85799" y="4371507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4371507"/>
                <a:ext cx="548740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4396" r="-659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85799" y="3902415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902415"/>
                <a:ext cx="548740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4396" r="-659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685799" y="3433323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3433323"/>
                <a:ext cx="548740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4396" r="-659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85799" y="2964231"/>
                <a:ext cx="5487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964231"/>
                <a:ext cx="548740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4396" r="-6593" b="-48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 rot="5400000">
                <a:off x="732078" y="577878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32078" y="5778780"/>
                <a:ext cx="567692" cy="2462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247986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986" y="5778779"/>
                <a:ext cx="567692" cy="24622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2408916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916" y="5778779"/>
                <a:ext cx="567692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3550058" y="5778778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8" y="5778778"/>
                <a:ext cx="567692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4697866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866" y="5778779"/>
                <a:ext cx="567692" cy="2462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852130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30" y="5778779"/>
                <a:ext cx="567692" cy="24622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6985793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93" y="5778779"/>
                <a:ext cx="567692" cy="24622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145327" y="577877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327" y="5778779"/>
                <a:ext cx="567692" cy="2462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640867" y="5251705"/>
                <a:ext cx="62786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67" y="5251705"/>
                <a:ext cx="627864" cy="3724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2784357" y="5254802"/>
                <a:ext cx="62254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57" y="5254802"/>
                <a:ext cx="622543" cy="3724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930221" y="5254802"/>
                <a:ext cx="62786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21" y="5254802"/>
                <a:ext cx="627864" cy="3724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080528" y="5242906"/>
                <a:ext cx="62786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528" y="5242906"/>
                <a:ext cx="627864" cy="3724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224018" y="5246003"/>
                <a:ext cx="62786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018" y="5246003"/>
                <a:ext cx="627864" cy="3724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7369882" y="5246003"/>
                <a:ext cx="627864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82" y="5246003"/>
                <a:ext cx="627864" cy="3724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201487" y="4785037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487" y="4785037"/>
                <a:ext cx="627864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344977" y="4788134"/>
                <a:ext cx="622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77" y="4788134"/>
                <a:ext cx="6225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4490841" y="4788134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841" y="4788134"/>
                <a:ext cx="62786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5641148" y="4776238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148" y="4776238"/>
                <a:ext cx="627864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784638" y="4779335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638" y="4779335"/>
                <a:ext cx="627864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2786731" y="4318576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31" y="4318576"/>
                <a:ext cx="627864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3930221" y="4321673"/>
                <a:ext cx="622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221" y="4321673"/>
                <a:ext cx="622543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/>
              <p:cNvSpPr/>
              <p:nvPr/>
            </p:nvSpPr>
            <p:spPr>
              <a:xfrm>
                <a:off x="5076085" y="4321673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Re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85" y="4321673"/>
                <a:ext cx="627864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/>
              <p:cNvSpPr/>
              <p:nvPr/>
            </p:nvSpPr>
            <p:spPr>
              <a:xfrm>
                <a:off x="6226392" y="4309777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Re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92" y="4309777"/>
                <a:ext cx="627864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/>
              <p:cNvSpPr/>
              <p:nvPr/>
            </p:nvSpPr>
            <p:spPr>
              <a:xfrm>
                <a:off x="3344977" y="3859700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Re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77" y="3859700"/>
                <a:ext cx="627864" cy="369332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/>
              <p:cNvSpPr/>
              <p:nvPr/>
            </p:nvSpPr>
            <p:spPr>
              <a:xfrm>
                <a:off x="4488467" y="3862797"/>
                <a:ext cx="6225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67" y="3862797"/>
                <a:ext cx="622543" cy="36933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5634331" y="3862797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331" y="3862797"/>
                <a:ext cx="627864" cy="36933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3932595" y="3391084"/>
                <a:ext cx="622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595" y="3391084"/>
                <a:ext cx="622926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5076085" y="3394181"/>
                <a:ext cx="617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85" y="3394181"/>
                <a:ext cx="617605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4488467" y="2922656"/>
                <a:ext cx="6278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467" y="2922656"/>
                <a:ext cx="627864" cy="36933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CaixaDeTexto 58"/>
          <p:cNvSpPr txBox="1"/>
          <p:nvPr/>
        </p:nvSpPr>
        <p:spPr>
          <a:xfrm>
            <a:off x="699337" y="2511934"/>
            <a:ext cx="50013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PT" sz="1600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</a:t>
            </a:r>
            <a:endParaRPr lang="pt-PT" sz="1600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7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Triângulo de Pascal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66847" y="821150"/>
                <a:ext cx="8049289" cy="95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triângulo de Pascal pode ser continuado indefinidamente com recurso à propriedade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PT" b="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821150"/>
                <a:ext cx="8049289" cy="951992"/>
              </a:xfrm>
              <a:prstGeom prst="rect">
                <a:avLst/>
              </a:prstGeom>
              <a:blipFill rotWithShape="1">
                <a:blip r:embed="rId3"/>
                <a:stretch>
                  <a:fillRect l="-606" b="-38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6"/>
          <p:cNvSpPr/>
          <p:nvPr/>
        </p:nvSpPr>
        <p:spPr>
          <a:xfrm>
            <a:off x="663730" y="1725478"/>
            <a:ext cx="8049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Assim, adicionando dois números consecutivos de uma linha obtém-se o número colocado entre eles na linha seguinte.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0613" y="2550901"/>
                <a:ext cx="8049289" cy="918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Cada elemento que constitui o triângulo corresponde aos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coeficientes binomiais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13" y="2550901"/>
                <a:ext cx="8049289" cy="918200"/>
              </a:xfrm>
              <a:prstGeom prst="rect">
                <a:avLst/>
              </a:prstGeom>
              <a:blipFill rotWithShape="1">
                <a:blip r:embed="rId4"/>
                <a:stretch>
                  <a:fillRect l="-606" b="-72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657496" y="3474231"/>
            <a:ext cx="80375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Calculando os respetivos valores dos coeficientes binomiais,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obtém-se: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219347"/>
              </p:ext>
            </p:extLst>
          </p:nvPr>
        </p:nvGraphicFramePr>
        <p:xfrm>
          <a:off x="672352" y="4039524"/>
          <a:ext cx="7469228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  <a:gridCol w="574556"/>
              </a:tblGrid>
              <a:tr h="313649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649"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aixaDeTexto 93"/>
              <p:cNvSpPr txBox="1"/>
              <p:nvPr/>
            </p:nvSpPr>
            <p:spPr>
              <a:xfrm>
                <a:off x="683212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4" name="CaixaDeTexto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12" y="6088060"/>
                <a:ext cx="567692" cy="2462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ixaDeTexto 94"/>
              <p:cNvSpPr txBox="1"/>
              <p:nvPr/>
            </p:nvSpPr>
            <p:spPr>
              <a:xfrm>
                <a:off x="1844142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5" name="CaixaDeTexto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142" y="6088060"/>
                <a:ext cx="567692" cy="2462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aixaDeTexto 95"/>
              <p:cNvSpPr txBox="1"/>
              <p:nvPr/>
            </p:nvSpPr>
            <p:spPr>
              <a:xfrm>
                <a:off x="2985284" y="6088059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6" name="CaixaDeTexto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284" y="6088059"/>
                <a:ext cx="567692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aixaDeTexto 96"/>
              <p:cNvSpPr txBox="1"/>
              <p:nvPr/>
            </p:nvSpPr>
            <p:spPr>
              <a:xfrm>
                <a:off x="4133092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7" name="CaixaDeTexto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92" y="6088060"/>
                <a:ext cx="567692" cy="2462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ixaDeTexto 97"/>
              <p:cNvSpPr txBox="1"/>
              <p:nvPr/>
            </p:nvSpPr>
            <p:spPr>
              <a:xfrm>
                <a:off x="5287356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8" name="CaixaDe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56" y="6088060"/>
                <a:ext cx="567692" cy="2462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aixaDeTexto 98"/>
              <p:cNvSpPr txBox="1"/>
              <p:nvPr/>
            </p:nvSpPr>
            <p:spPr>
              <a:xfrm>
                <a:off x="6421019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99" name="CaixaDeTexto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019" y="6088060"/>
                <a:ext cx="567692" cy="2462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aixaDeTexto 99"/>
              <p:cNvSpPr txBox="1"/>
              <p:nvPr/>
            </p:nvSpPr>
            <p:spPr>
              <a:xfrm>
                <a:off x="7580553" y="6088060"/>
                <a:ext cx="56769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pt-PT" sz="1600" dirty="0"/>
              </a:p>
            </p:txBody>
          </p:sp>
        </mc:Choice>
        <mc:Fallback xmlns="">
          <p:sp>
            <p:nvSpPr>
              <p:cNvPr id="100" name="CaixaDeTexto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53" y="6088060"/>
                <a:ext cx="567692" cy="2462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219597" y="400162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597" y="4001623"/>
                <a:ext cx="36580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tângulo 100"/>
              <p:cNvSpPr/>
              <p:nvPr/>
            </p:nvSpPr>
            <p:spPr>
              <a:xfrm>
                <a:off x="3639118" y="433061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1" name="Retângulo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18" y="4330614"/>
                <a:ext cx="36580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tângulo 101"/>
              <p:cNvSpPr/>
              <p:nvPr/>
            </p:nvSpPr>
            <p:spPr>
              <a:xfrm>
                <a:off x="4800076" y="433061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2" name="Retângulo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76" y="4330614"/>
                <a:ext cx="36580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tângulo 102"/>
              <p:cNvSpPr/>
              <p:nvPr/>
            </p:nvSpPr>
            <p:spPr>
              <a:xfrm>
                <a:off x="5388299" y="46669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3" name="Retângulo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299" y="4666938"/>
                <a:ext cx="365806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tângulo 103"/>
              <p:cNvSpPr/>
              <p:nvPr/>
            </p:nvSpPr>
            <p:spPr>
              <a:xfrm>
                <a:off x="3086227" y="467012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4" name="Retângulo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227" y="4670120"/>
                <a:ext cx="36580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tângulo 104"/>
              <p:cNvSpPr/>
              <p:nvPr/>
            </p:nvSpPr>
            <p:spPr>
              <a:xfrm>
                <a:off x="2499298" y="499911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5" name="Retângulo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298" y="4999111"/>
                <a:ext cx="365806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tângulo 105"/>
              <p:cNvSpPr/>
              <p:nvPr/>
            </p:nvSpPr>
            <p:spPr>
              <a:xfrm>
                <a:off x="1945085" y="534030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6" name="Retângulo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85" y="5340303"/>
                <a:ext cx="365806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tângulo 106"/>
              <p:cNvSpPr/>
              <p:nvPr/>
            </p:nvSpPr>
            <p:spPr>
              <a:xfrm>
                <a:off x="1350531" y="566929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7" name="Retângulo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531" y="5669294"/>
                <a:ext cx="365806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tângulo 107"/>
              <p:cNvSpPr/>
              <p:nvPr/>
            </p:nvSpPr>
            <p:spPr>
              <a:xfrm>
                <a:off x="5976522" y="4995970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8" name="Retângulo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522" y="4995970"/>
                <a:ext cx="365806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tângulo 108"/>
              <p:cNvSpPr/>
              <p:nvPr/>
            </p:nvSpPr>
            <p:spPr>
              <a:xfrm>
                <a:off x="6564745" y="534030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9" name="Retângulo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745" y="5340303"/>
                <a:ext cx="365806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tângulo 109"/>
              <p:cNvSpPr/>
              <p:nvPr/>
            </p:nvSpPr>
            <p:spPr>
              <a:xfrm>
                <a:off x="7097944" y="568084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0" name="Retângulo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944" y="5680846"/>
                <a:ext cx="365806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tângulo 110"/>
              <p:cNvSpPr/>
              <p:nvPr/>
            </p:nvSpPr>
            <p:spPr>
              <a:xfrm>
                <a:off x="4225363" y="466693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1" name="Retângulo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363" y="4666938"/>
                <a:ext cx="36580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tângulo 111"/>
              <p:cNvSpPr/>
              <p:nvPr/>
            </p:nvSpPr>
            <p:spPr>
              <a:xfrm>
                <a:off x="3639118" y="5009376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2" name="Retângulo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118" y="5009376"/>
                <a:ext cx="365806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tângulo 112"/>
              <p:cNvSpPr/>
              <p:nvPr/>
            </p:nvSpPr>
            <p:spPr>
              <a:xfrm>
                <a:off x="4800076" y="5002588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3" name="Retângulo 1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76" y="5002588"/>
                <a:ext cx="36580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tângulo 113"/>
              <p:cNvSpPr/>
              <p:nvPr/>
            </p:nvSpPr>
            <p:spPr>
              <a:xfrm>
                <a:off x="3067359" y="534184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4" name="Retângulo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359" y="5341844"/>
                <a:ext cx="365806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tângulo 114"/>
              <p:cNvSpPr/>
              <p:nvPr/>
            </p:nvSpPr>
            <p:spPr>
              <a:xfrm>
                <a:off x="5371535" y="534184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5" name="Retângulo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535" y="5341844"/>
                <a:ext cx="365806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tângulo 115"/>
              <p:cNvSpPr/>
              <p:nvPr/>
            </p:nvSpPr>
            <p:spPr>
              <a:xfrm>
                <a:off x="4243805" y="5344792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6" name="Retângulo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805" y="5344792"/>
                <a:ext cx="365806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tângulo 116"/>
              <p:cNvSpPr/>
              <p:nvPr/>
            </p:nvSpPr>
            <p:spPr>
              <a:xfrm>
                <a:off x="2495600" y="568274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7" name="Retângulo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5682741"/>
                <a:ext cx="365806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etângulo 117"/>
              <p:cNvSpPr/>
              <p:nvPr/>
            </p:nvSpPr>
            <p:spPr>
              <a:xfrm>
                <a:off x="5969724" y="5678387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8" name="Retângulo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724" y="5678387"/>
                <a:ext cx="365806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tângulo 118"/>
              <p:cNvSpPr/>
              <p:nvPr/>
            </p:nvSpPr>
            <p:spPr>
              <a:xfrm>
                <a:off x="3574998" y="5669294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9" name="Retângulo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998" y="5669294"/>
                <a:ext cx="494046" cy="369332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tângulo 119"/>
              <p:cNvSpPr/>
              <p:nvPr/>
            </p:nvSpPr>
            <p:spPr>
              <a:xfrm>
                <a:off x="4735956" y="5682741"/>
                <a:ext cx="494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0" name="Retângulo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956" y="5682741"/>
                <a:ext cx="494046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7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3" grpId="0"/>
      <p:bldP spid="8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28032"/>
            <a:ext cx="80492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Triângulo de Pascal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/>
          <p:nvPr/>
        </p:nvSpPr>
        <p:spPr>
          <a:xfrm>
            <a:off x="666847" y="821150"/>
            <a:ext cx="8049289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Notas: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"/>
              <p:cNvSpPr/>
              <p:nvPr/>
            </p:nvSpPr>
            <p:spPr>
              <a:xfrm>
                <a:off x="651626" y="1068271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Cada linha do triângulo de Pascal começa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 acaba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).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5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6" y="1068271"/>
                <a:ext cx="8049289" cy="456535"/>
              </a:xfrm>
              <a:prstGeom prst="rect">
                <a:avLst/>
              </a:prstGeom>
              <a:blipFill rotWithShape="1">
                <a:blip r:embed="rId3"/>
                <a:stretch>
                  <a:fillRect l="-53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0613" y="2181529"/>
                <a:ext cx="8049289" cy="1340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Cada elemento, que não esteja num dos extremos de uma linha, é igual à soma dos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dois elementos que estão por cima dele, na linha anterior, um à esquerda, e o outro, à direita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b="0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b="0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b="0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).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13" y="2181529"/>
                <a:ext cx="8049289" cy="1340495"/>
              </a:xfrm>
              <a:prstGeom prst="rect">
                <a:avLst/>
              </a:prstGeom>
              <a:blipFill rotWithShape="1">
                <a:blip r:embed="rId4"/>
                <a:stretch>
                  <a:fillRect l="-454" r="-227" b="-45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7" y="1396312"/>
                <a:ext cx="8049289" cy="951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Em cada linha, elementos igualmente afastados dos extremos são iguais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). 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396312"/>
                <a:ext cx="8049289" cy="951992"/>
              </a:xfrm>
              <a:prstGeom prst="rect">
                <a:avLst/>
              </a:prstGeom>
              <a:blipFill rotWithShape="1">
                <a:blip r:embed="rId5"/>
                <a:stretch>
                  <a:fillRect l="-454" b="-38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3415202"/>
                <a:ext cx="8070013" cy="894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segundo e o penúltimo elementos da 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ambos iguais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PT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).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15202"/>
                <a:ext cx="8070013" cy="894027"/>
              </a:xfrm>
              <a:prstGeom prst="rect">
                <a:avLst/>
              </a:prstGeom>
              <a:blipFill rotWithShape="1">
                <a:blip r:embed="rId6"/>
                <a:stretch>
                  <a:fillRect l="-453" b="-74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50250" y="4158741"/>
                <a:ext cx="807001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soma de todos os elementos da 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0" y="4158741"/>
                <a:ext cx="8070013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529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72352" y="4457158"/>
                <a:ext cx="807001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elementos.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57158"/>
                <a:ext cx="8070013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45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50250" y="5674872"/>
                <a:ext cx="802856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ímpar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 número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elementos, sendo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dois elementos centrais,                       os maiores.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50" y="5674872"/>
                <a:ext cx="8028563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532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650249" y="4755575"/>
                <a:ext cx="802856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par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linha de ordem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um número ímpar de elementos, sendo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maior deles o elemento central, que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é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9" y="4755575"/>
                <a:ext cx="8028563" cy="923330"/>
              </a:xfrm>
              <a:prstGeom prst="rect">
                <a:avLst/>
              </a:prstGeom>
              <a:blipFill rotWithShape="0">
                <a:blip r:embed="rId10"/>
                <a:stretch>
                  <a:fillRect l="-53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649668" y="5213827"/>
                <a:ext cx="666721" cy="480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box>
                          <m:box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668" y="5213827"/>
                <a:ext cx="666721" cy="480131"/>
              </a:xfrm>
              <a:prstGeom prst="rect">
                <a:avLst/>
              </a:prstGeom>
              <a:blipFill rotWithShape="1">
                <a:blip r:embed="rId11"/>
                <a:stretch>
                  <a:fillRect t="-6329" r="-73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4369700" y="6163563"/>
                <a:ext cx="1648913" cy="4920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box>
                          <m:box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box>
                          <m:boxPr>
                            <m:ctrlPr>
                              <a:rPr lang="pt-PT" i="1">
                                <a:solidFill>
                                  <a:srgbClr val="F47929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00" y="6163563"/>
                <a:ext cx="1648913" cy="492058"/>
              </a:xfrm>
              <a:prstGeom prst="rect">
                <a:avLst/>
              </a:prstGeom>
              <a:blipFill rotWithShape="1">
                <a:blip r:embed="rId12"/>
                <a:stretch>
                  <a:fillRect t="-6173" r="-185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  <p:bldP spid="3" grpId="0"/>
      <p:bldP spid="39" grpId="0"/>
      <p:bldP spid="2" grpId="0"/>
      <p:bldP spid="41" grpId="0"/>
      <p:bldP spid="5" grpId="0"/>
      <p:bldP spid="4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20879</TotalTime>
  <Words>3934</Words>
  <Application>Microsoft Office PowerPoint</Application>
  <PresentationFormat>Apresentação no Ecrã (4:3)</PresentationFormat>
  <Paragraphs>346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Triângulo de Pascal e binómio de 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751</cp:revision>
  <dcterms:created xsi:type="dcterms:W3CDTF">2015-12-10T15:13:19Z</dcterms:created>
  <dcterms:modified xsi:type="dcterms:W3CDTF">2017-07-21T09:15:58Z</dcterms:modified>
</cp:coreProperties>
</file>