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sldIdLst>
    <p:sldId id="256" r:id="rId2"/>
    <p:sldId id="261" r:id="rId3"/>
    <p:sldId id="304" r:id="rId4"/>
    <p:sldId id="312" r:id="rId5"/>
    <p:sldId id="311" r:id="rId6"/>
    <p:sldId id="262" r:id="rId7"/>
    <p:sldId id="315" r:id="rId8"/>
    <p:sldId id="264" r:id="rId9"/>
    <p:sldId id="313" r:id="rId10"/>
    <p:sldId id="319" r:id="rId11"/>
    <p:sldId id="320" r:id="rId12"/>
    <p:sldId id="32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e carvalho" initials="f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342"/>
    <a:srgbClr val="0D677A"/>
    <a:srgbClr val="4F81BD"/>
    <a:srgbClr val="ED1C24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1" autoAdjust="0"/>
    <p:restoredTop sz="97163" autoAdjust="0"/>
  </p:normalViewPr>
  <p:slideViewPr>
    <p:cSldViewPr snapToGrid="0" snapToObjects="1">
      <p:cViewPr>
        <p:scale>
          <a:sx n="90" d="100"/>
          <a:sy n="90" d="100"/>
        </p:scale>
        <p:origin x="-1506" y="-66"/>
      </p:cViewPr>
      <p:guideLst>
        <p:guide orient="horz" pos="482"/>
        <p:guide pos="6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t>08-06-2016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No modo de</a:t>
            </a:r>
            <a:r>
              <a:rPr lang="pt-PT" baseline="0" dirty="0" smtClean="0"/>
              <a:t> apresentação, c</a:t>
            </a:r>
            <a:r>
              <a:rPr lang="pt-PT" dirty="0" smtClean="0"/>
              <a:t>lique </a:t>
            </a:r>
            <a:r>
              <a:rPr lang="pt-PT" dirty="0" smtClean="0"/>
              <a:t>na lupa</a:t>
            </a:r>
            <a:r>
              <a:rPr lang="pt-PT" baseline="0" dirty="0" smtClean="0"/>
              <a:t> para ver a imagem num tamanho maior.</a:t>
            </a:r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8236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2.jp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0.png"/><Relationship Id="rId5" Type="http://schemas.openxmlformats.org/officeDocument/2006/relationships/image" Target="../media/image410.png"/><Relationship Id="rId4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2.jp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2.jp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9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5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11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19" Type="http://schemas.openxmlformats.org/officeDocument/2006/relationships/slide" Target="slide1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13" Type="http://schemas.openxmlformats.org/officeDocument/2006/relationships/image" Target="../media/image20.png"/><Relationship Id="rId3" Type="http://schemas.openxmlformats.org/officeDocument/2006/relationships/image" Target="../media/image2.jpg"/><Relationship Id="rId7" Type="http://schemas.openxmlformats.org/officeDocument/2006/relationships/image" Target="../media/image140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18.png"/><Relationship Id="rId5" Type="http://schemas.openxmlformats.org/officeDocument/2006/relationships/image" Target="../media/image120.png"/><Relationship Id="rId10" Type="http://schemas.openxmlformats.org/officeDocument/2006/relationships/image" Target="../media/image17.png"/><Relationship Id="rId4" Type="http://schemas.openxmlformats.org/officeDocument/2006/relationships/image" Target="../media/image110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.jp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0.png"/><Relationship Id="rId5" Type="http://schemas.openxmlformats.org/officeDocument/2006/relationships/image" Target="../media/image22.png"/><Relationship Id="rId4" Type="http://schemas.openxmlformats.org/officeDocument/2006/relationships/image" Target="../media/image2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44.png"/><Relationship Id="rId3" Type="http://schemas.openxmlformats.org/officeDocument/2006/relationships/image" Target="../media/image2.jpg"/><Relationship Id="rId7" Type="http://schemas.openxmlformats.org/officeDocument/2006/relationships/image" Target="../media/image23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1.png"/><Relationship Id="rId11" Type="http://schemas.openxmlformats.org/officeDocument/2006/relationships/image" Target="../media/image29.png"/><Relationship Id="rId5" Type="http://schemas.openxmlformats.org/officeDocument/2006/relationships/image" Target="../media/image21.png"/><Relationship Id="rId15" Type="http://schemas.openxmlformats.org/officeDocument/2006/relationships/image" Target="../media/image32.png"/><Relationship Id="rId10" Type="http://schemas.openxmlformats.org/officeDocument/2006/relationships/image" Target="../media/image28.png"/><Relationship Id="rId4" Type="http://schemas.openxmlformats.org/officeDocument/2006/relationships/image" Target="../media/image26.png"/><Relationship Id="rId9" Type="http://schemas.openxmlformats.org/officeDocument/2006/relationships/image" Target="../media/image40.png"/><Relationship Id="rId1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2.jpg"/><Relationship Id="rId7" Type="http://schemas.openxmlformats.org/officeDocument/2006/relationships/image" Target="../media/image35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0.png"/><Relationship Id="rId4" Type="http://schemas.openxmlformats.org/officeDocument/2006/relationships/image" Target="../media/image38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9134" y="2271861"/>
            <a:ext cx="4402318" cy="3252246"/>
          </a:xfrm>
        </p:spPr>
        <p:txBody>
          <a:bodyPr>
            <a:noAutofit/>
          </a:bodyPr>
          <a:lstStyle/>
          <a:p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Propriedades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elementares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sucessões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reais</a:t>
            </a:r>
            <a:endParaRPr lang="en-US" sz="50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6" name="Grupo 15"/>
          <p:cNvGrpSpPr/>
          <p:nvPr/>
        </p:nvGrpSpPr>
        <p:grpSpPr>
          <a:xfrm>
            <a:off x="1213200" y="734400"/>
            <a:ext cx="6574165" cy="5207255"/>
            <a:chOff x="1212971" y="733039"/>
            <a:chExt cx="6574165" cy="5207255"/>
          </a:xfrm>
        </p:grpSpPr>
        <p:pic>
          <p:nvPicPr>
            <p:cNvPr id="17" name="Imagem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6863" y="928338"/>
              <a:ext cx="6430273" cy="5001323"/>
            </a:xfrm>
            <a:prstGeom prst="rect">
              <a:avLst/>
            </a:prstGeom>
          </p:spPr>
        </p:pic>
        <p:sp>
          <p:nvSpPr>
            <p:cNvPr id="19" name="CaixaDeTexto 18"/>
            <p:cNvSpPr txBox="1"/>
            <p:nvPr/>
          </p:nvSpPr>
          <p:spPr>
            <a:xfrm>
              <a:off x="1977654" y="5570962"/>
              <a:ext cx="5457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    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</a:t>
              </a:r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3     4  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5     6     7   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 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9    10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11   12</a:t>
              </a:r>
              <a:endParaRPr lang="pt-P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1263818" y="984549"/>
              <a:ext cx="441211" cy="37394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29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21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aixaDeTexto 21"/>
                <p:cNvSpPr txBox="1"/>
                <p:nvPr/>
              </p:nvSpPr>
              <p:spPr>
                <a:xfrm>
                  <a:off x="7367224" y="5570962"/>
                  <a:ext cx="3745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5" name="CaixaDeTexto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224" y="5570962"/>
                  <a:ext cx="374590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aixaDeTexto 24"/>
                <p:cNvSpPr txBox="1"/>
                <p:nvPr/>
              </p:nvSpPr>
              <p:spPr>
                <a:xfrm>
                  <a:off x="1212971" y="733039"/>
                  <a:ext cx="49205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6" name="CaixaDeTexto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2971" y="733039"/>
                  <a:ext cx="49205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aixaDeTexto 26"/>
                <p:cNvSpPr txBox="1"/>
                <p:nvPr/>
              </p:nvSpPr>
              <p:spPr>
                <a:xfrm>
                  <a:off x="1329027" y="5560329"/>
                  <a:ext cx="3986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𝑂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7" name="CaixaDeTexto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9027" y="5560329"/>
                  <a:ext cx="398699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CaixaDeTexto 28">
            <a:hlinkClick r:id="rId8" action="ppaction://hlinksldjump"/>
          </p:cNvPr>
          <p:cNvSpPr txBox="1"/>
          <p:nvPr/>
        </p:nvSpPr>
        <p:spPr>
          <a:xfrm>
            <a:off x="4247408" y="6285012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0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9" name="CaixaDeTexto 28">
            <a:hlinkClick r:id="rId4" action="ppaction://hlinksldjump"/>
          </p:cNvPr>
          <p:cNvSpPr txBox="1"/>
          <p:nvPr/>
        </p:nvSpPr>
        <p:spPr>
          <a:xfrm>
            <a:off x="4247408" y="6285012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212971" y="733039"/>
            <a:ext cx="6574165" cy="5207255"/>
            <a:chOff x="1212971" y="733039"/>
            <a:chExt cx="6574165" cy="5207255"/>
          </a:xfrm>
        </p:grpSpPr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6863" y="928338"/>
              <a:ext cx="6430273" cy="5001323"/>
            </a:xfrm>
            <a:prstGeom prst="rect">
              <a:avLst/>
            </a:prstGeom>
          </p:spPr>
        </p:pic>
        <p:sp>
          <p:nvSpPr>
            <p:cNvPr id="14" name="CaixaDeTexto 13"/>
            <p:cNvSpPr txBox="1"/>
            <p:nvPr/>
          </p:nvSpPr>
          <p:spPr>
            <a:xfrm>
              <a:off x="1977654" y="5570962"/>
              <a:ext cx="5457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1     2   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3     4  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5     6     7   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 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9    10  </a:t>
              </a:r>
              <a:r>
                <a:rPr lang="pt-PT" sz="9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11   12</a:t>
              </a:r>
              <a:endParaRPr lang="pt-P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1263818" y="984549"/>
              <a:ext cx="441211" cy="37394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29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21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</a:p>
            <a:p>
              <a:pPr algn="r"/>
              <a:endParaRPr lang="pt-PT" sz="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CaixaDeTexto 20"/>
                <p:cNvSpPr txBox="1"/>
                <p:nvPr/>
              </p:nvSpPr>
              <p:spPr>
                <a:xfrm>
                  <a:off x="7367224" y="5570962"/>
                  <a:ext cx="3745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1" name="CaixaDeTexto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224" y="5570962"/>
                  <a:ext cx="37459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aixaDeTexto 22"/>
                <p:cNvSpPr txBox="1"/>
                <p:nvPr/>
              </p:nvSpPr>
              <p:spPr>
                <a:xfrm>
                  <a:off x="1212971" y="733039"/>
                  <a:ext cx="49205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3" name="CaixaDe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2971" y="733039"/>
                  <a:ext cx="492058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/>
                <p:cNvSpPr txBox="1"/>
                <p:nvPr/>
              </p:nvSpPr>
              <p:spPr>
                <a:xfrm>
                  <a:off x="1329027" y="5560329"/>
                  <a:ext cx="3986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𝑂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4" name="CaixaDe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9027" y="5560329"/>
                  <a:ext cx="398699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37903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9" name="CaixaDeTexto 28">
            <a:hlinkClick r:id="rId4" action="ppaction://hlinksldjump"/>
          </p:cNvPr>
          <p:cNvSpPr txBox="1"/>
          <p:nvPr/>
        </p:nvSpPr>
        <p:spPr>
          <a:xfrm>
            <a:off x="4247408" y="6285012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1212971" y="733039"/>
            <a:ext cx="6574165" cy="5207255"/>
            <a:chOff x="1212971" y="733039"/>
            <a:chExt cx="6574165" cy="5207255"/>
          </a:xfrm>
        </p:grpSpPr>
        <p:pic>
          <p:nvPicPr>
            <p:cNvPr id="16" name="Imagem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6863" y="928338"/>
              <a:ext cx="6430273" cy="5001323"/>
            </a:xfrm>
            <a:prstGeom prst="rect">
              <a:avLst/>
            </a:prstGeom>
          </p:spPr>
        </p:pic>
        <p:sp>
          <p:nvSpPr>
            <p:cNvPr id="17" name="CaixaDeTexto 16"/>
            <p:cNvSpPr txBox="1"/>
            <p:nvPr/>
          </p:nvSpPr>
          <p:spPr>
            <a:xfrm>
              <a:off x="1977654" y="5570962"/>
              <a:ext cx="5457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1     2   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3     4  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5     6     7   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  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9    10  </a:t>
              </a:r>
              <a:r>
                <a:rPr lang="pt-PT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11   12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263818" y="984549"/>
              <a:ext cx="441211" cy="37394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29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25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21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19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  <a:p>
              <a:pPr algn="r"/>
              <a:endParaRPr lang="pt-PT" sz="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aixaDeTexto 19"/>
                <p:cNvSpPr txBox="1"/>
                <p:nvPr/>
              </p:nvSpPr>
              <p:spPr>
                <a:xfrm>
                  <a:off x="7367224" y="5570962"/>
                  <a:ext cx="3745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0" name="CaixaDe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224" y="5570962"/>
                  <a:ext cx="37459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aixaDeTexto 21"/>
                <p:cNvSpPr txBox="1"/>
                <p:nvPr/>
              </p:nvSpPr>
              <p:spPr>
                <a:xfrm>
                  <a:off x="1212971" y="733039"/>
                  <a:ext cx="49205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2" name="CaixaDe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2971" y="733039"/>
                  <a:ext cx="492058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aixaDeTexto 24"/>
                <p:cNvSpPr txBox="1"/>
                <p:nvPr/>
              </p:nvSpPr>
              <p:spPr>
                <a:xfrm>
                  <a:off x="1329027" y="5560329"/>
                  <a:ext cx="3986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𝑂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5" name="CaixaDe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9027" y="5560329"/>
                  <a:ext cx="398699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8707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1524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Definição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1083" y="1565975"/>
                <a:ext cx="4572000" cy="4801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𝑢</m:t>
                      </m:r>
                      <m:r>
                        <a:rPr lang="pt-PT" b="0" i="1" smtClean="0">
                          <a:latin typeface="Cambria Math"/>
                        </a:rPr>
                        <m:t>:</m:t>
                      </m:r>
                      <m:r>
                        <a:rPr lang="pt-PT" b="0" i="1" smtClean="0">
                          <a:latin typeface="Cambria Math"/>
                        </a:rPr>
                        <m:t>ℕ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pt-PT" b="0" i="1" smtClean="0">
                          <a:latin typeface="Cambria Math"/>
                        </a:rPr>
                        <m:t>ℝ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083" y="1565975"/>
                <a:ext cx="4572000" cy="4801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932502" y="2869850"/>
            <a:ext cx="1223412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Exemplo:</a:t>
            </a:r>
            <a:endParaRPr lang="pt-PT" b="1" dirty="0">
              <a:solidFill>
                <a:srgbClr val="0D677A"/>
              </a:solidFill>
              <a:latin typeface="Arial" panose="020B0604020202020204" pitchFamily="34" charset="0"/>
              <a:ea typeface="Cambria Math" panose="02040503050406030204" pitchFamily="18" charset="0"/>
              <a:cs typeface="Lucida Grand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985704" y="712492"/>
                <a:ext cx="7517273" cy="8679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Chama-se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sucessão real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</a:t>
                </a:r>
                <a:r>
                  <a:rPr lang="pt-PT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t-PT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pt-PT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pt-PT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ℕ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ou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b="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b="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a uma função de domínio </a:t>
                </a:r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de conjunto de chegada </a:t>
                </a:r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.</m:t>
                    </m:r>
                  </m:oMath>
                </a14:m>
                <a:endParaRPr lang="pt-PT" dirty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712492"/>
                <a:ext cx="7517273" cy="867930"/>
              </a:xfrm>
              <a:prstGeom prst="rect">
                <a:avLst/>
              </a:prstGeom>
              <a:blipFill rotWithShape="1">
                <a:blip r:embed="rId5"/>
                <a:stretch>
                  <a:fillRect l="-730" b="-563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2"/>
              <p:cNvSpPr/>
              <p:nvPr/>
            </p:nvSpPr>
            <p:spPr>
              <a:xfrm>
                <a:off x="1180183" y="2846912"/>
                <a:ext cx="4572000" cy="7364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pt-PT" i="1" smtClean="0"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pt-PT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:</m:t>
                            </m:r>
                          </m:e>
                        </m:mr>
                        <m:mr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 </m:t>
                            </m:r>
                          </m:e>
                        </m:mr>
                      </m:m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pt-PT" i="1" smtClean="0"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ℕ</m:t>
                            </m:r>
                          </m:e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→</m:t>
                            </m:r>
                          </m:e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ℝ</m:t>
                            </m:r>
                          </m:e>
                        </m:mr>
                        <m:mr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𝑛</m:t>
                            </m:r>
                          </m:e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↦</m:t>
                            </m:r>
                          </m:e>
                          <m:e>
                            <m:r>
                              <a:rPr lang="pt-PT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+5</m:t>
                            </m:r>
                          </m:e>
                        </m:mr>
                      </m:m>
                    </m:oMath>
                  </m:oMathPara>
                </a14:m>
                <a:endParaRPr lang="pt-PT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0183" y="2846912"/>
                <a:ext cx="4572000" cy="7364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aixaDeTexto 19"/>
          <p:cNvSpPr txBox="1"/>
          <p:nvPr/>
        </p:nvSpPr>
        <p:spPr>
          <a:xfrm>
            <a:off x="5022424" y="3351087"/>
            <a:ext cx="246702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rgbClr val="0D677A"/>
                </a:solidFill>
              </a:rPr>
              <a:t>termo geral da sucessão</a:t>
            </a:r>
            <a:endParaRPr lang="pt-PT" b="1" dirty="0">
              <a:solidFill>
                <a:srgbClr val="0D677A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947275" y="4060360"/>
                <a:ext cx="21317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=2×1+5=7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275" y="4060360"/>
                <a:ext cx="21317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7"/>
              <p:cNvSpPr/>
              <p:nvPr/>
            </p:nvSpPr>
            <p:spPr>
              <a:xfrm>
                <a:off x="986932" y="4582092"/>
                <a:ext cx="21370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=2×2+5=9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932" y="4582092"/>
                <a:ext cx="213706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18"/>
              <p:cNvSpPr/>
              <p:nvPr/>
            </p:nvSpPr>
            <p:spPr>
              <a:xfrm>
                <a:off x="976032" y="5319797"/>
                <a:ext cx="17303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=2×</m:t>
                      </m:r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032" y="5319797"/>
                <a:ext cx="173034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86932" y="4950465"/>
                <a:ext cx="410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40404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932" y="4950465"/>
                <a:ext cx="410689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4"/>
          <p:cNvSpPr/>
          <p:nvPr/>
        </p:nvSpPr>
        <p:spPr>
          <a:xfrm>
            <a:off x="3127925" y="4060360"/>
            <a:ext cx="2237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é o termo de ordem 1</a:t>
            </a:r>
          </a:p>
        </p:txBody>
      </p:sp>
      <p:sp>
        <p:nvSpPr>
          <p:cNvPr id="24" name="Rectângulo 23"/>
          <p:cNvSpPr/>
          <p:nvPr/>
        </p:nvSpPr>
        <p:spPr>
          <a:xfrm>
            <a:off x="3105615" y="4582092"/>
            <a:ext cx="2237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é o termo de ordem </a:t>
            </a:r>
            <a:r>
              <a:rPr lang="pt-PT" dirty="0" smtClean="0"/>
              <a:t>2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ângulo 7"/>
              <p:cNvSpPr/>
              <p:nvPr/>
            </p:nvSpPr>
            <p:spPr>
              <a:xfrm>
                <a:off x="3145744" y="5317858"/>
                <a:ext cx="234065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/>
                  <a:t>é o termo de ordem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pt-PT" b="1" strike="sngStrik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744" y="5317858"/>
                <a:ext cx="2340655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2083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6"/>
              <p:cNvSpPr/>
              <p:nvPr/>
            </p:nvSpPr>
            <p:spPr>
              <a:xfrm>
                <a:off x="923878" y="2017381"/>
                <a:ext cx="751727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 gráfico de uma sucessão é um conjunto de pontos isolados,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de coordenadas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25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878" y="2017381"/>
                <a:ext cx="7517273" cy="923330"/>
              </a:xfrm>
              <a:prstGeom prst="rect">
                <a:avLst/>
              </a:prstGeom>
              <a:blipFill rotWithShape="1">
                <a:blip r:embed="rId12"/>
                <a:stretch>
                  <a:fillRect l="-730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tângulo arredondado 10"/>
          <p:cNvSpPr/>
          <p:nvPr/>
        </p:nvSpPr>
        <p:spPr>
          <a:xfrm>
            <a:off x="3593716" y="3263212"/>
            <a:ext cx="832754" cy="298348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9" name="Conexão em ângulos retos 33"/>
          <p:cNvCxnSpPr>
            <a:endCxn id="20" idx="1"/>
          </p:cNvCxnSpPr>
          <p:nvPr/>
        </p:nvCxnSpPr>
        <p:spPr>
          <a:xfrm>
            <a:off x="4426470" y="3410746"/>
            <a:ext cx="595954" cy="125007"/>
          </a:xfrm>
          <a:prstGeom prst="bentConnector3">
            <a:avLst>
              <a:gd name="adj1" fmla="val 50000"/>
            </a:avLst>
          </a:prstGeom>
          <a:ln>
            <a:solidFill>
              <a:srgbClr val="0D67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upo 8"/>
          <p:cNvGrpSpPr/>
          <p:nvPr/>
        </p:nvGrpSpPr>
        <p:grpSpPr>
          <a:xfrm>
            <a:off x="5752183" y="3921728"/>
            <a:ext cx="2727581" cy="2156156"/>
            <a:chOff x="5752183" y="3921728"/>
            <a:chExt cx="2727581" cy="215615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183" y="3926050"/>
              <a:ext cx="2710148" cy="2151834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4">
              <a:hlinkClick r:id="rId1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15862" y="3921728"/>
              <a:ext cx="263902" cy="277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Grupo 11"/>
          <p:cNvGrpSpPr/>
          <p:nvPr/>
        </p:nvGrpSpPr>
        <p:grpSpPr>
          <a:xfrm>
            <a:off x="5752183" y="3911240"/>
            <a:ext cx="2728800" cy="2166644"/>
            <a:chOff x="5752183" y="3911240"/>
            <a:chExt cx="2728800" cy="2166644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183" y="3911240"/>
              <a:ext cx="2728800" cy="2166644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5" name="Picture 4">
              <a:hlinkClick r:id="rId17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15200" y="3920400"/>
              <a:ext cx="263902" cy="277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Grupo 12"/>
          <p:cNvGrpSpPr/>
          <p:nvPr/>
        </p:nvGrpSpPr>
        <p:grpSpPr>
          <a:xfrm>
            <a:off x="5752800" y="3913200"/>
            <a:ext cx="2728800" cy="2166644"/>
            <a:chOff x="5750964" y="3911240"/>
            <a:chExt cx="2728800" cy="2166644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0964" y="3911240"/>
              <a:ext cx="2728800" cy="2166644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8" name="Picture 4">
              <a:hlinkClick r:id="rId19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15200" y="3920400"/>
              <a:ext cx="263902" cy="277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4" grpId="0"/>
      <p:bldP spid="15" grpId="0"/>
      <p:bldP spid="20" grpId="0"/>
      <p:bldP spid="21" grpId="0"/>
      <p:bldP spid="18" grpId="0"/>
      <p:bldP spid="19" grpId="0"/>
      <p:bldP spid="2" grpId="0"/>
      <p:bldP spid="5" grpId="0"/>
      <p:bldP spid="24" grpId="0"/>
      <p:bldP spid="8" grpId="0"/>
      <p:bldP spid="25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95367" y="784029"/>
                <a:ext cx="7306129" cy="603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Considera a sucessão de termo geral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pt-PT" b="0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67" y="784029"/>
                <a:ext cx="7306129" cy="603499"/>
              </a:xfrm>
              <a:prstGeom prst="rect">
                <a:avLst/>
              </a:prstGeom>
              <a:blipFill rotWithShape="0">
                <a:blip r:embed="rId4"/>
                <a:stretch>
                  <a:fillRect l="-751" b="-50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99802" y="1840893"/>
                <a:ext cx="68049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o termo de ordem 10 e o termo de ordem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802" y="1840893"/>
                <a:ext cx="6804912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627" t="-9836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/>
          <p:cNvSpPr/>
          <p:nvPr/>
        </p:nvSpPr>
        <p:spPr>
          <a:xfrm>
            <a:off x="907593" y="2335462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20"/>
              <p:cNvSpPr/>
              <p:nvPr/>
            </p:nvSpPr>
            <p:spPr>
              <a:xfrm>
                <a:off x="1022368" y="2824501"/>
                <a:ext cx="2085251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6</m:t>
                          </m:r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10−</m:t>
                          </m:r>
                          <m:r>
                            <a:rPr lang="pt-PT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368" y="2824501"/>
                <a:ext cx="2085251" cy="6127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ângulo 20"/>
              <p:cNvSpPr/>
              <p:nvPr/>
            </p:nvSpPr>
            <p:spPr>
              <a:xfrm>
                <a:off x="4146077" y="2811983"/>
                <a:ext cx="3108095" cy="624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6</m:t>
                          </m:r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+1−4</m:t>
                          </m:r>
                        </m:den>
                      </m:f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6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+6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6077" y="2811983"/>
                <a:ext cx="3108095" cy="62453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18"/>
          <p:cNvSpPr txBox="1"/>
          <p:nvPr/>
        </p:nvSpPr>
        <p:spPr>
          <a:xfrm>
            <a:off x="937427" y="3906133"/>
            <a:ext cx="680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 startAt="2"/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Averigua se 20 é termo da sucessão.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937427" y="4384657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20"/>
              <p:cNvSpPr/>
              <p:nvPr/>
            </p:nvSpPr>
            <p:spPr>
              <a:xfrm>
                <a:off x="1052202" y="4873696"/>
                <a:ext cx="2511008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20⇔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6</m:t>
                          </m:r>
                          <m:r>
                            <a:rPr lang="pt-PT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202" y="4873696"/>
                <a:ext cx="2511008" cy="6127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0"/>
              <p:cNvSpPr/>
              <p:nvPr/>
            </p:nvSpPr>
            <p:spPr>
              <a:xfrm>
                <a:off x="3438465" y="5009384"/>
                <a:ext cx="20969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=20(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−4)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465" y="5009384"/>
                <a:ext cx="2096984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20"/>
              <p:cNvSpPr/>
              <p:nvPr/>
            </p:nvSpPr>
            <p:spPr>
              <a:xfrm>
                <a:off x="5344538" y="4993210"/>
                <a:ext cx="20328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=20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−80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538" y="4993210"/>
                <a:ext cx="2032864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20"/>
              <p:cNvSpPr/>
              <p:nvPr/>
            </p:nvSpPr>
            <p:spPr>
              <a:xfrm>
                <a:off x="1014577" y="5692194"/>
                <a:ext cx="14918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14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=80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77" y="5692194"/>
                <a:ext cx="149188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20"/>
              <p:cNvSpPr/>
              <p:nvPr/>
            </p:nvSpPr>
            <p:spPr>
              <a:xfrm>
                <a:off x="2444130" y="5546873"/>
                <a:ext cx="1235402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130" y="5546873"/>
                <a:ext cx="1235402" cy="6127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3522412" y="5696456"/>
                <a:ext cx="6158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∉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412" y="5696456"/>
                <a:ext cx="615874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18"/>
          <p:cNvSpPr txBox="1"/>
          <p:nvPr/>
        </p:nvSpPr>
        <p:spPr>
          <a:xfrm>
            <a:off x="4294467" y="5696456"/>
            <a:ext cx="389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Logo 20 não é termo da sucessão.</a:t>
            </a:r>
          </a:p>
        </p:txBody>
      </p:sp>
    </p:spTree>
    <p:extLst>
      <p:ext uri="{BB962C8B-B14F-4D97-AF65-F5344CB8AC3E}">
        <p14:creationId xmlns:p14="http://schemas.microsoft.com/office/powerpoint/2010/main" val="127473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16" grpId="0"/>
      <p:bldP spid="17" grpId="0"/>
      <p:bldP spid="23" grpId="0"/>
      <p:bldP spid="26" grpId="0"/>
      <p:bldP spid="27" grpId="0"/>
      <p:bldP spid="29" grpId="0"/>
      <p:bldP spid="31" grpId="0"/>
      <p:bldP spid="32" grpId="0"/>
      <p:bldP spid="33" grpId="0"/>
      <p:bldP spid="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71550" y="148507"/>
            <a:ext cx="6464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Sucessões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monótonas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ângulo 20"/>
              <p:cNvSpPr/>
              <p:nvPr/>
            </p:nvSpPr>
            <p:spPr>
              <a:xfrm>
                <a:off x="971550" y="1278524"/>
                <a:ext cx="712926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solidFill>
                      <a:schemeClr val="tx1"/>
                    </a:solidFill>
                  </a:rPr>
                  <a:t>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crescente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pt-PT" b="1" i="1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pt-PT" b="1" dirty="0">
                  <a:solidFill>
                    <a:srgbClr val="6AA34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1278524"/>
                <a:ext cx="7129261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11667" b="-25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0"/>
              <p:cNvSpPr/>
              <p:nvPr/>
            </p:nvSpPr>
            <p:spPr>
              <a:xfrm>
                <a:off x="971551" y="2100764"/>
                <a:ext cx="712926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solidFill>
                      <a:schemeClr val="tx1"/>
                    </a:solidFill>
                  </a:rPr>
                  <a:t>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crescente em sentido lato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pt-PT" b="1" i="1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pt-PT" b="1" dirty="0">
                  <a:solidFill>
                    <a:srgbClr val="6AA34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1" y="2100764"/>
                <a:ext cx="7129261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11667" b="-25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20"/>
              <p:cNvSpPr/>
              <p:nvPr/>
            </p:nvSpPr>
            <p:spPr>
              <a:xfrm>
                <a:off x="971553" y="2972502"/>
                <a:ext cx="712926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solidFill>
                      <a:schemeClr val="tx1"/>
                    </a:solidFill>
                  </a:rPr>
                  <a:t>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decrescente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pt-PT" b="1" i="1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pt-PT" b="1" dirty="0">
                  <a:solidFill>
                    <a:srgbClr val="6AA34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3" y="2972502"/>
                <a:ext cx="7129261" cy="369332"/>
              </a:xfrm>
              <a:prstGeom prst="rect">
                <a:avLst/>
              </a:prstGeom>
              <a:blipFill rotWithShape="0">
                <a:blip r:embed="rId6"/>
                <a:stretch>
                  <a:fillRect t="-11667" b="-25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20"/>
              <p:cNvSpPr/>
              <p:nvPr/>
            </p:nvSpPr>
            <p:spPr>
              <a:xfrm>
                <a:off x="971554" y="3848568"/>
                <a:ext cx="712926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solidFill>
                      <a:schemeClr val="tx1"/>
                    </a:solidFill>
                  </a:rPr>
                  <a:t>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decrescente em sentido lato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pt-PT" b="1" i="1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pt-PT" b="1" dirty="0">
                  <a:solidFill>
                    <a:srgbClr val="6AA34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4" y="3848568"/>
                <a:ext cx="7129261" cy="369332"/>
              </a:xfrm>
              <a:prstGeom prst="rect">
                <a:avLst/>
              </a:prstGeom>
              <a:blipFill rotWithShape="0">
                <a:blip r:embed="rId7"/>
                <a:stretch>
                  <a:fillRect t="-9836" b="-229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20"/>
              <p:cNvSpPr/>
              <p:nvPr/>
            </p:nvSpPr>
            <p:spPr>
              <a:xfrm>
                <a:off x="971556" y="4728521"/>
                <a:ext cx="712926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solidFill>
                      <a:schemeClr val="tx1"/>
                    </a:solidFill>
                  </a:rPr>
                  <a:t>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constante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pt-PT" b="1" i="1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>
                            <a:solidFill>
                              <a:srgbClr val="6AA34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pt-PT" b="1" dirty="0">
                  <a:solidFill>
                    <a:srgbClr val="6AA34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6" y="4728521"/>
                <a:ext cx="7129261" cy="369332"/>
              </a:xfrm>
              <a:prstGeom prst="rect">
                <a:avLst/>
              </a:prstGeom>
              <a:blipFill rotWithShape="0">
                <a:blip r:embed="rId8"/>
                <a:stretch>
                  <a:fillRect t="-11667" b="-25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95367" y="784029"/>
                <a:ext cx="7306129" cy="603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Estuda a monotonia da sucessão de termo geral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2−7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pt-PT" b="0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67" y="784029"/>
                <a:ext cx="7306129" cy="603499"/>
              </a:xfrm>
              <a:prstGeom prst="rect">
                <a:avLst/>
              </a:prstGeom>
              <a:blipFill rotWithShape="0">
                <a:blip r:embed="rId4"/>
                <a:stretch>
                  <a:fillRect l="-751" b="-50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71967" y="2243361"/>
                <a:ext cx="2229764" cy="1021556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1.º Passo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Determinar a diferença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67" y="2243361"/>
                <a:ext cx="2229764" cy="1021556"/>
              </a:xfrm>
              <a:prstGeom prst="roundRect">
                <a:avLst/>
              </a:prstGeom>
              <a:blipFill rotWithShape="1">
                <a:blip r:embed="rId5"/>
                <a:stretch>
                  <a:fillRect b="-2326"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/>
          <p:cNvSpPr/>
          <p:nvPr/>
        </p:nvSpPr>
        <p:spPr>
          <a:xfrm>
            <a:off x="891589" y="1343003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840484" y="2016328"/>
                <a:ext cx="12817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</m:sub>
                      </m:sSub>
                      <m:sSub>
                        <m:sSubPr>
                          <m:ctrlP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b="0" i="0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484" y="2016328"/>
                <a:ext cx="128176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4045188" y="1943540"/>
                <a:ext cx="1969770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2−7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+1)−1</m:t>
                        </m:r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2−7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5188" y="1943540"/>
                <a:ext cx="1969770" cy="533544"/>
              </a:xfrm>
              <a:prstGeom prst="rect">
                <a:avLst/>
              </a:prstGeom>
              <a:blipFill rotWithShape="1">
                <a:blip r:embed="rId7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5841687" y="1941718"/>
                <a:ext cx="1828706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2−7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pt-PT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+2−1</m:t>
                        </m:r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2−7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687" y="1941718"/>
                <a:ext cx="1828706" cy="485518"/>
              </a:xfrm>
              <a:prstGeom prst="rect">
                <a:avLst/>
              </a:prstGeom>
              <a:blipFill rotWithShape="1">
                <a:blip r:embed="rId8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3728408" y="2625323"/>
                <a:ext cx="1968168" cy="489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−7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pt-PT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2−7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408" y="2625323"/>
                <a:ext cx="1968168" cy="489429"/>
              </a:xfrm>
              <a:prstGeom prst="rect">
                <a:avLst/>
              </a:prstGeom>
              <a:blipFill rotWithShape="0">
                <a:blip r:embed="rId9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tângulo 34"/>
              <p:cNvSpPr/>
              <p:nvPr/>
            </p:nvSpPr>
            <p:spPr>
              <a:xfrm>
                <a:off x="5499396" y="2585648"/>
                <a:ext cx="2995244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−7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  <m:d>
                          <m:d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2−7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d>
                          <m:dPr>
                            <m:ctrlPr>
                              <a:rPr lang="pt-P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5" name="Re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396" y="2585648"/>
                <a:ext cx="2995244" cy="53354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tângulo 35"/>
              <p:cNvSpPr/>
              <p:nvPr/>
            </p:nvSpPr>
            <p:spPr>
              <a:xfrm>
                <a:off x="3744223" y="3262331"/>
                <a:ext cx="3611117" cy="552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−14</m:t>
                        </m:r>
                        <m:sSup>
                          <m:sSup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t-P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pt-PT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+7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+5−4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−2+14</m:t>
                        </m:r>
                        <m:sSup>
                          <m:sSup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t-P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pt-PT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+7</m:t>
                        </m:r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d>
                          <m:d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223" y="3262331"/>
                <a:ext cx="3611117" cy="55278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tângulo 36"/>
              <p:cNvSpPr/>
              <p:nvPr/>
            </p:nvSpPr>
            <p:spPr>
              <a:xfrm>
                <a:off x="7154907" y="3293072"/>
                <a:ext cx="1375954" cy="514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d>
                          <m:d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7" name="Retâ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4907" y="3293072"/>
                <a:ext cx="1375954" cy="51411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13"/>
              <p:cNvSpPr txBox="1"/>
              <p:nvPr/>
            </p:nvSpPr>
            <p:spPr>
              <a:xfrm>
                <a:off x="3181000" y="4024178"/>
                <a:ext cx="5200892" cy="1070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pt-PT" b="0" i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pt-PT" i="1">
                            <a:latin typeface="Cambria Math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pt-PT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então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d>
                          <m:dPr>
                            <m:ctrlPr>
                              <a:rPr lang="pt-P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pt-P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pt-PT" b="0" i="1" smtClean="0">
                        <a:latin typeface="Cambria Math" panose="02040503050406030204" pitchFamily="18" charset="0"/>
                      </a:rPr>
                      <m:t>&gt;0, ∀</m:t>
                    </m:r>
                    <m:r>
                      <a:rPr lang="pt-PT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PT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pt-PT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pt-PT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1000" y="4024178"/>
                <a:ext cx="5200892" cy="1070614"/>
              </a:xfrm>
              <a:prstGeom prst="rect">
                <a:avLst/>
              </a:prstGeom>
              <a:blipFill rotWithShape="0">
                <a:blip r:embed="rId13"/>
                <a:stretch>
                  <a:fillRect l="-105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8"/>
              <p:cNvSpPr txBox="1"/>
              <p:nvPr/>
            </p:nvSpPr>
            <p:spPr>
              <a:xfrm>
                <a:off x="471966" y="4013541"/>
                <a:ext cx="2229765" cy="1021556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2.º Passo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Estudar o sinal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66" y="4013541"/>
                <a:ext cx="2229765" cy="1021556"/>
              </a:xfrm>
              <a:prstGeom prst="round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8"/>
          <p:cNvSpPr txBox="1"/>
          <p:nvPr/>
        </p:nvSpPr>
        <p:spPr>
          <a:xfrm>
            <a:off x="471967" y="5328858"/>
            <a:ext cx="2229764" cy="715089"/>
          </a:xfrm>
          <a:prstGeom prst="roundRect">
            <a:avLst/>
          </a:prstGeom>
          <a:ln>
            <a:solidFill>
              <a:srgbClr val="6AA34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3.º Passo</a:t>
            </a:r>
            <a:r>
              <a:rPr lang="pt-PT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Conclusão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3155770" y="5453629"/>
                <a:ext cx="5045726" cy="480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Assim, a sucessão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i="1" dirty="0">
                    <a:latin typeface="Cambria Math"/>
                  </a:rPr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é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crescente.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770" y="5453629"/>
                <a:ext cx="5045726" cy="480131"/>
              </a:xfrm>
              <a:prstGeom prst="rect">
                <a:avLst/>
              </a:prstGeom>
              <a:blipFill rotWithShape="1">
                <a:blip r:embed="rId15"/>
                <a:stretch>
                  <a:fillRect l="-1088" b="-1153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620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/>
      <p:bldP spid="21" grpId="0"/>
      <p:bldP spid="25" grpId="0"/>
      <p:bldP spid="35" grpId="0"/>
      <p:bldP spid="36" grpId="0"/>
      <p:bldP spid="38" grpId="0"/>
      <p:bldP spid="17" grpId="0" animBg="1"/>
      <p:bldP spid="20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011994" y="1249408"/>
                <a:ext cx="729643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Um subconjunto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diz-se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majorado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quando existe um número real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tal que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∀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≤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número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designa-se por </a:t>
                </a:r>
                <a:r>
                  <a:rPr lang="pt-PT" b="1" dirty="0" err="1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majorante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Se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designa-se por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máximo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pt-PT" b="0" i="1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1249408"/>
                <a:ext cx="7296434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668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011994" y="128964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Majorantes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minorantes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um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conjunto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5"/>
              <p:cNvSpPr txBox="1"/>
              <p:nvPr/>
            </p:nvSpPr>
            <p:spPr>
              <a:xfrm>
                <a:off x="1011994" y="3432618"/>
                <a:ext cx="729643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Um subconjunto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diz-se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minorado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quando existe um número real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tal que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∀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≥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número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designa-se por </a:t>
                </a:r>
                <a:r>
                  <a:rPr lang="pt-PT" b="1" dirty="0" err="1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minorante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Se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designa-se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por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mínimo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3432618"/>
                <a:ext cx="7296434" cy="1754326"/>
              </a:xfrm>
              <a:prstGeom prst="rect">
                <a:avLst/>
              </a:prstGeom>
              <a:blipFill rotWithShape="1">
                <a:blip r:embed="rId5"/>
                <a:stretch>
                  <a:fillRect l="-668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827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11994" y="128964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Conjuntos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limitados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5"/>
              <p:cNvSpPr txBox="1"/>
              <p:nvPr/>
            </p:nvSpPr>
            <p:spPr>
              <a:xfrm>
                <a:off x="1011994" y="1385332"/>
                <a:ext cx="7296434" cy="1338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Um subconjunto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diz-se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limitado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 e somente se for majorado e minorado, isto é, quando existem números reais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tais que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∀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≤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≤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2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1385332"/>
                <a:ext cx="7296434" cy="1338828"/>
              </a:xfrm>
              <a:prstGeom prst="rect">
                <a:avLst/>
              </a:prstGeom>
              <a:blipFill rotWithShape="1">
                <a:blip r:embed="rId4"/>
                <a:stretch>
                  <a:fillRect l="-668" r="-1337" b="-27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558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61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16013" y="137543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Sucessões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limitadas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92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13952" y="984766"/>
                <a:ext cx="7731283" cy="2169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Uma sucessão diz-se m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inorada (majorada) quando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 conjunto dos seus termos admite um </a:t>
                </a:r>
                <a:r>
                  <a:rPr lang="pt-PT" u="sng" dirty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cs typeface="Arial" panose="020B0604020202020204" pitchFamily="34" charset="0"/>
                  </a:rPr>
                  <a:t>minorante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pt-PT" u="sng" dirty="0" smtClean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cs typeface="Arial" panose="020B0604020202020204" pitchFamily="34" charset="0"/>
                  </a:rPr>
                  <a:t>majorante</a:t>
                </a:r>
                <a:r>
                  <a:rPr lang="pt-PT" dirty="0" smtClean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isto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é,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quando existe um número real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tal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que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𝒂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 ≤</m:t>
                    </m:r>
                    <m:sSub>
                      <m:sSubPr>
                        <m:ctrlP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b="0" i="1" dirty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∀ </m:t>
                    </m:r>
                    <m:r>
                      <a:rPr lang="pt-PT" b="0" i="1" dirty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dirty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 ∈</m:t>
                    </m:r>
                    <m:r>
                      <a:rPr lang="pt-PT" b="0" i="1" dirty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≤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∀ 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 ∈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952" y="984766"/>
                <a:ext cx="7731283" cy="2169825"/>
              </a:xfrm>
              <a:prstGeom prst="rect">
                <a:avLst/>
              </a:prstGeom>
              <a:blipFill rotWithShape="1">
                <a:blip r:embed="rId4"/>
                <a:stretch>
                  <a:fillRect l="-71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913952" y="2795363"/>
                <a:ext cx="69469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Quando uma sucessão é simultaneamente minorada e majorada existe um número real positivo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tal que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∀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 ∈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|</m:t>
                    </m:r>
                    <m:sSub>
                      <m:sSubPr>
                        <m:ctrlP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| ≤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anose="020B0604020202020204" pitchFamily="34" charset="0"/>
                      </a:rPr>
                      <m:t>𝑳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952" y="2795363"/>
                <a:ext cx="6946900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789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946610" y="4291776"/>
                <a:ext cx="72829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Uma sucessão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1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b="1" i="1">
                                <a:latin typeface="Cambria Math"/>
                                <a:ea typeface="Cambria Math" panose="02040503050406030204" pitchFamily="18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>
                                <a:latin typeface="Cambria Math"/>
                                <a:ea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simultaneamente majorada e minorada diz-se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limitada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610" y="4291776"/>
                <a:ext cx="7282991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669" t="-4717" b="-141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05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3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903111" y="1691061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905866" y="2631302"/>
                <a:ext cx="2792111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Sabe-se que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pt-PT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PT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866" y="2631302"/>
                <a:ext cx="2792111" cy="485518"/>
              </a:xfrm>
              <a:prstGeom prst="rect">
                <a:avLst/>
              </a:prstGeom>
              <a:blipFill rotWithShape="1">
                <a:blip r:embed="rId4"/>
                <a:stretch>
                  <a:fillRect l="-1965" b="-75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3"/>
              <p:cNvSpPr txBox="1"/>
              <p:nvPr/>
            </p:nvSpPr>
            <p:spPr>
              <a:xfrm>
                <a:off x="895367" y="784029"/>
                <a:ext cx="8054669" cy="642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Mostra que é limitada a sucessão de termo geral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+2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67" y="784029"/>
                <a:ext cx="8054669" cy="642805"/>
              </a:xfrm>
              <a:prstGeom prst="rect">
                <a:avLst/>
              </a:prstGeom>
              <a:blipFill rotWithShape="1">
                <a:blip r:embed="rId5"/>
                <a:stretch>
                  <a:fillRect l="-6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ângulo 5"/>
              <p:cNvSpPr/>
              <p:nvPr/>
            </p:nvSpPr>
            <p:spPr>
              <a:xfrm>
                <a:off x="921380" y="4409371"/>
                <a:ext cx="7382442" cy="484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 smtClean="0">
                    <a:latin typeface="Arial"/>
                  </a:rPr>
                  <a:t>Daqui </a:t>
                </a:r>
                <a:r>
                  <a:rPr lang="pt-PT" dirty="0">
                    <a:latin typeface="Arial"/>
                  </a:rPr>
                  <a:t>se conclui que a sucessão é limitada, </a:t>
                </a:r>
                <a:r>
                  <a:rPr lang="pt-PT" dirty="0" smtClean="0">
                    <a:latin typeface="Arial"/>
                  </a:rPr>
                  <a:t>pois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PT" i="1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</a:rPr>
                      <m:t>≤</m:t>
                    </m:r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pt-PT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/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∀ 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/>
                  <a:t> </a:t>
                </a:r>
                <a:endParaRPr lang="pt-PT" dirty="0" smtClean="0"/>
              </a:p>
            </p:txBody>
          </p:sp>
        </mc:Choice>
        <mc:Fallback xmlns="">
          <p:sp>
            <p:nvSpPr>
              <p:cNvPr id="6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380" y="4409371"/>
                <a:ext cx="7382442" cy="484043"/>
              </a:xfrm>
              <a:prstGeom prst="rect">
                <a:avLst/>
              </a:prstGeom>
              <a:blipFill rotWithShape="1">
                <a:blip r:embed="rId6"/>
                <a:stretch>
                  <a:fillRect l="-661" b="-75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tângulo 20"/>
              <p:cNvSpPr/>
              <p:nvPr/>
            </p:nvSpPr>
            <p:spPr>
              <a:xfrm>
                <a:off x="3948183" y="2631879"/>
                <a:ext cx="2749920" cy="484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 que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∀ 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0&lt;</m:t>
                    </m:r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pt-PT" b="0" i="1" smtClean="0">
                        <a:latin typeface="Cambria Math"/>
                      </a:rPr>
                      <m:t>≤1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4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183" y="2631879"/>
                <a:ext cx="2749920" cy="484941"/>
              </a:xfrm>
              <a:prstGeom prst="rect">
                <a:avLst/>
              </a:prstGeom>
              <a:blipFill rotWithShape="1">
                <a:blip r:embed="rId7"/>
                <a:stretch>
                  <a:fillRect l="-1996" b="-75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0"/>
              <p:cNvSpPr/>
              <p:nvPr/>
            </p:nvSpPr>
            <p:spPr>
              <a:xfrm>
                <a:off x="928025" y="3620480"/>
                <a:ext cx="2903808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logo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 b="0" i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PT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PT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pt-PT" b="0" i="1" smtClean="0">
                        <a:latin typeface="Cambria Math"/>
                      </a:rPr>
                      <m:t>≤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/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∀ 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6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025" y="3620480"/>
                <a:ext cx="2903808" cy="485518"/>
              </a:xfrm>
              <a:prstGeom prst="rect">
                <a:avLst/>
              </a:prstGeom>
              <a:blipFill rotWithShape="1">
                <a:blip r:embed="rId8"/>
                <a:stretch>
                  <a:fillRect l="-1677" b="-75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132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6" grpId="0"/>
      <p:bldP spid="24" grpId="0"/>
      <p:bldP spid="26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4212</TotalTime>
  <Words>1246</Words>
  <Application>Microsoft Office PowerPoint</Application>
  <PresentationFormat>Apresentação no Ecrã (4:3)</PresentationFormat>
  <Paragraphs>166</Paragraphs>
  <Slides>12</Slides>
  <Notes>11</Notes>
  <HiddenSlides>3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Tema do Office</vt:lpstr>
      <vt:lpstr>Propriedades elementares de sucessões reais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330</cp:revision>
  <dcterms:created xsi:type="dcterms:W3CDTF">2015-12-10T15:13:19Z</dcterms:created>
  <dcterms:modified xsi:type="dcterms:W3CDTF">2016-06-08T14:20:28Z</dcterms:modified>
</cp:coreProperties>
</file>