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8"/>
  </p:notesMasterIdLst>
  <p:sldIdLst>
    <p:sldId id="256" r:id="rId2"/>
    <p:sldId id="261" r:id="rId3"/>
    <p:sldId id="316" r:id="rId4"/>
    <p:sldId id="312" r:id="rId5"/>
    <p:sldId id="315" r:id="rId6"/>
    <p:sldId id="31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82" userDrawn="1">
          <p15:clr>
            <a:srgbClr val="A4A3A4"/>
          </p15:clr>
        </p15:guide>
        <p15:guide id="2" pos="61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677A"/>
    <a:srgbClr val="6AA342"/>
    <a:srgbClr val="4F81BD"/>
    <a:srgbClr val="ED1C24"/>
    <a:srgbClr val="00ADEE"/>
    <a:srgbClr val="404040"/>
    <a:srgbClr val="225C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976" autoAdjust="0"/>
    <p:restoredTop sz="99716" autoAdjust="0"/>
  </p:normalViewPr>
  <p:slideViewPr>
    <p:cSldViewPr snapToGrid="0" snapToObjects="1">
      <p:cViewPr>
        <p:scale>
          <a:sx n="90" d="100"/>
          <a:sy n="90" d="100"/>
        </p:scale>
        <p:origin x="-1830" y="-216"/>
      </p:cViewPr>
      <p:guideLst>
        <p:guide orient="horz" pos="482"/>
        <p:guide pos="6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1E7DC-E8FA-4492-8906-B5473182C9F0}" type="datetimeFigureOut">
              <a:rPr lang="pt-PT" smtClean="0"/>
              <a:t>06-06-2016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862B09-6E19-47D3-BE75-8DCE1D7D077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58640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433588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446916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82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985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400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929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805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782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436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957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98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987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269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B9475-9621-7F43-A36C-AF69A018FC9C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156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18" Type="http://schemas.openxmlformats.org/officeDocument/2006/relationships/image" Target="../media/image25.png"/><Relationship Id="rId3" Type="http://schemas.openxmlformats.org/officeDocument/2006/relationships/image" Target="../media/image2.jp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17" Type="http://schemas.openxmlformats.org/officeDocument/2006/relationships/image" Target="../media/image24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23.png"/><Relationship Id="rId20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22.png"/><Relationship Id="rId10" Type="http://schemas.openxmlformats.org/officeDocument/2006/relationships/image" Target="../media/image17.png"/><Relationship Id="rId19" Type="http://schemas.openxmlformats.org/officeDocument/2006/relationships/image" Target="../media/image26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.jpg"/><Relationship Id="rId7" Type="http://schemas.openxmlformats.org/officeDocument/2006/relationships/image" Target="../media/image3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2.jpg"/><Relationship Id="rId7" Type="http://schemas.openxmlformats.org/officeDocument/2006/relationships/image" Target="../media/image3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7.png"/><Relationship Id="rId11" Type="http://schemas.openxmlformats.org/officeDocument/2006/relationships/image" Target="../media/image42.png"/><Relationship Id="rId5" Type="http://schemas.openxmlformats.org/officeDocument/2006/relationships/image" Target="../media/image36.png"/><Relationship Id="rId10" Type="http://schemas.openxmlformats.org/officeDocument/2006/relationships/image" Target="../media/image41.png"/><Relationship Id="rId4" Type="http://schemas.openxmlformats.org/officeDocument/2006/relationships/image" Target="../media/image35.png"/><Relationship Id="rId9" Type="http://schemas.openxmlformats.org/officeDocument/2006/relationships/image" Target="../media/image4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7594" y="2271861"/>
            <a:ext cx="4533858" cy="3252246"/>
          </a:xfrm>
        </p:spPr>
        <p:txBody>
          <a:bodyPr>
            <a:noAutofit/>
          </a:bodyPr>
          <a:lstStyle/>
          <a:p>
            <a:r>
              <a:rPr lang="en-US" sz="5000" b="1" dirty="0" err="1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Revisões</a:t>
            </a:r>
            <a:r>
              <a:rPr lang="en-US" sz="5000" b="1" dirty="0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5000" b="1" dirty="0" err="1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Trigonometria</a:t>
            </a:r>
            <a:endParaRPr lang="en-US" sz="5000" b="1" dirty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35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985705" y="220049"/>
                <a:ext cx="7988300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2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Seno, cosseno e tangente de um ângulo agudo </a:t>
                </a:r>
                <a14:m>
                  <m:oMath xmlns:m="http://schemas.openxmlformats.org/officeDocument/2006/math">
                    <m:r>
                      <a:rPr lang="pt-PT" sz="26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𝜶</m:t>
                    </m:r>
                  </m:oMath>
                </a14:m>
                <a:endParaRPr lang="en-US" sz="2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705" y="220049"/>
                <a:ext cx="7988300" cy="492443"/>
              </a:xfrm>
              <a:prstGeom prst="rect">
                <a:avLst/>
              </a:prstGeom>
              <a:blipFill rotWithShape="0">
                <a:blip r:embed="rId4"/>
                <a:stretch>
                  <a:fillRect l="-1374" t="-11111" b="-30864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10579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1238250" y="4058673"/>
                <a:ext cx="6343650" cy="5750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pt-PT" i="0" dirty="0" smtClean="0">
                        <a:latin typeface="Cambria Math" panose="02040503050406030204" pitchFamily="18" charset="0"/>
                      </a:rPr>
                      <m:t>sen</m:t>
                    </m:r>
                    <m:r>
                      <a:rPr lang="pt-PT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t-PT" b="0" i="1" dirty="0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pt-PT" b="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t-PT" b="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pt-PT" dirty="0"/>
                          <m:t>Medida</m:t>
                        </m:r>
                        <m:r>
                          <m:rPr>
                            <m:nor/>
                          </m:rPr>
                          <a:rPr lang="pt-PT" dirty="0"/>
                          <m:t> </m:t>
                        </m:r>
                        <m:r>
                          <m:rPr>
                            <m:nor/>
                          </m:rPr>
                          <a:rPr lang="pt-PT" dirty="0"/>
                          <m:t>de</m:t>
                        </m:r>
                        <m:r>
                          <m:rPr>
                            <m:nor/>
                          </m:rPr>
                          <a:rPr lang="pt-PT" dirty="0"/>
                          <m:t> </m:t>
                        </m:r>
                        <m:r>
                          <m:rPr>
                            <m:nor/>
                          </m:rPr>
                          <a:rPr lang="pt-PT" dirty="0"/>
                          <m:t>comprimento</m:t>
                        </m:r>
                        <m:r>
                          <m:rPr>
                            <m:nor/>
                          </m:rPr>
                          <a:rPr lang="pt-PT" dirty="0"/>
                          <m:t> </m:t>
                        </m:r>
                        <m:r>
                          <m:rPr>
                            <m:nor/>
                          </m:rPr>
                          <a:rPr lang="pt-PT" dirty="0"/>
                          <m:t>do</m:t>
                        </m:r>
                        <m:r>
                          <m:rPr>
                            <m:nor/>
                          </m:rPr>
                          <a:rPr lang="pt-PT" dirty="0" smtClean="0"/>
                          <m:t> </m:t>
                        </m:r>
                        <m:r>
                          <m:rPr>
                            <m:nor/>
                          </m:rPr>
                          <a:rPr lang="pt-PT" dirty="0" smtClean="0"/>
                          <m:t>cateto</m:t>
                        </m:r>
                        <m:r>
                          <m:rPr>
                            <m:nor/>
                          </m:rPr>
                          <a:rPr lang="pt-PT" dirty="0" smtClean="0"/>
                          <m:t> </m:t>
                        </m:r>
                        <m:r>
                          <m:rPr>
                            <m:nor/>
                          </m:rPr>
                          <a:rPr lang="pt-PT" dirty="0" smtClean="0"/>
                          <m:t>oposto</m:t>
                        </m:r>
                        <m:r>
                          <m:rPr>
                            <m:nor/>
                          </m:rPr>
                          <a:rPr lang="pt-PT" dirty="0" smtClean="0"/>
                          <m:t> </m:t>
                        </m:r>
                        <m:r>
                          <m:rPr>
                            <m:nor/>
                          </m:rPr>
                          <a:rPr lang="pt-PT" dirty="0" smtClean="0"/>
                          <m:t>a</m:t>
                        </m:r>
                        <m:r>
                          <a:rPr lang="pt-PT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PT" i="1" dirty="0">
                            <a:latin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r>
                          <m:rPr>
                            <m:nor/>
                          </m:rPr>
                          <a:rPr lang="pt-PT" dirty="0"/>
                          <m:t>Medida</m:t>
                        </m:r>
                        <m:r>
                          <m:rPr>
                            <m:nor/>
                          </m:rPr>
                          <a:rPr lang="pt-PT" dirty="0"/>
                          <m:t> </m:t>
                        </m:r>
                        <m:r>
                          <m:rPr>
                            <m:nor/>
                          </m:rPr>
                          <a:rPr lang="pt-PT" dirty="0"/>
                          <m:t>de</m:t>
                        </m:r>
                        <m:r>
                          <m:rPr>
                            <m:nor/>
                          </m:rPr>
                          <a:rPr lang="pt-PT" dirty="0"/>
                          <m:t> </m:t>
                        </m:r>
                        <m:r>
                          <m:rPr>
                            <m:nor/>
                          </m:rPr>
                          <a:rPr lang="pt-PT" dirty="0"/>
                          <m:t>comprimento</m:t>
                        </m:r>
                        <m:r>
                          <m:rPr>
                            <m:nor/>
                          </m:rPr>
                          <a:rPr lang="pt-PT" dirty="0"/>
                          <m:t> </m:t>
                        </m:r>
                        <m:r>
                          <m:rPr>
                            <m:nor/>
                          </m:rPr>
                          <a:rPr lang="pt-PT" dirty="0"/>
                          <m:t>da</m:t>
                        </m:r>
                        <m:r>
                          <m:rPr>
                            <m:nor/>
                          </m:rPr>
                          <a:rPr lang="pt-PT" dirty="0"/>
                          <m:t> </m:t>
                        </m:r>
                        <m:r>
                          <m:rPr>
                            <m:nor/>
                          </m:rPr>
                          <a:rPr lang="pt-PT" dirty="0"/>
                          <m:t>hipotenusa</m:t>
                        </m:r>
                        <m:r>
                          <m:rPr>
                            <m:nor/>
                          </m:rPr>
                          <a:rPr lang="pt-PT" dirty="0"/>
                          <m:t> </m:t>
                        </m:r>
                      </m:den>
                    </m:f>
                    <m:r>
                      <a:rPr lang="pt-PT" b="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t-PT" b="0" i="1" dirty="0" smtClean="0">
                            <a:latin typeface="Cambria Math"/>
                          </a:rPr>
                        </m:ctrlPr>
                      </m:fPr>
                      <m:num>
                        <m:acc>
                          <m:accPr>
                            <m:chr m:val="̅"/>
                            <m:ctrlPr>
                              <a:rPr lang="pt-PT" b="0" i="1" dirty="0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pt-PT" b="0" i="1" dirty="0" smtClean="0">
                                <a:latin typeface="Cambria Math" panose="02040503050406030204" pitchFamily="18" charset="0"/>
                              </a:rPr>
                              <m:t>𝐵𝐶</m:t>
                            </m:r>
                          </m:e>
                        </m:acc>
                      </m:num>
                      <m:den>
                        <m:acc>
                          <m:accPr>
                            <m:chr m:val="̅"/>
                            <m:ctrlPr>
                              <a:rPr lang="pt-PT" b="0" i="1" dirty="0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pt-PT" b="0" i="1" dirty="0" smtClean="0">
                                <a:latin typeface="Cambria Math" panose="02040503050406030204" pitchFamily="18" charset="0"/>
                              </a:rPr>
                              <m:t>𝐴𝐶</m:t>
                            </m:r>
                          </m:e>
                        </m:acc>
                      </m:den>
                    </m:f>
                  </m:oMath>
                </a14:m>
                <a:r>
                  <a:rPr lang="pt-PT" dirty="0" smtClean="0"/>
                  <a:t> </a:t>
                </a:r>
                <a:endParaRPr lang="pt-PT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8250" y="4058673"/>
                <a:ext cx="6343650" cy="575094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1238250" y="4808817"/>
                <a:ext cx="6572250" cy="5750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pt-PT" b="0" i="0" dirty="0" smtClean="0">
                        <a:latin typeface="Cambria Math" panose="02040503050406030204" pitchFamily="18" charset="0"/>
                      </a:rPr>
                      <m:t>cos</m:t>
                    </m:r>
                    <m:r>
                      <a:rPr lang="pt-PT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t-PT" i="1" dirty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pt-PT" i="1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t-PT" i="1" dirty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pt-PT" dirty="0"/>
                          <m:t>Medida</m:t>
                        </m:r>
                        <m:r>
                          <m:rPr>
                            <m:nor/>
                          </m:rPr>
                          <a:rPr lang="pt-PT" dirty="0"/>
                          <m:t> </m:t>
                        </m:r>
                        <m:r>
                          <m:rPr>
                            <m:nor/>
                          </m:rPr>
                          <a:rPr lang="pt-PT" dirty="0"/>
                          <m:t>de</m:t>
                        </m:r>
                        <m:r>
                          <m:rPr>
                            <m:nor/>
                          </m:rPr>
                          <a:rPr lang="pt-PT" dirty="0"/>
                          <m:t> </m:t>
                        </m:r>
                        <m:r>
                          <m:rPr>
                            <m:nor/>
                          </m:rPr>
                          <a:rPr lang="pt-PT" dirty="0"/>
                          <m:t>comprimento</m:t>
                        </m:r>
                        <m:r>
                          <m:rPr>
                            <m:nor/>
                          </m:rPr>
                          <a:rPr lang="pt-PT" dirty="0"/>
                          <m:t> </m:t>
                        </m:r>
                        <m:r>
                          <m:rPr>
                            <m:nor/>
                          </m:rPr>
                          <a:rPr lang="pt-PT" dirty="0"/>
                          <m:t>do</m:t>
                        </m:r>
                        <m:r>
                          <m:rPr>
                            <m:nor/>
                          </m:rPr>
                          <a:rPr lang="pt-PT" dirty="0"/>
                          <m:t> </m:t>
                        </m:r>
                        <m:r>
                          <m:rPr>
                            <m:nor/>
                          </m:rPr>
                          <a:rPr lang="pt-PT" dirty="0"/>
                          <m:t>cateto</m:t>
                        </m:r>
                        <m:r>
                          <m:rPr>
                            <m:nor/>
                          </m:rPr>
                          <a:rPr lang="pt-PT" dirty="0"/>
                          <m:t> </m:t>
                        </m:r>
                        <m:r>
                          <m:rPr>
                            <m:nor/>
                          </m:rPr>
                          <a:rPr lang="pt-PT" b="0" i="0" dirty="0" smtClean="0"/>
                          <m:t>adjacente</m:t>
                        </m:r>
                        <m:r>
                          <m:rPr>
                            <m:nor/>
                          </m:rPr>
                          <a:rPr lang="pt-PT" b="0" i="0" dirty="0" smtClean="0"/>
                          <m:t> </m:t>
                        </m:r>
                        <m:r>
                          <m:rPr>
                            <m:nor/>
                          </m:rPr>
                          <a:rPr lang="pt-PT" dirty="0"/>
                          <m:t>a</m:t>
                        </m:r>
                        <m:r>
                          <a:rPr lang="pt-PT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PT" i="1" dirty="0">
                            <a:latin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r>
                          <m:rPr>
                            <m:nor/>
                          </m:rPr>
                          <a:rPr lang="pt-PT" dirty="0"/>
                          <m:t>Medida</m:t>
                        </m:r>
                        <m:r>
                          <m:rPr>
                            <m:nor/>
                          </m:rPr>
                          <a:rPr lang="pt-PT" dirty="0"/>
                          <m:t> </m:t>
                        </m:r>
                        <m:r>
                          <m:rPr>
                            <m:nor/>
                          </m:rPr>
                          <a:rPr lang="pt-PT" dirty="0"/>
                          <m:t>de</m:t>
                        </m:r>
                        <m:r>
                          <m:rPr>
                            <m:nor/>
                          </m:rPr>
                          <a:rPr lang="pt-PT" dirty="0"/>
                          <m:t> </m:t>
                        </m:r>
                        <m:r>
                          <m:rPr>
                            <m:nor/>
                          </m:rPr>
                          <a:rPr lang="pt-PT" dirty="0"/>
                          <m:t>comprimento</m:t>
                        </m:r>
                        <m:r>
                          <m:rPr>
                            <m:nor/>
                          </m:rPr>
                          <a:rPr lang="pt-PT" dirty="0"/>
                          <m:t> </m:t>
                        </m:r>
                        <m:r>
                          <m:rPr>
                            <m:nor/>
                          </m:rPr>
                          <a:rPr lang="pt-PT" dirty="0"/>
                          <m:t>da</m:t>
                        </m:r>
                        <m:r>
                          <m:rPr>
                            <m:nor/>
                          </m:rPr>
                          <a:rPr lang="pt-PT" dirty="0"/>
                          <m:t> </m:t>
                        </m:r>
                        <m:r>
                          <m:rPr>
                            <m:nor/>
                          </m:rPr>
                          <a:rPr lang="pt-PT" dirty="0"/>
                          <m:t>hipotenusa</m:t>
                        </m:r>
                        <m:r>
                          <m:rPr>
                            <m:nor/>
                          </m:rPr>
                          <a:rPr lang="pt-PT" dirty="0"/>
                          <m:t> </m:t>
                        </m:r>
                      </m:den>
                    </m:f>
                    <m:r>
                      <a:rPr lang="pt-PT" i="1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t-PT" i="1" dirty="0">
                            <a:latin typeface="Cambria Math"/>
                          </a:rPr>
                        </m:ctrlPr>
                      </m:fPr>
                      <m:num>
                        <m:acc>
                          <m:accPr>
                            <m:chr m:val="̅"/>
                            <m:ctrlPr>
                              <a:rPr lang="pt-PT" i="1" dirty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pt-PT" b="0" i="1" dirty="0" smtClean="0">
                                <a:latin typeface="Cambria Math" panose="02040503050406030204" pitchFamily="18" charset="0"/>
                              </a:rPr>
                              <m:t>𝐴𝐵</m:t>
                            </m:r>
                          </m:e>
                        </m:acc>
                      </m:num>
                      <m:den>
                        <m:acc>
                          <m:accPr>
                            <m:chr m:val="̅"/>
                            <m:ctrlPr>
                              <a:rPr lang="pt-PT" i="1" dirty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pt-PT" i="1" dirty="0">
                                <a:latin typeface="Cambria Math" panose="02040503050406030204" pitchFamily="18" charset="0"/>
                              </a:rPr>
                              <m:t>𝐴𝐶</m:t>
                            </m:r>
                          </m:e>
                        </m:acc>
                      </m:den>
                    </m:f>
                  </m:oMath>
                </a14:m>
                <a:r>
                  <a:rPr lang="pt-PT" dirty="0"/>
                  <a:t> </a:t>
                </a: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8250" y="4808817"/>
                <a:ext cx="6572250" cy="575094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1238250" y="5634045"/>
                <a:ext cx="6572250" cy="5750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pt-PT" b="0" i="0" dirty="0" smtClean="0">
                        <a:latin typeface="Cambria Math" panose="02040503050406030204" pitchFamily="18" charset="0"/>
                      </a:rPr>
                      <m:t>tg</m:t>
                    </m:r>
                    <m:r>
                      <a:rPr lang="pt-PT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t-PT" i="1" dirty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pt-PT" i="1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t-PT" i="1" dirty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pt-PT" dirty="0"/>
                          <m:t>Medida</m:t>
                        </m:r>
                        <m:r>
                          <m:rPr>
                            <m:nor/>
                          </m:rPr>
                          <a:rPr lang="pt-PT" dirty="0"/>
                          <m:t> </m:t>
                        </m:r>
                        <m:r>
                          <m:rPr>
                            <m:nor/>
                          </m:rPr>
                          <a:rPr lang="pt-PT" dirty="0"/>
                          <m:t>de</m:t>
                        </m:r>
                        <m:r>
                          <m:rPr>
                            <m:nor/>
                          </m:rPr>
                          <a:rPr lang="pt-PT" dirty="0"/>
                          <m:t> </m:t>
                        </m:r>
                        <m:r>
                          <m:rPr>
                            <m:nor/>
                          </m:rPr>
                          <a:rPr lang="pt-PT" dirty="0"/>
                          <m:t>comprimento</m:t>
                        </m:r>
                        <m:r>
                          <m:rPr>
                            <m:nor/>
                          </m:rPr>
                          <a:rPr lang="pt-PT" dirty="0"/>
                          <m:t> </m:t>
                        </m:r>
                        <m:r>
                          <m:rPr>
                            <m:nor/>
                          </m:rPr>
                          <a:rPr lang="pt-PT" dirty="0"/>
                          <m:t>do</m:t>
                        </m:r>
                        <m:r>
                          <m:rPr>
                            <m:nor/>
                          </m:rPr>
                          <a:rPr lang="pt-PT" dirty="0"/>
                          <m:t> </m:t>
                        </m:r>
                        <m:r>
                          <m:rPr>
                            <m:nor/>
                          </m:rPr>
                          <a:rPr lang="pt-PT" dirty="0"/>
                          <m:t>cateto</m:t>
                        </m:r>
                        <m:r>
                          <m:rPr>
                            <m:nor/>
                          </m:rPr>
                          <a:rPr lang="pt-PT" dirty="0"/>
                          <m:t> </m:t>
                        </m:r>
                        <m:r>
                          <m:rPr>
                            <m:nor/>
                          </m:rPr>
                          <a:rPr lang="pt-PT" b="0" i="0" dirty="0" smtClean="0"/>
                          <m:t>oposto</m:t>
                        </m:r>
                        <m:r>
                          <m:rPr>
                            <m:nor/>
                          </m:rPr>
                          <a:rPr lang="pt-PT" b="0" i="0" dirty="0" smtClean="0"/>
                          <m:t> </m:t>
                        </m:r>
                        <m:r>
                          <m:rPr>
                            <m:nor/>
                          </m:rPr>
                          <a:rPr lang="pt-PT" dirty="0"/>
                          <m:t>a</m:t>
                        </m:r>
                        <m:r>
                          <a:rPr lang="pt-PT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PT" i="1" dirty="0">
                            <a:latin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r>
                          <m:rPr>
                            <m:nor/>
                          </m:rPr>
                          <a:rPr lang="pt-PT" dirty="0"/>
                          <m:t>Medida</m:t>
                        </m:r>
                        <m:r>
                          <m:rPr>
                            <m:nor/>
                          </m:rPr>
                          <a:rPr lang="pt-PT" dirty="0"/>
                          <m:t> </m:t>
                        </m:r>
                        <m:r>
                          <m:rPr>
                            <m:nor/>
                          </m:rPr>
                          <a:rPr lang="pt-PT" dirty="0"/>
                          <m:t>de</m:t>
                        </m:r>
                        <m:r>
                          <m:rPr>
                            <m:nor/>
                          </m:rPr>
                          <a:rPr lang="pt-PT" dirty="0"/>
                          <m:t> </m:t>
                        </m:r>
                        <m:r>
                          <m:rPr>
                            <m:nor/>
                          </m:rPr>
                          <a:rPr lang="pt-PT" dirty="0"/>
                          <m:t>comprimento</m:t>
                        </m:r>
                        <m:r>
                          <m:rPr>
                            <m:nor/>
                          </m:rPr>
                          <a:rPr lang="pt-PT" dirty="0"/>
                          <m:t> </m:t>
                        </m:r>
                        <m:r>
                          <m:rPr>
                            <m:nor/>
                          </m:rPr>
                          <a:rPr lang="pt-PT" dirty="0"/>
                          <m:t>do</m:t>
                        </m:r>
                        <m:r>
                          <m:rPr>
                            <m:nor/>
                          </m:rPr>
                          <a:rPr lang="pt-PT" dirty="0"/>
                          <m:t> </m:t>
                        </m:r>
                        <m:r>
                          <m:rPr>
                            <m:nor/>
                          </m:rPr>
                          <a:rPr lang="pt-PT" dirty="0"/>
                          <m:t>cateto</m:t>
                        </m:r>
                        <m:r>
                          <m:rPr>
                            <m:nor/>
                          </m:rPr>
                          <a:rPr lang="pt-PT" dirty="0"/>
                          <m:t> </m:t>
                        </m:r>
                        <m:r>
                          <m:rPr>
                            <m:nor/>
                          </m:rPr>
                          <a:rPr lang="pt-PT" dirty="0"/>
                          <m:t>adjacente</m:t>
                        </m:r>
                        <m:r>
                          <m:rPr>
                            <m:nor/>
                          </m:rPr>
                          <a:rPr lang="pt-PT" dirty="0"/>
                          <m:t> </m:t>
                        </m:r>
                        <m:r>
                          <m:rPr>
                            <m:nor/>
                          </m:rPr>
                          <a:rPr lang="pt-PT" dirty="0"/>
                          <m:t>a</m:t>
                        </m:r>
                        <m:r>
                          <a:rPr lang="pt-PT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PT" i="1" dirty="0">
                            <a:latin typeface="Cambria Math" panose="02040503050406030204" pitchFamily="18" charset="0"/>
                          </a:rPr>
                          <m:t>𝛼</m:t>
                        </m:r>
                      </m:den>
                    </m:f>
                    <m:r>
                      <a:rPr lang="pt-PT" i="1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t-PT" i="1" dirty="0">
                            <a:latin typeface="Cambria Math"/>
                          </a:rPr>
                        </m:ctrlPr>
                      </m:fPr>
                      <m:num>
                        <m:acc>
                          <m:accPr>
                            <m:chr m:val="̅"/>
                            <m:ctrlPr>
                              <a:rPr lang="pt-PT" i="1" dirty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pt-PT" b="0" i="1" dirty="0" smtClean="0">
                                <a:latin typeface="Cambria Math" panose="02040503050406030204" pitchFamily="18" charset="0"/>
                              </a:rPr>
                              <m:t>𝐵𝐶</m:t>
                            </m:r>
                          </m:e>
                        </m:acc>
                      </m:num>
                      <m:den>
                        <m:acc>
                          <m:accPr>
                            <m:chr m:val="̅"/>
                            <m:ctrlPr>
                              <a:rPr lang="pt-PT" i="1" dirty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pt-PT" b="0" i="1" dirty="0" smtClean="0">
                                <a:latin typeface="Cambria Math" panose="02040503050406030204" pitchFamily="18" charset="0"/>
                              </a:rPr>
                              <m:t>𝐴𝐵</m:t>
                            </m:r>
                          </m:e>
                        </m:acc>
                      </m:den>
                    </m:f>
                  </m:oMath>
                </a14:m>
                <a:r>
                  <a:rPr lang="pt-PT" dirty="0"/>
                  <a:t> </a:t>
                </a: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8250" y="5634045"/>
                <a:ext cx="6572250" cy="575094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5" name="Picture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991132" y="879131"/>
            <a:ext cx="2859409" cy="2125086"/>
          </a:xfrm>
          <a:prstGeom prst="rect">
            <a:avLst/>
          </a:prstGeom>
        </p:spPr>
      </p:pic>
      <p:cxnSp>
        <p:nvCxnSpPr>
          <p:cNvPr id="18" name="Straight Arrow Connector 17"/>
          <p:cNvCxnSpPr/>
          <p:nvPr/>
        </p:nvCxnSpPr>
        <p:spPr>
          <a:xfrm flipV="1">
            <a:off x="5685330" y="2024987"/>
            <a:ext cx="763619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9"/>
          <p:cNvCxnSpPr/>
          <p:nvPr/>
        </p:nvCxnSpPr>
        <p:spPr>
          <a:xfrm>
            <a:off x="4255581" y="2804364"/>
            <a:ext cx="724274" cy="472702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/>
          <p:nvPr/>
        </p:nvCxnSpPr>
        <p:spPr>
          <a:xfrm rot="10800000">
            <a:off x="3464865" y="1510901"/>
            <a:ext cx="849252" cy="41148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6386865" y="1831381"/>
                <a:ext cx="190366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pt-PT" dirty="0"/>
                        <m:t>cateto</m:t>
                      </m:r>
                      <m:r>
                        <m:rPr>
                          <m:nor/>
                        </m:rPr>
                        <a:rPr lang="pt-PT" dirty="0"/>
                        <m:t> </m:t>
                      </m:r>
                      <m:r>
                        <m:rPr>
                          <m:nor/>
                        </m:rPr>
                        <a:rPr lang="pt-PT" dirty="0"/>
                        <m:t>oposto</m:t>
                      </m:r>
                      <m:r>
                        <m:rPr>
                          <m:nor/>
                        </m:rPr>
                        <a:rPr lang="pt-PT" dirty="0"/>
                        <m:t> </m:t>
                      </m:r>
                      <m:r>
                        <m:rPr>
                          <m:nor/>
                        </m:rPr>
                        <a:rPr lang="pt-PT" dirty="0"/>
                        <m:t>a</m:t>
                      </m:r>
                      <m:r>
                        <a:rPr lang="pt-PT" i="1" dirty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PT" i="1" dirty="0">
                          <a:latin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6865" y="1831381"/>
                <a:ext cx="1903663" cy="369332"/>
              </a:xfrm>
              <a:prstGeom prst="rect">
                <a:avLst/>
              </a:prstGeom>
              <a:blipFill rotWithShape="0">
                <a:blip r:embed="rId9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4979854" y="3077619"/>
                <a:ext cx="217457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pt-PT" dirty="0"/>
                        <m:t>cateto</m:t>
                      </m:r>
                      <m:r>
                        <m:rPr>
                          <m:nor/>
                        </m:rPr>
                        <a:rPr lang="pt-PT" dirty="0"/>
                        <m:t> </m:t>
                      </m:r>
                      <m:r>
                        <m:rPr>
                          <m:nor/>
                        </m:rPr>
                        <a:rPr lang="pt-PT" dirty="0"/>
                        <m:t>adjacente</m:t>
                      </m:r>
                      <m:r>
                        <m:rPr>
                          <m:nor/>
                        </m:rPr>
                        <a:rPr lang="pt-PT" dirty="0"/>
                        <m:t> </m:t>
                      </m:r>
                      <m:r>
                        <m:rPr>
                          <m:nor/>
                        </m:rPr>
                        <a:rPr lang="pt-PT" dirty="0"/>
                        <m:t>a</m:t>
                      </m:r>
                      <m:r>
                        <a:rPr lang="pt-PT" i="1" dirty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PT" i="1" dirty="0">
                          <a:latin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9854" y="3077619"/>
                <a:ext cx="2174570" cy="369332"/>
              </a:xfrm>
              <a:prstGeom prst="rect">
                <a:avLst/>
              </a:prstGeom>
              <a:blipFill rotWithShape="0">
                <a:blip r:embed="rId10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2291560" y="1302641"/>
                <a:ext cx="13452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pt-PT" dirty="0"/>
                        <m:t>hipotenusa</m:t>
                      </m:r>
                      <m:r>
                        <m:rPr>
                          <m:nor/>
                        </m:rPr>
                        <a:rPr lang="pt-PT" dirty="0"/>
                        <m:t> 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1560" y="1302641"/>
                <a:ext cx="1345240" cy="369332"/>
              </a:xfrm>
              <a:prstGeom prst="rect">
                <a:avLst/>
              </a:prstGeom>
              <a:blipFill rotWithShape="0">
                <a:blip r:embed="rId11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Rectangle 30"/>
          <p:cNvSpPr/>
          <p:nvPr/>
        </p:nvSpPr>
        <p:spPr>
          <a:xfrm>
            <a:off x="965809" y="3514291"/>
            <a:ext cx="28777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solidFill>
                  <a:srgbClr val="6AA3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Razões trigonométricas:</a:t>
            </a:r>
            <a:endParaRPr lang="pt-PT" b="1" dirty="0">
              <a:solidFill>
                <a:srgbClr val="6AA34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375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4" grpId="0"/>
      <p:bldP spid="25" grpId="0"/>
      <p:bldP spid="26" grpId="0"/>
      <p:bldP spid="28" grpId="0"/>
      <p:bldP spid="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985705" y="220049"/>
            <a:ext cx="79883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Exemplo 1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579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CaixaDeTexto 1"/>
              <p:cNvSpPr txBox="1"/>
              <p:nvPr/>
            </p:nvSpPr>
            <p:spPr>
              <a:xfrm>
                <a:off x="985705" y="885195"/>
                <a:ext cx="4594284" cy="1415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  <a:spcAft>
                    <a:spcPts val="600"/>
                  </a:spcAft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Considera o triângulo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[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𝐴𝐵𝐶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]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da figura.</a:t>
                </a:r>
              </a:p>
              <a:p>
                <a:pPr>
                  <a:lnSpc>
                    <a:spcPct val="150000"/>
                  </a:lnSpc>
                  <a:spcAft>
                    <a:spcPts val="600"/>
                  </a:spcAft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Determina o seno, o cosseno e a tangente de </a:t>
                </a:r>
                <a14:m>
                  <m:oMath xmlns:m="http://schemas.openxmlformats.org/officeDocument/2006/math">
                    <m:r>
                      <a:rPr lang="pt-PT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𝛼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e de </a:t>
                </a:r>
                <a14:m>
                  <m:oMath xmlns:m="http://schemas.openxmlformats.org/officeDocument/2006/math">
                    <m:r>
                      <a:rPr lang="pt-PT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𝛽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CaixaDeTex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705" y="885195"/>
                <a:ext cx="4594284" cy="1415772"/>
              </a:xfrm>
              <a:prstGeom prst="rect">
                <a:avLst/>
              </a:prstGeom>
              <a:blipFill rotWithShape="1">
                <a:blip r:embed="rId4"/>
                <a:stretch>
                  <a:fillRect l="-1195" r="-266" b="-2586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upo 4"/>
          <p:cNvGrpSpPr/>
          <p:nvPr/>
        </p:nvGrpSpPr>
        <p:grpSpPr>
          <a:xfrm>
            <a:off x="5440308" y="549092"/>
            <a:ext cx="3451825" cy="2970748"/>
            <a:chOff x="5440308" y="549092"/>
            <a:chExt cx="3451825" cy="2970748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06125" y="720670"/>
              <a:ext cx="2924175" cy="2524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" name="CaixaDeTexto 2"/>
                <p:cNvSpPr txBox="1"/>
                <p:nvPr/>
              </p:nvSpPr>
              <p:spPr>
                <a:xfrm>
                  <a:off x="7046476" y="3150508"/>
                  <a:ext cx="38568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b="0" i="1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pt-PT" dirty="0"/>
                </a:p>
              </p:txBody>
            </p:sp>
          </mc:Choice>
          <mc:Fallback>
            <p:sp>
              <p:nvSpPr>
                <p:cNvPr id="3" name="CaixaDeTexto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46476" y="3150508"/>
                  <a:ext cx="385682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4" name="CaixaDeTexto 23"/>
                <p:cNvSpPr txBox="1"/>
                <p:nvPr/>
              </p:nvSpPr>
              <p:spPr>
                <a:xfrm>
                  <a:off x="5440308" y="549092"/>
                  <a:ext cx="38568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b="0" i="1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pt-PT" dirty="0"/>
                </a:p>
              </p:txBody>
            </p:sp>
          </mc:Choice>
          <mc:Fallback>
            <p:sp>
              <p:nvSpPr>
                <p:cNvPr id="24" name="CaixaDeTexto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40308" y="549092"/>
                  <a:ext cx="385682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7" name="CaixaDeTexto 26"/>
                <p:cNvSpPr txBox="1"/>
                <p:nvPr/>
              </p:nvSpPr>
              <p:spPr>
                <a:xfrm>
                  <a:off x="7884796" y="2756308"/>
                  <a:ext cx="36580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b="0" i="1" smtClean="0">
                            <a:latin typeface="Cambria Math"/>
                          </a:rPr>
                          <m:t>8</m:t>
                        </m:r>
                      </m:oMath>
                    </m:oMathPara>
                  </a14:m>
                  <a:endParaRPr lang="pt-PT" dirty="0"/>
                </a:p>
              </p:txBody>
            </p:sp>
          </mc:Choice>
          <mc:Fallback>
            <p:sp>
              <p:nvSpPr>
                <p:cNvPr id="27" name="CaixaDeTexto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84796" y="2756308"/>
                  <a:ext cx="365805" cy="369332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9" name="CaixaDeTexto 28"/>
                <p:cNvSpPr txBox="1"/>
                <p:nvPr/>
              </p:nvSpPr>
              <p:spPr>
                <a:xfrm>
                  <a:off x="6134098" y="1986323"/>
                  <a:ext cx="49404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b="0" i="1" smtClean="0">
                            <a:latin typeface="Cambria Math"/>
                          </a:rPr>
                          <m:t>15</m:t>
                        </m:r>
                      </m:oMath>
                    </m:oMathPara>
                  </a14:m>
                  <a:endParaRPr lang="pt-PT" dirty="0"/>
                </a:p>
              </p:txBody>
            </p:sp>
          </mc:Choice>
          <mc:Fallback>
            <p:sp>
              <p:nvSpPr>
                <p:cNvPr id="29" name="CaixaDeTexto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34098" y="1986323"/>
                  <a:ext cx="494046" cy="369332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1" name="CaixaDeTexto 20"/>
                <p:cNvSpPr txBox="1"/>
                <p:nvPr/>
              </p:nvSpPr>
              <p:spPr>
                <a:xfrm>
                  <a:off x="8496064" y="2286516"/>
                  <a:ext cx="39606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b="0" i="1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pt-PT" dirty="0"/>
                </a:p>
              </p:txBody>
            </p:sp>
          </mc:Choice>
          <mc:Fallback>
            <p:sp>
              <p:nvSpPr>
                <p:cNvPr id="21" name="CaixaDeTexto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96064" y="2286516"/>
                  <a:ext cx="396069" cy="369332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0" name="CaixaDeTexto 29"/>
                <p:cNvSpPr txBox="1"/>
                <p:nvPr/>
              </p:nvSpPr>
              <p:spPr>
                <a:xfrm>
                  <a:off x="5868522" y="881377"/>
                  <a:ext cx="38568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b="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oMath>
                    </m:oMathPara>
                  </a14:m>
                  <a:endParaRPr lang="pt-PT" dirty="0"/>
                </a:p>
              </p:txBody>
            </p:sp>
          </mc:Choice>
          <mc:Fallback>
            <p:sp>
              <p:nvSpPr>
                <p:cNvPr id="30" name="CaixaDeTexto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68522" y="881377"/>
                  <a:ext cx="385682" cy="369332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2" name="CaixaDeTexto 31"/>
                <p:cNvSpPr txBox="1"/>
                <p:nvPr/>
              </p:nvSpPr>
              <p:spPr>
                <a:xfrm>
                  <a:off x="7980493" y="2192255"/>
                  <a:ext cx="38568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b="0" i="1" smtClean="0">
                            <a:latin typeface="Cambria Math"/>
                            <a:ea typeface="Cambria Math"/>
                          </a:rPr>
                          <m:t>𝛽</m:t>
                        </m:r>
                      </m:oMath>
                    </m:oMathPara>
                  </a14:m>
                  <a:endParaRPr lang="pt-PT" dirty="0"/>
                </a:p>
              </p:txBody>
            </p:sp>
          </mc:Choice>
          <mc:Fallback>
            <p:sp>
              <p:nvSpPr>
                <p:cNvPr id="32" name="CaixaDeTexto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80493" y="2192255"/>
                  <a:ext cx="385682" cy="369332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 b="-13333"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3" name="Retângulo 1"/>
          <p:cNvSpPr/>
          <p:nvPr/>
        </p:nvSpPr>
        <p:spPr>
          <a:xfrm>
            <a:off x="965809" y="2658619"/>
            <a:ext cx="2787943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</a:pPr>
            <a:r>
              <a:rPr lang="pt-PT" b="1" dirty="0">
                <a:solidFill>
                  <a:srgbClr val="0D67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 de resolução: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CaixaDeTexto 6"/>
              <p:cNvSpPr txBox="1"/>
              <p:nvPr/>
            </p:nvSpPr>
            <p:spPr>
              <a:xfrm>
                <a:off x="2154518" y="5010808"/>
                <a:ext cx="1331390" cy="6117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pt-PT" b="0" i="0" smtClean="0">
                          <a:latin typeface="Cambria Math"/>
                        </a:rPr>
                        <m:t>sen</m:t>
                      </m:r>
                      <m:r>
                        <a:rPr lang="pt-PT" b="0" i="1" smtClean="0">
                          <a:latin typeface="Cambria Math"/>
                        </a:rPr>
                        <m:t> </m:t>
                      </m:r>
                      <m:r>
                        <a:rPr lang="pt-PT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pt-PT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pt-PT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pt-PT" b="0" i="1" smtClean="0">
                              <a:latin typeface="Cambria Math"/>
                              <a:ea typeface="Cambria Math"/>
                            </a:rPr>
                            <m:t>8</m:t>
                          </m:r>
                        </m:num>
                        <m:den>
                          <m:r>
                            <a:rPr lang="pt-PT" b="0" i="1" smtClean="0">
                              <a:latin typeface="Cambria Math"/>
                              <a:ea typeface="Cambria Math"/>
                            </a:rPr>
                            <m:t>17</m:t>
                          </m:r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>
          <p:sp>
            <p:nvSpPr>
              <p:cNvPr id="7" name="CaixaDeTex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4518" y="5010808"/>
                <a:ext cx="1331390" cy="611771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4" name="CaixaDeTexto 33"/>
              <p:cNvSpPr txBox="1"/>
              <p:nvPr/>
            </p:nvSpPr>
            <p:spPr>
              <a:xfrm>
                <a:off x="4276275" y="5010807"/>
                <a:ext cx="1313758" cy="6117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pt-PT" b="0" i="0" smtClean="0">
                          <a:latin typeface="Cambria Math"/>
                        </a:rPr>
                        <m:t>cos</m:t>
                      </m:r>
                      <m:r>
                        <a:rPr lang="pt-PT" b="0" i="1" smtClean="0">
                          <a:latin typeface="Cambria Math"/>
                        </a:rPr>
                        <m:t> </m:t>
                      </m:r>
                      <m:r>
                        <a:rPr lang="pt-PT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pt-PT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pt-PT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pt-PT" b="0" i="1" smtClean="0">
                              <a:latin typeface="Cambria Math"/>
                              <a:ea typeface="Cambria Math"/>
                            </a:rPr>
                            <m:t>15</m:t>
                          </m:r>
                        </m:num>
                        <m:den>
                          <m:r>
                            <a:rPr lang="pt-PT" b="0" i="1" smtClean="0">
                              <a:latin typeface="Cambria Math"/>
                              <a:ea typeface="Cambria Math"/>
                            </a:rPr>
                            <m:t>17</m:t>
                          </m:r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>
          <p:sp>
            <p:nvSpPr>
              <p:cNvPr id="34" name="CaixaDeTexto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6275" y="5010807"/>
                <a:ext cx="1313758" cy="611771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5" name="CaixaDeTexto 34"/>
              <p:cNvSpPr txBox="1"/>
              <p:nvPr/>
            </p:nvSpPr>
            <p:spPr>
              <a:xfrm>
                <a:off x="6304475" y="4997461"/>
                <a:ext cx="1183914" cy="6117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pt-PT" b="0" i="0" smtClean="0">
                          <a:latin typeface="Cambria Math"/>
                        </a:rPr>
                        <m:t>tg</m:t>
                      </m:r>
                      <m:r>
                        <a:rPr lang="pt-PT" b="0" i="1" smtClean="0">
                          <a:latin typeface="Cambria Math"/>
                        </a:rPr>
                        <m:t> </m:t>
                      </m:r>
                      <m:r>
                        <a:rPr lang="pt-PT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pt-PT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pt-PT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pt-PT" b="0" i="1" smtClean="0">
                              <a:latin typeface="Cambria Math"/>
                              <a:ea typeface="Cambria Math"/>
                            </a:rPr>
                            <m:t>8</m:t>
                          </m:r>
                        </m:num>
                        <m:den>
                          <m:r>
                            <a:rPr lang="pt-PT" b="0" i="1" smtClean="0">
                              <a:latin typeface="Cambria Math"/>
                              <a:ea typeface="Cambria Math"/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>
          <p:sp>
            <p:nvSpPr>
              <p:cNvPr id="35" name="CaixaDeTexto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4475" y="4997461"/>
                <a:ext cx="1183914" cy="611771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CaixaDeTexto 35"/>
              <p:cNvSpPr txBox="1"/>
              <p:nvPr/>
            </p:nvSpPr>
            <p:spPr>
              <a:xfrm>
                <a:off x="2179097" y="5786329"/>
                <a:ext cx="1331390" cy="6117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pt-PT" b="0" i="0" smtClean="0">
                          <a:latin typeface="Cambria Math"/>
                        </a:rPr>
                        <m:t>sen</m:t>
                      </m:r>
                      <m:r>
                        <a:rPr lang="pt-PT" b="0" i="1" smtClean="0">
                          <a:latin typeface="Cambria Math"/>
                        </a:rPr>
                        <m:t> </m:t>
                      </m:r>
                      <m:r>
                        <a:rPr lang="pt-PT" b="0" i="1" smtClean="0"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pt-PT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pt-PT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pt-PT" b="0" i="1" smtClean="0">
                              <a:latin typeface="Cambria Math"/>
                              <a:ea typeface="Cambria Math"/>
                            </a:rPr>
                            <m:t>15</m:t>
                          </m:r>
                        </m:num>
                        <m:den>
                          <m:r>
                            <a:rPr lang="pt-PT" b="0" i="1" smtClean="0">
                              <a:latin typeface="Cambria Math"/>
                              <a:ea typeface="Cambria Math"/>
                            </a:rPr>
                            <m:t>17</m:t>
                          </m:r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>
          <p:sp>
            <p:nvSpPr>
              <p:cNvPr id="36" name="CaixaDeTexto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9097" y="5786329"/>
                <a:ext cx="1331390" cy="611771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7" name="CaixaDeTexto 36"/>
              <p:cNvSpPr txBox="1"/>
              <p:nvPr/>
            </p:nvSpPr>
            <p:spPr>
              <a:xfrm>
                <a:off x="4328587" y="5792932"/>
                <a:ext cx="1313758" cy="6117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pt-PT" b="0" i="0" smtClean="0">
                          <a:latin typeface="Cambria Math"/>
                        </a:rPr>
                        <m:t>cos</m:t>
                      </m:r>
                      <m:r>
                        <a:rPr lang="pt-PT" b="0" i="1" smtClean="0">
                          <a:latin typeface="Cambria Math"/>
                        </a:rPr>
                        <m:t> </m:t>
                      </m:r>
                      <m:r>
                        <a:rPr lang="pt-PT" b="0" i="1" smtClean="0"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pt-PT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pt-PT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pt-PT" b="0" i="1" smtClean="0">
                              <a:latin typeface="Cambria Math"/>
                              <a:ea typeface="Cambria Math"/>
                            </a:rPr>
                            <m:t>8</m:t>
                          </m:r>
                        </m:num>
                        <m:den>
                          <m:r>
                            <a:rPr lang="pt-PT" b="0" i="1" smtClean="0">
                              <a:latin typeface="Cambria Math"/>
                              <a:ea typeface="Cambria Math"/>
                            </a:rPr>
                            <m:t>17</m:t>
                          </m:r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>
          <p:sp>
            <p:nvSpPr>
              <p:cNvPr id="37" name="CaixaDeTexto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8587" y="5792932"/>
                <a:ext cx="1313758" cy="611771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8" name="CaixaDeTexto 37"/>
              <p:cNvSpPr txBox="1"/>
              <p:nvPr/>
            </p:nvSpPr>
            <p:spPr>
              <a:xfrm>
                <a:off x="6365484" y="5786329"/>
                <a:ext cx="1185516" cy="6183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pt-PT" b="0" i="0" smtClean="0">
                          <a:latin typeface="Cambria Math"/>
                        </a:rPr>
                        <m:t>tg</m:t>
                      </m:r>
                      <m:r>
                        <a:rPr lang="pt-PT" b="0" i="1" smtClean="0">
                          <a:latin typeface="Cambria Math"/>
                        </a:rPr>
                        <m:t> </m:t>
                      </m:r>
                      <m:r>
                        <a:rPr lang="pt-PT" b="0" i="1" smtClean="0"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pt-PT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pt-PT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pt-PT" b="0" i="1" smtClean="0">
                              <a:latin typeface="Cambria Math"/>
                              <a:ea typeface="Cambria Math"/>
                            </a:rPr>
                            <m:t>15</m:t>
                          </m:r>
                        </m:num>
                        <m:den>
                          <m:r>
                            <a:rPr lang="pt-PT" b="0" i="1" smtClean="0">
                              <a:latin typeface="Cambria Math"/>
                              <a:ea typeface="Cambria Math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>
          <p:sp>
            <p:nvSpPr>
              <p:cNvPr id="38" name="CaixaDeTexto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5484" y="5786329"/>
                <a:ext cx="1185516" cy="618374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CaixaDeTexto 9"/>
          <p:cNvSpPr txBox="1"/>
          <p:nvPr/>
        </p:nvSpPr>
        <p:spPr>
          <a:xfrm>
            <a:off x="988824" y="3233297"/>
            <a:ext cx="30274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Pelo Teorema de Pitágoras:</a:t>
            </a:r>
            <a:endParaRPr lang="pt-P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CaixaDeTexto 10"/>
              <p:cNvSpPr txBox="1"/>
              <p:nvPr/>
            </p:nvSpPr>
            <p:spPr>
              <a:xfrm>
                <a:off x="956925" y="3745576"/>
                <a:ext cx="5285614" cy="3699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i="1" smtClean="0">
                              <a:latin typeface="Cambria Math"/>
                            </a:rPr>
                          </m:ctrlPr>
                        </m:sSupPr>
                        <m:e>
                          <m:acc>
                            <m:accPr>
                              <m:chr m:val="̅"/>
                              <m:ctrlPr>
                                <a:rPr lang="pt-PT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pt-PT" b="0" i="1" smtClean="0">
                                  <a:latin typeface="Cambria Math"/>
                                </a:rPr>
                                <m:t>𝐵𝐶</m:t>
                              </m:r>
                            </m:e>
                          </m:acc>
                        </m:e>
                        <m:sup>
                          <m:r>
                            <a:rPr lang="pt-PT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pt-PT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pt-PT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pt-PT" b="0" i="1" smtClean="0">
                              <a:latin typeface="Cambria Math"/>
                            </a:rPr>
                            <m:t>8</m:t>
                          </m:r>
                        </m:e>
                        <m:sup>
                          <m:r>
                            <a:rPr lang="pt-PT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pt-PT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pt-PT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pt-PT" b="0" i="1" smtClean="0">
                              <a:latin typeface="Cambria Math"/>
                            </a:rPr>
                            <m:t>15</m:t>
                          </m:r>
                        </m:e>
                        <m:sup>
                          <m:r>
                            <a:rPr lang="pt-PT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pt-PT" b="0" i="1" smtClean="0">
                          <a:latin typeface="Cambria Math"/>
                          <a:ea typeface="Cambria Math"/>
                        </a:rPr>
                        <m:t>⇔</m:t>
                      </m:r>
                      <m:sSup>
                        <m:sSupPr>
                          <m:ctrlPr>
                            <a:rPr lang="pt-PT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acc>
                            <m:accPr>
                              <m:chr m:val="̅"/>
                              <m:ctrlPr>
                                <a:rPr lang="pt-PT" b="0" i="1" smtClean="0">
                                  <a:latin typeface="Cambria Math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pt-PT" b="0" i="1" smtClean="0">
                                  <a:latin typeface="Cambria Math"/>
                                  <a:ea typeface="Cambria Math"/>
                                </a:rPr>
                                <m:t>𝐵𝐶</m:t>
                              </m:r>
                            </m:e>
                          </m:acc>
                        </m:e>
                        <m:sup>
                          <m:r>
                            <a:rPr lang="pt-PT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pt-PT" b="0" i="1" smtClean="0">
                          <a:latin typeface="Cambria Math"/>
                          <a:ea typeface="Cambria Math"/>
                        </a:rPr>
                        <m:t>=64+225⇔</m:t>
                      </m:r>
                      <m:sSup>
                        <m:sSupPr>
                          <m:ctrlPr>
                            <a:rPr lang="pt-PT" i="1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acc>
                            <m:accPr>
                              <m:chr m:val="̅"/>
                              <m:ctrlPr>
                                <a:rPr lang="pt-PT" i="1">
                                  <a:latin typeface="Cambria Math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pt-PT" i="1">
                                  <a:latin typeface="Cambria Math"/>
                                  <a:ea typeface="Cambria Math"/>
                                </a:rPr>
                                <m:t>𝐵𝐶</m:t>
                              </m:r>
                            </m:e>
                          </m:acc>
                        </m:e>
                        <m:sup>
                          <m:r>
                            <a:rPr lang="pt-PT" i="1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pt-PT" i="1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pt-PT" b="0" i="0" smtClean="0">
                          <a:latin typeface="Cambria Math"/>
                          <a:ea typeface="Cambria Math"/>
                        </a:rPr>
                        <m:t>289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>
          <p:sp>
            <p:nvSpPr>
              <p:cNvPr id="11" name="CaixaDeTexto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6925" y="3745576"/>
                <a:ext cx="5285614" cy="369909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CaixaDeTexto 11"/>
              <p:cNvSpPr txBox="1"/>
              <p:nvPr/>
            </p:nvSpPr>
            <p:spPr>
              <a:xfrm>
                <a:off x="1030218" y="4327451"/>
                <a:ext cx="1748107" cy="3699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Logo,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pt-PT" i="1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𝐵𝐶</m:t>
                        </m:r>
                      </m:e>
                    </m:acc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=17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2" name="CaixaDeTexto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0218" y="4327451"/>
                <a:ext cx="1748107" cy="369909"/>
              </a:xfrm>
              <a:prstGeom prst="rect">
                <a:avLst/>
              </a:prstGeom>
              <a:blipFill rotWithShape="1">
                <a:blip r:embed="rId20"/>
                <a:stretch>
                  <a:fillRect l="-3136" t="-6557" r="-1742" b="-2623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CaixaDeTexto 12"/>
          <p:cNvSpPr txBox="1"/>
          <p:nvPr/>
        </p:nvSpPr>
        <p:spPr>
          <a:xfrm>
            <a:off x="1040851" y="4790338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Assim:</a:t>
            </a:r>
            <a:endParaRPr lang="pt-P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054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4" grpId="0"/>
      <p:bldP spid="35" grpId="0"/>
      <p:bldP spid="36" grpId="0"/>
      <p:bldP spid="37" grpId="0"/>
      <p:bldP spid="38" grpId="0"/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971550" y="148507"/>
            <a:ext cx="64643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Fórmulas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-2184400" y="2235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971550" y="1736834"/>
                <a:ext cx="2698750" cy="531209"/>
              </a:xfrm>
              <a:prstGeom prst="round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>
                  <a:lnSpc>
                    <a:spcPct val="140000"/>
                  </a:lnSpc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pt-PT" i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se</m:t>
                          </m:r>
                          <m:r>
                            <m:rPr>
                              <m:sty m:val="p"/>
                            </m:rPr>
                            <a:rPr lang="pt-PT" b="0" i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n</m:t>
                          </m:r>
                        </m:e>
                        <m:sup>
                          <m:r>
                            <a:rPr lang="pt-PT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𝛼</m:t>
                      </m:r>
                      <m:r>
                        <a:rPr lang="pt-PT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sSup>
                        <m:sSupPr>
                          <m:ctrlP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pt-PT" b="0" i="0" smtClean="0">
                              <a:latin typeface="Cambria Math"/>
                              <a:cs typeface="Arial" panose="020B0604020202020204" pitchFamily="34" charset="0"/>
                            </a:rPr>
                            <m:t>cos</m:t>
                          </m:r>
                        </m:e>
                        <m:sup>
                          <m: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𝛼</m:t>
                      </m:r>
                      <m:r>
                        <a:rPr lang="pt-PT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=1</m:t>
                      </m:r>
                    </m:oMath>
                  </m:oMathPara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550" y="1736834"/>
                <a:ext cx="2698750" cy="531209"/>
              </a:xfrm>
              <a:prstGeom prst="round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971550" y="984766"/>
                <a:ext cx="316362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Para todo o ângulo agudo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550" y="984766"/>
                <a:ext cx="3163623" cy="369332"/>
              </a:xfrm>
              <a:prstGeom prst="rect">
                <a:avLst/>
              </a:prstGeom>
              <a:blipFill rotWithShape="1">
                <a:blip r:embed="rId5"/>
                <a:stretch>
                  <a:fillRect l="-1541" t="-8333" b="-2666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3855362" y="1742369"/>
            <a:ext cx="4532075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</a:pPr>
            <a:r>
              <a:rPr lang="pt-PT" b="1" dirty="0">
                <a:solidFill>
                  <a:srgbClr val="6AA3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Fórmula Fundamental da Trigonometria</a:t>
            </a:r>
            <a:endParaRPr lang="pt-PT" i="1" dirty="0">
              <a:latin typeface="Cambria Math" panose="02040503050406030204" pitchFamily="18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971550" y="2569025"/>
                <a:ext cx="2698750" cy="836896"/>
              </a:xfrm>
              <a:prstGeom prst="round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>
                  <a:lnSpc>
                    <a:spcPct val="14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pt-PT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tg</m:t>
                      </m:r>
                      <m:r>
                        <a:rPr lang="pt-PT" b="0" i="0" smtClean="0">
                          <a:latin typeface="Cambria Math"/>
                          <a:cs typeface="Arial" panose="020B0604020202020204" pitchFamily="34" charset="0"/>
                        </a:rPr>
                        <m:t> </m:t>
                      </m:r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𝛼</m:t>
                      </m:r>
                      <m:r>
                        <a:rPr lang="pt-PT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pt-PT" b="0" i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sen</m:t>
                          </m:r>
                          <m:r>
                            <a:rPr lang="pt-PT" b="0" i="0" smtClean="0">
                              <a:latin typeface="Cambria Math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𝛼</m:t>
                          </m:r>
                        </m:num>
                        <m:den>
                          <m:func>
                            <m:funcPr>
                              <m:ctrlPr>
                                <a:rPr lang="pt-PT" b="0" i="1" smtClean="0">
                                  <a:latin typeface="Cambria Math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pt-PT" b="0" i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𝛼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550" y="2569025"/>
                <a:ext cx="2698750" cy="836896"/>
              </a:xfrm>
              <a:prstGeom prst="round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971550" y="3885750"/>
                <a:ext cx="2698750" cy="908192"/>
              </a:xfrm>
              <a:prstGeom prst="round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>
                  <a:lnSpc>
                    <a:spcPct val="14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pt-PT" b="0" i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tg</m:t>
                          </m:r>
                        </m:e>
                        <m:sup>
                          <m:r>
                            <a:rPr lang="pt-PT" b="0" i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𝛼</m:t>
                      </m:r>
                      <m:r>
                        <a:rPr lang="pt-PT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+1=</m:t>
                      </m:r>
                      <m:f>
                        <m:fPr>
                          <m:ctrlP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pt-PT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func>
                            <m:funcPr>
                              <m:ctrlPr>
                                <a:rPr lang="pt-PT" b="0" i="1" smtClean="0">
                                  <a:latin typeface="Cambria Math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pt-PT" b="0" i="1" smtClean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pt-PT" b="0" i="0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cos</m:t>
                                  </m:r>
                                </m:e>
                                <m:sup>
                                  <m:r>
                                    <a:rPr lang="pt-PT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𝛼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550" y="3885750"/>
                <a:ext cx="2698750" cy="908192"/>
              </a:xfrm>
              <a:prstGeom prst="round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972211" y="5188616"/>
                <a:ext cx="2698089" cy="531209"/>
              </a:xfrm>
              <a:prstGeom prst="round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>
                  <a:lnSpc>
                    <a:spcPct val="14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pt-PT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sen</m:t>
                      </m:r>
                      <m:r>
                        <a:rPr lang="pt-PT" b="0" i="0" smtClean="0">
                          <a:latin typeface="Cambria Math"/>
                          <a:cs typeface="Arial" panose="020B0604020202020204" pitchFamily="34" charset="0"/>
                        </a:rPr>
                        <m:t> </m:t>
                      </m:r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𝛼</m:t>
                      </m:r>
                      <m:r>
                        <a:rPr lang="pt-PT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unc>
                        <m:funcPr>
                          <m:ctrlP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 b="0" i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cos</m:t>
                          </m:r>
                        </m:fName>
                        <m:e>
                          <m:r>
                            <a:rPr lang="pt-PT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(90</m:t>
                          </m:r>
                          <m:r>
                            <a:rPr lang="pt-PT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°−</m:t>
                          </m:r>
                          <m:r>
                            <a:rPr lang="pt-PT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𝛼</m:t>
                          </m:r>
                          <m:r>
                            <a:rPr lang="pt-PT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2211" y="5188616"/>
                <a:ext cx="2698089" cy="531209"/>
              </a:xfrm>
              <a:prstGeom prst="round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3"/>
              <p:cNvSpPr txBox="1"/>
              <p:nvPr/>
            </p:nvSpPr>
            <p:spPr>
              <a:xfrm>
                <a:off x="972211" y="5947072"/>
                <a:ext cx="2698089" cy="531209"/>
              </a:xfrm>
              <a:prstGeom prst="round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>
                  <a:lnSpc>
                    <a:spcPct val="14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pt-PT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cos</m:t>
                      </m:r>
                      <m:r>
                        <a:rPr lang="pt-PT" b="0" i="1" smtClean="0">
                          <a:latin typeface="Cambria Math"/>
                          <a:cs typeface="Arial" panose="020B0604020202020204" pitchFamily="34" charset="0"/>
                        </a:rPr>
                        <m:t> </m:t>
                      </m:r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𝛼</m:t>
                      </m:r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unc>
                        <m:funcPr>
                          <m:ctrlP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sen</m:t>
                          </m:r>
                        </m:fName>
                        <m:e>
                          <m: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(90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°−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𝛼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2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2211" y="5947072"/>
                <a:ext cx="2698089" cy="531209"/>
              </a:xfrm>
              <a:prstGeom prst="round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2201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" grpId="0"/>
      <p:bldP spid="11" grpId="0" animBg="1"/>
      <p:bldP spid="13" grpId="0" animBg="1"/>
      <p:bldP spid="14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971550" y="6069"/>
            <a:ext cx="803275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PT" sz="2600" b="1" dirty="0">
                <a:latin typeface="Arial" panose="020B0604020202020204" pitchFamily="34" charset="0"/>
                <a:cs typeface="Arial" panose="020B0604020202020204" pitchFamily="34" charset="0"/>
              </a:rPr>
              <a:t>Valores das </a:t>
            </a:r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razões </a:t>
            </a:r>
            <a:r>
              <a:rPr lang="pt-PT" sz="2600" b="1" dirty="0">
                <a:latin typeface="Arial" panose="020B0604020202020204" pitchFamily="34" charset="0"/>
                <a:cs typeface="Arial" panose="020B0604020202020204" pitchFamily="34" charset="0"/>
              </a:rPr>
              <a:t>trigonométricas dos ângulos de </a:t>
            </a:r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30º, 45º e 60º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-2184400" y="2235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78414670"/>
                  </p:ext>
                </p:extLst>
              </p:nvPr>
            </p:nvGraphicFramePr>
            <p:xfrm>
              <a:off x="1524000" y="1790700"/>
              <a:ext cx="6324600" cy="2997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581150"/>
                    <a:gridCol w="1581150"/>
                    <a:gridCol w="1581150"/>
                    <a:gridCol w="1581150"/>
                  </a:tblGrid>
                  <a:tr h="468062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𝜶</m:t>
                                </m:r>
                              </m:oMath>
                            </m:oMathPara>
                          </a14:m>
                          <a:endParaRPr lang="pt-PT" b="1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solidFill>
                          <a:srgbClr val="0D677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𝟑𝟎</m:t>
                                </m:r>
                                <m:r>
                                  <a:rPr lang="pt-PT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endParaRPr lang="pt-PT" b="1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solidFill>
                          <a:srgbClr val="0D677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𝟒𝟓</m:t>
                                </m:r>
                                <m:r>
                                  <a:rPr lang="pt-PT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endParaRPr lang="pt-PT" b="1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solidFill>
                          <a:srgbClr val="0D677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𝟔𝟎</m:t>
                                </m:r>
                                <m:r>
                                  <a:rPr lang="pt-PT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endParaRPr lang="pt-PT" b="1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solidFill>
                          <a:srgbClr val="0D677A"/>
                        </a:solidFill>
                      </a:tcPr>
                    </a:tc>
                  </a:tr>
                  <a:tr h="842672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b="1" i="0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𝐬𝐞𝐧</m:t>
                                </m:r>
                                <m:r>
                                  <a:rPr lang="pt-PT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a:rPr lang="pt-PT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𝜶</m:t>
                                </m:r>
                              </m:oMath>
                            </m:oMathPara>
                          </a14:m>
                          <a:endParaRPr lang="pt-PT" b="1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solidFill>
                          <a:srgbClr val="0D677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PT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PT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pt-PT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pt-PT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PT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pt-PT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pt-PT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pt-PT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pt-PT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PT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pt-PT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pt-PT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pt-PT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pt-PT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</a:tr>
                  <a:tr h="842672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b="1" i="0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𝐜𝐨𝐬</m:t>
                                </m:r>
                                <m:r>
                                  <a:rPr lang="pt-PT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a:rPr lang="pt-PT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𝜶</m:t>
                                </m:r>
                              </m:oMath>
                            </m:oMathPara>
                          </a14:m>
                          <a:endParaRPr lang="pt-PT" b="1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solidFill>
                          <a:srgbClr val="0D677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PT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pt-PT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pt-PT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pt-PT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pt-PT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PT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pt-PT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pt-PT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pt-PT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pt-PT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PT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PT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pt-PT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pt-PT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</a:tr>
                  <a:tr h="843794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b="1" i="0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𝐭𝐠</m:t>
                                </m:r>
                                <m:r>
                                  <a:rPr lang="pt-PT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a:rPr lang="pt-PT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𝜶</m:t>
                                </m:r>
                              </m:oMath>
                            </m:oMathPara>
                          </a14:m>
                          <a:endParaRPr lang="pt-PT" b="1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solidFill>
                          <a:srgbClr val="0D677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PT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pt-PT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pt-PT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pt-PT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pt-PT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pt-PT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pt-PT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pt-PT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pt-PT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78414670"/>
                  </p:ext>
                </p:extLst>
              </p:nvPr>
            </p:nvGraphicFramePr>
            <p:xfrm>
              <a:off x="1524000" y="1790700"/>
              <a:ext cx="6324600" cy="2997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581150"/>
                    <a:gridCol w="1581150"/>
                    <a:gridCol w="1581150"/>
                    <a:gridCol w="1581150"/>
                  </a:tblGrid>
                  <a:tr h="468062"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blipFill rotWithShape="1">
                          <a:blip r:embed="rId4"/>
                          <a:stretch>
                            <a:fillRect t="-1299" r="-299231" b="-5389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blipFill rotWithShape="1">
                          <a:blip r:embed="rId4"/>
                          <a:stretch>
                            <a:fillRect l="-100386" t="-1299" r="-200386" b="-5389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blipFill rotWithShape="1">
                          <a:blip r:embed="rId4"/>
                          <a:stretch>
                            <a:fillRect l="-199615" t="-1299" r="-99615" b="-5389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blipFill rotWithShape="1">
                          <a:blip r:embed="rId4"/>
                          <a:stretch>
                            <a:fillRect l="-300772" t="-1299" b="-538961"/>
                          </a:stretch>
                        </a:blipFill>
                      </a:tcPr>
                    </a:tc>
                  </a:tr>
                  <a:tr h="842672"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blipFill rotWithShape="1">
                          <a:blip r:embed="rId4"/>
                          <a:stretch>
                            <a:fillRect t="-56522" r="-299231" b="-200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blipFill rotWithShape="1">
                          <a:blip r:embed="rId4"/>
                          <a:stretch>
                            <a:fillRect l="-100386" t="-56522" r="-200386" b="-200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blipFill rotWithShape="1">
                          <a:blip r:embed="rId4"/>
                          <a:stretch>
                            <a:fillRect l="-199615" t="-56522" r="-99615" b="-200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blipFill rotWithShape="1">
                          <a:blip r:embed="rId4"/>
                          <a:stretch>
                            <a:fillRect l="-300772" t="-56522" b="-200725"/>
                          </a:stretch>
                        </a:blipFill>
                      </a:tcPr>
                    </a:tc>
                  </a:tr>
                  <a:tr h="842672"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blipFill rotWithShape="1">
                          <a:blip r:embed="rId4"/>
                          <a:stretch>
                            <a:fillRect t="-156522" r="-299231" b="-100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blipFill rotWithShape="1">
                          <a:blip r:embed="rId4"/>
                          <a:stretch>
                            <a:fillRect l="-100386" t="-156522" r="-200386" b="-100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blipFill rotWithShape="1">
                          <a:blip r:embed="rId4"/>
                          <a:stretch>
                            <a:fillRect l="-199615" t="-156522" r="-99615" b="-100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blipFill rotWithShape="1">
                          <a:blip r:embed="rId4"/>
                          <a:stretch>
                            <a:fillRect l="-300772" t="-156522" b="-100725"/>
                          </a:stretch>
                        </a:blipFill>
                      </a:tcPr>
                    </a:tc>
                  </a:tr>
                  <a:tr h="843794"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blipFill rotWithShape="1">
                          <a:blip r:embed="rId4"/>
                          <a:stretch>
                            <a:fillRect t="-256522" r="-299231" b="-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blipFill rotWithShape="1">
                          <a:blip r:embed="rId4"/>
                          <a:stretch>
                            <a:fillRect l="-100386" t="-256522" r="-200386" b="-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blipFill rotWithShape="1">
                          <a:blip r:embed="rId4"/>
                          <a:stretch>
                            <a:fillRect l="-199615" t="-256522" r="-99615" b="-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anchor="ctr">
                        <a:blipFill rotWithShape="1">
                          <a:blip r:embed="rId4"/>
                          <a:stretch>
                            <a:fillRect l="-300772" t="-256522" b="-725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891615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985705" y="220049"/>
            <a:ext cx="79883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Exemplo 2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579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CaixaDeTexto 1"/>
              <p:cNvSpPr txBox="1"/>
              <p:nvPr/>
            </p:nvSpPr>
            <p:spPr>
              <a:xfrm>
                <a:off x="985704" y="885195"/>
                <a:ext cx="6680369" cy="14927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  <a:spcAft>
                    <a:spcPts val="600"/>
                  </a:spcAft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Determina o valor exato das seguintes expressões.</a:t>
                </a:r>
              </a:p>
              <a:p>
                <a:pPr>
                  <a:lnSpc>
                    <a:spcPct val="150000"/>
                  </a:lnSpc>
                  <a:spcAft>
                    <a:spcPts val="600"/>
                  </a:spcAft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a)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pt-PT" b="0" i="0" smtClean="0">
                        <a:latin typeface="Cambria Math"/>
                        <a:cs typeface="Arial" panose="020B0604020202020204" pitchFamily="34" charset="0"/>
                      </a:rPr>
                      <m:t>sen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 30</m:t>
                    </m:r>
                    <m:r>
                      <a:rPr lang="pt-PT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°−2 </m:t>
                    </m:r>
                    <m:r>
                      <m:rPr>
                        <m:sty m:val="p"/>
                      </m:rPr>
                      <a:rPr lang="pt-PT" b="0" i="0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cos</m:t>
                    </m:r>
                    <m:r>
                      <a:rPr lang="pt-PT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 45°+</m:t>
                    </m:r>
                    <m:r>
                      <m:rPr>
                        <m:sty m:val="p"/>
                      </m:rPr>
                      <a:rPr lang="pt-PT" b="0" i="0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tg</m:t>
                    </m:r>
                    <m:r>
                      <a:rPr lang="pt-PT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 60°</m:t>
                    </m:r>
                  </m:oMath>
                </a14:m>
                <a:endParaRPr lang="pt-PT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  <a:spcAft>
                    <a:spcPts val="600"/>
                  </a:spcAft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PT" i="1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pt-PT" b="0" i="0" smtClean="0">
                            <a:latin typeface="Cambria Math"/>
                            <a:cs typeface="Arial" panose="020B0604020202020204" pitchFamily="34" charset="0"/>
                          </a:rPr>
                          <m:t>sen</m:t>
                        </m:r>
                      </m:e>
                      <m:sup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(20</m:t>
                    </m:r>
                    <m:r>
                      <a:rPr lang="pt-PT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°)+</m:t>
                    </m:r>
                    <m:sSup>
                      <m:sSupPr>
                        <m:ctrlP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pt-PT">
                            <a:latin typeface="Cambria Math"/>
                            <a:cs typeface="Arial" panose="020B0604020202020204" pitchFamily="34" charset="0"/>
                          </a:rPr>
                          <m:t>sen</m:t>
                        </m:r>
                      </m:e>
                      <m:sup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(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7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0</m:t>
                    </m:r>
                    <m:r>
                      <a:rPr lang="pt-PT" i="1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°)</m:t>
                    </m:r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CaixaDeTex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704" y="885195"/>
                <a:ext cx="6680369" cy="1492716"/>
              </a:xfrm>
              <a:prstGeom prst="rect">
                <a:avLst/>
              </a:prstGeom>
              <a:blipFill rotWithShape="1">
                <a:blip r:embed="rId4"/>
                <a:stretch>
                  <a:fillRect l="-821" b="-2449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Retângulo 1"/>
          <p:cNvSpPr/>
          <p:nvPr/>
        </p:nvSpPr>
        <p:spPr>
          <a:xfrm>
            <a:off x="965809" y="2658619"/>
            <a:ext cx="2787943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</a:pPr>
            <a:r>
              <a:rPr lang="pt-PT" b="1" dirty="0">
                <a:solidFill>
                  <a:srgbClr val="0D67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 de resolução: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CaixaDeTexto 9"/>
              <p:cNvSpPr txBox="1"/>
              <p:nvPr/>
            </p:nvSpPr>
            <p:spPr>
              <a:xfrm>
                <a:off x="988824" y="3233297"/>
                <a:ext cx="32223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a)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pt-PT">
                        <a:latin typeface="Cambria Math"/>
                        <a:cs typeface="Arial" panose="020B0604020202020204" pitchFamily="34" charset="0"/>
                      </a:rPr>
                      <m:t>sen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 30</m:t>
                    </m:r>
                    <m:r>
                      <a:rPr lang="pt-PT" i="1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°−</m:t>
                    </m:r>
                    <m:r>
                      <a:rPr lang="pt-PT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3</m:t>
                    </m:r>
                    <m:r>
                      <a:rPr lang="pt-PT" i="1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sty m:val="p"/>
                      </m:rPr>
                      <a:rPr lang="pt-PT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cos</m:t>
                    </m:r>
                    <m:r>
                      <a:rPr lang="pt-PT" i="1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 45°+</m:t>
                    </m:r>
                    <m:r>
                      <m:rPr>
                        <m:sty m:val="p"/>
                      </m:rPr>
                      <a:rPr lang="pt-PT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tg</m:t>
                    </m:r>
                    <m:r>
                      <a:rPr lang="pt-PT" i="1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pt-PT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45</m:t>
                    </m:r>
                    <m:r>
                      <a:rPr lang="pt-PT" i="1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°</m:t>
                    </m:r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0" name="CaixaDeTexto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8824" y="3233297"/>
                <a:ext cx="3222357" cy="369332"/>
              </a:xfrm>
              <a:prstGeom prst="rect">
                <a:avLst/>
              </a:prstGeom>
              <a:blipFill rotWithShape="1">
                <a:blip r:embed="rId5"/>
                <a:stretch>
                  <a:fillRect l="-1512" t="-8197" b="-2459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CaixaDeTexto 10"/>
              <p:cNvSpPr txBox="1"/>
              <p:nvPr/>
            </p:nvSpPr>
            <p:spPr>
              <a:xfrm>
                <a:off x="4029772" y="3034186"/>
                <a:ext cx="1958485" cy="6741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t-PT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PT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pt-PT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pt-PT" b="0" i="1" smtClean="0">
                          <a:latin typeface="Cambria Math"/>
                        </a:rPr>
                        <m:t>−3</m:t>
                      </m:r>
                      <m:r>
                        <a:rPr lang="pt-PT" b="0" i="1" smtClean="0">
                          <a:latin typeface="Cambria Math"/>
                          <a:ea typeface="Cambria Math"/>
                        </a:rPr>
                        <m:t>×</m:t>
                      </m:r>
                      <m:f>
                        <m:fPr>
                          <m:ctrlPr>
                            <a:rPr lang="pt-PT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pt-PT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pt-PT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pt-PT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pt-PT" b="0" i="1" smtClean="0">
                          <a:latin typeface="Cambria Math"/>
                          <a:ea typeface="Cambria Math"/>
                        </a:rPr>
                        <m:t>+1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>
          <p:sp>
            <p:nvSpPr>
              <p:cNvPr id="11" name="CaixaDeTexto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9772" y="3034186"/>
                <a:ext cx="1958485" cy="67415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CaixaDeTexto 27"/>
              <p:cNvSpPr txBox="1"/>
              <p:nvPr/>
            </p:nvSpPr>
            <p:spPr>
              <a:xfrm>
                <a:off x="5980754" y="3032420"/>
                <a:ext cx="1286827" cy="6741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t-PT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pt-PT" b="0" i="1" smtClean="0">
                              <a:latin typeface="Cambria Math"/>
                              <a:ea typeface="Cambria Math"/>
                            </a:rPr>
                            <m:t>3−3</m:t>
                          </m:r>
                          <m:rad>
                            <m:radPr>
                              <m:degHide m:val="on"/>
                              <m:ctrlPr>
                                <a:rPr lang="pt-PT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pt-PT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pt-PT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>
          <p:sp>
            <p:nvSpPr>
              <p:cNvPr id="28" name="CaixaDeTexto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0754" y="3032420"/>
                <a:ext cx="1286827" cy="67415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CaixaDeTexto 30"/>
              <p:cNvSpPr txBox="1"/>
              <p:nvPr/>
            </p:nvSpPr>
            <p:spPr>
              <a:xfrm>
                <a:off x="992362" y="4278869"/>
                <a:ext cx="268201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b)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pt-PT" b="0" i="0" smtClean="0">
                            <a:latin typeface="Cambria Math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pt-PT">
                            <a:latin typeface="Cambria Math"/>
                            <a:cs typeface="Arial" panose="020B0604020202020204" pitchFamily="34" charset="0"/>
                          </a:rPr>
                          <m:t>sen</m:t>
                        </m:r>
                      </m:e>
                      <m:sup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(20</m:t>
                    </m:r>
                    <m:r>
                      <a:rPr lang="pt-PT" i="1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°)+</m:t>
                    </m:r>
                    <m:sSup>
                      <m:sSupPr>
                        <m:ctrlP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pt-PT">
                            <a:latin typeface="Cambria Math"/>
                            <a:cs typeface="Arial" panose="020B0604020202020204" pitchFamily="34" charset="0"/>
                          </a:rPr>
                          <m:t>sen</m:t>
                        </m:r>
                      </m:e>
                      <m:sup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(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7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0</m:t>
                    </m:r>
                    <m:r>
                      <a:rPr lang="pt-PT" i="1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°)</m:t>
                    </m:r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1" name="CaixaDeTexto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2362" y="4278869"/>
                <a:ext cx="2682016" cy="369332"/>
              </a:xfrm>
              <a:prstGeom prst="rect">
                <a:avLst/>
              </a:prstGeom>
              <a:blipFill rotWithShape="1">
                <a:blip r:embed="rId8"/>
                <a:stretch>
                  <a:fillRect l="-2045" t="-8197" r="-227" b="-2459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9" name="CaixaDeTexto 38"/>
              <p:cNvSpPr txBox="1"/>
              <p:nvPr/>
            </p:nvSpPr>
            <p:spPr>
              <a:xfrm>
                <a:off x="3533559" y="4260519"/>
                <a:ext cx="362233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pt-PT">
                              <a:latin typeface="Cambria Math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pt-PT">
                              <a:latin typeface="Cambria Math"/>
                              <a:cs typeface="Arial" panose="020B0604020202020204" pitchFamily="34" charset="0"/>
                            </a:rPr>
                            <m:t>sen</m:t>
                          </m:r>
                        </m:e>
                        <m:sup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d>
                        <m:dPr>
                          <m:ctrlP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20</m:t>
                          </m:r>
                          <m:r>
                            <a:rPr lang="pt-PT" i="1"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°</m:t>
                          </m:r>
                        </m:e>
                      </m:d>
                      <m:r>
                        <a:rPr lang="pt-PT" i="1"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+</m:t>
                      </m:r>
                      <m:sSup>
                        <m:sSupPr>
                          <m:ctrlP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pt-PT" b="0" i="0" smtClean="0">
                              <a:latin typeface="Cambria Math"/>
                              <a:cs typeface="Arial" panose="020B0604020202020204" pitchFamily="34" charset="0"/>
                            </a:rPr>
                            <m:t>cos</m:t>
                          </m:r>
                        </m:e>
                        <m:sup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d>
                        <m:dPr>
                          <m:ctrlP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  <m:t>90</m:t>
                          </m:r>
                          <m:r>
                            <a:rPr lang="pt-PT" i="1"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°</m:t>
                          </m:r>
                          <m:r>
                            <a:rPr lang="pt-PT" b="0" i="1" smtClean="0"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−70°</m:t>
                          </m:r>
                        </m:e>
                      </m:d>
                      <m:r>
                        <a:rPr lang="pt-PT" b="0" i="1" smtClean="0"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9" name="CaixaDeTexto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3559" y="4260519"/>
                <a:ext cx="3622338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" name="CaixaDeTexto 39"/>
              <p:cNvSpPr txBox="1"/>
              <p:nvPr/>
            </p:nvSpPr>
            <p:spPr>
              <a:xfrm>
                <a:off x="3568048" y="5403147"/>
                <a:ext cx="60304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</a:rPr>
                        <m:t>=</m:t>
                      </m:r>
                      <m:r>
                        <a:rPr lang="pt-PT" b="0" i="1" smtClean="0">
                          <a:latin typeface="Cambria Math"/>
                          <a:ea typeface="Cambria Math"/>
                        </a:rPr>
                        <m:t>1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>
          <p:sp>
            <p:nvSpPr>
              <p:cNvPr id="40" name="CaixaDeTexto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8048" y="5403147"/>
                <a:ext cx="603049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" name="CaixaDeTexto 40"/>
              <p:cNvSpPr txBox="1"/>
              <p:nvPr/>
            </p:nvSpPr>
            <p:spPr>
              <a:xfrm>
                <a:off x="3529697" y="4848853"/>
                <a:ext cx="300357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pt-PT">
                              <a:latin typeface="Cambria Math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pt-PT">
                              <a:latin typeface="Cambria Math"/>
                              <a:cs typeface="Arial" panose="020B0604020202020204" pitchFamily="34" charset="0"/>
                            </a:rPr>
                            <m:t>sen</m:t>
                          </m:r>
                        </m:e>
                        <m:sup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d>
                        <m:dPr>
                          <m:ctrlP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20</m:t>
                          </m:r>
                          <m:r>
                            <a:rPr lang="pt-PT" i="1"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°</m:t>
                          </m:r>
                        </m:e>
                      </m:d>
                      <m:r>
                        <a:rPr lang="pt-PT" i="1"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+</m:t>
                      </m:r>
                      <m:sSup>
                        <m:sSupPr>
                          <m:ctrlP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pt-PT" b="0" i="0" smtClean="0">
                              <a:latin typeface="Cambria Math"/>
                              <a:cs typeface="Arial" panose="020B0604020202020204" pitchFamily="34" charset="0"/>
                            </a:rPr>
                            <m:t>cos</m:t>
                          </m:r>
                        </m:e>
                        <m:sup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d>
                        <m:dPr>
                          <m:ctrlP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  <m:r>
                            <a:rPr lang="pt-PT" b="0" i="1" smtClean="0"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0°</m:t>
                          </m:r>
                        </m:e>
                      </m:d>
                      <m:r>
                        <a:rPr lang="pt-PT" b="0" i="1" smtClean="0"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1" name="CaixaDeTexto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9697" y="4848853"/>
                <a:ext cx="3003579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4298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28" grpId="0"/>
      <p:bldP spid="31" grpId="0"/>
      <p:bldP spid="39" grpId="0"/>
      <p:bldP spid="40" grpId="0"/>
      <p:bldP spid="41" grpId="0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4933</TotalTime>
  <Words>478</Words>
  <Application>Microsoft Office PowerPoint</Application>
  <PresentationFormat>Apresentação no Ecrã (4:3)</PresentationFormat>
  <Paragraphs>72</Paragraphs>
  <Slides>6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6</vt:i4>
      </vt:variant>
    </vt:vector>
  </HeadingPairs>
  <TitlesOfParts>
    <vt:vector size="7" baseType="lpstr">
      <vt:lpstr>Tema do Office</vt:lpstr>
      <vt:lpstr>Revisões de Trigonometria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Leya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Luis Marques</dc:creator>
  <cp:lastModifiedBy>Liliana Fernandes</cp:lastModifiedBy>
  <cp:revision>392</cp:revision>
  <dcterms:created xsi:type="dcterms:W3CDTF">2015-12-10T15:13:19Z</dcterms:created>
  <dcterms:modified xsi:type="dcterms:W3CDTF">2016-06-06T16:58:46Z</dcterms:modified>
</cp:coreProperties>
</file>