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3"/>
  </p:notesMasterIdLst>
  <p:sldIdLst>
    <p:sldId id="256" r:id="rId2"/>
    <p:sldId id="580" r:id="rId3"/>
    <p:sldId id="632" r:id="rId4"/>
    <p:sldId id="546" r:id="rId5"/>
    <p:sldId id="645" r:id="rId6"/>
    <p:sldId id="646" r:id="rId7"/>
    <p:sldId id="647" r:id="rId8"/>
    <p:sldId id="648" r:id="rId9"/>
    <p:sldId id="633" r:id="rId10"/>
    <p:sldId id="634" r:id="rId11"/>
    <p:sldId id="649" r:id="rId12"/>
    <p:sldId id="650" r:id="rId13"/>
    <p:sldId id="635" r:id="rId14"/>
    <p:sldId id="651" r:id="rId15"/>
    <p:sldId id="652" r:id="rId16"/>
    <p:sldId id="653" r:id="rId17"/>
    <p:sldId id="654" r:id="rId18"/>
    <p:sldId id="655" r:id="rId19"/>
    <p:sldId id="656" r:id="rId20"/>
    <p:sldId id="657" r:id="rId21"/>
    <p:sldId id="658" r:id="rId22"/>
    <p:sldId id="659" r:id="rId23"/>
    <p:sldId id="660" r:id="rId24"/>
    <p:sldId id="661" r:id="rId25"/>
    <p:sldId id="662" r:id="rId26"/>
    <p:sldId id="663" r:id="rId27"/>
    <p:sldId id="664" r:id="rId28"/>
    <p:sldId id="665" r:id="rId29"/>
    <p:sldId id="666" r:id="rId30"/>
    <p:sldId id="667" r:id="rId31"/>
    <p:sldId id="636" r:id="rId32"/>
    <p:sldId id="668" r:id="rId33"/>
    <p:sldId id="669" r:id="rId34"/>
    <p:sldId id="670" r:id="rId35"/>
    <p:sldId id="671" r:id="rId36"/>
    <p:sldId id="672" r:id="rId37"/>
    <p:sldId id="673" r:id="rId38"/>
    <p:sldId id="674" r:id="rId39"/>
    <p:sldId id="675" r:id="rId40"/>
    <p:sldId id="676" r:id="rId41"/>
    <p:sldId id="677" r:id="rId42"/>
    <p:sldId id="678" r:id="rId43"/>
    <p:sldId id="679" r:id="rId44"/>
    <p:sldId id="680" r:id="rId45"/>
    <p:sldId id="681" r:id="rId46"/>
    <p:sldId id="682" r:id="rId47"/>
    <p:sldId id="683" r:id="rId48"/>
    <p:sldId id="684" r:id="rId49"/>
    <p:sldId id="685" r:id="rId50"/>
    <p:sldId id="686" r:id="rId51"/>
    <p:sldId id="687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82" userDrawn="1">
          <p15:clr>
            <a:srgbClr val="A4A3A4"/>
          </p15:clr>
        </p15:guide>
        <p15:guide id="2" pos="612" userDrawn="1">
          <p15:clr>
            <a:srgbClr val="A4A3A4"/>
          </p15:clr>
        </p15:guide>
        <p15:guide id="3" orient="horz" pos="500">
          <p15:clr>
            <a:srgbClr val="A4A3A4"/>
          </p15:clr>
        </p15:guide>
        <p15:guide id="4" pos="6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áudia Araújo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929"/>
    <a:srgbClr val="05AAB0"/>
    <a:srgbClr val="00B6B5"/>
    <a:srgbClr val="6AA342"/>
    <a:srgbClr val="BA051E"/>
    <a:srgbClr val="0D677A"/>
    <a:srgbClr val="ED1C24"/>
    <a:srgbClr val="4F81BD"/>
    <a:srgbClr val="00ADEE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99291" autoAdjust="0"/>
  </p:normalViewPr>
  <p:slideViewPr>
    <p:cSldViewPr snapToGrid="0" snapToObjects="1">
      <p:cViewPr>
        <p:scale>
          <a:sx n="80" d="100"/>
          <a:sy n="80" d="100"/>
        </p:scale>
        <p:origin x="-1830" y="-366"/>
      </p:cViewPr>
      <p:guideLst>
        <p:guide orient="horz" pos="482"/>
        <p:guide orient="horz" pos="500"/>
        <p:guide pos="612"/>
        <p:guide pos="6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1E7DC-E8FA-4492-8906-B5473182C9F0}" type="datetimeFigureOut">
              <a:rPr lang="pt-PT" smtClean="0"/>
              <a:t>01-08-2017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62B09-6E19-47D3-BE75-8DCE1D7D07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864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5495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7596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5530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8323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2132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4347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8631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8130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0094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15685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93327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94687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03310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18527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13600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14709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1558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64610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13505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06549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98101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4512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11209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66859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90332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74687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621707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26297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00273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03119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78381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02459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3517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71973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64419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64572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25859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12847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085609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156846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66940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90935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90234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1615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937124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50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73953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51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66137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9183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9276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3169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8796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0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2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5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8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6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5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19" Type="http://schemas.openxmlformats.org/officeDocument/2006/relationships/image" Target="../media/image107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5" Type="http://schemas.openxmlformats.org/officeDocument/2006/relationships/image" Target="../media/image12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2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5" Type="http://schemas.openxmlformats.org/officeDocument/2006/relationships/image" Target="../media/image155.png"/><Relationship Id="rId10" Type="http://schemas.openxmlformats.org/officeDocument/2006/relationships/image" Target="../media/image150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6.png"/><Relationship Id="rId18" Type="http://schemas.openxmlformats.org/officeDocument/2006/relationships/image" Target="../media/image171.png"/><Relationship Id="rId3" Type="http://schemas.openxmlformats.org/officeDocument/2006/relationships/image" Target="../media/image156.png"/><Relationship Id="rId21" Type="http://schemas.openxmlformats.org/officeDocument/2006/relationships/image" Target="../media/image174.png"/><Relationship Id="rId7" Type="http://schemas.openxmlformats.org/officeDocument/2006/relationships/image" Target="../media/image160.png"/><Relationship Id="rId12" Type="http://schemas.openxmlformats.org/officeDocument/2006/relationships/image" Target="../media/image165.png"/><Relationship Id="rId17" Type="http://schemas.openxmlformats.org/officeDocument/2006/relationships/image" Target="../media/image17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69.png"/><Relationship Id="rId20" Type="http://schemas.openxmlformats.org/officeDocument/2006/relationships/image" Target="../media/image1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5" Type="http://schemas.openxmlformats.org/officeDocument/2006/relationships/image" Target="../media/image158.png"/><Relationship Id="rId15" Type="http://schemas.openxmlformats.org/officeDocument/2006/relationships/image" Target="../media/image168.png"/><Relationship Id="rId23" Type="http://schemas.openxmlformats.org/officeDocument/2006/relationships/image" Target="../media/image176.png"/><Relationship Id="rId10" Type="http://schemas.openxmlformats.org/officeDocument/2006/relationships/image" Target="../media/image163.png"/><Relationship Id="rId19" Type="http://schemas.openxmlformats.org/officeDocument/2006/relationships/image" Target="../media/image172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Relationship Id="rId14" Type="http://schemas.openxmlformats.org/officeDocument/2006/relationships/image" Target="../media/image167.png"/><Relationship Id="rId22" Type="http://schemas.openxmlformats.org/officeDocument/2006/relationships/image" Target="../media/image17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image" Target="../media/image189.png"/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12" Type="http://schemas.openxmlformats.org/officeDocument/2006/relationships/image" Target="../media/image188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2.png"/><Relationship Id="rId11" Type="http://schemas.openxmlformats.org/officeDocument/2006/relationships/image" Target="../media/image187.png"/><Relationship Id="rId5" Type="http://schemas.openxmlformats.org/officeDocument/2006/relationships/image" Target="../media/image181.png"/><Relationship Id="rId15" Type="http://schemas.openxmlformats.org/officeDocument/2006/relationships/image" Target="../media/image191.png"/><Relationship Id="rId10" Type="http://schemas.openxmlformats.org/officeDocument/2006/relationships/image" Target="../media/image186.png"/><Relationship Id="rId4" Type="http://schemas.openxmlformats.org/officeDocument/2006/relationships/image" Target="../media/image180.png"/><Relationship Id="rId9" Type="http://schemas.openxmlformats.org/officeDocument/2006/relationships/image" Target="../media/image185.png"/><Relationship Id="rId14" Type="http://schemas.openxmlformats.org/officeDocument/2006/relationships/image" Target="../media/image1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3" Type="http://schemas.openxmlformats.org/officeDocument/2006/relationships/image" Target="../media/image193.png"/><Relationship Id="rId7" Type="http://schemas.openxmlformats.org/officeDocument/2006/relationships/image" Target="../media/image19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6.png"/><Relationship Id="rId5" Type="http://schemas.openxmlformats.org/officeDocument/2006/relationships/image" Target="../media/image195.png"/><Relationship Id="rId4" Type="http://schemas.openxmlformats.org/officeDocument/2006/relationships/image" Target="../media/image194.png"/><Relationship Id="rId9" Type="http://schemas.openxmlformats.org/officeDocument/2006/relationships/image" Target="../media/image19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2.png"/><Relationship Id="rId4" Type="http://schemas.openxmlformats.org/officeDocument/2006/relationships/image" Target="../media/image20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13" Type="http://schemas.openxmlformats.org/officeDocument/2006/relationships/image" Target="../media/image213.png"/><Relationship Id="rId3" Type="http://schemas.openxmlformats.org/officeDocument/2006/relationships/image" Target="../media/image203.png"/><Relationship Id="rId7" Type="http://schemas.openxmlformats.org/officeDocument/2006/relationships/image" Target="../media/image207.png"/><Relationship Id="rId12" Type="http://schemas.openxmlformats.org/officeDocument/2006/relationships/image" Target="../media/image2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6.png"/><Relationship Id="rId11" Type="http://schemas.openxmlformats.org/officeDocument/2006/relationships/image" Target="../media/image211.png"/><Relationship Id="rId5" Type="http://schemas.openxmlformats.org/officeDocument/2006/relationships/image" Target="../media/image205.png"/><Relationship Id="rId10" Type="http://schemas.openxmlformats.org/officeDocument/2006/relationships/image" Target="../media/image210.png"/><Relationship Id="rId4" Type="http://schemas.openxmlformats.org/officeDocument/2006/relationships/image" Target="../media/image204.png"/><Relationship Id="rId9" Type="http://schemas.openxmlformats.org/officeDocument/2006/relationships/image" Target="../media/image209.png"/><Relationship Id="rId14" Type="http://schemas.openxmlformats.org/officeDocument/2006/relationships/image" Target="../media/image2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15.png"/><Relationship Id="rId7" Type="http://schemas.openxmlformats.org/officeDocument/2006/relationships/image" Target="../media/image2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8.png"/><Relationship Id="rId5" Type="http://schemas.openxmlformats.org/officeDocument/2006/relationships/image" Target="../media/image217.png"/><Relationship Id="rId4" Type="http://schemas.openxmlformats.org/officeDocument/2006/relationships/image" Target="../media/image2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13" Type="http://schemas.openxmlformats.org/officeDocument/2006/relationships/image" Target="../media/image231.png"/><Relationship Id="rId3" Type="http://schemas.openxmlformats.org/officeDocument/2006/relationships/image" Target="../media/image221.png"/><Relationship Id="rId7" Type="http://schemas.openxmlformats.org/officeDocument/2006/relationships/image" Target="../media/image225.png"/><Relationship Id="rId12" Type="http://schemas.openxmlformats.org/officeDocument/2006/relationships/image" Target="../media/image2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4.png"/><Relationship Id="rId11" Type="http://schemas.openxmlformats.org/officeDocument/2006/relationships/image" Target="../media/image229.png"/><Relationship Id="rId5" Type="http://schemas.openxmlformats.org/officeDocument/2006/relationships/image" Target="../media/image223.png"/><Relationship Id="rId15" Type="http://schemas.openxmlformats.org/officeDocument/2006/relationships/image" Target="../media/image233.png"/><Relationship Id="rId10" Type="http://schemas.openxmlformats.org/officeDocument/2006/relationships/image" Target="../media/image228.png"/><Relationship Id="rId4" Type="http://schemas.openxmlformats.org/officeDocument/2006/relationships/image" Target="../media/image222.png"/><Relationship Id="rId9" Type="http://schemas.openxmlformats.org/officeDocument/2006/relationships/image" Target="../media/image227.png"/><Relationship Id="rId14" Type="http://schemas.openxmlformats.org/officeDocument/2006/relationships/image" Target="../media/image2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3" Type="http://schemas.openxmlformats.org/officeDocument/2006/relationships/image" Target="../media/image234.png"/><Relationship Id="rId7" Type="http://schemas.openxmlformats.org/officeDocument/2006/relationships/image" Target="../media/image2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7.png"/><Relationship Id="rId11" Type="http://schemas.openxmlformats.org/officeDocument/2006/relationships/image" Target="../media/image242.png"/><Relationship Id="rId5" Type="http://schemas.openxmlformats.org/officeDocument/2006/relationships/image" Target="../media/image236.png"/><Relationship Id="rId10" Type="http://schemas.openxmlformats.org/officeDocument/2006/relationships/image" Target="../media/image241.png"/><Relationship Id="rId4" Type="http://schemas.openxmlformats.org/officeDocument/2006/relationships/image" Target="../media/image235.png"/><Relationship Id="rId9" Type="http://schemas.openxmlformats.org/officeDocument/2006/relationships/image" Target="../media/image2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13" Type="http://schemas.openxmlformats.org/officeDocument/2006/relationships/image" Target="../media/image252.png"/><Relationship Id="rId3" Type="http://schemas.openxmlformats.org/officeDocument/2006/relationships/image" Target="../media/image243.png"/><Relationship Id="rId7" Type="http://schemas.openxmlformats.org/officeDocument/2006/relationships/image" Target="../media/image246.png"/><Relationship Id="rId12" Type="http://schemas.openxmlformats.org/officeDocument/2006/relationships/image" Target="../media/image2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5.png"/><Relationship Id="rId11" Type="http://schemas.openxmlformats.org/officeDocument/2006/relationships/image" Target="../media/image250.png"/><Relationship Id="rId5" Type="http://schemas.openxmlformats.org/officeDocument/2006/relationships/image" Target="../media/image244.png"/><Relationship Id="rId10" Type="http://schemas.openxmlformats.org/officeDocument/2006/relationships/image" Target="../media/image249.png"/><Relationship Id="rId4" Type="http://schemas.openxmlformats.org/officeDocument/2006/relationships/image" Target="../media/image235.png"/><Relationship Id="rId9" Type="http://schemas.openxmlformats.org/officeDocument/2006/relationships/image" Target="../media/image248.png"/><Relationship Id="rId14" Type="http://schemas.openxmlformats.org/officeDocument/2006/relationships/image" Target="../media/image2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3" Type="http://schemas.openxmlformats.org/officeDocument/2006/relationships/image" Target="../media/image254.png"/><Relationship Id="rId7" Type="http://schemas.openxmlformats.org/officeDocument/2006/relationships/image" Target="../media/image2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7.png"/><Relationship Id="rId5" Type="http://schemas.openxmlformats.org/officeDocument/2006/relationships/image" Target="../media/image256.png"/><Relationship Id="rId4" Type="http://schemas.openxmlformats.org/officeDocument/2006/relationships/image" Target="../media/image255.png"/><Relationship Id="rId9" Type="http://schemas.openxmlformats.org/officeDocument/2006/relationships/image" Target="../media/image26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png"/><Relationship Id="rId13" Type="http://schemas.openxmlformats.org/officeDocument/2006/relationships/image" Target="../media/image271.png"/><Relationship Id="rId18" Type="http://schemas.openxmlformats.org/officeDocument/2006/relationships/image" Target="../media/image276.png"/><Relationship Id="rId3" Type="http://schemas.openxmlformats.org/officeDocument/2006/relationships/image" Target="../media/image261.png"/><Relationship Id="rId21" Type="http://schemas.openxmlformats.org/officeDocument/2006/relationships/image" Target="../media/image279.png"/><Relationship Id="rId7" Type="http://schemas.openxmlformats.org/officeDocument/2006/relationships/image" Target="../media/image265.png"/><Relationship Id="rId12" Type="http://schemas.openxmlformats.org/officeDocument/2006/relationships/image" Target="../media/image270.png"/><Relationship Id="rId17" Type="http://schemas.openxmlformats.org/officeDocument/2006/relationships/image" Target="../media/image275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274.png"/><Relationship Id="rId20" Type="http://schemas.openxmlformats.org/officeDocument/2006/relationships/image" Target="../media/image2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4.png"/><Relationship Id="rId11" Type="http://schemas.openxmlformats.org/officeDocument/2006/relationships/image" Target="../media/image269.png"/><Relationship Id="rId24" Type="http://schemas.openxmlformats.org/officeDocument/2006/relationships/image" Target="../media/image282.png"/><Relationship Id="rId5" Type="http://schemas.openxmlformats.org/officeDocument/2006/relationships/image" Target="../media/image263.png"/><Relationship Id="rId15" Type="http://schemas.openxmlformats.org/officeDocument/2006/relationships/image" Target="../media/image273.png"/><Relationship Id="rId23" Type="http://schemas.openxmlformats.org/officeDocument/2006/relationships/image" Target="../media/image281.png"/><Relationship Id="rId10" Type="http://schemas.openxmlformats.org/officeDocument/2006/relationships/image" Target="../media/image268.png"/><Relationship Id="rId19" Type="http://schemas.openxmlformats.org/officeDocument/2006/relationships/image" Target="../media/image277.png"/><Relationship Id="rId4" Type="http://schemas.openxmlformats.org/officeDocument/2006/relationships/image" Target="../media/image262.png"/><Relationship Id="rId9" Type="http://schemas.openxmlformats.org/officeDocument/2006/relationships/image" Target="../media/image267.png"/><Relationship Id="rId14" Type="http://schemas.openxmlformats.org/officeDocument/2006/relationships/image" Target="../media/image272.png"/><Relationship Id="rId22" Type="http://schemas.openxmlformats.org/officeDocument/2006/relationships/image" Target="../media/image28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png"/><Relationship Id="rId13" Type="http://schemas.openxmlformats.org/officeDocument/2006/relationships/image" Target="../media/image293.png"/><Relationship Id="rId18" Type="http://schemas.openxmlformats.org/officeDocument/2006/relationships/image" Target="../media/image298.png"/><Relationship Id="rId3" Type="http://schemas.openxmlformats.org/officeDocument/2006/relationships/image" Target="../media/image283.png"/><Relationship Id="rId21" Type="http://schemas.openxmlformats.org/officeDocument/2006/relationships/image" Target="../media/image301.png"/><Relationship Id="rId7" Type="http://schemas.openxmlformats.org/officeDocument/2006/relationships/image" Target="../media/image287.png"/><Relationship Id="rId12" Type="http://schemas.openxmlformats.org/officeDocument/2006/relationships/image" Target="../media/image292.png"/><Relationship Id="rId17" Type="http://schemas.openxmlformats.org/officeDocument/2006/relationships/image" Target="../media/image297.png"/><Relationship Id="rId25" Type="http://schemas.openxmlformats.org/officeDocument/2006/relationships/image" Target="../media/image305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296.png"/><Relationship Id="rId20" Type="http://schemas.openxmlformats.org/officeDocument/2006/relationships/image" Target="../media/image3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6.png"/><Relationship Id="rId11" Type="http://schemas.openxmlformats.org/officeDocument/2006/relationships/image" Target="../media/image291.png"/><Relationship Id="rId24" Type="http://schemas.openxmlformats.org/officeDocument/2006/relationships/image" Target="../media/image304.png"/><Relationship Id="rId5" Type="http://schemas.openxmlformats.org/officeDocument/2006/relationships/image" Target="../media/image285.png"/><Relationship Id="rId15" Type="http://schemas.openxmlformats.org/officeDocument/2006/relationships/image" Target="../media/image295.png"/><Relationship Id="rId23" Type="http://schemas.openxmlformats.org/officeDocument/2006/relationships/image" Target="../media/image303.png"/><Relationship Id="rId10" Type="http://schemas.openxmlformats.org/officeDocument/2006/relationships/image" Target="../media/image290.png"/><Relationship Id="rId19" Type="http://schemas.openxmlformats.org/officeDocument/2006/relationships/image" Target="../media/image299.png"/><Relationship Id="rId4" Type="http://schemas.openxmlformats.org/officeDocument/2006/relationships/image" Target="../media/image284.png"/><Relationship Id="rId9" Type="http://schemas.openxmlformats.org/officeDocument/2006/relationships/image" Target="../media/image289.png"/><Relationship Id="rId14" Type="http://schemas.openxmlformats.org/officeDocument/2006/relationships/image" Target="../media/image294.png"/><Relationship Id="rId22" Type="http://schemas.openxmlformats.org/officeDocument/2006/relationships/image" Target="../media/image30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3" Type="http://schemas.openxmlformats.org/officeDocument/2006/relationships/image" Target="../media/image306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9.png"/><Relationship Id="rId5" Type="http://schemas.openxmlformats.org/officeDocument/2006/relationships/image" Target="../media/image308.png"/><Relationship Id="rId10" Type="http://schemas.openxmlformats.org/officeDocument/2006/relationships/image" Target="../media/image313.png"/><Relationship Id="rId4" Type="http://schemas.openxmlformats.org/officeDocument/2006/relationships/image" Target="../media/image307.png"/><Relationship Id="rId9" Type="http://schemas.openxmlformats.org/officeDocument/2006/relationships/image" Target="../media/image31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9.png"/><Relationship Id="rId13" Type="http://schemas.openxmlformats.org/officeDocument/2006/relationships/image" Target="../media/image324.png"/><Relationship Id="rId3" Type="http://schemas.openxmlformats.org/officeDocument/2006/relationships/image" Target="../media/image314.png"/><Relationship Id="rId7" Type="http://schemas.openxmlformats.org/officeDocument/2006/relationships/image" Target="../media/image318.png"/><Relationship Id="rId12" Type="http://schemas.openxmlformats.org/officeDocument/2006/relationships/image" Target="../media/image3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7.png"/><Relationship Id="rId11" Type="http://schemas.openxmlformats.org/officeDocument/2006/relationships/image" Target="../media/image322.png"/><Relationship Id="rId5" Type="http://schemas.openxmlformats.org/officeDocument/2006/relationships/image" Target="../media/image316.png"/><Relationship Id="rId10" Type="http://schemas.openxmlformats.org/officeDocument/2006/relationships/image" Target="../media/image321.png"/><Relationship Id="rId4" Type="http://schemas.openxmlformats.org/officeDocument/2006/relationships/image" Target="../media/image315.png"/><Relationship Id="rId9" Type="http://schemas.openxmlformats.org/officeDocument/2006/relationships/image" Target="../media/image320.png"/><Relationship Id="rId14" Type="http://schemas.openxmlformats.org/officeDocument/2006/relationships/image" Target="../media/image3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png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9.png"/><Relationship Id="rId5" Type="http://schemas.openxmlformats.org/officeDocument/2006/relationships/image" Target="../media/image328.png"/><Relationship Id="rId4" Type="http://schemas.openxmlformats.org/officeDocument/2006/relationships/image" Target="../media/image3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7" Type="http://schemas.openxmlformats.org/officeDocument/2006/relationships/image" Target="../media/image3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4.png"/><Relationship Id="rId5" Type="http://schemas.openxmlformats.org/officeDocument/2006/relationships/image" Target="../media/image333.png"/><Relationship Id="rId4" Type="http://schemas.openxmlformats.org/officeDocument/2006/relationships/image" Target="../media/image33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13" Type="http://schemas.openxmlformats.org/officeDocument/2006/relationships/image" Target="../media/image346.png"/><Relationship Id="rId3" Type="http://schemas.openxmlformats.org/officeDocument/2006/relationships/image" Target="../media/image336.png"/><Relationship Id="rId7" Type="http://schemas.openxmlformats.org/officeDocument/2006/relationships/image" Target="../media/image340.png"/><Relationship Id="rId12" Type="http://schemas.openxmlformats.org/officeDocument/2006/relationships/image" Target="../media/image3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9.png"/><Relationship Id="rId11" Type="http://schemas.openxmlformats.org/officeDocument/2006/relationships/image" Target="../media/image344.png"/><Relationship Id="rId5" Type="http://schemas.openxmlformats.org/officeDocument/2006/relationships/image" Target="../media/image338.png"/><Relationship Id="rId15" Type="http://schemas.openxmlformats.org/officeDocument/2006/relationships/image" Target="../media/image348.png"/><Relationship Id="rId10" Type="http://schemas.openxmlformats.org/officeDocument/2006/relationships/image" Target="../media/image343.png"/><Relationship Id="rId4" Type="http://schemas.openxmlformats.org/officeDocument/2006/relationships/image" Target="../media/image337.png"/><Relationship Id="rId9" Type="http://schemas.openxmlformats.org/officeDocument/2006/relationships/image" Target="../media/image342.png"/><Relationship Id="rId14" Type="http://schemas.openxmlformats.org/officeDocument/2006/relationships/image" Target="../media/image34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4.png"/><Relationship Id="rId3" Type="http://schemas.openxmlformats.org/officeDocument/2006/relationships/image" Target="../media/image349.png"/><Relationship Id="rId7" Type="http://schemas.openxmlformats.org/officeDocument/2006/relationships/image" Target="../media/image3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2.png"/><Relationship Id="rId5" Type="http://schemas.openxmlformats.org/officeDocument/2006/relationships/image" Target="../media/image351.png"/><Relationship Id="rId10" Type="http://schemas.openxmlformats.org/officeDocument/2006/relationships/image" Target="../media/image356.png"/><Relationship Id="rId4" Type="http://schemas.openxmlformats.org/officeDocument/2006/relationships/image" Target="../media/image350.png"/><Relationship Id="rId9" Type="http://schemas.openxmlformats.org/officeDocument/2006/relationships/image" Target="../media/image35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2.png"/><Relationship Id="rId13" Type="http://schemas.openxmlformats.org/officeDocument/2006/relationships/image" Target="../media/image367.png"/><Relationship Id="rId3" Type="http://schemas.openxmlformats.org/officeDocument/2006/relationships/image" Target="../media/image357.png"/><Relationship Id="rId7" Type="http://schemas.openxmlformats.org/officeDocument/2006/relationships/image" Target="../media/image361.png"/><Relationship Id="rId12" Type="http://schemas.openxmlformats.org/officeDocument/2006/relationships/image" Target="../media/image36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0.png"/><Relationship Id="rId11" Type="http://schemas.openxmlformats.org/officeDocument/2006/relationships/image" Target="../media/image365.png"/><Relationship Id="rId5" Type="http://schemas.openxmlformats.org/officeDocument/2006/relationships/image" Target="../media/image359.png"/><Relationship Id="rId10" Type="http://schemas.openxmlformats.org/officeDocument/2006/relationships/image" Target="../media/image364.png"/><Relationship Id="rId4" Type="http://schemas.openxmlformats.org/officeDocument/2006/relationships/image" Target="../media/image358.png"/><Relationship Id="rId9" Type="http://schemas.openxmlformats.org/officeDocument/2006/relationships/image" Target="../media/image36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3.png"/><Relationship Id="rId13" Type="http://schemas.openxmlformats.org/officeDocument/2006/relationships/image" Target="../media/image378.png"/><Relationship Id="rId3" Type="http://schemas.openxmlformats.org/officeDocument/2006/relationships/image" Target="../media/image368.png"/><Relationship Id="rId7" Type="http://schemas.openxmlformats.org/officeDocument/2006/relationships/image" Target="../media/image372.png"/><Relationship Id="rId12" Type="http://schemas.openxmlformats.org/officeDocument/2006/relationships/image" Target="../media/image37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1.png"/><Relationship Id="rId11" Type="http://schemas.openxmlformats.org/officeDocument/2006/relationships/image" Target="../media/image376.png"/><Relationship Id="rId5" Type="http://schemas.openxmlformats.org/officeDocument/2006/relationships/image" Target="../media/image370.png"/><Relationship Id="rId10" Type="http://schemas.openxmlformats.org/officeDocument/2006/relationships/image" Target="../media/image375.png"/><Relationship Id="rId4" Type="http://schemas.openxmlformats.org/officeDocument/2006/relationships/image" Target="../media/image369.png"/><Relationship Id="rId9" Type="http://schemas.openxmlformats.org/officeDocument/2006/relationships/image" Target="../media/image374.png"/><Relationship Id="rId14" Type="http://schemas.openxmlformats.org/officeDocument/2006/relationships/image" Target="../media/image37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6.png"/><Relationship Id="rId3" Type="http://schemas.openxmlformats.org/officeDocument/2006/relationships/image" Target="../media/image381.png"/><Relationship Id="rId7" Type="http://schemas.openxmlformats.org/officeDocument/2006/relationships/image" Target="../media/image38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4.png"/><Relationship Id="rId5" Type="http://schemas.openxmlformats.org/officeDocument/2006/relationships/image" Target="../media/image383.png"/><Relationship Id="rId4" Type="http://schemas.openxmlformats.org/officeDocument/2006/relationships/image" Target="../media/image38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2.png"/><Relationship Id="rId13" Type="http://schemas.openxmlformats.org/officeDocument/2006/relationships/image" Target="../media/image397.png"/><Relationship Id="rId3" Type="http://schemas.openxmlformats.org/officeDocument/2006/relationships/image" Target="../media/image387.png"/><Relationship Id="rId7" Type="http://schemas.openxmlformats.org/officeDocument/2006/relationships/image" Target="../media/image391.png"/><Relationship Id="rId12" Type="http://schemas.openxmlformats.org/officeDocument/2006/relationships/image" Target="../media/image39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0.png"/><Relationship Id="rId11" Type="http://schemas.openxmlformats.org/officeDocument/2006/relationships/image" Target="../media/image395.png"/><Relationship Id="rId5" Type="http://schemas.openxmlformats.org/officeDocument/2006/relationships/image" Target="../media/image389.png"/><Relationship Id="rId10" Type="http://schemas.openxmlformats.org/officeDocument/2006/relationships/image" Target="../media/image394.png"/><Relationship Id="rId4" Type="http://schemas.openxmlformats.org/officeDocument/2006/relationships/image" Target="../media/image388.png"/><Relationship Id="rId9" Type="http://schemas.openxmlformats.org/officeDocument/2006/relationships/image" Target="../media/image393.png"/><Relationship Id="rId14" Type="http://schemas.openxmlformats.org/officeDocument/2006/relationships/image" Target="../media/image39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4.png"/><Relationship Id="rId13" Type="http://schemas.openxmlformats.org/officeDocument/2006/relationships/image" Target="../media/image409.png"/><Relationship Id="rId18" Type="http://schemas.openxmlformats.org/officeDocument/2006/relationships/image" Target="../media/image414.png"/><Relationship Id="rId3" Type="http://schemas.openxmlformats.org/officeDocument/2006/relationships/image" Target="../media/image399.png"/><Relationship Id="rId7" Type="http://schemas.openxmlformats.org/officeDocument/2006/relationships/image" Target="../media/image403.png"/><Relationship Id="rId12" Type="http://schemas.openxmlformats.org/officeDocument/2006/relationships/image" Target="../media/image408.png"/><Relationship Id="rId17" Type="http://schemas.openxmlformats.org/officeDocument/2006/relationships/image" Target="../media/image413.png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4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2.png"/><Relationship Id="rId11" Type="http://schemas.openxmlformats.org/officeDocument/2006/relationships/image" Target="../media/image407.png"/><Relationship Id="rId5" Type="http://schemas.openxmlformats.org/officeDocument/2006/relationships/image" Target="../media/image401.png"/><Relationship Id="rId15" Type="http://schemas.openxmlformats.org/officeDocument/2006/relationships/image" Target="../media/image411.png"/><Relationship Id="rId10" Type="http://schemas.openxmlformats.org/officeDocument/2006/relationships/image" Target="../media/image406.png"/><Relationship Id="rId19" Type="http://schemas.openxmlformats.org/officeDocument/2006/relationships/image" Target="../media/image415.png"/><Relationship Id="rId4" Type="http://schemas.openxmlformats.org/officeDocument/2006/relationships/image" Target="../media/image400.png"/><Relationship Id="rId9" Type="http://schemas.openxmlformats.org/officeDocument/2006/relationships/image" Target="../media/image405.png"/><Relationship Id="rId14" Type="http://schemas.openxmlformats.org/officeDocument/2006/relationships/image" Target="../media/image41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1.png"/><Relationship Id="rId3" Type="http://schemas.openxmlformats.org/officeDocument/2006/relationships/image" Target="../media/image416.png"/><Relationship Id="rId7" Type="http://schemas.openxmlformats.org/officeDocument/2006/relationships/image" Target="../media/image4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9.png"/><Relationship Id="rId5" Type="http://schemas.openxmlformats.org/officeDocument/2006/relationships/image" Target="../media/image418.png"/><Relationship Id="rId4" Type="http://schemas.openxmlformats.org/officeDocument/2006/relationships/image" Target="../media/image4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6.png"/><Relationship Id="rId13" Type="http://schemas.openxmlformats.org/officeDocument/2006/relationships/image" Target="../media/image432.png"/><Relationship Id="rId18" Type="http://schemas.openxmlformats.org/officeDocument/2006/relationships/image" Target="../media/image437.png"/><Relationship Id="rId3" Type="http://schemas.openxmlformats.org/officeDocument/2006/relationships/image" Target="../media/image422.png"/><Relationship Id="rId21" Type="http://schemas.openxmlformats.org/officeDocument/2006/relationships/image" Target="../media/image440.png"/><Relationship Id="rId7" Type="http://schemas.openxmlformats.org/officeDocument/2006/relationships/image" Target="../media/image380.png"/><Relationship Id="rId12" Type="http://schemas.openxmlformats.org/officeDocument/2006/relationships/image" Target="../media/image431.png"/><Relationship Id="rId17" Type="http://schemas.openxmlformats.org/officeDocument/2006/relationships/image" Target="../media/image436.png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435.png"/><Relationship Id="rId20" Type="http://schemas.openxmlformats.org/officeDocument/2006/relationships/image" Target="../media/image4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5.png"/><Relationship Id="rId11" Type="http://schemas.openxmlformats.org/officeDocument/2006/relationships/image" Target="../media/image430.png"/><Relationship Id="rId24" Type="http://schemas.openxmlformats.org/officeDocument/2006/relationships/image" Target="../media/image443.png"/><Relationship Id="rId5" Type="http://schemas.openxmlformats.org/officeDocument/2006/relationships/image" Target="../media/image424.png"/><Relationship Id="rId15" Type="http://schemas.openxmlformats.org/officeDocument/2006/relationships/image" Target="../media/image434.png"/><Relationship Id="rId23" Type="http://schemas.openxmlformats.org/officeDocument/2006/relationships/image" Target="../media/image442.png"/><Relationship Id="rId10" Type="http://schemas.openxmlformats.org/officeDocument/2006/relationships/image" Target="../media/image429.png"/><Relationship Id="rId19" Type="http://schemas.openxmlformats.org/officeDocument/2006/relationships/image" Target="../media/image438.png"/><Relationship Id="rId4" Type="http://schemas.openxmlformats.org/officeDocument/2006/relationships/image" Target="../media/image423.png"/><Relationship Id="rId9" Type="http://schemas.openxmlformats.org/officeDocument/2006/relationships/image" Target="../media/image428.png"/><Relationship Id="rId14" Type="http://schemas.openxmlformats.org/officeDocument/2006/relationships/image" Target="../media/image433.png"/><Relationship Id="rId22" Type="http://schemas.openxmlformats.org/officeDocument/2006/relationships/image" Target="../media/image44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9.png"/><Relationship Id="rId13" Type="http://schemas.openxmlformats.org/officeDocument/2006/relationships/image" Target="../media/image454.png"/><Relationship Id="rId3" Type="http://schemas.openxmlformats.org/officeDocument/2006/relationships/image" Target="../media/image444.png"/><Relationship Id="rId7" Type="http://schemas.openxmlformats.org/officeDocument/2006/relationships/image" Target="../media/image448.png"/><Relationship Id="rId12" Type="http://schemas.openxmlformats.org/officeDocument/2006/relationships/image" Target="../media/image45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7.png"/><Relationship Id="rId11" Type="http://schemas.openxmlformats.org/officeDocument/2006/relationships/image" Target="../media/image452.png"/><Relationship Id="rId5" Type="http://schemas.openxmlformats.org/officeDocument/2006/relationships/image" Target="../media/image446.png"/><Relationship Id="rId10" Type="http://schemas.openxmlformats.org/officeDocument/2006/relationships/image" Target="../media/image451.png"/><Relationship Id="rId4" Type="http://schemas.openxmlformats.org/officeDocument/2006/relationships/image" Target="../media/image445.png"/><Relationship Id="rId9" Type="http://schemas.openxmlformats.org/officeDocument/2006/relationships/image" Target="../media/image450.png"/><Relationship Id="rId14" Type="http://schemas.openxmlformats.org/officeDocument/2006/relationships/image" Target="../media/image45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1.png"/><Relationship Id="rId13" Type="http://schemas.openxmlformats.org/officeDocument/2006/relationships/image" Target="../media/image466.png"/><Relationship Id="rId18" Type="http://schemas.openxmlformats.org/officeDocument/2006/relationships/image" Target="../media/image471.png"/><Relationship Id="rId3" Type="http://schemas.openxmlformats.org/officeDocument/2006/relationships/image" Target="../media/image456.png"/><Relationship Id="rId7" Type="http://schemas.openxmlformats.org/officeDocument/2006/relationships/image" Target="../media/image460.png"/><Relationship Id="rId12" Type="http://schemas.openxmlformats.org/officeDocument/2006/relationships/image" Target="../media/image465.png"/><Relationship Id="rId17" Type="http://schemas.openxmlformats.org/officeDocument/2006/relationships/image" Target="../media/image470.png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4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9.png"/><Relationship Id="rId11" Type="http://schemas.openxmlformats.org/officeDocument/2006/relationships/image" Target="../media/image464.png"/><Relationship Id="rId5" Type="http://schemas.openxmlformats.org/officeDocument/2006/relationships/image" Target="../media/image458.png"/><Relationship Id="rId15" Type="http://schemas.openxmlformats.org/officeDocument/2006/relationships/image" Target="../media/image468.png"/><Relationship Id="rId10" Type="http://schemas.openxmlformats.org/officeDocument/2006/relationships/image" Target="../media/image463.png"/><Relationship Id="rId4" Type="http://schemas.openxmlformats.org/officeDocument/2006/relationships/image" Target="../media/image457.png"/><Relationship Id="rId9" Type="http://schemas.openxmlformats.org/officeDocument/2006/relationships/image" Target="../media/image462.png"/><Relationship Id="rId14" Type="http://schemas.openxmlformats.org/officeDocument/2006/relationships/image" Target="../media/image46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7.png"/><Relationship Id="rId13" Type="http://schemas.openxmlformats.org/officeDocument/2006/relationships/image" Target="../media/image482.png"/><Relationship Id="rId3" Type="http://schemas.openxmlformats.org/officeDocument/2006/relationships/image" Target="../media/image472.png"/><Relationship Id="rId7" Type="http://schemas.openxmlformats.org/officeDocument/2006/relationships/image" Target="../media/image476.png"/><Relationship Id="rId12" Type="http://schemas.openxmlformats.org/officeDocument/2006/relationships/image" Target="../media/image48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5.png"/><Relationship Id="rId11" Type="http://schemas.openxmlformats.org/officeDocument/2006/relationships/image" Target="../media/image480.png"/><Relationship Id="rId5" Type="http://schemas.openxmlformats.org/officeDocument/2006/relationships/image" Target="../media/image474.png"/><Relationship Id="rId10" Type="http://schemas.openxmlformats.org/officeDocument/2006/relationships/image" Target="../media/image479.png"/><Relationship Id="rId4" Type="http://schemas.openxmlformats.org/officeDocument/2006/relationships/image" Target="../media/image473.png"/><Relationship Id="rId9" Type="http://schemas.openxmlformats.org/officeDocument/2006/relationships/image" Target="../media/image47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8.png"/><Relationship Id="rId13" Type="http://schemas.openxmlformats.org/officeDocument/2006/relationships/image" Target="../media/image493.png"/><Relationship Id="rId18" Type="http://schemas.openxmlformats.org/officeDocument/2006/relationships/image" Target="../media/image498.png"/><Relationship Id="rId3" Type="http://schemas.openxmlformats.org/officeDocument/2006/relationships/image" Target="../media/image483.png"/><Relationship Id="rId7" Type="http://schemas.openxmlformats.org/officeDocument/2006/relationships/image" Target="../media/image487.png"/><Relationship Id="rId12" Type="http://schemas.openxmlformats.org/officeDocument/2006/relationships/image" Target="../media/image492.png"/><Relationship Id="rId17" Type="http://schemas.openxmlformats.org/officeDocument/2006/relationships/image" Target="../media/image497.png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4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6.png"/><Relationship Id="rId11" Type="http://schemas.openxmlformats.org/officeDocument/2006/relationships/image" Target="../media/image491.png"/><Relationship Id="rId5" Type="http://schemas.openxmlformats.org/officeDocument/2006/relationships/image" Target="../media/image485.png"/><Relationship Id="rId15" Type="http://schemas.openxmlformats.org/officeDocument/2006/relationships/image" Target="../media/image495.png"/><Relationship Id="rId10" Type="http://schemas.openxmlformats.org/officeDocument/2006/relationships/image" Target="../media/image490.png"/><Relationship Id="rId19" Type="http://schemas.openxmlformats.org/officeDocument/2006/relationships/image" Target="../media/image499.png"/><Relationship Id="rId4" Type="http://schemas.openxmlformats.org/officeDocument/2006/relationships/image" Target="../media/image484.png"/><Relationship Id="rId9" Type="http://schemas.openxmlformats.org/officeDocument/2006/relationships/image" Target="../media/image489.png"/><Relationship Id="rId14" Type="http://schemas.openxmlformats.org/officeDocument/2006/relationships/image" Target="../media/image49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5.png"/><Relationship Id="rId13" Type="http://schemas.openxmlformats.org/officeDocument/2006/relationships/image" Target="../media/image510.png"/><Relationship Id="rId3" Type="http://schemas.openxmlformats.org/officeDocument/2006/relationships/image" Target="../media/image500.png"/><Relationship Id="rId7" Type="http://schemas.openxmlformats.org/officeDocument/2006/relationships/image" Target="../media/image504.png"/><Relationship Id="rId12" Type="http://schemas.openxmlformats.org/officeDocument/2006/relationships/image" Target="../media/image509.png"/><Relationship Id="rId17" Type="http://schemas.openxmlformats.org/officeDocument/2006/relationships/image" Target="../media/image514.png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5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3.png"/><Relationship Id="rId11" Type="http://schemas.openxmlformats.org/officeDocument/2006/relationships/image" Target="../media/image508.png"/><Relationship Id="rId5" Type="http://schemas.openxmlformats.org/officeDocument/2006/relationships/image" Target="../media/image502.png"/><Relationship Id="rId15" Type="http://schemas.openxmlformats.org/officeDocument/2006/relationships/image" Target="../media/image512.png"/><Relationship Id="rId10" Type="http://schemas.openxmlformats.org/officeDocument/2006/relationships/image" Target="../media/image507.png"/><Relationship Id="rId4" Type="http://schemas.openxmlformats.org/officeDocument/2006/relationships/image" Target="../media/image501.png"/><Relationship Id="rId9" Type="http://schemas.openxmlformats.org/officeDocument/2006/relationships/image" Target="../media/image506.png"/><Relationship Id="rId14" Type="http://schemas.openxmlformats.org/officeDocument/2006/relationships/image" Target="../media/image51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25.png"/><Relationship Id="rId3" Type="http://schemas.openxmlformats.org/officeDocument/2006/relationships/image" Target="../media/image515.png"/><Relationship Id="rId7" Type="http://schemas.openxmlformats.org/officeDocument/2006/relationships/image" Target="../media/image519.png"/><Relationship Id="rId12" Type="http://schemas.openxmlformats.org/officeDocument/2006/relationships/image" Target="../media/image524.png"/><Relationship Id="rId2" Type="http://schemas.openxmlformats.org/officeDocument/2006/relationships/notesSlide" Target="../notesSlides/notesSlide46.xml"/><Relationship Id="rId16" Type="http://schemas.openxmlformats.org/officeDocument/2006/relationships/image" Target="../media/image5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8.png"/><Relationship Id="rId11" Type="http://schemas.openxmlformats.org/officeDocument/2006/relationships/image" Target="../media/image523.png"/><Relationship Id="rId5" Type="http://schemas.openxmlformats.org/officeDocument/2006/relationships/image" Target="../media/image517.png"/><Relationship Id="rId15" Type="http://schemas.openxmlformats.org/officeDocument/2006/relationships/image" Target="../media/image527.png"/><Relationship Id="rId10" Type="http://schemas.openxmlformats.org/officeDocument/2006/relationships/image" Target="../media/image522.png"/><Relationship Id="rId4" Type="http://schemas.openxmlformats.org/officeDocument/2006/relationships/image" Target="../media/image516.png"/><Relationship Id="rId9" Type="http://schemas.openxmlformats.org/officeDocument/2006/relationships/image" Target="../media/image521.png"/><Relationship Id="rId14" Type="http://schemas.openxmlformats.org/officeDocument/2006/relationships/image" Target="../media/image52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4.png"/><Relationship Id="rId13" Type="http://schemas.openxmlformats.org/officeDocument/2006/relationships/image" Target="../media/image539.png"/><Relationship Id="rId3" Type="http://schemas.openxmlformats.org/officeDocument/2006/relationships/image" Target="../media/image529.png"/><Relationship Id="rId7" Type="http://schemas.openxmlformats.org/officeDocument/2006/relationships/image" Target="../media/image533.png"/><Relationship Id="rId12" Type="http://schemas.openxmlformats.org/officeDocument/2006/relationships/image" Target="../media/image538.png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5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2.png"/><Relationship Id="rId11" Type="http://schemas.openxmlformats.org/officeDocument/2006/relationships/image" Target="../media/image537.png"/><Relationship Id="rId5" Type="http://schemas.openxmlformats.org/officeDocument/2006/relationships/image" Target="../media/image531.png"/><Relationship Id="rId15" Type="http://schemas.openxmlformats.org/officeDocument/2006/relationships/image" Target="../media/image541.png"/><Relationship Id="rId10" Type="http://schemas.openxmlformats.org/officeDocument/2006/relationships/image" Target="../media/image536.png"/><Relationship Id="rId4" Type="http://schemas.openxmlformats.org/officeDocument/2006/relationships/image" Target="../media/image530.png"/><Relationship Id="rId9" Type="http://schemas.openxmlformats.org/officeDocument/2006/relationships/image" Target="../media/image535.png"/><Relationship Id="rId14" Type="http://schemas.openxmlformats.org/officeDocument/2006/relationships/image" Target="../media/image54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6.png"/><Relationship Id="rId5" Type="http://schemas.openxmlformats.org/officeDocument/2006/relationships/image" Target="../media/image545.png"/><Relationship Id="rId4" Type="http://schemas.openxmlformats.org/officeDocument/2006/relationships/image" Target="../media/image54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2.png"/><Relationship Id="rId13" Type="http://schemas.openxmlformats.org/officeDocument/2006/relationships/image" Target="../media/image557.png"/><Relationship Id="rId18" Type="http://schemas.openxmlformats.org/officeDocument/2006/relationships/image" Target="../media/image562.png"/><Relationship Id="rId3" Type="http://schemas.openxmlformats.org/officeDocument/2006/relationships/image" Target="../media/image547.png"/><Relationship Id="rId21" Type="http://schemas.openxmlformats.org/officeDocument/2006/relationships/image" Target="../media/image565.png"/><Relationship Id="rId7" Type="http://schemas.openxmlformats.org/officeDocument/2006/relationships/image" Target="../media/image551.png"/><Relationship Id="rId12" Type="http://schemas.openxmlformats.org/officeDocument/2006/relationships/image" Target="../media/image556.png"/><Relationship Id="rId17" Type="http://schemas.openxmlformats.org/officeDocument/2006/relationships/image" Target="../media/image561.png"/><Relationship Id="rId2" Type="http://schemas.openxmlformats.org/officeDocument/2006/relationships/notesSlide" Target="../notesSlides/notesSlide49.xml"/><Relationship Id="rId16" Type="http://schemas.openxmlformats.org/officeDocument/2006/relationships/image" Target="../media/image560.png"/><Relationship Id="rId20" Type="http://schemas.openxmlformats.org/officeDocument/2006/relationships/image" Target="../media/image5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0.png"/><Relationship Id="rId11" Type="http://schemas.openxmlformats.org/officeDocument/2006/relationships/image" Target="../media/image555.png"/><Relationship Id="rId24" Type="http://schemas.openxmlformats.org/officeDocument/2006/relationships/image" Target="../media/image568.png"/><Relationship Id="rId5" Type="http://schemas.openxmlformats.org/officeDocument/2006/relationships/image" Target="../media/image549.png"/><Relationship Id="rId15" Type="http://schemas.openxmlformats.org/officeDocument/2006/relationships/image" Target="../media/image559.png"/><Relationship Id="rId23" Type="http://schemas.openxmlformats.org/officeDocument/2006/relationships/image" Target="../media/image567.png"/><Relationship Id="rId10" Type="http://schemas.openxmlformats.org/officeDocument/2006/relationships/image" Target="../media/image554.png"/><Relationship Id="rId19" Type="http://schemas.openxmlformats.org/officeDocument/2006/relationships/image" Target="../media/image563.png"/><Relationship Id="rId4" Type="http://schemas.openxmlformats.org/officeDocument/2006/relationships/image" Target="../media/image548.png"/><Relationship Id="rId9" Type="http://schemas.openxmlformats.org/officeDocument/2006/relationships/image" Target="../media/image553.png"/><Relationship Id="rId14" Type="http://schemas.openxmlformats.org/officeDocument/2006/relationships/image" Target="../media/image558.png"/><Relationship Id="rId22" Type="http://schemas.openxmlformats.org/officeDocument/2006/relationships/image" Target="../media/image56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8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4.png"/><Relationship Id="rId13" Type="http://schemas.openxmlformats.org/officeDocument/2006/relationships/image" Target="../media/image579.png"/><Relationship Id="rId18" Type="http://schemas.openxmlformats.org/officeDocument/2006/relationships/image" Target="../media/image584.png"/><Relationship Id="rId3" Type="http://schemas.openxmlformats.org/officeDocument/2006/relationships/image" Target="../media/image569.png"/><Relationship Id="rId21" Type="http://schemas.openxmlformats.org/officeDocument/2006/relationships/image" Target="../media/image587.png"/><Relationship Id="rId7" Type="http://schemas.openxmlformats.org/officeDocument/2006/relationships/image" Target="../media/image573.png"/><Relationship Id="rId12" Type="http://schemas.openxmlformats.org/officeDocument/2006/relationships/image" Target="../media/image578.png"/><Relationship Id="rId17" Type="http://schemas.openxmlformats.org/officeDocument/2006/relationships/image" Target="../media/image583.png"/><Relationship Id="rId2" Type="http://schemas.openxmlformats.org/officeDocument/2006/relationships/notesSlide" Target="../notesSlides/notesSlide50.xml"/><Relationship Id="rId16" Type="http://schemas.openxmlformats.org/officeDocument/2006/relationships/image" Target="../media/image582.png"/><Relationship Id="rId20" Type="http://schemas.openxmlformats.org/officeDocument/2006/relationships/image" Target="../media/image5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2.png"/><Relationship Id="rId11" Type="http://schemas.openxmlformats.org/officeDocument/2006/relationships/image" Target="../media/image577.png"/><Relationship Id="rId5" Type="http://schemas.openxmlformats.org/officeDocument/2006/relationships/image" Target="../media/image571.png"/><Relationship Id="rId15" Type="http://schemas.openxmlformats.org/officeDocument/2006/relationships/image" Target="../media/image581.png"/><Relationship Id="rId10" Type="http://schemas.openxmlformats.org/officeDocument/2006/relationships/image" Target="../media/image576.png"/><Relationship Id="rId19" Type="http://schemas.openxmlformats.org/officeDocument/2006/relationships/image" Target="../media/image585.png"/><Relationship Id="rId4" Type="http://schemas.openxmlformats.org/officeDocument/2006/relationships/image" Target="../media/image570.png"/><Relationship Id="rId9" Type="http://schemas.openxmlformats.org/officeDocument/2006/relationships/image" Target="../media/image575.png"/><Relationship Id="rId14" Type="http://schemas.openxmlformats.org/officeDocument/2006/relationships/image" Target="../media/image58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3.png"/><Relationship Id="rId13" Type="http://schemas.openxmlformats.org/officeDocument/2006/relationships/image" Target="../media/image598.png"/><Relationship Id="rId18" Type="http://schemas.openxmlformats.org/officeDocument/2006/relationships/image" Target="../media/image603.png"/><Relationship Id="rId3" Type="http://schemas.openxmlformats.org/officeDocument/2006/relationships/image" Target="../media/image588.png"/><Relationship Id="rId21" Type="http://schemas.openxmlformats.org/officeDocument/2006/relationships/image" Target="../media/image606.png"/><Relationship Id="rId7" Type="http://schemas.openxmlformats.org/officeDocument/2006/relationships/image" Target="../media/image592.png"/><Relationship Id="rId12" Type="http://schemas.openxmlformats.org/officeDocument/2006/relationships/image" Target="../media/image597.png"/><Relationship Id="rId17" Type="http://schemas.openxmlformats.org/officeDocument/2006/relationships/image" Target="../media/image602.png"/><Relationship Id="rId2" Type="http://schemas.openxmlformats.org/officeDocument/2006/relationships/notesSlide" Target="../notesSlides/notesSlide51.xml"/><Relationship Id="rId16" Type="http://schemas.openxmlformats.org/officeDocument/2006/relationships/image" Target="../media/image601.png"/><Relationship Id="rId20" Type="http://schemas.openxmlformats.org/officeDocument/2006/relationships/image" Target="../media/image6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1.png"/><Relationship Id="rId11" Type="http://schemas.openxmlformats.org/officeDocument/2006/relationships/image" Target="../media/image596.png"/><Relationship Id="rId5" Type="http://schemas.openxmlformats.org/officeDocument/2006/relationships/image" Target="../media/image590.png"/><Relationship Id="rId15" Type="http://schemas.openxmlformats.org/officeDocument/2006/relationships/image" Target="../media/image600.png"/><Relationship Id="rId10" Type="http://schemas.openxmlformats.org/officeDocument/2006/relationships/image" Target="../media/image595.png"/><Relationship Id="rId19" Type="http://schemas.openxmlformats.org/officeDocument/2006/relationships/image" Target="../media/image604.png"/><Relationship Id="rId4" Type="http://schemas.openxmlformats.org/officeDocument/2006/relationships/image" Target="../media/image589.png"/><Relationship Id="rId9" Type="http://schemas.openxmlformats.org/officeDocument/2006/relationships/image" Target="../media/image594.png"/><Relationship Id="rId14" Type="http://schemas.openxmlformats.org/officeDocument/2006/relationships/image" Target="../media/image599.png"/><Relationship Id="rId22" Type="http://schemas.openxmlformats.org/officeDocument/2006/relationships/image" Target="../media/image60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8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8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8.png"/><Relationship Id="rId9" Type="http://schemas.openxmlformats.org/officeDocument/2006/relationships/image" Target="../media/image7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8866" y="2511097"/>
            <a:ext cx="5465134" cy="1835807"/>
          </a:xfrm>
        </p:spPr>
        <p:txBody>
          <a:bodyPr>
            <a:noAutofit/>
          </a:bodyPr>
          <a:lstStyle/>
          <a:p>
            <a:r>
              <a:rPr lang="pt-PT" sz="48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corpo dos números complexos </a:t>
            </a:r>
            <a:endParaRPr lang="en-US" sz="48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16"/>
              <p:cNvSpPr txBox="1"/>
              <p:nvPr/>
            </p:nvSpPr>
            <p:spPr>
              <a:xfrm>
                <a:off x="672352" y="115332"/>
                <a:ext cx="84716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Representação dos números complexos na forma </a:t>
                </a:r>
                <a14:m>
                  <m:oMath xmlns:m="http://schemas.openxmlformats.org/officeDocument/2006/math"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𝒛</m:t>
                    </m:r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pt-PT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sz="2200" b="1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𝒃𝒊</m:t>
                    </m:r>
                  </m:oMath>
                </a14:m>
                <a:r>
                  <a:rPr lang="pt-PT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15332"/>
                <a:ext cx="8471648" cy="430887"/>
              </a:xfrm>
              <a:prstGeom prst="rect">
                <a:avLst/>
              </a:prstGeom>
              <a:blipFill rotWithShape="0">
                <a:blip r:embed="rId3"/>
                <a:stretch>
                  <a:fillRect l="-935" t="-8451" b="-2816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tângulo arredondado 32"/>
          <p:cNvSpPr/>
          <p:nvPr/>
        </p:nvSpPr>
        <p:spPr>
          <a:xfrm>
            <a:off x="526038" y="945694"/>
            <a:ext cx="8190098" cy="1338829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66847" y="945695"/>
                <a:ext cx="8043783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Propriedade: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 um número complexo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existe um único número real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um único número real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tais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43783" cy="1338828"/>
              </a:xfrm>
              <a:prstGeom prst="rect">
                <a:avLst/>
              </a:prstGeom>
              <a:blipFill rotWithShape="0">
                <a:blip r:embed="rId4"/>
                <a:stretch>
                  <a:fillRect l="-606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6"/>
          <p:cNvSpPr/>
          <p:nvPr/>
        </p:nvSpPr>
        <p:spPr>
          <a:xfrm>
            <a:off x="672353" y="2329241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677858" y="2731988"/>
                <a:ext cx="8038277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Por definição,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um par ordenado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)∈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8" y="2731988"/>
                <a:ext cx="8038277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607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650964" y="3223845"/>
                <a:ext cx="7804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64" y="3223845"/>
                <a:ext cx="780470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1337305" y="3271438"/>
                <a:ext cx="16433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(0,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305" y="3271438"/>
                <a:ext cx="1643399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741" t="-4444" r="-4444" b="-3555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2937498" y="3271438"/>
                <a:ext cx="24064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,0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498" y="3271438"/>
                <a:ext cx="2406493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759" b="-88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arêntese direito 1"/>
          <p:cNvSpPr/>
          <p:nvPr/>
        </p:nvSpPr>
        <p:spPr>
          <a:xfrm rot="5400000">
            <a:off x="3411551" y="3216660"/>
            <a:ext cx="80682" cy="618564"/>
          </a:xfrm>
          <a:prstGeom prst="rightBracket">
            <a:avLst/>
          </a:prstGeom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1" name="Parêntese direito 40"/>
          <p:cNvSpPr/>
          <p:nvPr/>
        </p:nvSpPr>
        <p:spPr>
          <a:xfrm rot="5400000">
            <a:off x="4235227" y="3219472"/>
            <a:ext cx="80682" cy="618564"/>
          </a:xfrm>
          <a:prstGeom prst="rightBracket">
            <a:avLst/>
          </a:prstGeom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Parêntese direito 41"/>
          <p:cNvSpPr/>
          <p:nvPr/>
        </p:nvSpPr>
        <p:spPr>
          <a:xfrm rot="5400000">
            <a:off x="5028800" y="3222609"/>
            <a:ext cx="80682" cy="618564"/>
          </a:xfrm>
          <a:prstGeom prst="rightBracket">
            <a:avLst/>
          </a:prstGeom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5" name="Conexão em ângulos retos 14"/>
          <p:cNvCxnSpPr/>
          <p:nvPr/>
        </p:nvCxnSpPr>
        <p:spPr>
          <a:xfrm rot="5400000">
            <a:off x="2969751" y="3529686"/>
            <a:ext cx="432000" cy="504000"/>
          </a:xfrm>
          <a:prstGeom prst="bentConnector3">
            <a:avLst/>
          </a:prstGeom>
          <a:ln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2151030" y="4014934"/>
                <a:ext cx="1573805" cy="338554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sz="1600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número real </a:t>
                </a:r>
                <a14:m>
                  <m:oMath xmlns:m="http://schemas.openxmlformats.org/officeDocument/2006/math">
                    <m:r>
                      <a:rPr lang="pt-PT" sz="1600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pt-PT" sz="1600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030" y="4014934"/>
                <a:ext cx="1573805" cy="338554"/>
              </a:xfrm>
              <a:prstGeom prst="rect">
                <a:avLst/>
              </a:prstGeom>
              <a:blipFill rotWithShape="0">
                <a:blip r:embed="rId9"/>
                <a:stretch>
                  <a:fillRect t="-3509" b="-21053"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exão em ângulos retos 42"/>
          <p:cNvCxnSpPr/>
          <p:nvPr/>
        </p:nvCxnSpPr>
        <p:spPr>
          <a:xfrm rot="16200000" flipH="1">
            <a:off x="4321345" y="3565281"/>
            <a:ext cx="504000" cy="540000"/>
          </a:xfrm>
          <a:prstGeom prst="bentConnector3">
            <a:avLst/>
          </a:prstGeom>
          <a:ln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/>
              <p:cNvSpPr/>
              <p:nvPr/>
            </p:nvSpPr>
            <p:spPr>
              <a:xfrm>
                <a:off x="4100403" y="4105145"/>
                <a:ext cx="1506304" cy="338554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sz="1600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número real </a:t>
                </a:r>
                <a14:m>
                  <m:oMath xmlns:m="http://schemas.openxmlformats.org/officeDocument/2006/math">
                    <m:r>
                      <a:rPr lang="pt-PT" sz="1600" b="0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pt-PT" sz="1600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403" y="4105145"/>
                <a:ext cx="1506304" cy="338554"/>
              </a:xfrm>
              <a:prstGeom prst="rect">
                <a:avLst/>
              </a:prstGeom>
              <a:blipFill rotWithShape="0">
                <a:blip r:embed="rId10"/>
                <a:stretch>
                  <a:fillRect t="-3448" b="-18966"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exão em ângulos retos 44"/>
          <p:cNvCxnSpPr/>
          <p:nvPr/>
        </p:nvCxnSpPr>
        <p:spPr>
          <a:xfrm rot="16200000" flipH="1">
            <a:off x="5616040" y="3072153"/>
            <a:ext cx="360000" cy="1404000"/>
          </a:xfrm>
          <a:prstGeom prst="bentConnector3">
            <a:avLst>
              <a:gd name="adj1" fmla="val 50000"/>
            </a:avLst>
          </a:prstGeom>
          <a:ln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50"/>
          <p:cNvSpPr/>
          <p:nvPr/>
        </p:nvSpPr>
        <p:spPr>
          <a:xfrm>
            <a:off x="5798291" y="3948062"/>
            <a:ext cx="2001003" cy="338554"/>
          </a:xfrm>
          <a:prstGeom prst="rect">
            <a:avLst/>
          </a:prstGeom>
          <a:ln>
            <a:solidFill>
              <a:srgbClr val="05AAB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PT" sz="1600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imaginária</a:t>
            </a:r>
            <a:endParaRPr lang="pt-PT" sz="1600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/>
              <p:cNvSpPr/>
              <p:nvPr/>
            </p:nvSpPr>
            <p:spPr>
              <a:xfrm>
                <a:off x="5344518" y="3210398"/>
                <a:ext cx="11017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5AAB0"/>
                  </a:buClr>
                </a:pP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2" name="Retângulo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518" y="3210398"/>
                <a:ext cx="1101712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/>
              <p:cNvSpPr/>
              <p:nvPr/>
            </p:nvSpPr>
            <p:spPr>
              <a:xfrm>
                <a:off x="683365" y="4417578"/>
                <a:ext cx="803277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Vejamos agora que os números reais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são únicos. </a:t>
                </a:r>
              </a:p>
            </p:txBody>
          </p:sp>
        </mc:Choice>
        <mc:Fallback xmlns="">
          <p:sp>
            <p:nvSpPr>
              <p:cNvPr id="53" name="Retângulo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5" y="4417578"/>
                <a:ext cx="8032771" cy="507831"/>
              </a:xfrm>
              <a:prstGeom prst="rect">
                <a:avLst/>
              </a:prstGeom>
              <a:blipFill rotWithShape="0">
                <a:blip r:embed="rId12"/>
                <a:stretch>
                  <a:fillRect l="-607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/>
              <p:cNvSpPr/>
              <p:nvPr/>
            </p:nvSpPr>
            <p:spPr>
              <a:xfrm>
                <a:off x="677860" y="4789239"/>
                <a:ext cx="804378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Sejam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’,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tais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’+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4" name="Retângulo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60" y="4789239"/>
                <a:ext cx="8043782" cy="507831"/>
              </a:xfrm>
              <a:prstGeom prst="rect">
                <a:avLst/>
              </a:prstGeom>
              <a:blipFill rotWithShape="0">
                <a:blip r:embed="rId13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 54"/>
              <p:cNvSpPr/>
              <p:nvPr/>
            </p:nvSpPr>
            <p:spPr>
              <a:xfrm>
                <a:off x="683365" y="5585955"/>
                <a:ext cx="807389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=(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=(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’,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então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   ∧   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5" name="Retângulo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5" y="5585955"/>
                <a:ext cx="8073891" cy="507831"/>
              </a:xfrm>
              <a:prstGeom prst="rect">
                <a:avLst/>
              </a:prstGeom>
              <a:blipFill rotWithShape="0">
                <a:blip r:embed="rId14"/>
                <a:stretch>
                  <a:fillRect l="-604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4515573" y="5323923"/>
                <a:ext cx="17513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′,0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(0,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573" y="5323923"/>
                <a:ext cx="1751313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1045" t="-2174" r="-4530" b="-3260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/>
              <p:cNvSpPr txBox="1"/>
              <p:nvPr/>
            </p:nvSpPr>
            <p:spPr>
              <a:xfrm>
                <a:off x="2027868" y="5320433"/>
                <a:ext cx="25144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′,0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′,0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868" y="5320433"/>
                <a:ext cx="2514406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728" t="-4444" b="-1111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/>
              <p:cNvSpPr/>
              <p:nvPr/>
            </p:nvSpPr>
            <p:spPr>
              <a:xfrm>
                <a:off x="6150686" y="5271931"/>
                <a:ext cx="1151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Retângulo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686" y="5271931"/>
                <a:ext cx="1151277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/>
              <p:cNvSpPr/>
              <p:nvPr/>
            </p:nvSpPr>
            <p:spPr>
              <a:xfrm>
                <a:off x="650964" y="5273501"/>
                <a:ext cx="14190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’+</m:t>
                      </m:r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’</m:t>
                      </m:r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0" name="Retângulo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64" y="5273501"/>
                <a:ext cx="1419042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 60"/>
              <p:cNvSpPr/>
              <p:nvPr/>
            </p:nvSpPr>
            <p:spPr>
              <a:xfrm>
                <a:off x="657005" y="5984548"/>
                <a:ext cx="804378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 número complexo escrito na forma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𝑏𝑖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diz-se escrito na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forma algébrica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1" name="Retângulo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5" y="5984548"/>
                <a:ext cx="8043782" cy="923330"/>
              </a:xfrm>
              <a:prstGeom prst="rect">
                <a:avLst/>
              </a:prstGeom>
              <a:blipFill rotWithShape="0">
                <a:blip r:embed="rId19"/>
                <a:stretch>
                  <a:fillRect l="-682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745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/>
      <p:bldP spid="36" grpId="0"/>
      <p:bldP spid="37" grpId="0"/>
      <p:bldP spid="39" grpId="0"/>
      <p:bldP spid="40" grpId="0"/>
      <p:bldP spid="2" grpId="0" animBg="1"/>
      <p:bldP spid="41" grpId="0" animBg="1"/>
      <p:bldP spid="42" grpId="0" animBg="1"/>
      <p:bldP spid="19" grpId="0" animBg="1"/>
      <p:bldP spid="44" grpId="0" animBg="1"/>
      <p:bldP spid="51" grpId="0" animBg="1"/>
      <p:bldP spid="52" grpId="0"/>
      <p:bldP spid="53" grpId="0"/>
      <p:bldP spid="54" grpId="0"/>
      <p:bldP spid="55" grpId="0"/>
      <p:bldP spid="57" grpId="0"/>
      <p:bldP spid="58" grpId="0"/>
      <p:bldP spid="59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16"/>
          <p:cNvSpPr txBox="1"/>
          <p:nvPr/>
        </p:nvSpPr>
        <p:spPr>
          <a:xfrm>
            <a:off x="672352" y="115332"/>
            <a:ext cx="84716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500" b="1" dirty="0">
                <a:latin typeface="Arial" panose="020B0604020202020204" pitchFamily="34" charset="0"/>
                <a:cs typeface="Arial" panose="020B0604020202020204" pitchFamily="34" charset="0"/>
              </a:rPr>
              <a:t>Parte real e parte imaginária dos números complexos</a:t>
            </a:r>
          </a:p>
        </p:txBody>
      </p:sp>
      <p:sp>
        <p:nvSpPr>
          <p:cNvPr id="33" name="Retângulo arredondado 32"/>
          <p:cNvSpPr/>
          <p:nvPr/>
        </p:nvSpPr>
        <p:spPr>
          <a:xfrm>
            <a:off x="526038" y="945694"/>
            <a:ext cx="8190098" cy="1864741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66847" y="945695"/>
                <a:ext cx="804378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Definição: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 um número complexo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𝑏𝑖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): 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43783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6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662510" y="1799776"/>
                <a:ext cx="8038277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designa-se por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parte real de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representa-se por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𝑅𝑒</m:t>
                    </m:r>
                    <m:r>
                      <a:rPr lang="pt-PT" b="0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b="0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10" y="1799776"/>
                <a:ext cx="8038277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531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666847" y="2238357"/>
                <a:ext cx="8038277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designa-se por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parte imaginária de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representa-se por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𝐼𝑚</m:t>
                    </m:r>
                    <m:r>
                      <a:rPr lang="pt-PT" b="0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b="0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2238357"/>
                <a:ext cx="8038277" cy="456535"/>
              </a:xfrm>
              <a:prstGeom prst="rect">
                <a:avLst/>
              </a:prstGeom>
              <a:blipFill rotWithShape="0">
                <a:blip r:embed="rId5"/>
                <a:stretch>
                  <a:fillRect l="-455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6"/>
          <p:cNvSpPr/>
          <p:nvPr/>
        </p:nvSpPr>
        <p:spPr>
          <a:xfrm>
            <a:off x="672353" y="2778978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Exemplos:</a:t>
            </a:r>
            <a:endParaRPr lang="pt-PT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6"/>
              <p:cNvSpPr/>
              <p:nvPr/>
            </p:nvSpPr>
            <p:spPr>
              <a:xfrm>
                <a:off x="672354" y="3168278"/>
                <a:ext cx="387275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=−4−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4" y="3168278"/>
                <a:ext cx="3872754" cy="507831"/>
              </a:xfrm>
              <a:prstGeom prst="rect">
                <a:avLst/>
              </a:prstGeom>
              <a:blipFill rotWithShape="0">
                <a:blip r:embed="rId6"/>
                <a:stretch>
                  <a:fillRect l="-943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6"/>
              <p:cNvSpPr/>
              <p:nvPr/>
            </p:nvSpPr>
            <p:spPr>
              <a:xfrm>
                <a:off x="672354" y="3530684"/>
                <a:ext cx="387275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𝑅𝑒</m:t>
                    </m:r>
                    <m:d>
                      <m:dPr>
                        <m:ctrlP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pt-P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=−4</m:t>
                    </m:r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e 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𝐼𝑚</m:t>
                    </m:r>
                    <m:d>
                      <m:dPr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pt-P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4" y="3530684"/>
                <a:ext cx="3872754" cy="507831"/>
              </a:xfrm>
              <a:prstGeom prst="rect">
                <a:avLst/>
              </a:prstGeom>
              <a:blipFill rotWithShape="0">
                <a:blip r:embed="rId7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6"/>
              <p:cNvSpPr/>
              <p:nvPr/>
            </p:nvSpPr>
            <p:spPr>
              <a:xfrm>
                <a:off x="4545107" y="3149526"/>
                <a:ext cx="417103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2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=3+11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107" y="3149526"/>
                <a:ext cx="4171030" cy="507831"/>
              </a:xfrm>
              <a:prstGeom prst="rect">
                <a:avLst/>
              </a:prstGeom>
              <a:blipFill rotWithShape="0">
                <a:blip r:embed="rId8"/>
                <a:stretch>
                  <a:fillRect l="-1023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6"/>
              <p:cNvSpPr/>
              <p:nvPr/>
            </p:nvSpPr>
            <p:spPr>
              <a:xfrm>
                <a:off x="4545107" y="3530684"/>
                <a:ext cx="417103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𝑅𝑒</m:t>
                    </m:r>
                    <m:d>
                      <m:dPr>
                        <m:ctrlP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e 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𝐼𝑚</m:t>
                    </m:r>
                    <m:d>
                      <m:dPr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107" y="3530684"/>
                <a:ext cx="4171030" cy="507831"/>
              </a:xfrm>
              <a:prstGeom prst="rect">
                <a:avLst/>
              </a:prstGeom>
              <a:blipFill rotWithShape="0">
                <a:blip r:embed="rId9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6"/>
              <p:cNvSpPr/>
              <p:nvPr/>
            </p:nvSpPr>
            <p:spPr>
              <a:xfrm>
                <a:off x="672354" y="3957173"/>
                <a:ext cx="387275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3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</m:t>
                    </m:r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4" y="3957173"/>
                <a:ext cx="3872754" cy="456535"/>
              </a:xfrm>
              <a:prstGeom prst="rect">
                <a:avLst/>
              </a:prstGeom>
              <a:blipFill rotWithShape="0">
                <a:blip r:embed="rId10"/>
                <a:stretch>
                  <a:fillRect l="-943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6"/>
              <p:cNvSpPr/>
              <p:nvPr/>
            </p:nvSpPr>
            <p:spPr>
              <a:xfrm>
                <a:off x="672354" y="4333026"/>
                <a:ext cx="387275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𝑅𝑒</m:t>
                    </m:r>
                    <m:d>
                      <m:dPr>
                        <m:ctrlP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</m:t>
                    </m:r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e 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𝐼𝑚</m:t>
                    </m:r>
                    <m:d>
                      <m:dPr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4" y="4333026"/>
                <a:ext cx="3872754" cy="507831"/>
              </a:xfrm>
              <a:prstGeom prst="rect">
                <a:avLst/>
              </a:prstGeom>
              <a:blipFill rotWithShape="0">
                <a:blip r:embed="rId11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6"/>
              <p:cNvSpPr/>
              <p:nvPr/>
            </p:nvSpPr>
            <p:spPr>
              <a:xfrm>
                <a:off x="4545107" y="3955020"/>
                <a:ext cx="4171030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4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=−3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107" y="3955020"/>
                <a:ext cx="4171030" cy="456535"/>
              </a:xfrm>
              <a:prstGeom prst="rect">
                <a:avLst/>
              </a:prstGeom>
              <a:blipFill rotWithShape="0">
                <a:blip r:embed="rId12"/>
                <a:stretch>
                  <a:fillRect l="-1023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6"/>
              <p:cNvSpPr/>
              <p:nvPr/>
            </p:nvSpPr>
            <p:spPr>
              <a:xfrm>
                <a:off x="4545107" y="4333026"/>
                <a:ext cx="417103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𝑅𝑒</m:t>
                    </m:r>
                    <m:d>
                      <m:dPr>
                        <m:ctrlP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e 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𝐼𝑚</m:t>
                    </m:r>
                    <m:d>
                      <m:dPr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107" y="4333026"/>
                <a:ext cx="4171030" cy="507831"/>
              </a:xfrm>
              <a:prstGeom prst="rect">
                <a:avLst/>
              </a:prstGeom>
              <a:blipFill rotWithShape="0">
                <a:blip r:embed="rId13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tângulo arredondado 63"/>
          <p:cNvSpPr/>
          <p:nvPr/>
        </p:nvSpPr>
        <p:spPr>
          <a:xfrm>
            <a:off x="531543" y="4873574"/>
            <a:ext cx="7913210" cy="923331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"/>
              <p:cNvSpPr/>
              <p:nvPr/>
            </p:nvSpPr>
            <p:spPr>
              <a:xfrm>
                <a:off x="672352" y="4873575"/>
                <a:ext cx="804378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Propriedade: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 número complexo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real se e somente 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𝐼𝑚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873575"/>
                <a:ext cx="8043783" cy="923330"/>
              </a:xfrm>
              <a:prstGeom prst="rect">
                <a:avLst/>
              </a:prstGeom>
              <a:blipFill rotWithShape="0">
                <a:blip r:embed="rId14"/>
                <a:stretch>
                  <a:fillRect l="-606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62509" y="5803459"/>
                <a:ext cx="8053627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um número complexo real.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09" y="5803459"/>
                <a:ext cx="8053627" cy="456535"/>
              </a:xfrm>
              <a:prstGeom prst="rect">
                <a:avLst/>
              </a:prstGeom>
              <a:blipFill rotWithShape="0">
                <a:blip r:embed="rId15"/>
                <a:stretch>
                  <a:fillRect l="-681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Retângulo 65"/>
              <p:cNvSpPr/>
              <p:nvPr/>
            </p:nvSpPr>
            <p:spPr>
              <a:xfrm>
                <a:off x="662509" y="5803459"/>
                <a:ext cx="792266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Por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definição,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,0)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ou seja,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+0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o que é equivalente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𝐼𝑚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66" name="Retângulo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09" y="5803459"/>
                <a:ext cx="7922661" cy="923330"/>
              </a:xfrm>
              <a:prstGeom prst="rect">
                <a:avLst/>
              </a:prstGeom>
              <a:blipFill rotWithShape="1">
                <a:blip r:embed="rId16"/>
                <a:stretch>
                  <a:fillRect l="-693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995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6" grpId="0"/>
      <p:bldP spid="29" grpId="0"/>
      <p:bldP spid="30" grpId="0"/>
      <p:bldP spid="32" grpId="0"/>
      <p:bldP spid="38" grpId="0"/>
      <p:bldP spid="46" grpId="0"/>
      <p:bldP spid="47" grpId="0"/>
      <p:bldP spid="48" grpId="0"/>
      <p:bldP spid="49" grpId="0"/>
      <p:bldP spid="50" grpId="0"/>
      <p:bldP spid="56" grpId="0"/>
      <p:bldP spid="64" grpId="0" animBg="1"/>
      <p:bldP spid="65" grpId="0"/>
      <p:bldP spid="3" grpId="0"/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16"/>
          <p:cNvSpPr txBox="1"/>
          <p:nvPr/>
        </p:nvSpPr>
        <p:spPr>
          <a:xfrm>
            <a:off x="672352" y="115332"/>
            <a:ext cx="84716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500" b="1" dirty="0">
                <a:latin typeface="Arial" panose="020B0604020202020204" pitchFamily="34" charset="0"/>
                <a:cs typeface="Arial" panose="020B0604020202020204" pitchFamily="34" charset="0"/>
              </a:rPr>
              <a:t>Parte real e parte imaginária dos números complexos</a:t>
            </a:r>
          </a:p>
        </p:txBody>
      </p:sp>
      <p:sp>
        <p:nvSpPr>
          <p:cNvPr id="33" name="Retângulo arredondado 32"/>
          <p:cNvSpPr/>
          <p:nvPr/>
        </p:nvSpPr>
        <p:spPr>
          <a:xfrm>
            <a:off x="526038" y="945694"/>
            <a:ext cx="8190098" cy="1366489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66847" y="945695"/>
                <a:ext cx="8043783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Propriedade: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Designam-se por números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imaginários puros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os números complexos não reais tais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𝑅𝑒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43783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606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6"/>
          <p:cNvSpPr/>
          <p:nvPr/>
        </p:nvSpPr>
        <p:spPr>
          <a:xfrm>
            <a:off x="672354" y="2350766"/>
            <a:ext cx="80437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Exemplos:</a:t>
            </a:r>
          </a:p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números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que se seguem são imaginários puros.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6"/>
              <p:cNvSpPr/>
              <p:nvPr/>
            </p:nvSpPr>
            <p:spPr>
              <a:xfrm>
                <a:off x="672354" y="3168278"/>
                <a:ext cx="387275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4" y="3168278"/>
                <a:ext cx="3872754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943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6"/>
              <p:cNvSpPr/>
              <p:nvPr/>
            </p:nvSpPr>
            <p:spPr>
              <a:xfrm>
                <a:off x="4545107" y="3149526"/>
                <a:ext cx="4171030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2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=11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107" y="3149526"/>
                <a:ext cx="4171030" cy="456535"/>
              </a:xfrm>
              <a:prstGeom prst="rect">
                <a:avLst/>
              </a:prstGeom>
              <a:blipFill rotWithShape="0">
                <a:blip r:embed="rId5"/>
                <a:stretch>
                  <a:fillRect l="-1023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6"/>
              <p:cNvSpPr/>
              <p:nvPr/>
            </p:nvSpPr>
            <p:spPr>
              <a:xfrm>
                <a:off x="672354" y="3587101"/>
                <a:ext cx="3872754" cy="4851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3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4" y="3587101"/>
                <a:ext cx="3872754" cy="485197"/>
              </a:xfrm>
              <a:prstGeom prst="rect">
                <a:avLst/>
              </a:prstGeom>
              <a:blipFill rotWithShape="0">
                <a:blip r:embed="rId6"/>
                <a:stretch>
                  <a:fillRect l="-943" b="-15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6"/>
              <p:cNvSpPr/>
              <p:nvPr/>
            </p:nvSpPr>
            <p:spPr>
              <a:xfrm>
                <a:off x="4545107" y="3587101"/>
                <a:ext cx="4171030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4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𝑒𝑖</m:t>
                    </m:r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107" y="3587101"/>
                <a:ext cx="4171030" cy="456535"/>
              </a:xfrm>
              <a:prstGeom prst="rect">
                <a:avLst/>
              </a:prstGeom>
              <a:blipFill rotWithShape="0">
                <a:blip r:embed="rId7"/>
                <a:stretch>
                  <a:fillRect l="-1023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57003" y="4675255"/>
                <a:ext cx="8053627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um número complexo real.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4675255"/>
                <a:ext cx="8053627" cy="456535"/>
              </a:xfrm>
              <a:prstGeom prst="rect">
                <a:avLst/>
              </a:prstGeom>
              <a:blipFill rotWithShape="0">
                <a:blip r:embed="rId8"/>
                <a:stretch>
                  <a:fillRect l="-681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/>
              <p:cNvSpPr/>
              <p:nvPr/>
            </p:nvSpPr>
            <p:spPr>
              <a:xfrm>
                <a:off x="672354" y="5071444"/>
                <a:ext cx="7922661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um número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real</a:t>
                </a:r>
                <a:endParaRPr lang="pt-PT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6" name="Retângulo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4" y="5071444"/>
                <a:ext cx="7922661" cy="456535"/>
              </a:xfrm>
              <a:prstGeom prst="rect">
                <a:avLst/>
              </a:prstGeom>
              <a:blipFill rotWithShape="0">
                <a:blip r:embed="rId9"/>
                <a:stretch>
                  <a:fillRect l="-462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3095941" y="5214999"/>
                <a:ext cx="13801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𝐼𝑚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941" y="5214999"/>
                <a:ext cx="1380121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655" t="-2174" r="-3540" b="-3260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682199" y="5491998"/>
                <a:ext cx="792266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um número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imaginário puro</a:t>
                </a:r>
                <a:endParaRPr lang="pt-PT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99" y="5491998"/>
                <a:ext cx="7922661" cy="507831"/>
              </a:xfrm>
              <a:prstGeom prst="rect">
                <a:avLst/>
              </a:prstGeom>
              <a:blipFill rotWithShape="0">
                <a:blip r:embed="rId11"/>
                <a:stretch>
                  <a:fillRect l="-538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4435719" y="5626137"/>
                <a:ext cx="29304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  ∧   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𝐼𝑚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)≠0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719" y="5626137"/>
                <a:ext cx="2930481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1042" t="-2222" r="-1458" b="-3555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tângulo arredondado 23"/>
          <p:cNvSpPr/>
          <p:nvPr/>
        </p:nvSpPr>
        <p:spPr>
          <a:xfrm>
            <a:off x="526039" y="4208930"/>
            <a:ext cx="8190098" cy="1862876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Retângulo 24"/>
          <p:cNvSpPr/>
          <p:nvPr/>
        </p:nvSpPr>
        <p:spPr>
          <a:xfrm>
            <a:off x="682199" y="4238459"/>
            <a:ext cx="805362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Resumo:</a:t>
            </a:r>
          </a:p>
        </p:txBody>
      </p:sp>
    </p:spTree>
    <p:extLst>
      <p:ext uri="{BB962C8B-B14F-4D97-AF65-F5344CB8AC3E}">
        <p14:creationId xmlns:p14="http://schemas.microsoft.com/office/powerpoint/2010/main" val="424957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0" grpId="0" build="p"/>
      <p:bldP spid="32" grpId="0"/>
      <p:bldP spid="46" grpId="0"/>
      <p:bldP spid="48" grpId="0"/>
      <p:bldP spid="50" grpId="0"/>
      <p:bldP spid="3" grpId="0"/>
      <p:bldP spid="66" grpId="0"/>
      <p:bldP spid="2" grpId="0"/>
      <p:bldP spid="22" grpId="0"/>
      <p:bldP spid="23" grpId="0"/>
      <p:bldP spid="24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66847" y="945695"/>
                <a:ext cx="805479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+1+ (3−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em que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Determina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de modo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seja: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54794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5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1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72353" y="1737047"/>
            <a:ext cx="395343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real;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77861" y="2200957"/>
            <a:ext cx="805479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66847" y="3068559"/>
                <a:ext cx="805479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real 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e 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3068559"/>
                <a:ext cx="8054794" cy="456535"/>
              </a:xfrm>
              <a:prstGeom prst="rect">
                <a:avLst/>
              </a:prstGeom>
              <a:blipFill rotWithShape="0">
                <a:blip r:embed="rId4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677860" y="5057162"/>
                <a:ext cx="8054794" cy="483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/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Assim,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um imaginário puro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1 </m:t>
                        </m:r>
                      </m:num>
                      <m:den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∧   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60" y="5057162"/>
                <a:ext cx="8054794" cy="483466"/>
              </a:xfrm>
              <a:prstGeom prst="rect">
                <a:avLst/>
              </a:prstGeom>
              <a:blipFill rotWithShape="0">
                <a:blip r:embed="rId5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ângulo 15"/>
          <p:cNvSpPr/>
          <p:nvPr/>
        </p:nvSpPr>
        <p:spPr>
          <a:xfrm>
            <a:off x="4625788" y="1740749"/>
            <a:ext cx="408484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 startAt="2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maginário puro.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677861" y="2614516"/>
                <a:ext cx="395343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real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61" y="2614516"/>
                <a:ext cx="3953435" cy="507831"/>
              </a:xfrm>
              <a:prstGeom prst="rect">
                <a:avLst/>
              </a:prstGeom>
              <a:blipFill rotWithShape="0">
                <a:blip r:embed="rId6"/>
                <a:stretch>
                  <a:fillRect l="-92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1868113" y="2758231"/>
                <a:ext cx="13793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𝐼𝑚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113" y="2758231"/>
                <a:ext cx="1379352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643" r="-3524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3249305" y="2750174"/>
                <a:ext cx="13232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3−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305" y="2750174"/>
                <a:ext cx="1323247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765" r="-4147" b="-2391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4578713" y="2752200"/>
                <a:ext cx="9192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713" y="2752200"/>
                <a:ext cx="919291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3974" r="-5960" b="-2391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677861" y="3602135"/>
                <a:ext cx="3953435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imaginário puro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61" y="3602135"/>
                <a:ext cx="3953435" cy="456535"/>
              </a:xfrm>
              <a:prstGeom prst="rect">
                <a:avLst/>
              </a:prstGeom>
              <a:blipFill rotWithShape="0">
                <a:blip r:embed="rId10"/>
                <a:stretch>
                  <a:fillRect l="-924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3136615" y="3732918"/>
                <a:ext cx="29297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  ∧  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𝐼𝑚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615" y="3732918"/>
                <a:ext cx="2929713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292" r="-208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3136615" y="4127534"/>
                <a:ext cx="29620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+1=0   ∧   3−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615" y="4127534"/>
                <a:ext cx="2962093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2268" r="-206" b="-2391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3139192" y="4479604"/>
                <a:ext cx="234012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∧  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≠3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192" y="4479604"/>
                <a:ext cx="2340128" cy="51860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99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4" grpId="0"/>
      <p:bldP spid="5" grpId="0"/>
      <p:bldP spid="9" grpId="0"/>
      <p:bldP spid="26" grpId="0"/>
      <p:bldP spid="16" grpId="0"/>
      <p:bldP spid="17" grpId="0"/>
      <p:bldP spid="7" grpId="0"/>
      <p:bldP spid="18" grpId="0"/>
      <p:bldP spid="19" grpId="0"/>
      <p:bldP spid="20" grpId="0"/>
      <p:bldP spid="21" grpId="0"/>
      <p:bldP spid="22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16"/>
              <p:cNvSpPr txBox="1"/>
              <p:nvPr/>
            </p:nvSpPr>
            <p:spPr>
              <a:xfrm>
                <a:off x="672352" y="115332"/>
                <a:ext cx="847164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Adição de números complexos na forma </a:t>
                </a:r>
                <a14:m>
                  <m:oMath xmlns:m="http://schemas.openxmlformats.org/officeDocument/2006/math">
                    <m:r>
                      <a:rPr lang="pt-PT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𝒛</m:t>
                    </m:r>
                    <m:r>
                      <a:rPr lang="pt-PT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sz="2600" b="1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pt-PT" sz="2600" b="1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sz="2600" b="1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𝒃𝒊</m:t>
                    </m:r>
                  </m:oMath>
                </a14:m>
                <a:r>
                  <a:rPr lang="pt-PT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15332"/>
                <a:ext cx="8471648" cy="492443"/>
              </a:xfrm>
              <a:prstGeom prst="rect">
                <a:avLst/>
              </a:prstGeom>
              <a:blipFill rotWithShape="0">
                <a:blip r:embed="rId3"/>
                <a:stretch>
                  <a:fillRect l="-1295" t="-11111" b="-2963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tângulo arredondado 32"/>
          <p:cNvSpPr/>
          <p:nvPr/>
        </p:nvSpPr>
        <p:spPr>
          <a:xfrm>
            <a:off x="526038" y="945694"/>
            <a:ext cx="8190098" cy="1003059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57003" y="945695"/>
                <a:ext cx="804378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𝑑𝑖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tem-se que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𝑏𝑖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𝑑𝑖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6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"/>
              <p:cNvSpPr/>
              <p:nvPr/>
            </p:nvSpPr>
            <p:spPr>
              <a:xfrm>
                <a:off x="657003" y="1989091"/>
                <a:ext cx="8043783" cy="919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Tendo em conta o significado da representação de um número complexo na forma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𝑦𝑖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 definição da operação aditiva em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tem-se que: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1989091"/>
                <a:ext cx="8043783" cy="919482"/>
              </a:xfrm>
              <a:prstGeom prst="rect">
                <a:avLst/>
              </a:prstGeom>
              <a:blipFill rotWithShape="0">
                <a:blip r:embed="rId5"/>
                <a:stretch>
                  <a:fillRect l="-682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2"/>
          <p:cNvSpPr/>
          <p:nvPr/>
        </p:nvSpPr>
        <p:spPr>
          <a:xfrm>
            <a:off x="657003" y="3284526"/>
            <a:ext cx="8053627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Assim, concluímos que: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ângulo arredondado 23"/>
          <p:cNvSpPr/>
          <p:nvPr/>
        </p:nvSpPr>
        <p:spPr>
          <a:xfrm>
            <a:off x="521936" y="3844035"/>
            <a:ext cx="8143028" cy="1348276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Retângulo 24"/>
          <p:cNvSpPr/>
          <p:nvPr/>
        </p:nvSpPr>
        <p:spPr>
          <a:xfrm>
            <a:off x="678096" y="3873564"/>
            <a:ext cx="800734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soma de dois números complexos é um número complexo cuja parte real é a soma 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partes reais e a parte imaginária é a soma das partes imaginárias.</a:t>
            </a:r>
            <a:endParaRPr lang="pt-PT" b="1" dirty="0" smtClean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657003" y="2895355"/>
                <a:ext cx="21150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𝑏𝑖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𝑑𝑖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2895355"/>
                <a:ext cx="211506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2611437" y="2898027"/>
                <a:ext cx="1824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437" y="2898027"/>
                <a:ext cx="182428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4270974" y="2895112"/>
                <a:ext cx="18218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974" y="2895112"/>
                <a:ext cx="1821845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5882965" y="2905153"/>
                <a:ext cx="22948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965" y="2905153"/>
                <a:ext cx="2294859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6"/>
          <p:cNvSpPr/>
          <p:nvPr/>
        </p:nvSpPr>
        <p:spPr>
          <a:xfrm>
            <a:off x="657003" y="5192311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6"/>
              <p:cNvSpPr/>
              <p:nvPr/>
            </p:nvSpPr>
            <p:spPr>
              <a:xfrm>
                <a:off x="672352" y="5606495"/>
                <a:ext cx="387275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−3−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606495"/>
                <a:ext cx="3872754" cy="456535"/>
              </a:xfrm>
              <a:prstGeom prst="rect">
                <a:avLst/>
              </a:prstGeom>
              <a:blipFill rotWithShape="0">
                <a:blip r:embed="rId10"/>
                <a:stretch>
                  <a:fillRect l="-943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3032863" y="5602677"/>
                <a:ext cx="2290371" cy="4565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2−3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5−1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863" y="5602677"/>
                <a:ext cx="2290371" cy="45653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5144047" y="5597320"/>
                <a:ext cx="1272400" cy="4565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047" y="5597320"/>
                <a:ext cx="1272400" cy="45653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6"/>
              <p:cNvSpPr/>
              <p:nvPr/>
            </p:nvSpPr>
            <p:spPr>
              <a:xfrm>
                <a:off x="657003" y="6041566"/>
                <a:ext cx="387275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2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1−2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−1+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6041566"/>
                <a:ext cx="3872754" cy="507831"/>
              </a:xfrm>
              <a:prstGeom prst="rect">
                <a:avLst/>
              </a:prstGeom>
              <a:blipFill rotWithShape="0">
                <a:blip r:embed="rId13"/>
                <a:stretch>
                  <a:fillRect l="-1102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3017514" y="6037748"/>
                <a:ext cx="2463495" cy="4565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1−1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−2+1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14" y="6037748"/>
                <a:ext cx="2463495" cy="45653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5263168" y="6032391"/>
                <a:ext cx="740203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168" y="6032391"/>
                <a:ext cx="740203" cy="50783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80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0" grpId="0"/>
      <p:bldP spid="3" grpId="0"/>
      <p:bldP spid="24" grpId="0" animBg="1"/>
      <p:bldP spid="25" grpId="0"/>
      <p:bldP spid="4" grpId="0"/>
      <p:bldP spid="19" grpId="0"/>
      <p:bldP spid="20" grpId="0"/>
      <p:bldP spid="5" grpId="0"/>
      <p:bldP spid="26" grpId="0"/>
      <p:bldP spid="27" grpId="0"/>
      <p:bldP spid="7" grpId="0"/>
      <p:bldP spid="29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16"/>
              <p:cNvSpPr txBox="1"/>
              <p:nvPr/>
            </p:nvSpPr>
            <p:spPr>
              <a:xfrm>
                <a:off x="672352" y="115332"/>
                <a:ext cx="84716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Multiplicação </a:t>
                </a:r>
                <a:r>
                  <a:rPr lang="pt-PT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de números complexos na forma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𝒛</m:t>
                    </m:r>
                    <m:r>
                      <a:rPr lang="pt-PT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sz="2400" b="1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pt-PT" sz="2400" b="1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sz="2400" b="1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𝒃𝒊</m:t>
                    </m:r>
                  </m:oMath>
                </a14:m>
                <a:r>
                  <a:rPr lang="pt-PT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15332"/>
                <a:ext cx="8471648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079" t="-9211" r="-144" b="-3026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tângulo arredondado 32"/>
          <p:cNvSpPr/>
          <p:nvPr/>
        </p:nvSpPr>
        <p:spPr>
          <a:xfrm>
            <a:off x="526038" y="945694"/>
            <a:ext cx="8190098" cy="1003059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57003" y="945695"/>
                <a:ext cx="8043783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𝑑𝑖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tem-se que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𝑏𝑖</m:t>
                        </m:r>
                      </m:e>
                    </m:d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𝑑𝑖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𝑏𝑑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872034"/>
              </a:xfrm>
              <a:prstGeom prst="rect">
                <a:avLst/>
              </a:prstGeom>
              <a:blipFill rotWithShape="0">
                <a:blip r:embed="rId4"/>
                <a:stretch>
                  <a:fillRect l="-6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"/>
              <p:cNvSpPr/>
              <p:nvPr/>
            </p:nvSpPr>
            <p:spPr>
              <a:xfrm>
                <a:off x="657003" y="1989091"/>
                <a:ext cx="8043783" cy="919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Tendo em conta o significado da representação de um número complexo na forma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𝑦𝑖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 definição da operação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multiplicativa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tem-se que: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1989091"/>
                <a:ext cx="8043783" cy="919482"/>
              </a:xfrm>
              <a:prstGeom prst="rect">
                <a:avLst/>
              </a:prstGeom>
              <a:blipFill rotWithShape="0">
                <a:blip r:embed="rId5"/>
                <a:stretch>
                  <a:fillRect l="-682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2"/>
          <p:cNvSpPr/>
          <p:nvPr/>
        </p:nvSpPr>
        <p:spPr>
          <a:xfrm>
            <a:off x="657003" y="3434913"/>
            <a:ext cx="8043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Regra prática:</a:t>
            </a:r>
          </a:p>
        </p:txBody>
      </p:sp>
      <p:sp>
        <p:nvSpPr>
          <p:cNvPr id="24" name="Retângulo arredondado 23"/>
          <p:cNvSpPr/>
          <p:nvPr/>
        </p:nvSpPr>
        <p:spPr>
          <a:xfrm>
            <a:off x="526038" y="3420378"/>
            <a:ext cx="8190098" cy="1378717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657003" y="3866404"/>
                <a:ext cx="8007341" cy="932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 adicionar e multiplicar números complexos, podemos proceder como se de polinómios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 tratassem em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𝒊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ter em conta 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 dirty="0" smtClean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1" i="1" dirty="0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𝒊</m:t>
                        </m:r>
                      </m:e>
                      <m:sup>
                        <m:r>
                          <a:rPr lang="pt-PT" b="1" i="1" dirty="0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b="1" dirty="0" smtClean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3866404"/>
                <a:ext cx="8007341" cy="932691"/>
              </a:xfrm>
              <a:prstGeom prst="rect">
                <a:avLst/>
              </a:prstGeom>
              <a:blipFill rotWithShape="0">
                <a:blip r:embed="rId6"/>
                <a:stretch>
                  <a:fillRect l="-685" b="-39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657003" y="2935696"/>
                <a:ext cx="21150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𝑏𝑖</m:t>
                          </m:r>
                        </m:e>
                      </m:d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𝑑𝑖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2935696"/>
                <a:ext cx="211506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2584543" y="2938368"/>
                <a:ext cx="1824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543" y="2938368"/>
                <a:ext cx="182428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4217186" y="2935453"/>
                <a:ext cx="23178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𝑏𝑑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𝑎𝑑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𝑏𝑐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186" y="2935453"/>
                <a:ext cx="2317879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301471" y="2942645"/>
                <a:ext cx="27908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𝑏𝑑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𝑎𝑑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471" y="2942645"/>
                <a:ext cx="2790892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6"/>
          <p:cNvSpPr/>
          <p:nvPr/>
        </p:nvSpPr>
        <p:spPr>
          <a:xfrm>
            <a:off x="672352" y="4801459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6"/>
              <p:cNvSpPr/>
              <p:nvPr/>
            </p:nvSpPr>
            <p:spPr>
              <a:xfrm>
                <a:off x="672352" y="5215643"/>
                <a:ext cx="387275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−3−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215643"/>
                <a:ext cx="3872754" cy="507831"/>
              </a:xfrm>
              <a:prstGeom prst="rect">
                <a:avLst/>
              </a:prstGeom>
              <a:blipFill rotWithShape="0">
                <a:blip r:embed="rId11"/>
                <a:stretch>
                  <a:fillRect l="-943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3004221" y="5231100"/>
                <a:ext cx="2482474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−6−2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−15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−5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221" y="5231100"/>
                <a:ext cx="2482474" cy="50783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2797964" y="5694633"/>
                <a:ext cx="1505540" cy="456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964" y="5694633"/>
                <a:ext cx="1505540" cy="45647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6"/>
              <p:cNvSpPr/>
              <p:nvPr/>
            </p:nvSpPr>
            <p:spPr>
              <a:xfrm>
                <a:off x="672352" y="5698439"/>
                <a:ext cx="387275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2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1−2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1+2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698439"/>
                <a:ext cx="3872754" cy="507831"/>
              </a:xfrm>
              <a:prstGeom prst="rect">
                <a:avLst/>
              </a:prstGeom>
              <a:blipFill rotWithShape="0">
                <a:blip r:embed="rId14"/>
                <a:stretch>
                  <a:fillRect l="-943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5080969" y="5698355"/>
                <a:ext cx="1018227" cy="4565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969" y="5698355"/>
                <a:ext cx="1018227" cy="45653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5898022" y="5694633"/>
                <a:ext cx="614271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022" y="5694633"/>
                <a:ext cx="614271" cy="50783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5263321" y="5226726"/>
                <a:ext cx="1804597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−6+5−17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321" y="5226726"/>
                <a:ext cx="1804597" cy="50783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6876350" y="5229089"/>
                <a:ext cx="1400640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−1−17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350" y="5229089"/>
                <a:ext cx="1400640" cy="507831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4086489" y="5699332"/>
                <a:ext cx="1211101" cy="456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489" y="5699332"/>
                <a:ext cx="1211101" cy="45647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"/>
              <p:cNvSpPr/>
              <p:nvPr/>
            </p:nvSpPr>
            <p:spPr>
              <a:xfrm>
                <a:off x="672352" y="6190891"/>
                <a:ext cx="3872754" cy="456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3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6190891"/>
                <a:ext cx="3872754" cy="456472"/>
              </a:xfrm>
              <a:prstGeom prst="rect">
                <a:avLst/>
              </a:prstGeom>
              <a:blipFill rotWithShape="0">
                <a:blip r:embed="rId20"/>
                <a:stretch>
                  <a:fillRect l="-943" b="-1891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2027063" y="6195891"/>
                <a:ext cx="3320268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×3×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063" y="6195891"/>
                <a:ext cx="3320268" cy="507831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5146041" y="6187496"/>
                <a:ext cx="1952586" cy="456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</a:rPr>
                      <m:t>=9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−30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+25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041" y="6187496"/>
                <a:ext cx="1952586" cy="45647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6810960" y="6191989"/>
                <a:ext cx="1528880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16−30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960" y="6191989"/>
                <a:ext cx="1528880" cy="507831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710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0" grpId="0"/>
      <p:bldP spid="3" grpId="0"/>
      <p:bldP spid="24" grpId="0" animBg="1"/>
      <p:bldP spid="25" grpId="0"/>
      <p:bldP spid="4" grpId="0"/>
      <p:bldP spid="19" grpId="0"/>
      <p:bldP spid="20" grpId="0"/>
      <p:bldP spid="5" grpId="0"/>
      <p:bldP spid="26" grpId="0"/>
      <p:bldP spid="27" grpId="0"/>
      <p:bldP spid="7" grpId="0"/>
      <p:bldP spid="29" grpId="0"/>
      <p:bldP spid="35" grpId="0"/>
      <p:bldP spid="36" grpId="0"/>
      <p:bldP spid="37" grpId="0"/>
      <p:bldP spid="21" grpId="0"/>
      <p:bldP spid="22" grpId="0"/>
      <p:bldP spid="23" grpId="0"/>
      <p:bldP spid="28" grpId="0"/>
      <p:bldP spid="32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16"/>
          <p:cNvSpPr txBox="1"/>
          <p:nvPr/>
        </p:nvSpPr>
        <p:spPr>
          <a:xfrm>
            <a:off x="672352" y="115332"/>
            <a:ext cx="8471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O plano complexo. Ponto afixo de um número complexo </a:t>
            </a:r>
          </a:p>
        </p:txBody>
      </p:sp>
      <p:sp>
        <p:nvSpPr>
          <p:cNvPr id="33" name="Retângulo arredondado 32"/>
          <p:cNvSpPr/>
          <p:nvPr/>
        </p:nvSpPr>
        <p:spPr>
          <a:xfrm>
            <a:off x="526038" y="945694"/>
            <a:ext cx="8190098" cy="1378615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57003" y="945695"/>
                <a:ext cx="8043783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 um plano munido de um referencial ortonormado direto 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dois números reais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designa-se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afixo do número complexo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𝒛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1" dirty="0" err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pt-PT" b="1" i="1" dirty="0" err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b="1" i="1" dirty="0" err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𝒃𝒊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 ponto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 coordenadas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682" r="-834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672352" y="2350767"/>
            <a:ext cx="805913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Fica, assim, definida a representação geométrica de um número complexo. 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672352" y="2807302"/>
            <a:ext cx="41556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Neste contexto,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designa-se:</a:t>
            </a:r>
          </a:p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 plano por 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</a:t>
            </a: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ou plano de </a:t>
            </a:r>
            <a:r>
              <a:rPr lang="pt-P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Argand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eixo das abcissas por </a:t>
            </a: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 real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eixo das ordenadas por </a:t>
            </a: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 imaginário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8043" y="3263837"/>
            <a:ext cx="3872743" cy="240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7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2" grpId="0"/>
      <p:bldP spid="4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16"/>
          <p:cNvSpPr txBox="1"/>
          <p:nvPr/>
        </p:nvSpPr>
        <p:spPr>
          <a:xfrm>
            <a:off x="672352" y="115332"/>
            <a:ext cx="8471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O plano complexo. Ponto afixo de um número complexo </a:t>
            </a:r>
          </a:p>
        </p:txBody>
      </p:sp>
      <p:sp>
        <p:nvSpPr>
          <p:cNvPr id="33" name="Retângulo arredondado 32"/>
          <p:cNvSpPr/>
          <p:nvPr/>
        </p:nvSpPr>
        <p:spPr>
          <a:xfrm>
            <a:off x="526038" y="945694"/>
            <a:ext cx="8190098" cy="1378615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57003" y="945695"/>
                <a:ext cx="8043783" cy="1287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Dados dois números complexos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PT" b="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𝑏𝑖</m:t>
                    </m:r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o afixo de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a imagem pela translação de vetor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do ponto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afixo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1287532"/>
              </a:xfrm>
              <a:prstGeom prst="rect">
                <a:avLst/>
              </a:prstGeom>
              <a:blipFill rotWithShape="0">
                <a:blip r:embed="rId3"/>
                <a:stretch>
                  <a:fillRect l="-682" b="-710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526038" y="4666685"/>
                <a:ext cx="805913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 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38" y="4666685"/>
                <a:ext cx="8059133" cy="456535"/>
              </a:xfrm>
              <a:prstGeom prst="rect">
                <a:avLst/>
              </a:prstGeom>
              <a:blipFill rotWithShape="0">
                <a:blip r:embed="rId4"/>
                <a:stretch>
                  <a:fillRect l="-605" b="-2297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0818" y="2429729"/>
            <a:ext cx="3122364" cy="2226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042635" y="3880311"/>
                <a:ext cx="1888659" cy="369332"/>
              </a:xfrm>
              <a:prstGeom prst="rect">
                <a:avLst/>
              </a:prstGeom>
              <a:ln>
                <a:solidFill>
                  <a:srgbClr val="F47929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buClr>
                    <a:srgbClr val="05AAB0"/>
                  </a:buClr>
                </a:pP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é o </a:t>
                </a:r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afixo de </a:t>
                </a:r>
                <a14:m>
                  <m:oMath xmlns:m="http://schemas.openxmlformats.org/officeDocument/2006/math"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635" y="3880311"/>
                <a:ext cx="1888659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8065" b="-24194"/>
                </a:stretch>
              </a:blipFill>
              <a:ln>
                <a:solidFill>
                  <a:srgbClr val="F47929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6308543" y="3067999"/>
                <a:ext cx="2367828" cy="369332"/>
              </a:xfrm>
              <a:prstGeom prst="rect">
                <a:avLst/>
              </a:prstGeom>
              <a:ln>
                <a:solidFill>
                  <a:srgbClr val="F47929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buClr>
                    <a:srgbClr val="05AAB0"/>
                  </a:buClr>
                </a:pP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é o </a:t>
                </a:r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afixo de </a:t>
                </a:r>
                <a14:m>
                  <m:oMath xmlns:m="http://schemas.openxmlformats.org/officeDocument/2006/math"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pt-PT" i="1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543" y="3067999"/>
                <a:ext cx="2367828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6349" b="-22222"/>
                </a:stretch>
              </a:blipFill>
              <a:ln>
                <a:solidFill>
                  <a:srgbClr val="F47929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526037" y="5064380"/>
                <a:ext cx="805913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Sabemos que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37" y="5064380"/>
                <a:ext cx="8059133" cy="507831"/>
              </a:xfrm>
              <a:prstGeom prst="rect">
                <a:avLst/>
              </a:prstGeom>
              <a:blipFill rotWithShape="0">
                <a:blip r:embed="rId8"/>
                <a:stretch>
                  <a:fillRect l="-605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2646275" y="5155817"/>
                <a:ext cx="23664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𝑏𝑖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275" y="5155817"/>
                <a:ext cx="2366417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4838519" y="5155817"/>
                <a:ext cx="22944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 dirty="0" err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519" y="5155817"/>
                <a:ext cx="2294411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10000" r="-1862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526038" y="5525149"/>
                <a:ext cx="819009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Logo,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afixo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é o ponto de coordenadas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 dirty="0" err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38" y="5525149"/>
                <a:ext cx="8190099" cy="456535"/>
              </a:xfrm>
              <a:prstGeom prst="rect">
                <a:avLst/>
              </a:prstGeom>
              <a:blipFill rotWithShape="0">
                <a:blip r:embed="rId11"/>
                <a:stretch>
                  <a:fillRect l="-595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2020274" y="6044860"/>
                <a:ext cx="21684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p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274" y="6044860"/>
                <a:ext cx="2168414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3967017" y="6046341"/>
                <a:ext cx="18353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017" y="6046341"/>
                <a:ext cx="1835311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haveta à direita 14"/>
          <p:cNvSpPr/>
          <p:nvPr/>
        </p:nvSpPr>
        <p:spPr>
          <a:xfrm rot="5400000">
            <a:off x="4521602" y="6108292"/>
            <a:ext cx="121023" cy="578223"/>
          </a:xfrm>
          <a:prstGeom prst="rightBrace">
            <a:avLst/>
          </a:prstGeom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Chaveta à direita 19"/>
          <p:cNvSpPr/>
          <p:nvPr/>
        </p:nvSpPr>
        <p:spPr>
          <a:xfrm rot="5400000">
            <a:off x="5332641" y="6113216"/>
            <a:ext cx="121023" cy="578223"/>
          </a:xfrm>
          <a:prstGeom prst="rightBrace">
            <a:avLst/>
          </a:prstGeom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4361924" y="6435945"/>
                <a:ext cx="4403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</m:oMath>
                  </m:oMathPara>
                </a14:m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924" y="6435945"/>
                <a:ext cx="440377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5164588" y="6434141"/>
                <a:ext cx="479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PT" i="1" dirty="0" smtClean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r>
                            <a:rPr lang="pt-PT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588" y="6434141"/>
                <a:ext cx="479041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5699430" y="6091026"/>
                <a:ext cx="10263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430" y="6091026"/>
                <a:ext cx="1026371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1786" b="-1087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exão em ângulos retos 20"/>
          <p:cNvCxnSpPr/>
          <p:nvPr/>
        </p:nvCxnSpPr>
        <p:spPr>
          <a:xfrm rot="10800000" flipV="1">
            <a:off x="2931295" y="3631898"/>
            <a:ext cx="1573061" cy="453991"/>
          </a:xfrm>
          <a:prstGeom prst="bentConnector3">
            <a:avLst>
              <a:gd name="adj1" fmla="val 50000"/>
            </a:avLst>
          </a:prstGeom>
          <a:ln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em ângulos retos 23"/>
          <p:cNvCxnSpPr>
            <a:endCxn id="11" idx="1"/>
          </p:cNvCxnSpPr>
          <p:nvPr/>
        </p:nvCxnSpPr>
        <p:spPr>
          <a:xfrm>
            <a:off x="5716738" y="2970059"/>
            <a:ext cx="591805" cy="282606"/>
          </a:xfrm>
          <a:prstGeom prst="bentConnector3">
            <a:avLst/>
          </a:prstGeom>
          <a:ln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12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2" grpId="0"/>
      <p:bldP spid="4" grpId="0" animBg="1"/>
      <p:bldP spid="11" grpId="0" animBg="1"/>
      <p:bldP spid="12" grpId="0"/>
      <p:bldP spid="5" grpId="0"/>
      <p:bldP spid="14" grpId="0"/>
      <p:bldP spid="7" grpId="0"/>
      <p:bldP spid="10" grpId="0"/>
      <p:bldP spid="13" grpId="0"/>
      <p:bldP spid="15" grpId="0" animBg="1"/>
      <p:bldP spid="20" grpId="0" animBg="1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16"/>
          <p:cNvSpPr txBox="1"/>
          <p:nvPr/>
        </p:nvSpPr>
        <p:spPr>
          <a:xfrm>
            <a:off x="672352" y="115332"/>
            <a:ext cx="8471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O plano complexo. Ponto afixo de um número complexo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57003" y="945695"/>
                <a:ext cx="804378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Desta forma,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pode ser visto como a imagem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do ponto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pela translação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associada ao vetor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82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2020274" y="1970400"/>
                <a:ext cx="21684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p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274" y="1970400"/>
                <a:ext cx="2168414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3967017" y="1971881"/>
                <a:ext cx="18353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017" y="1971881"/>
                <a:ext cx="1835311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haveta à direita 14"/>
          <p:cNvSpPr/>
          <p:nvPr/>
        </p:nvSpPr>
        <p:spPr>
          <a:xfrm rot="5400000">
            <a:off x="4521602" y="2033832"/>
            <a:ext cx="121023" cy="578223"/>
          </a:xfrm>
          <a:prstGeom prst="rightBrace">
            <a:avLst/>
          </a:prstGeom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Chaveta à direita 19"/>
          <p:cNvSpPr/>
          <p:nvPr/>
        </p:nvSpPr>
        <p:spPr>
          <a:xfrm rot="5400000">
            <a:off x="5332641" y="2038756"/>
            <a:ext cx="121023" cy="578223"/>
          </a:xfrm>
          <a:prstGeom prst="rightBrace">
            <a:avLst/>
          </a:prstGeom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4361924" y="2361485"/>
                <a:ext cx="4403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</m:oMath>
                  </m:oMathPara>
                </a14:m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924" y="2361485"/>
                <a:ext cx="440377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5164588" y="2359681"/>
                <a:ext cx="479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PT" i="1" dirty="0" smtClean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r>
                            <a:rPr lang="pt-PT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588" y="2359681"/>
                <a:ext cx="479041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5699430" y="2016566"/>
                <a:ext cx="10263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430" y="2016566"/>
                <a:ext cx="1026371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786" b="-1111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tângulo 22"/>
          <p:cNvSpPr/>
          <p:nvPr/>
        </p:nvSpPr>
        <p:spPr>
          <a:xfrm>
            <a:off x="657003" y="2706305"/>
            <a:ext cx="8053627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Assim, concluímos que: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arredondado 24"/>
          <p:cNvSpPr/>
          <p:nvPr/>
        </p:nvSpPr>
        <p:spPr>
          <a:xfrm>
            <a:off x="521936" y="3265814"/>
            <a:ext cx="8143028" cy="1368357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678096" y="3295343"/>
                <a:ext cx="8007341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 plano complexo, a adição de dois números complexos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𝒛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 dirty="0" smtClean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1" i="1" dirty="0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𝒛</m:t>
                        </m:r>
                      </m:e>
                      <m:sub>
                        <m:r>
                          <a:rPr lang="pt-PT" b="1" i="1" dirty="0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corresponde à translação do ponto afixo de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𝒛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b="1" i="1" dirty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1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1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𝒖</m:t>
                        </m:r>
                        <m:r>
                          <a:rPr lang="pt-PT" b="1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𝑹𝒆</m:t>
                    </m:r>
                    <m:d>
                      <m:dPr>
                        <m:ctrlPr>
                          <a:rPr lang="pt-PT" b="1" i="1" dirty="0" smtClean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b="1" i="1" dirty="0">
                                <a:solidFill>
                                  <a:srgbClr val="05AAB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b="1" i="1" dirty="0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pt-PT" b="1" i="1" dirty="0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pt-PT" b="1" i="1" dirty="0" err="1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𝑰𝒎</m:t>
                    </m:r>
                    <m:d>
                      <m:dPr>
                        <m:ctrlPr>
                          <a:rPr lang="pt-PT" b="1" i="1" dirty="0" smtClean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b="1" i="1" dirty="0">
                                <a:solidFill>
                                  <a:srgbClr val="05AAB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b="1" i="1" dirty="0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pt-PT" b="1" i="1" dirty="0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96" y="3295343"/>
                <a:ext cx="8007341" cy="1338828"/>
              </a:xfrm>
              <a:prstGeom prst="rect">
                <a:avLst/>
              </a:prstGeom>
              <a:blipFill rotWithShape="0">
                <a:blip r:embed="rId9"/>
                <a:stretch>
                  <a:fillRect l="-609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06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0" grpId="0"/>
      <p:bldP spid="13" grpId="0"/>
      <p:bldP spid="15" grpId="0" animBg="1"/>
      <p:bldP spid="20" grpId="0" animBg="1"/>
      <p:bldP spid="16" grpId="0"/>
      <p:bldP spid="17" grpId="0"/>
      <p:bldP spid="18" grpId="0"/>
      <p:bldP spid="23" grpId="0"/>
      <p:bldP spid="25" grpId="0" animBg="1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Simétrico de um número complexo </a:t>
            </a:r>
          </a:p>
        </p:txBody>
      </p:sp>
      <p:sp>
        <p:nvSpPr>
          <p:cNvPr id="33" name="Retângulo arredondado 32"/>
          <p:cNvSpPr/>
          <p:nvPr/>
        </p:nvSpPr>
        <p:spPr>
          <a:xfrm>
            <a:off x="526038" y="945694"/>
            <a:ext cx="8190098" cy="1021271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57003" y="945695"/>
                <a:ext cx="804378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Dado um número complexo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𝑏𝑖</m:t>
                    </m:r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designa-se por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simétrico de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número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complexo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𝑏𝑖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representa-se por </a:t>
                </a:r>
                <a14:m>
                  <m:oMath xmlns:m="http://schemas.openxmlformats.org/officeDocument/2006/math">
                    <m:r>
                      <a:rPr lang="pt-PT" b="1" i="0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82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2" y="2041780"/>
                <a:ext cx="8059133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Repara que o simétrico do número complexo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é o número complexo que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adicionado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isto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é: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041780"/>
                <a:ext cx="8059133" cy="872034"/>
              </a:xfrm>
              <a:prstGeom prst="rect">
                <a:avLst/>
              </a:prstGeom>
              <a:blipFill rotWithShape="0">
                <a:blip r:embed="rId4"/>
                <a:stretch>
                  <a:fillRect l="-605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3300708" y="3002076"/>
                <a:ext cx="27156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+(</m:t>
                      </m:r>
                      <m:r>
                        <a:rPr lang="pt-PT" b="0" i="1" dirty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)=(−</m:t>
                      </m:r>
                      <m:r>
                        <a:rPr lang="pt-PT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)+</m:t>
                      </m:r>
                      <m:r>
                        <a:rPr lang="pt-PT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708" y="3002076"/>
                <a:ext cx="2715679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 arredondado 8"/>
          <p:cNvSpPr/>
          <p:nvPr/>
        </p:nvSpPr>
        <p:spPr>
          <a:xfrm>
            <a:off x="3104481" y="2913814"/>
            <a:ext cx="3108134" cy="542080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Retângulo 24"/>
          <p:cNvSpPr/>
          <p:nvPr/>
        </p:nvSpPr>
        <p:spPr>
          <a:xfrm>
            <a:off x="657003" y="3592613"/>
            <a:ext cx="805362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Tem-se que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tângulo arredondado 25"/>
          <p:cNvSpPr/>
          <p:nvPr/>
        </p:nvSpPr>
        <p:spPr>
          <a:xfrm>
            <a:off x="521936" y="4084888"/>
            <a:ext cx="8143028" cy="929420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Retângulo 26"/>
          <p:cNvSpPr/>
          <p:nvPr/>
        </p:nvSpPr>
        <p:spPr>
          <a:xfrm>
            <a:off x="678096" y="4114416"/>
            <a:ext cx="8007341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Dois números complexos simétricos têm partes reais simétricas e partes imaginárias simétricas. </a:t>
            </a:r>
          </a:p>
        </p:txBody>
      </p:sp>
    </p:spTree>
    <p:extLst>
      <p:ext uri="{BB962C8B-B14F-4D97-AF65-F5344CB8AC3E}">
        <p14:creationId xmlns:p14="http://schemas.microsoft.com/office/powerpoint/2010/main" val="422146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2" grpId="0"/>
      <p:bldP spid="8" grpId="0"/>
      <p:bldP spid="9" grpId="0" animBg="1"/>
      <p:bldP spid="25" grpId="0"/>
      <p:bldP spid="26" grpId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O corpo dos números complexos </a:t>
            </a:r>
          </a:p>
        </p:txBody>
      </p:sp>
      <p:sp>
        <p:nvSpPr>
          <p:cNvPr id="25" name="Retângulo arredondado 12"/>
          <p:cNvSpPr/>
          <p:nvPr/>
        </p:nvSpPr>
        <p:spPr>
          <a:xfrm>
            <a:off x="526038" y="945694"/>
            <a:ext cx="8190098" cy="3706988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6"/>
              <p:cNvSpPr/>
              <p:nvPr/>
            </p:nvSpPr>
            <p:spPr>
              <a:xfrm>
                <a:off x="666847" y="945695"/>
                <a:ext cx="8043783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Definição: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Designa-se por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corpo dos números complexos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 representa-se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o conjunto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munido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das seguintes operações: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43783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606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677858" y="2183026"/>
                <a:ext cx="804378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Operação aditiva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8" y="2183026"/>
                <a:ext cx="8043783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45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666847" y="3106356"/>
                <a:ext cx="804378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Operação multiplicativa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𝑎𝑐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𝑏𝑑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𝑎𝑑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𝑏𝑐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3106356"/>
                <a:ext cx="8043783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45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"/>
              <p:cNvSpPr/>
              <p:nvPr/>
            </p:nvSpPr>
            <p:spPr>
              <a:xfrm>
                <a:off x="677858" y="4029686"/>
                <a:ext cx="8043783" cy="456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  <m:r>
                      <a:rPr lang="pt-PT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</m:d>
                    <m:r>
                      <a:rPr lang="pt-PT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8" y="4029686"/>
                <a:ext cx="8043783" cy="456472"/>
              </a:xfrm>
              <a:prstGeom prst="rect">
                <a:avLst/>
              </a:prstGeom>
              <a:blipFill rotWithShape="0">
                <a:blip r:embed="rId6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66847" y="4851519"/>
                <a:ext cx="805479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Por uma questão de simplificação de escrita, para representar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é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usual escrever-se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4851519"/>
                <a:ext cx="8054794" cy="923330"/>
              </a:xfrm>
              <a:prstGeom prst="rect">
                <a:avLst/>
              </a:prstGeom>
              <a:blipFill rotWithShape="0">
                <a:blip r:embed="rId7"/>
                <a:stretch>
                  <a:fillRect l="-605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51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28" grpId="0"/>
      <p:bldP spid="29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Simétrico de um número complexo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0151" y="1021977"/>
            <a:ext cx="3743698" cy="2428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790666" y="1862389"/>
                <a:ext cx="2115451" cy="369332"/>
              </a:xfrm>
              <a:prstGeom prst="rect">
                <a:avLst/>
              </a:prstGeom>
              <a:ln>
                <a:solidFill>
                  <a:srgbClr val="F47929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buClr>
                    <a:srgbClr val="05AAB0"/>
                  </a:buClr>
                </a:pP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é o </a:t>
                </a:r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afixo de </a:t>
                </a:r>
                <a14:m>
                  <m:oMath xmlns:m="http://schemas.openxmlformats.org/officeDocument/2006/math">
                    <m:r>
                      <a:rPr lang="pt-PT" b="0" i="0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66" y="1862389"/>
                <a:ext cx="2115451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8065" b="-24194"/>
                </a:stretch>
              </a:blipFill>
              <a:ln>
                <a:solidFill>
                  <a:srgbClr val="F47929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4572000" y="955315"/>
                <a:ext cx="1824538" cy="369332"/>
              </a:xfrm>
              <a:prstGeom prst="rect">
                <a:avLst/>
              </a:prstGeom>
              <a:ln>
                <a:solidFill>
                  <a:srgbClr val="F47929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buClr>
                    <a:srgbClr val="05AAB0"/>
                  </a:buClr>
                </a:pP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é o </a:t>
                </a:r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afixo de </a:t>
                </a:r>
                <a14:m>
                  <m:oMath xmlns:m="http://schemas.openxmlformats.org/officeDocument/2006/math"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955315"/>
                <a:ext cx="1824538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8065" b="-24194"/>
                </a:stretch>
              </a:blipFill>
              <a:ln>
                <a:solidFill>
                  <a:srgbClr val="F47929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exão em ângulos retos 14"/>
          <p:cNvCxnSpPr/>
          <p:nvPr/>
        </p:nvCxnSpPr>
        <p:spPr>
          <a:xfrm rot="10800000">
            <a:off x="1848393" y="2231721"/>
            <a:ext cx="1153421" cy="919920"/>
          </a:xfrm>
          <a:prstGeom prst="bentConnector2">
            <a:avLst/>
          </a:prstGeom>
          <a:ln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xão em ângulos retos 4"/>
          <p:cNvCxnSpPr/>
          <p:nvPr/>
        </p:nvCxnSpPr>
        <p:spPr>
          <a:xfrm rot="16200000" flipV="1">
            <a:off x="4854389" y="1425388"/>
            <a:ext cx="457200" cy="268941"/>
          </a:xfrm>
          <a:prstGeom prst="bentConnector3">
            <a:avLst/>
          </a:prstGeom>
          <a:ln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672352" y="3494056"/>
                <a:ext cx="805913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Repara que 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ponto afixo de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é a imagem pela reflexão central de centro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ponto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afixo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494056"/>
                <a:ext cx="8059133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605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6"/>
          <p:cNvSpPr/>
          <p:nvPr/>
        </p:nvSpPr>
        <p:spPr>
          <a:xfrm>
            <a:off x="672351" y="4334407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Exemplos:</a:t>
            </a:r>
            <a:endParaRPr lang="pt-PT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"/>
              <p:cNvSpPr/>
              <p:nvPr/>
            </p:nvSpPr>
            <p:spPr>
              <a:xfrm>
                <a:off x="672352" y="4723707"/>
                <a:ext cx="387275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=−4−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723707"/>
                <a:ext cx="3872754" cy="507831"/>
              </a:xfrm>
              <a:prstGeom prst="rect">
                <a:avLst/>
              </a:prstGeom>
              <a:blipFill rotWithShape="0">
                <a:blip r:embed="rId7"/>
                <a:stretch>
                  <a:fillRect l="-943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72352" y="5086113"/>
                <a:ext cx="387275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=4+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086113"/>
                <a:ext cx="3872754" cy="5078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"/>
              <p:cNvSpPr/>
              <p:nvPr/>
            </p:nvSpPr>
            <p:spPr>
              <a:xfrm>
                <a:off x="4545105" y="4704955"/>
                <a:ext cx="417103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2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=3+11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105" y="4704955"/>
                <a:ext cx="4171030" cy="507831"/>
              </a:xfrm>
              <a:prstGeom prst="rect">
                <a:avLst/>
              </a:prstGeom>
              <a:blipFill rotWithShape="0">
                <a:blip r:embed="rId9"/>
                <a:stretch>
                  <a:fillRect l="-1023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"/>
              <p:cNvSpPr/>
              <p:nvPr/>
            </p:nvSpPr>
            <p:spPr>
              <a:xfrm>
                <a:off x="4545105" y="5086113"/>
                <a:ext cx="417103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−3−11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105" y="5086113"/>
                <a:ext cx="4171030" cy="5078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"/>
              <p:cNvSpPr/>
              <p:nvPr/>
            </p:nvSpPr>
            <p:spPr>
              <a:xfrm>
                <a:off x="672352" y="5512602"/>
                <a:ext cx="387275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3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</m:t>
                    </m:r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512602"/>
                <a:ext cx="3872754" cy="456535"/>
              </a:xfrm>
              <a:prstGeom prst="rect">
                <a:avLst/>
              </a:prstGeom>
              <a:blipFill rotWithShape="0">
                <a:blip r:embed="rId11"/>
                <a:stretch>
                  <a:fillRect l="-943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6"/>
              <p:cNvSpPr/>
              <p:nvPr/>
            </p:nvSpPr>
            <p:spPr>
              <a:xfrm>
                <a:off x="672352" y="5888455"/>
                <a:ext cx="387275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−9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888455"/>
                <a:ext cx="3872754" cy="50783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6"/>
              <p:cNvSpPr/>
              <p:nvPr/>
            </p:nvSpPr>
            <p:spPr>
              <a:xfrm>
                <a:off x="4545105" y="5510449"/>
                <a:ext cx="4171030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4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=−3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105" y="5510449"/>
                <a:ext cx="4171030" cy="456535"/>
              </a:xfrm>
              <a:prstGeom prst="rect">
                <a:avLst/>
              </a:prstGeom>
              <a:blipFill rotWithShape="0">
                <a:blip r:embed="rId13"/>
                <a:stretch>
                  <a:fillRect l="-1023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6"/>
              <p:cNvSpPr/>
              <p:nvPr/>
            </p:nvSpPr>
            <p:spPr>
              <a:xfrm>
                <a:off x="4545105" y="5888455"/>
                <a:ext cx="417103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105" y="5888455"/>
                <a:ext cx="4171030" cy="50783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277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1" grpId="0"/>
      <p:bldP spid="22" grpId="0"/>
      <p:bldP spid="23" grpId="0"/>
      <p:bldP spid="24" grpId="0"/>
      <p:bldP spid="28" grpId="0"/>
      <p:bldP spid="29" grpId="0"/>
      <p:bldP spid="30" grpId="0"/>
      <p:bldP spid="32" grpId="0"/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Diferença entre dois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números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complexos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6"/>
          <p:cNvSpPr/>
          <p:nvPr/>
        </p:nvSpPr>
        <p:spPr>
          <a:xfrm>
            <a:off x="657003" y="945695"/>
            <a:ext cx="8043783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 operação de subtração pode ser definida, de forma natural, para os números complexos do seguinte modo: </a:t>
            </a:r>
          </a:p>
        </p:txBody>
      </p:sp>
      <p:sp>
        <p:nvSpPr>
          <p:cNvPr id="24" name="Retângulo arredondado 23"/>
          <p:cNvSpPr/>
          <p:nvPr/>
        </p:nvSpPr>
        <p:spPr>
          <a:xfrm>
            <a:off x="521936" y="1880773"/>
            <a:ext cx="8143028" cy="964731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678096" y="1910302"/>
                <a:ext cx="8007341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diferença entre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dois números complexos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 dirty="0" smtClean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1" i="1" dirty="0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𝒛</m:t>
                        </m:r>
                      </m:e>
                      <m:sub>
                        <m:r>
                          <a:rPr lang="pt-PT" b="1" i="1" dirty="0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 dirty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1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𝒛</m:t>
                        </m:r>
                      </m:e>
                      <m:sub>
                        <m:r>
                          <a:rPr lang="pt-PT" b="1" i="1" dirty="0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é a soma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 dirty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1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𝒛</m:t>
                        </m:r>
                      </m:e>
                      <m:sub>
                        <m:r>
                          <a:rPr lang="pt-PT" b="1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com o simétrico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 dirty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1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𝒛</m:t>
                        </m:r>
                      </m:e>
                      <m:sub>
                        <m:r>
                          <a:rPr lang="pt-PT" b="1" i="1" dirty="0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b="1" dirty="0" smtClean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96" y="1910302"/>
                <a:ext cx="8007341" cy="872034"/>
              </a:xfrm>
              <a:prstGeom prst="rect">
                <a:avLst/>
              </a:prstGeom>
              <a:blipFill rotWithShape="0">
                <a:blip r:embed="rId3"/>
                <a:stretch>
                  <a:fillRect l="-609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78096" y="3396306"/>
                <a:ext cx="9357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96" y="3396306"/>
                <a:ext cx="93576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1439428" y="4194906"/>
                <a:ext cx="22948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428" y="4194906"/>
                <a:ext cx="2294859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1439428" y="3400372"/>
                <a:ext cx="15377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428" y="3400372"/>
                <a:ext cx="1537729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657313" y="2931356"/>
                <a:ext cx="802843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 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13" y="2931356"/>
                <a:ext cx="8028434" cy="456535"/>
              </a:xfrm>
              <a:prstGeom prst="rect">
                <a:avLst/>
              </a:prstGeom>
              <a:blipFill rotWithShape="0">
                <a:blip r:embed="rId7"/>
                <a:stretch>
                  <a:fillRect l="-683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1439428" y="3797639"/>
                <a:ext cx="23450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𝑑𝑖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428" y="3797639"/>
                <a:ext cx="2345066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82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4" grpId="0" animBg="1"/>
      <p:bldP spid="25" grpId="0"/>
      <p:bldP spid="19" grpId="0"/>
      <p:bldP spid="5" grpId="0"/>
      <p:bldP spid="21" grpId="0"/>
      <p:bldP spid="23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Conjugado de um número complexo 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tângulo arredondado 32"/>
          <p:cNvSpPr/>
          <p:nvPr/>
        </p:nvSpPr>
        <p:spPr>
          <a:xfrm>
            <a:off x="526038" y="945694"/>
            <a:ext cx="8190098" cy="1021271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57003" y="945695"/>
                <a:ext cx="8043783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Dado um número complexo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𝑏𝑖</m:t>
                    </m:r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designa-se por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conjugado de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número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complexo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𝑏𝑖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representa-se por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b="1" i="1" dirty="0" smtClean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1" i="1" dirty="0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1" i="1" dirty="0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𝒛</m:t>
                        </m:r>
                        <m:r>
                          <a:rPr lang="pt-PT" b="1" i="1" dirty="0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872034"/>
              </a:xfrm>
              <a:prstGeom prst="rect">
                <a:avLst/>
              </a:prstGeom>
              <a:blipFill rotWithShape="0">
                <a:blip r:embed="rId3"/>
                <a:stretch>
                  <a:fillRect l="-682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57003" y="3635021"/>
                <a:ext cx="4677136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ponto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afixo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i="1" dirty="0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pt-PT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−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é a imagem pela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reflexão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eixo real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ponto afixo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3635021"/>
                <a:ext cx="4677136" cy="1338828"/>
              </a:xfrm>
              <a:prstGeom prst="rect">
                <a:avLst/>
              </a:prstGeom>
              <a:blipFill rotWithShape="0">
                <a:blip r:embed="rId4"/>
                <a:stretch>
                  <a:fillRect l="-1173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/>
          <p:cNvSpPr/>
          <p:nvPr/>
        </p:nvSpPr>
        <p:spPr>
          <a:xfrm>
            <a:off x="647159" y="2050968"/>
            <a:ext cx="805362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Tem-se que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tângulo arredondado 25"/>
          <p:cNvSpPr/>
          <p:nvPr/>
        </p:nvSpPr>
        <p:spPr>
          <a:xfrm>
            <a:off x="512092" y="2543243"/>
            <a:ext cx="8143028" cy="929420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Retângulo 26"/>
          <p:cNvSpPr/>
          <p:nvPr/>
        </p:nvSpPr>
        <p:spPr>
          <a:xfrm>
            <a:off x="668252" y="2572771"/>
            <a:ext cx="8007341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Dois números complexos conjugados têm partes reais iguais e partes imaginárias 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simétricas</a:t>
            </a: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5232" y="3617351"/>
            <a:ext cx="3299888" cy="25415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6422703" y="6343537"/>
                <a:ext cx="1980799" cy="369332"/>
              </a:xfrm>
              <a:prstGeom prst="rect">
                <a:avLst/>
              </a:prstGeom>
              <a:ln>
                <a:solidFill>
                  <a:srgbClr val="F47929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buClr>
                    <a:srgbClr val="05AAB0"/>
                  </a:buClr>
                </a:pP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é o </a:t>
                </a:r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afixo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i="1" dirty="0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i="1" dirty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 dirty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pt-PT" i="1" dirty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703" y="6343537"/>
                <a:ext cx="1980799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8065" b="-24194"/>
                </a:stretch>
              </a:blipFill>
              <a:ln>
                <a:solidFill>
                  <a:srgbClr val="F47929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6422703" y="3706503"/>
                <a:ext cx="1824538" cy="369332"/>
              </a:xfrm>
              <a:prstGeom prst="rect">
                <a:avLst/>
              </a:prstGeom>
              <a:ln>
                <a:solidFill>
                  <a:srgbClr val="F47929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buClr>
                    <a:srgbClr val="05AAB0"/>
                  </a:buClr>
                </a:pP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é o </a:t>
                </a:r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afixo de </a:t>
                </a:r>
                <a14:m>
                  <m:oMath xmlns:m="http://schemas.openxmlformats.org/officeDocument/2006/math"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703" y="3706503"/>
                <a:ext cx="1824538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6349" b="-22222"/>
                </a:stretch>
              </a:blipFill>
              <a:ln>
                <a:solidFill>
                  <a:srgbClr val="F47929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exão em ângulos retos 14"/>
          <p:cNvCxnSpPr/>
          <p:nvPr/>
        </p:nvCxnSpPr>
        <p:spPr>
          <a:xfrm rot="5400000">
            <a:off x="6955093" y="5988105"/>
            <a:ext cx="396000" cy="322729"/>
          </a:xfrm>
          <a:prstGeom prst="bentConnector3">
            <a:avLst>
              <a:gd name="adj1" fmla="val 50000"/>
            </a:avLst>
          </a:prstGeom>
          <a:ln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em ângulos retos 15"/>
          <p:cNvCxnSpPr/>
          <p:nvPr/>
        </p:nvCxnSpPr>
        <p:spPr>
          <a:xfrm rot="16200000" flipV="1">
            <a:off x="6924492" y="4169965"/>
            <a:ext cx="457200" cy="268941"/>
          </a:xfrm>
          <a:prstGeom prst="bentConnector3">
            <a:avLst/>
          </a:prstGeom>
          <a:ln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6"/>
          <p:cNvSpPr/>
          <p:nvPr/>
        </p:nvSpPr>
        <p:spPr>
          <a:xfrm>
            <a:off x="672351" y="4831946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Exemplos:</a:t>
            </a:r>
            <a:endParaRPr lang="pt-PT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"/>
              <p:cNvSpPr/>
              <p:nvPr/>
            </p:nvSpPr>
            <p:spPr>
              <a:xfrm>
                <a:off x="672352" y="5221246"/>
                <a:ext cx="387275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=−4−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221246"/>
                <a:ext cx="3872754" cy="507831"/>
              </a:xfrm>
              <a:prstGeom prst="rect">
                <a:avLst/>
              </a:prstGeom>
              <a:blipFill rotWithShape="0">
                <a:blip r:embed="rId8"/>
                <a:stretch>
                  <a:fillRect l="-943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"/>
              <p:cNvSpPr/>
              <p:nvPr/>
            </p:nvSpPr>
            <p:spPr>
              <a:xfrm>
                <a:off x="672352" y="5583652"/>
                <a:ext cx="387275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</m:acc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=−4+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583652"/>
                <a:ext cx="3872754" cy="5078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"/>
              <p:cNvSpPr/>
              <p:nvPr/>
            </p:nvSpPr>
            <p:spPr>
              <a:xfrm>
                <a:off x="3657599" y="5221246"/>
                <a:ext cx="387275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2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</m:t>
                    </m:r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99" y="5221246"/>
                <a:ext cx="3872754" cy="456535"/>
              </a:xfrm>
              <a:prstGeom prst="rect">
                <a:avLst/>
              </a:prstGeom>
              <a:blipFill rotWithShape="0">
                <a:blip r:embed="rId10"/>
                <a:stretch>
                  <a:fillRect l="-945" b="-1891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"/>
              <p:cNvSpPr/>
              <p:nvPr/>
            </p:nvSpPr>
            <p:spPr>
              <a:xfrm>
                <a:off x="3657599" y="5597099"/>
                <a:ext cx="387275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9 </m:t>
                          </m:r>
                        </m:e>
                      </m:acc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=9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99" y="5597099"/>
                <a:ext cx="3872754" cy="5078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72352" y="5982811"/>
                <a:ext cx="387275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3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982811"/>
                <a:ext cx="3872754" cy="456535"/>
              </a:xfrm>
              <a:prstGeom prst="rect">
                <a:avLst/>
              </a:prstGeom>
              <a:blipFill rotWithShape="0">
                <a:blip r:embed="rId12"/>
                <a:stretch>
                  <a:fillRect l="-943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"/>
              <p:cNvSpPr/>
              <p:nvPr/>
            </p:nvSpPr>
            <p:spPr>
              <a:xfrm>
                <a:off x="672352" y="6358664"/>
                <a:ext cx="3872754" cy="517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5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=−5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6358664"/>
                <a:ext cx="3872754" cy="5170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"/>
              <p:cNvSpPr/>
              <p:nvPr/>
            </p:nvSpPr>
            <p:spPr>
              <a:xfrm>
                <a:off x="3657599" y="5979242"/>
                <a:ext cx="387275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4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=1+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99" y="5979242"/>
                <a:ext cx="3872754" cy="456535"/>
              </a:xfrm>
              <a:prstGeom prst="rect">
                <a:avLst/>
              </a:prstGeom>
              <a:blipFill rotWithShape="0">
                <a:blip r:embed="rId14"/>
                <a:stretch>
                  <a:fillRect l="-945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"/>
              <p:cNvSpPr/>
              <p:nvPr/>
            </p:nvSpPr>
            <p:spPr>
              <a:xfrm>
                <a:off x="3657599" y="6341648"/>
                <a:ext cx="387275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</m:acc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=1−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99" y="6341648"/>
                <a:ext cx="3872754" cy="50783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76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2" grpId="0"/>
      <p:bldP spid="25" grpId="0"/>
      <p:bldP spid="26" grpId="0" animBg="1"/>
      <p:bldP spid="27" grpId="0"/>
      <p:bldP spid="13" grpId="0" animBg="1"/>
      <p:bldP spid="14" grpId="0" animBg="1"/>
      <p:bldP spid="19" grpId="0"/>
      <p:bldP spid="20" grpId="0"/>
      <p:bldP spid="21" grpId="0"/>
      <p:bldP spid="22" grpId="0"/>
      <p:bldP spid="23" grpId="0"/>
      <p:bldP spid="24" grpId="0"/>
      <p:bldP spid="28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16"/>
          <p:cNvSpPr txBox="1"/>
          <p:nvPr/>
        </p:nvSpPr>
        <p:spPr>
          <a:xfrm>
            <a:off x="672352" y="115332"/>
            <a:ext cx="847164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Propriedades </a:t>
            </a:r>
            <a:r>
              <a:rPr lang="pt-PT" sz="2250" b="1" dirty="0">
                <a:latin typeface="Arial" panose="020B0604020202020204" pitchFamily="34" charset="0"/>
                <a:cs typeface="Arial" panose="020B0604020202020204" pitchFamily="34" charset="0"/>
              </a:rPr>
              <a:t>relativas ao conjugado de números complexos </a:t>
            </a:r>
          </a:p>
        </p:txBody>
      </p:sp>
      <p:sp>
        <p:nvSpPr>
          <p:cNvPr id="33" name="Retângulo arredondado 32"/>
          <p:cNvSpPr/>
          <p:nvPr/>
        </p:nvSpPr>
        <p:spPr>
          <a:xfrm>
            <a:off x="526038" y="945694"/>
            <a:ext cx="8190098" cy="1349985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57003" y="945695"/>
                <a:ext cx="8043783" cy="1375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Propriedade 1: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Dados dois números complexos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tem-se que: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</m:acc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1375505"/>
              </a:xfrm>
              <a:prstGeom prst="rect">
                <a:avLst/>
              </a:prstGeom>
              <a:blipFill rotWithShape="0">
                <a:blip r:embed="rId3"/>
                <a:stretch>
                  <a:fillRect l="-6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tângulo 26"/>
          <p:cNvSpPr/>
          <p:nvPr/>
        </p:nvSpPr>
        <p:spPr>
          <a:xfrm>
            <a:off x="668252" y="2330725"/>
            <a:ext cx="800734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57313" y="2756545"/>
                <a:ext cx="802843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Sejam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 e  </a:t>
                </a: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13" y="2756545"/>
                <a:ext cx="8028434" cy="456535"/>
              </a:xfrm>
              <a:prstGeom prst="rect">
                <a:avLst/>
              </a:prstGeom>
              <a:blipFill rotWithShape="0">
                <a:blip r:embed="rId4"/>
                <a:stretch>
                  <a:fillRect l="-683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672352" y="3262053"/>
                <a:ext cx="8061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</m:ac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262053"/>
                <a:ext cx="80611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1289502" y="3262053"/>
                <a:ext cx="2352311" cy="38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𝑏𝑖</m:t>
                              </m:r>
                            </m:e>
                          </m:d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𝑑𝑖</m:t>
                              </m:r>
                            </m:e>
                          </m:d>
                        </m:e>
                      </m:ac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502" y="3262053"/>
                <a:ext cx="2352311" cy="3870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1289501" y="3680358"/>
                <a:ext cx="2283638" cy="38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501" y="3680358"/>
                <a:ext cx="2283638" cy="3870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1289501" y="4116360"/>
                <a:ext cx="22836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</m:d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501" y="4116360"/>
                <a:ext cx="228363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1289502" y="4534665"/>
                <a:ext cx="19691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𝑏𝑖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𝑑𝑖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502" y="4534665"/>
                <a:ext cx="1969129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1289501" y="4951827"/>
                <a:ext cx="24333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𝑏𝑖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501" y="4951827"/>
                <a:ext cx="243335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1289501" y="5368989"/>
                <a:ext cx="12485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501" y="5368989"/>
                <a:ext cx="1248547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49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27" grpId="0"/>
      <p:bldP spid="32" grpId="0"/>
      <p:bldP spid="4" grpId="0"/>
      <p:bldP spid="35" grpId="0"/>
      <p:bldP spid="36" grpId="0"/>
      <p:bldP spid="37" grpId="0"/>
      <p:bldP spid="38" grpId="0"/>
      <p:bldP spid="39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16"/>
          <p:cNvSpPr txBox="1"/>
          <p:nvPr/>
        </p:nvSpPr>
        <p:spPr>
          <a:xfrm>
            <a:off x="672352" y="115332"/>
            <a:ext cx="847164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Propriedades </a:t>
            </a:r>
            <a:r>
              <a:rPr lang="pt-PT" sz="2250" b="1" dirty="0">
                <a:latin typeface="Arial" panose="020B0604020202020204" pitchFamily="34" charset="0"/>
                <a:cs typeface="Arial" panose="020B0604020202020204" pitchFamily="34" charset="0"/>
              </a:rPr>
              <a:t>relativas ao conjugado de números complexos </a:t>
            </a:r>
          </a:p>
        </p:txBody>
      </p:sp>
      <p:sp>
        <p:nvSpPr>
          <p:cNvPr id="33" name="Retângulo arredondado 32"/>
          <p:cNvSpPr/>
          <p:nvPr/>
        </p:nvSpPr>
        <p:spPr>
          <a:xfrm>
            <a:off x="526038" y="945694"/>
            <a:ext cx="8190098" cy="1349985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57003" y="945695"/>
                <a:ext cx="8043783" cy="1375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Propriedade 2: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Dados dois números complexos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tem-se que: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</m:acc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acc>
                        <m:accPr>
                          <m:chr m:val="̅"/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1375505"/>
              </a:xfrm>
              <a:prstGeom prst="rect">
                <a:avLst/>
              </a:prstGeom>
              <a:blipFill rotWithShape="0">
                <a:blip r:embed="rId3"/>
                <a:stretch>
                  <a:fillRect l="-6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tângulo 26"/>
          <p:cNvSpPr/>
          <p:nvPr/>
        </p:nvSpPr>
        <p:spPr>
          <a:xfrm>
            <a:off x="668252" y="2330725"/>
            <a:ext cx="800734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57313" y="2756545"/>
                <a:ext cx="802843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Sejam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 e  </a:t>
                </a: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13" y="2756545"/>
                <a:ext cx="8028434" cy="456535"/>
              </a:xfrm>
              <a:prstGeom prst="rect">
                <a:avLst/>
              </a:prstGeom>
              <a:blipFill rotWithShape="0">
                <a:blip r:embed="rId4"/>
                <a:stretch>
                  <a:fillRect l="-683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672352" y="3262053"/>
                <a:ext cx="1041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pt-PT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</m:acc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262053"/>
                <a:ext cx="104176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509" t="-3279" b="-180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1639124" y="3262053"/>
                <a:ext cx="2352311" cy="38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𝑏𝑖</m:t>
                              </m:r>
                            </m:e>
                          </m:d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𝑑𝑖</m:t>
                              </m:r>
                            </m:e>
                          </m:d>
                        </m:e>
                      </m:ac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124" y="3262053"/>
                <a:ext cx="2352311" cy="3870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1639124" y="3700276"/>
                <a:ext cx="2779672" cy="38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𝑎𝑐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𝑏𝑑</m:t>
                              </m:r>
                            </m:e>
                          </m:d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𝑎𝑑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𝑏𝑐</m:t>
                              </m:r>
                            </m:e>
                          </m:d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124" y="3700276"/>
                <a:ext cx="2779672" cy="3870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1639124" y="4138499"/>
                <a:ext cx="27796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𝑎𝑐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𝑏𝑑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𝑎𝑑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𝑏𝑐</m:t>
                          </m:r>
                        </m:e>
                      </m:d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124" y="4138499"/>
                <a:ext cx="277967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672352" y="4552311"/>
                <a:ext cx="12389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acc>
                      <m:accPr>
                        <m:chr m:val="̅"/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552311"/>
                <a:ext cx="1238929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941" t="-5000" b="-20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1825910" y="4559025"/>
                <a:ext cx="2357056" cy="38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𝑏𝑖</m:t>
                              </m:r>
                            </m:e>
                          </m:d>
                        </m:e>
                      </m:acc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acc>
                        <m:accPr>
                          <m:chr m:val="̅"/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d>
                        </m:e>
                      </m:ac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910" y="4559025"/>
                <a:ext cx="2357056" cy="38702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1825910" y="4997248"/>
                <a:ext cx="23442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𝑏𝑖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𝑑𝑖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910" y="4997248"/>
                <a:ext cx="2344296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1825910" y="5417774"/>
                <a:ext cx="29527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𝑎𝑐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𝑏𝑑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𝑎𝑑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𝑏𝑐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910" y="5417774"/>
                <a:ext cx="2952796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1826841" y="5838299"/>
                <a:ext cx="27796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𝑎𝑐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𝑏𝑑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𝑎𝑑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𝑏𝑐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841" y="5838299"/>
                <a:ext cx="2779672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exão em ângulos retos 2"/>
          <p:cNvCxnSpPr>
            <a:endCxn id="30" idx="1"/>
          </p:cNvCxnSpPr>
          <p:nvPr/>
        </p:nvCxnSpPr>
        <p:spPr>
          <a:xfrm>
            <a:off x="4378455" y="4323165"/>
            <a:ext cx="1557793" cy="723408"/>
          </a:xfrm>
          <a:prstGeom prst="bentConnector3">
            <a:avLst>
              <a:gd name="adj1" fmla="val 50000"/>
            </a:avLst>
          </a:prstGeom>
          <a:ln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em ângulos retos 7"/>
          <p:cNvCxnSpPr>
            <a:endCxn id="30" idx="2"/>
          </p:cNvCxnSpPr>
          <p:nvPr/>
        </p:nvCxnSpPr>
        <p:spPr>
          <a:xfrm flipV="1">
            <a:off x="4556249" y="5298573"/>
            <a:ext cx="2369999" cy="720000"/>
          </a:xfrm>
          <a:prstGeom prst="bentConnector2">
            <a:avLst/>
          </a:prstGeom>
          <a:ln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arredondado 8"/>
          <p:cNvSpPr/>
          <p:nvPr/>
        </p:nvSpPr>
        <p:spPr>
          <a:xfrm>
            <a:off x="2097741" y="5824852"/>
            <a:ext cx="2448000" cy="369332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Retângulo arredondado 25"/>
          <p:cNvSpPr/>
          <p:nvPr/>
        </p:nvSpPr>
        <p:spPr>
          <a:xfrm>
            <a:off x="1930455" y="4138071"/>
            <a:ext cx="2448000" cy="369332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5989701" y="4861907"/>
                <a:ext cx="1865191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PT" i="1" dirty="0" smtClean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pt-PT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</m:acc>
                      <m:r>
                        <a:rPr lang="pt-PT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PT" i="1" dirty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pt-PT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acc>
                        <m:accPr>
                          <m:chr m:val="̅"/>
                          <m:ctrlPr>
                            <a:rPr lang="pt-PT" i="1" dirty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  <m:r>
                            <a:rPr lang="pt-PT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701" y="4861907"/>
                <a:ext cx="1865191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tângulo arredondado 29"/>
          <p:cNvSpPr/>
          <p:nvPr/>
        </p:nvSpPr>
        <p:spPr>
          <a:xfrm>
            <a:off x="5936248" y="4794573"/>
            <a:ext cx="1980000" cy="504000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25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27" grpId="0"/>
      <p:bldP spid="32" grpId="0"/>
      <p:bldP spid="4" grpId="0"/>
      <p:bldP spid="35" grpId="0"/>
      <p:bldP spid="36" grpId="0"/>
      <p:bldP spid="37" grpId="0"/>
      <p:bldP spid="15" grpId="0"/>
      <p:bldP spid="16" grpId="0"/>
      <p:bldP spid="17" grpId="0"/>
      <p:bldP spid="18" grpId="0"/>
      <p:bldP spid="19" grpId="0"/>
      <p:bldP spid="9" grpId="0" animBg="1"/>
      <p:bldP spid="26" grpId="0" animBg="1"/>
      <p:bldP spid="13" grpId="0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16"/>
          <p:cNvSpPr txBox="1"/>
          <p:nvPr/>
        </p:nvSpPr>
        <p:spPr>
          <a:xfrm>
            <a:off x="672352" y="115332"/>
            <a:ext cx="847164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Propriedades </a:t>
            </a:r>
            <a:r>
              <a:rPr lang="pt-PT" sz="2250" b="1" dirty="0">
                <a:latin typeface="Arial" panose="020B0604020202020204" pitchFamily="34" charset="0"/>
                <a:cs typeface="Arial" panose="020B0604020202020204" pitchFamily="34" charset="0"/>
              </a:rPr>
              <a:t>relativas ao conjugado de números complexos </a:t>
            </a:r>
          </a:p>
        </p:txBody>
      </p:sp>
      <p:sp>
        <p:nvSpPr>
          <p:cNvPr id="33" name="Retângulo arredondado 32"/>
          <p:cNvSpPr/>
          <p:nvPr/>
        </p:nvSpPr>
        <p:spPr>
          <a:xfrm>
            <a:off x="526038" y="945694"/>
            <a:ext cx="8190098" cy="1349985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57003" y="945695"/>
                <a:ext cx="8043783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Propriedade 3: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 número complexo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tem-se que: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̿"/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6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tângulo 26"/>
          <p:cNvSpPr/>
          <p:nvPr/>
        </p:nvSpPr>
        <p:spPr>
          <a:xfrm>
            <a:off x="668252" y="2330725"/>
            <a:ext cx="800734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57313" y="2756545"/>
                <a:ext cx="802843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13" y="2756545"/>
                <a:ext cx="8028434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683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672352" y="3262053"/>
                <a:ext cx="456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̿"/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262053"/>
                <a:ext cx="45634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966772" y="3207908"/>
                <a:ext cx="1282082" cy="423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acc>
                            <m:accPr>
                              <m:chr m:val="̅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d>
                                <m:dPr>
                                  <m:ctrlPr>
                                    <a:rPr lang="pt-PT" i="1" dirty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𝑏𝑖</m:t>
                                  </m:r>
                                </m:e>
                              </m:d>
                            </m:e>
                          </m:acc>
                        </m:e>
                      </m:ac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772" y="3207908"/>
                <a:ext cx="1282082" cy="4238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2069706" y="3248126"/>
                <a:ext cx="1282082" cy="38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𝑏𝑖</m:t>
                              </m:r>
                            </m:e>
                          </m:d>
                        </m:e>
                      </m:ac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706" y="3248126"/>
                <a:ext cx="1282082" cy="3870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3168463" y="3262410"/>
                <a:ext cx="10904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𝑏𝑖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463" y="3262410"/>
                <a:ext cx="1090491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4078733" y="3262410"/>
                <a:ext cx="590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733" y="3262410"/>
                <a:ext cx="590996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657002" y="4128018"/>
            <a:ext cx="805913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conjugado da soma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de dois números complexos é igual à soma dos conjugados de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cada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um deles; 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conjugado do produto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de dois números complexos é igual ao produto dos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conjugados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 cada um deles; 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conjugado do conjugado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de um número complexo é o próprio número.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672352" y="3714979"/>
            <a:ext cx="80437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Perante o que vimos, concluímos que: </a:t>
            </a:r>
          </a:p>
        </p:txBody>
      </p:sp>
    </p:spTree>
    <p:extLst>
      <p:ext uri="{BB962C8B-B14F-4D97-AF65-F5344CB8AC3E}">
        <p14:creationId xmlns:p14="http://schemas.microsoft.com/office/powerpoint/2010/main" val="369760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27" grpId="0"/>
      <p:bldP spid="32" grpId="0"/>
      <p:bldP spid="23" grpId="0"/>
      <p:bldP spid="24" grpId="0"/>
      <p:bldP spid="25" grpId="0"/>
      <p:bldP spid="28" grpId="0"/>
      <p:bldP spid="29" grpId="0"/>
      <p:bldP spid="2" grpId="0" build="p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16"/>
          <p:cNvSpPr txBox="1"/>
          <p:nvPr/>
        </p:nvSpPr>
        <p:spPr>
          <a:xfrm>
            <a:off x="672352" y="115332"/>
            <a:ext cx="847164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Propriedades </a:t>
            </a:r>
            <a:r>
              <a:rPr lang="pt-PT" sz="2250" b="1" dirty="0">
                <a:latin typeface="Arial" panose="020B0604020202020204" pitchFamily="34" charset="0"/>
                <a:cs typeface="Arial" panose="020B0604020202020204" pitchFamily="34" charset="0"/>
              </a:rPr>
              <a:t>relativas ao conjugado de números complexos </a:t>
            </a:r>
          </a:p>
        </p:txBody>
      </p:sp>
      <p:sp>
        <p:nvSpPr>
          <p:cNvPr id="33" name="Retângulo arredondado 32"/>
          <p:cNvSpPr/>
          <p:nvPr/>
        </p:nvSpPr>
        <p:spPr>
          <a:xfrm>
            <a:off x="526038" y="945694"/>
            <a:ext cx="8190098" cy="2051872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57003" y="945695"/>
                <a:ext cx="804378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Propriedade 4: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Dado um número complexo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tem-se que: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82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tângulo 26"/>
          <p:cNvSpPr/>
          <p:nvPr/>
        </p:nvSpPr>
        <p:spPr>
          <a:xfrm>
            <a:off x="668252" y="2976181"/>
            <a:ext cx="800734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57313" y="3402001"/>
                <a:ext cx="802843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13" y="3402001"/>
                <a:ext cx="8028434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683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672352" y="3907509"/>
                <a:ext cx="10838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907509"/>
                <a:ext cx="108388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371" t="-4918" b="-180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1639124" y="3907509"/>
                <a:ext cx="2173480" cy="38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𝑏𝑖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𝑏𝑖</m:t>
                              </m:r>
                            </m:e>
                          </m:d>
                        </m:e>
                      </m:ac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124" y="3907509"/>
                <a:ext cx="2173480" cy="3870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1639124" y="4377482"/>
                <a:ext cx="21734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𝑏𝑖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𝑏𝑖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124" y="4377482"/>
                <a:ext cx="217348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1639124" y="4783955"/>
                <a:ext cx="22941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pt-PT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124" y="4783955"/>
                <a:ext cx="229415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4779376" y="3907978"/>
                <a:ext cx="10838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376" y="3907978"/>
                <a:ext cx="1083886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371" t="-3279" b="-180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5793719" y="3914692"/>
                <a:ext cx="2173480" cy="38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𝑏𝑖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𝑏𝑖</m:t>
                              </m:r>
                            </m:e>
                          </m:d>
                        </m:e>
                      </m:ac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719" y="3914692"/>
                <a:ext cx="2173480" cy="38702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5792788" y="4352915"/>
                <a:ext cx="21734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𝑏𝑖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𝑏𝑖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788" y="4352915"/>
                <a:ext cx="2173480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5792788" y="4773441"/>
                <a:ext cx="22941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788" y="4773441"/>
                <a:ext cx="2294154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5793719" y="5193966"/>
                <a:ext cx="8091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𝑏𝑖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719" y="5193966"/>
                <a:ext cx="809132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2" y="1830682"/>
                <a:ext cx="804378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 algn="just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𝑅𝑒</m:t>
                    </m:r>
                    <m:d>
                      <m:d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830682"/>
                <a:ext cx="8043784" cy="456535"/>
              </a:xfrm>
              <a:prstGeom prst="rect">
                <a:avLst/>
              </a:prstGeom>
              <a:blipFill rotWithShape="0">
                <a:blip r:embed="rId14"/>
                <a:stretch>
                  <a:fillRect l="-455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870940" y="1836691"/>
                <a:ext cx="663580" cy="5097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acc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940" y="1836691"/>
                <a:ext cx="663580" cy="50975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657002" y="2402262"/>
                <a:ext cx="804378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 algn="just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𝐼𝑚</m:t>
                    </m:r>
                    <m:d>
                      <m:d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2" y="2402262"/>
                <a:ext cx="8043784" cy="507831"/>
              </a:xfrm>
              <a:prstGeom prst="rect">
                <a:avLst/>
              </a:prstGeom>
              <a:blipFill rotWithShape="0">
                <a:blip r:embed="rId16"/>
                <a:stretch>
                  <a:fillRect l="-531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1855590" y="2408271"/>
                <a:ext cx="663580" cy="5097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acc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590" y="2408271"/>
                <a:ext cx="663580" cy="50975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1639124" y="5219855"/>
                <a:ext cx="7369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124" y="5219855"/>
                <a:ext cx="736933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2230792" y="5228279"/>
                <a:ext cx="11771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𝑅𝑒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792" y="5228279"/>
                <a:ext cx="1177182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672351" y="5717462"/>
                <a:ext cx="248770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𝑅𝑒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5717462"/>
                <a:ext cx="2487707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2553520" y="5588573"/>
                <a:ext cx="2487707" cy="602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i="1" dirty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𝑅𝑒</m:t>
                      </m:r>
                      <m:d>
                        <m:dPr>
                          <m:ctrlPr>
                            <a:rPr lang="pt-PT" i="1" dirty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  <m:r>
                        <a:rPr lang="pt-PT" b="0" i="1" dirty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pt-PT" i="1" dirty="0">
                                  <a:solidFill>
                                    <a:srgbClr val="05AAB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i="1" dirty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  <m:r>
                                <a:rPr lang="pt-PT" i="1" dirty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acc>
                        </m:num>
                        <m:den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520" y="5588573"/>
                <a:ext cx="2487707" cy="602088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tângulo 40"/>
              <p:cNvSpPr/>
              <p:nvPr/>
            </p:nvSpPr>
            <p:spPr>
              <a:xfrm>
                <a:off x="6425728" y="5193158"/>
                <a:ext cx="12706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pt-PT" b="0" i="1" dirty="0" smtClean="0">
                          <a:latin typeface="Cambria Math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𝐼𝑚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728" y="5193158"/>
                <a:ext cx="1270669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tângulo 41"/>
              <p:cNvSpPr/>
              <p:nvPr/>
            </p:nvSpPr>
            <p:spPr>
              <a:xfrm>
                <a:off x="4779376" y="5721766"/>
                <a:ext cx="248770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pt-PT" b="0" i="1" dirty="0" smtClean="0">
                          <a:latin typeface="Cambria Math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𝐼𝑚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376" y="5721766"/>
                <a:ext cx="2487707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tângulo 42"/>
              <p:cNvSpPr/>
              <p:nvPr/>
            </p:nvSpPr>
            <p:spPr>
              <a:xfrm>
                <a:off x="6719920" y="5592877"/>
                <a:ext cx="2487707" cy="603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b="0" i="1" dirty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𝐼𝑚</m:t>
                      </m:r>
                      <m:d>
                        <m:dPr>
                          <m:ctrlPr>
                            <a:rPr lang="pt-PT" i="1" dirty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  <m:r>
                        <a:rPr lang="pt-PT" b="0" i="1" dirty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pt-PT" i="1" dirty="0">
                                  <a:solidFill>
                                    <a:srgbClr val="05AAB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i="1" dirty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  <m:r>
                                <a:rPr lang="pt-PT" i="1" dirty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acc>
                        </m:num>
                        <m:den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920" y="5592877"/>
                <a:ext cx="2487707" cy="603883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arredondado 6"/>
          <p:cNvSpPr/>
          <p:nvPr/>
        </p:nvSpPr>
        <p:spPr>
          <a:xfrm>
            <a:off x="2884760" y="5597889"/>
            <a:ext cx="1620000" cy="619666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6" name="Retângulo arredondado 45"/>
          <p:cNvSpPr/>
          <p:nvPr/>
        </p:nvSpPr>
        <p:spPr>
          <a:xfrm>
            <a:off x="7050020" y="5602372"/>
            <a:ext cx="1620000" cy="619666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555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27" grpId="0"/>
      <p:bldP spid="32" grpId="0"/>
      <p:bldP spid="4" grpId="0"/>
      <p:bldP spid="35" grpId="0"/>
      <p:bldP spid="36" grpId="0"/>
      <p:bldP spid="37" grpId="0"/>
      <p:bldP spid="15" grpId="0"/>
      <p:bldP spid="16" grpId="0"/>
      <p:bldP spid="17" grpId="0"/>
      <p:bldP spid="18" grpId="0"/>
      <p:bldP spid="19" grpId="0"/>
      <p:bldP spid="2" grpId="0"/>
      <p:bldP spid="5" grpId="0"/>
      <p:bldP spid="25" grpId="0"/>
      <p:bldP spid="28" grpId="0"/>
      <p:bldP spid="29" grpId="0"/>
      <p:bldP spid="38" grpId="0"/>
      <p:bldP spid="39" grpId="0"/>
      <p:bldP spid="40" grpId="0"/>
      <p:bldP spid="41" grpId="0"/>
      <p:bldP spid="42" grpId="0"/>
      <p:bldP spid="43" grpId="0"/>
      <p:bldP spid="7" grpId="0" animBg="1"/>
      <p:bldP spid="4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16"/>
          <p:cNvSpPr txBox="1"/>
          <p:nvPr/>
        </p:nvSpPr>
        <p:spPr>
          <a:xfrm>
            <a:off x="672352" y="115332"/>
            <a:ext cx="847164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Propriedades </a:t>
            </a:r>
            <a:r>
              <a:rPr lang="pt-PT" sz="2250" b="1" dirty="0">
                <a:latin typeface="Arial" panose="020B0604020202020204" pitchFamily="34" charset="0"/>
                <a:cs typeface="Arial" panose="020B0604020202020204" pitchFamily="34" charset="0"/>
              </a:rPr>
              <a:t>relativas ao conjugado de números complexos </a:t>
            </a:r>
          </a:p>
        </p:txBody>
      </p:sp>
      <p:sp>
        <p:nvSpPr>
          <p:cNvPr id="33" name="Retângulo arredondado 32"/>
          <p:cNvSpPr/>
          <p:nvPr/>
        </p:nvSpPr>
        <p:spPr>
          <a:xfrm>
            <a:off x="526038" y="945694"/>
            <a:ext cx="8190098" cy="1653221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57003" y="945695"/>
                <a:ext cx="804378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Propriedade 5: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Dado um número complexo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tem-se que: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82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tângulo 26"/>
          <p:cNvSpPr/>
          <p:nvPr/>
        </p:nvSpPr>
        <p:spPr>
          <a:xfrm>
            <a:off x="668252" y="2626559"/>
            <a:ext cx="800734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tângulo 31"/>
              <p:cNvSpPr/>
              <p:nvPr/>
            </p:nvSpPr>
            <p:spPr>
              <a:xfrm>
                <a:off x="657313" y="3052379"/>
                <a:ext cx="802843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pt-PT" b="0" i="1" smtClean="0">
                        <a:latin typeface="Cambria Math"/>
                      </a:rPr>
                      <m:t>=</m:t>
                    </m:r>
                    <m:r>
                      <a:rPr lang="pt-PT" b="0" i="1" smtClean="0">
                        <a:latin typeface="Cambria Math"/>
                      </a:rPr>
                      <m:t>𝑎</m:t>
                    </m:r>
                    <m:r>
                      <a:rPr lang="pt-PT" b="0" i="1" smtClean="0">
                        <a:latin typeface="Cambria Math"/>
                      </a:rPr>
                      <m:t>+</m:t>
                    </m:r>
                    <m:r>
                      <a:rPr lang="pt-PT" b="0" i="1" smtClean="0">
                        <a:latin typeface="Cambria Math"/>
                      </a:rPr>
                      <m:t>𝑏𝑖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um número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complexo diferente de zero.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13" y="3052379"/>
                <a:ext cx="8028434" cy="507831"/>
              </a:xfrm>
              <a:prstGeom prst="rect">
                <a:avLst/>
              </a:prstGeom>
              <a:blipFill rotWithShape="1">
                <a:blip r:embed="rId4"/>
                <a:stretch>
                  <a:fillRect l="-683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668252" y="3452156"/>
                <a:ext cx="1092222" cy="4565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68288" indent="-268288" algn="just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52" y="3452156"/>
                <a:ext cx="1092222" cy="456535"/>
              </a:xfrm>
              <a:prstGeom prst="rect">
                <a:avLst/>
              </a:prstGeom>
              <a:blipFill rotWithShape="0">
                <a:blip r:embed="rId5"/>
                <a:stretch>
                  <a:fillRect l="-3911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1622799" y="3530194"/>
                <a:ext cx="2264851" cy="38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𝑏𝑖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𝑏𝑖</m:t>
                              </m:r>
                            </m:e>
                          </m:d>
                        </m:e>
                      </m:ac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799" y="3530194"/>
                <a:ext cx="2264851" cy="3870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1621500" y="3962075"/>
                <a:ext cx="20732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𝑏𝑖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𝑏𝑖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500" y="3962075"/>
                <a:ext cx="207326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2" y="1736553"/>
                <a:ext cx="804378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 algn="just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um número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real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se e só se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736553"/>
                <a:ext cx="8043784" cy="507831"/>
              </a:xfrm>
              <a:prstGeom prst="rect">
                <a:avLst/>
              </a:prstGeom>
              <a:blipFill rotWithShape="0">
                <a:blip r:embed="rId8"/>
                <a:stretch>
                  <a:fillRect l="-455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672352" y="2117881"/>
                <a:ext cx="804378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 algn="just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um número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imaginário puro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se e só se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acc>
                      <m:accPr>
                        <m:chr m:val="̅"/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117881"/>
                <a:ext cx="8043784" cy="456535"/>
              </a:xfrm>
              <a:prstGeom prst="rect">
                <a:avLst/>
              </a:prstGeom>
              <a:blipFill rotWithShape="0">
                <a:blip r:embed="rId9"/>
                <a:stretch>
                  <a:fillRect l="-455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/>
              <p:cNvSpPr/>
              <p:nvPr/>
            </p:nvSpPr>
            <p:spPr>
              <a:xfrm>
                <a:off x="1622799" y="4376259"/>
                <a:ext cx="24772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𝑏𝑖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𝑏𝑖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799" y="4376259"/>
                <a:ext cx="2477217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xão reta 7"/>
          <p:cNvCxnSpPr/>
          <p:nvPr/>
        </p:nvCxnSpPr>
        <p:spPr>
          <a:xfrm flipV="1">
            <a:off x="1976718" y="4423819"/>
            <a:ext cx="174811" cy="3254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44"/>
          <p:cNvCxnSpPr/>
          <p:nvPr/>
        </p:nvCxnSpPr>
        <p:spPr>
          <a:xfrm flipV="1">
            <a:off x="2377701" y="4423819"/>
            <a:ext cx="174811" cy="3254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/>
              <p:cNvSpPr/>
              <p:nvPr/>
            </p:nvSpPr>
            <p:spPr>
              <a:xfrm>
                <a:off x="1622799" y="4790443"/>
                <a:ext cx="13044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𝑏𝑖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799" y="4790443"/>
                <a:ext cx="1304460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/>
              <p:cNvSpPr/>
              <p:nvPr/>
            </p:nvSpPr>
            <p:spPr>
              <a:xfrm>
                <a:off x="1621500" y="5204627"/>
                <a:ext cx="11002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8" name="Retângulo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500" y="5204627"/>
                <a:ext cx="1100238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/>
              <p:cNvSpPr/>
              <p:nvPr/>
            </p:nvSpPr>
            <p:spPr>
              <a:xfrm>
                <a:off x="2548660" y="5200907"/>
                <a:ext cx="15640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𝐼𝑚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9" name="Retângulo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660" y="5200907"/>
                <a:ext cx="1564018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/>
              <p:cNvSpPr/>
              <p:nvPr/>
            </p:nvSpPr>
            <p:spPr>
              <a:xfrm>
                <a:off x="1621500" y="5622531"/>
                <a:ext cx="10863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0" name="Retângulo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500" y="5622531"/>
                <a:ext cx="1086323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1160575" y="6035517"/>
                <a:ext cx="2262927" cy="369332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é um número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real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575" y="6035517"/>
                <a:ext cx="2262927" cy="369332"/>
              </a:xfrm>
              <a:prstGeom prst="rect">
                <a:avLst/>
              </a:prstGeom>
              <a:blipFill rotWithShape="0">
                <a:blip r:embed="rId15"/>
                <a:stretch>
                  <a:fillRect t="-7937" b="-20635"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/>
              <p:cNvSpPr/>
              <p:nvPr/>
            </p:nvSpPr>
            <p:spPr>
              <a:xfrm>
                <a:off x="4650829" y="3455876"/>
                <a:ext cx="1265346" cy="4565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68288" indent="-268288" algn="just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acc>
                      <m:accPr>
                        <m:chr m:val="̅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Retângulo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829" y="3455876"/>
                <a:ext cx="1265346" cy="456535"/>
              </a:xfrm>
              <a:prstGeom prst="rect">
                <a:avLst/>
              </a:prstGeom>
              <a:blipFill rotWithShape="0">
                <a:blip r:embed="rId16"/>
                <a:stretch>
                  <a:fillRect l="-3365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/>
              <p:cNvSpPr/>
              <p:nvPr/>
            </p:nvSpPr>
            <p:spPr>
              <a:xfrm>
                <a:off x="5786067" y="3533914"/>
                <a:ext cx="2437975" cy="38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𝑏𝑖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acc>
                        <m:accPr>
                          <m:chr m:val="̅"/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𝑏𝑖</m:t>
                              </m:r>
                            </m:e>
                          </m:d>
                        </m:e>
                      </m:ac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2" name="Retângulo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067" y="3533914"/>
                <a:ext cx="2437975" cy="387029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/>
              <p:cNvSpPr/>
              <p:nvPr/>
            </p:nvSpPr>
            <p:spPr>
              <a:xfrm>
                <a:off x="5784768" y="3965795"/>
                <a:ext cx="24379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𝑏𝑖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𝑏𝑖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3" name="Retângulo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768" y="3965795"/>
                <a:ext cx="2437975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/>
              <p:cNvSpPr/>
              <p:nvPr/>
            </p:nvSpPr>
            <p:spPr>
              <a:xfrm>
                <a:off x="5786067" y="4379979"/>
                <a:ext cx="2246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𝑏𝑖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𝑏𝑖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4" name="Retângulo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067" y="4379979"/>
                <a:ext cx="2246384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 54"/>
              <p:cNvSpPr/>
              <p:nvPr/>
            </p:nvSpPr>
            <p:spPr>
              <a:xfrm>
                <a:off x="5786067" y="4794163"/>
                <a:ext cx="24772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𝑏𝑖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𝑏𝑖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5" name="Retângulo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067" y="4794163"/>
                <a:ext cx="2477217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/>
              <p:cNvSpPr/>
              <p:nvPr/>
            </p:nvSpPr>
            <p:spPr>
              <a:xfrm>
                <a:off x="5784768" y="5208347"/>
                <a:ext cx="12322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6" name="Retângulo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768" y="5208347"/>
                <a:ext cx="1232260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/>
              <p:cNvSpPr/>
              <p:nvPr/>
            </p:nvSpPr>
            <p:spPr>
              <a:xfrm>
                <a:off x="5784768" y="5622531"/>
                <a:ext cx="11040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7" name="Retângulo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768" y="5622531"/>
                <a:ext cx="1104020" cy="36933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/>
              <p:cNvSpPr/>
              <p:nvPr/>
            </p:nvSpPr>
            <p:spPr>
              <a:xfrm>
                <a:off x="5784768" y="6036717"/>
                <a:ext cx="11641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𝑏𝑖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8" name="Retângulo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768" y="6036717"/>
                <a:ext cx="1164165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Conexão reta 58"/>
          <p:cNvCxnSpPr/>
          <p:nvPr/>
        </p:nvCxnSpPr>
        <p:spPr>
          <a:xfrm flipV="1">
            <a:off x="6960811" y="4839817"/>
            <a:ext cx="174811" cy="3254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/>
          <p:cNvCxnSpPr/>
          <p:nvPr/>
        </p:nvCxnSpPr>
        <p:spPr>
          <a:xfrm flipV="1">
            <a:off x="7442476" y="4839817"/>
            <a:ext cx="174811" cy="3254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 60"/>
              <p:cNvSpPr/>
              <p:nvPr/>
            </p:nvSpPr>
            <p:spPr>
              <a:xfrm>
                <a:off x="6690722" y="5623139"/>
                <a:ext cx="15442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𝑅𝑒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1" name="Retângulo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722" y="5623139"/>
                <a:ext cx="1544269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haveta à direita 10"/>
          <p:cNvSpPr/>
          <p:nvPr/>
        </p:nvSpPr>
        <p:spPr>
          <a:xfrm rot="5400000">
            <a:off x="2216103" y="5614168"/>
            <a:ext cx="144000" cy="648000"/>
          </a:xfrm>
          <a:prstGeom prst="rightBrace">
            <a:avLst/>
          </a:prstGeom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/>
              <p:cNvSpPr/>
              <p:nvPr/>
            </p:nvSpPr>
            <p:spPr>
              <a:xfrm>
                <a:off x="4704617" y="6430638"/>
                <a:ext cx="3532505" cy="369332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é um número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imaginário puro</a:t>
                </a:r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62" name="Retângulo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617" y="6430638"/>
                <a:ext cx="3532505" cy="369332"/>
              </a:xfrm>
              <a:prstGeom prst="rect">
                <a:avLst/>
              </a:prstGeom>
              <a:blipFill rotWithShape="0">
                <a:blip r:embed="rId25"/>
                <a:stretch>
                  <a:fillRect t="-9677" r="-516" b="-22581"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Chaveta à direita 62"/>
          <p:cNvSpPr/>
          <p:nvPr/>
        </p:nvSpPr>
        <p:spPr>
          <a:xfrm rot="5400000">
            <a:off x="6396580" y="5972734"/>
            <a:ext cx="144000" cy="720000"/>
          </a:xfrm>
          <a:prstGeom prst="rightBrace">
            <a:avLst/>
          </a:prstGeom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662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27" grpId="0"/>
      <p:bldP spid="32" grpId="0"/>
      <p:bldP spid="4" grpId="0"/>
      <p:bldP spid="35" grpId="0"/>
      <p:bldP spid="36" grpId="0"/>
      <p:bldP spid="2" grpId="0"/>
      <p:bldP spid="30" grpId="0"/>
      <p:bldP spid="44" grpId="0"/>
      <p:bldP spid="47" grpId="0"/>
      <p:bldP spid="48" grpId="0"/>
      <p:bldP spid="49" grpId="0"/>
      <p:bldP spid="50" grpId="0"/>
      <p:bldP spid="10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1" grpId="0"/>
      <p:bldP spid="11" grpId="0" animBg="1"/>
      <p:bldP spid="62" grpId="0" animBg="1"/>
      <p:bldP spid="6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66847" y="945695"/>
                <a:ext cx="8054794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=3−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e 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acc>
                      <m:accPr>
                        <m:chr m:val="̅"/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</m:t>
                    </m:r>
                    <m:d>
                      <m:d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acc>
                          <m:accPr>
                            <m:chr m:val="̅"/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</m:acc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Determina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54794" cy="872034"/>
              </a:xfrm>
              <a:prstGeom prst="rect">
                <a:avLst/>
              </a:prstGeom>
              <a:blipFill rotWithShape="0">
                <a:blip r:embed="rId3"/>
                <a:stretch>
                  <a:fillRect l="-605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2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66847" y="1785380"/>
            <a:ext cx="805479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66847" y="2287756"/>
                <a:ext cx="24660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𝑤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acc>
                        <m:accPr>
                          <m:chr m:val="̅"/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+3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acc>
                            <m:accPr>
                              <m:chr m:val="̅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acc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2287756"/>
                <a:ext cx="246606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907618" y="2723471"/>
                <a:ext cx="4437561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acc>
                        <m:accPr>
                          <m:chr m:val="̅"/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3−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pt-PT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+3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3−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d>
                          <m:acc>
                            <m:accPr>
                              <m:chr m:val="̅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d>
                                <m:dPr>
                                  <m:ctrlPr>
                                    <a:rPr lang="pt-PT" i="1" dirty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3−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acc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3−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18" y="2723471"/>
                <a:ext cx="4437561" cy="5068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907617" y="3296724"/>
                <a:ext cx="4277518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3+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</m:d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+3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3−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d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3+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3−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17" y="3296724"/>
                <a:ext cx="4277518" cy="40498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907617" y="3768090"/>
                <a:ext cx="32340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  <m:sSup>
                        <m:sSup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p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+3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PT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3+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17" y="3768090"/>
                <a:ext cx="3234027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907618" y="4203805"/>
                <a:ext cx="25725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−2+3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6+1+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18" y="4203805"/>
                <a:ext cx="257256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907617" y="4639520"/>
                <a:ext cx="21052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−2+21+3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17" y="4639520"/>
                <a:ext cx="2105256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910809" y="5075237"/>
                <a:ext cx="12162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19+9</m:t>
                      </m:r>
                      <m:r>
                        <a:rPr lang="pt-PT" b="0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809" y="5075237"/>
                <a:ext cx="1216295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307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5" grpId="0"/>
      <p:bldP spid="2" grpId="0"/>
      <p:bldP spid="27" grpId="0"/>
      <p:bldP spid="28" grpId="0"/>
      <p:bldP spid="30" grpId="0"/>
      <p:bldP spid="32" grpId="0"/>
      <p:bldP spid="33" grpId="0"/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66847" y="945695"/>
                <a:ext cx="8054794" cy="1365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um número complexo não nulo tal que: </a:t>
                </a:r>
              </a:p>
              <a:p>
                <a:pPr algn="ctr"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+2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+3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acc>
                        </m:e>
                      </m:acc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=−6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Mostra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um número imaginário puro.</a:t>
                </a: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54794" cy="1365374"/>
              </a:xfrm>
              <a:prstGeom prst="rect">
                <a:avLst/>
              </a:prstGeom>
              <a:blipFill rotWithShape="0">
                <a:blip r:embed="rId3"/>
                <a:stretch>
                  <a:fillRect l="-605" b="-267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3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66847" y="2229131"/>
            <a:ext cx="805479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66847" y="2632845"/>
                <a:ext cx="2813336" cy="534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+2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+3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acc>
                        </m:e>
                      </m:acc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2632845"/>
                <a:ext cx="2813336" cy="5343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3012479" y="2723297"/>
                <a:ext cx="2849113" cy="38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acc>
                        <m:accPr>
                          <m:chr m:val="̅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+2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d>
                        </m:e>
                      </m:acc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acc>
                        </m:e>
                      </m:acc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479" y="2723297"/>
                <a:ext cx="2849113" cy="38702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3012479" y="3219484"/>
                <a:ext cx="3589701" cy="38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acc>
                        <m:accPr>
                          <m:chr m:val="̅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acc>
                        <m:accPr>
                          <m:chr m:val="̅"/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+2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d>
                        </m:e>
                      </m:acc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acc>
                        <m:accPr>
                          <m:chr m:val="̅"/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acc>
                        </m:e>
                      </m:acc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479" y="3219484"/>
                <a:ext cx="3589701" cy="3870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3012479" y="3715671"/>
                <a:ext cx="4024948" cy="369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acc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acc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−3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</m:d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479" y="3715671"/>
                <a:ext cx="4024948" cy="36990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3012479" y="4194738"/>
                <a:ext cx="32859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acc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𝑧𝑖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479" y="4194738"/>
                <a:ext cx="328596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3012479" y="4673228"/>
                <a:ext cx="29384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acc>
                        <m:accPr>
                          <m:chr m:val="̅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+6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𝑧𝑖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479" y="4673228"/>
                <a:ext cx="2938497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3012479" y="5151718"/>
                <a:ext cx="27456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acc>
                        <m:accPr>
                          <m:chr m:val="̅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−3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𝑧𝑖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−6=−6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479" y="5151718"/>
                <a:ext cx="2745623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3012479" y="5630206"/>
                <a:ext cx="21548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acc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479" y="5630206"/>
                <a:ext cx="2154821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4994469" y="5630206"/>
                <a:ext cx="15808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acc>
                        <m:accPr>
                          <m:chr m:val="̅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469" y="5630206"/>
                <a:ext cx="1580817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6383100" y="5630206"/>
                <a:ext cx="1349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acc>
                        <m:accPr>
                          <m:chr m:val="̅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100" y="5630206"/>
                <a:ext cx="1349985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6265478" y="6094713"/>
                <a:ext cx="1782109" cy="584775"/>
              </a:xfrm>
              <a:prstGeom prst="rect">
                <a:avLst/>
              </a:prstGeom>
              <a:ln>
                <a:solidFill>
                  <a:srgbClr val="F47929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160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sz="1600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é um número </a:t>
                </a:r>
                <a:r>
                  <a:rPr lang="pt-PT" sz="1600" b="1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imaginário puro</a:t>
                </a:r>
                <a:endParaRPr lang="pt-PT" sz="16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478" y="6094713"/>
                <a:ext cx="1782109" cy="584775"/>
              </a:xfrm>
              <a:prstGeom prst="rect">
                <a:avLst/>
              </a:prstGeom>
              <a:blipFill rotWithShape="0">
                <a:blip r:embed="rId14"/>
                <a:stretch>
                  <a:fillRect t="-2041" b="-10204"/>
                </a:stretch>
              </a:blipFill>
              <a:ln>
                <a:solidFill>
                  <a:srgbClr val="F47929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haveta à direita 24"/>
          <p:cNvSpPr/>
          <p:nvPr/>
        </p:nvSpPr>
        <p:spPr>
          <a:xfrm rot="5400000">
            <a:off x="7084533" y="5479404"/>
            <a:ext cx="144000" cy="935898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642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5" grpId="0"/>
      <p:bldP spid="2" grpId="0"/>
      <p:bldP spid="27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2352" y="115332"/>
                <a:ext cx="84716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Propriedades das operações </a:t>
                </a:r>
                <a14:m>
                  <m:oMath xmlns:m="http://schemas.openxmlformats.org/officeDocument/2006/math">
                    <m:r>
                      <a:rPr lang="pt-PT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pt-PT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sz="2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pt-PT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pt-PT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pt-PT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15332"/>
                <a:ext cx="8471648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295" t="-5814" b="-2674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6"/>
              <p:cNvSpPr/>
              <p:nvPr/>
            </p:nvSpPr>
            <p:spPr>
              <a:xfrm>
                <a:off x="666847" y="919086"/>
                <a:ext cx="8054794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As operações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definidas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em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verificam as propriedades –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comutatividade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associatividade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existência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elemento neutro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distributividade da multiplicação </a:t>
                </a: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relativamente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à adição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–, já que, na própria definição, estão presentes as operações de adição e multiplicação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que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gozam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destas mesmas propriedades. </a:t>
                </a:r>
              </a:p>
            </p:txBody>
          </p:sp>
        </mc:Choice>
        <mc:Fallback xmlns="">
          <p:sp>
            <p:nvSpPr>
              <p:cNvPr id="5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19086"/>
                <a:ext cx="8054794" cy="2169825"/>
              </a:xfrm>
              <a:prstGeom prst="rect">
                <a:avLst/>
              </a:prstGeom>
              <a:blipFill rotWithShape="0">
                <a:blip r:embed="rId4"/>
                <a:stretch>
                  <a:fillRect l="-605" b="-140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693106"/>
              </p:ext>
            </p:extLst>
          </p:nvPr>
        </p:nvGraphicFramePr>
        <p:xfrm>
          <a:off x="672352" y="3458893"/>
          <a:ext cx="7785850" cy="3333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190"/>
                <a:gridCol w="2837330"/>
                <a:gridCol w="283733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Propriedades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AA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Operação aditiva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AA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Operação multiplicativa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AAB0"/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Comutatividade</a:t>
                      </a:r>
                      <a:endParaRPr lang="pt-PT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AA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5408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Associatividade</a:t>
                      </a:r>
                      <a:endParaRPr lang="pt-PT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AA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5408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Existência de elemento neutro </a:t>
                      </a:r>
                      <a:endParaRPr lang="pt-PT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AA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5408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Distributividade da multiplicação em relação à adição</a:t>
                      </a:r>
                      <a:endParaRPr lang="pt-PT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AAB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831872" y="4058653"/>
                <a:ext cx="27207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6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pt-PT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</m:d>
                      <m:r>
                        <a:rPr lang="pt-PT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</m:d>
                      <m:r>
                        <a:rPr lang="pt-PT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pt-PT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872" y="4058653"/>
                <a:ext cx="2720745" cy="246221"/>
              </a:xfrm>
              <a:prstGeom prst="rect">
                <a:avLst/>
              </a:prstGeom>
              <a:blipFill rotWithShape="0"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5671931" y="4058652"/>
                <a:ext cx="27207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6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pt-PT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</m:d>
                      <m:r>
                        <a:rPr lang="pt-PT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</m:d>
                      <m:r>
                        <a:rPr lang="pt-P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pt-PT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931" y="4058652"/>
                <a:ext cx="2720745" cy="246221"/>
              </a:xfrm>
              <a:prstGeom prst="rect">
                <a:avLst/>
              </a:prstGeom>
              <a:blipFill rotWithShape="0"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3035485" y="4580726"/>
                <a:ext cx="231351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PT" sz="16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pt-PT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pt-PT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r>
                                <a:rPr lang="pt-PT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pt-PT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</m:d>
                        </m:e>
                      </m:d>
                      <m:r>
                        <a:rPr lang="pt-PT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</m:d>
                      <m:r>
                        <a:rPr lang="pt-PT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pt-PT" sz="1600" b="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pt-PT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r>
                                <a:rPr lang="pt-PT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pt-PT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  <m:r>
                                <a:rPr lang="pt-PT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pt-PT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t-PT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485" y="4580726"/>
                <a:ext cx="2313517" cy="492443"/>
              </a:xfrm>
              <a:prstGeom prst="rect">
                <a:avLst/>
              </a:prstGeom>
              <a:blipFill rotWithShape="0">
                <a:blip r:embed="rId7"/>
                <a:stretch>
                  <a:fillRect l="-528" r="-528" b="-1728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5875544" y="4577936"/>
                <a:ext cx="231351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PT" sz="16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pt-PT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pt-PT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pt-PT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r>
                                <a:rPr lang="pt-PT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pt-PT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</m:d>
                        </m:e>
                      </m:d>
                      <m:r>
                        <a:rPr lang="pt-P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</m:d>
                      <m:r>
                        <a:rPr lang="pt-PT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pt-PT" sz="1600" b="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pt-P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r>
                                <a:rPr lang="pt-PT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pt-PT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pt-PT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  <m:r>
                                <a:rPr lang="pt-PT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pt-PT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t-PT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544" y="4577936"/>
                <a:ext cx="2313517" cy="492443"/>
              </a:xfrm>
              <a:prstGeom prst="rect">
                <a:avLst/>
              </a:prstGeom>
              <a:blipFill rotWithShape="0">
                <a:blip r:embed="rId8"/>
                <a:stretch>
                  <a:fillRect r="-264" b="-1604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763378" y="5295545"/>
                <a:ext cx="290855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6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pt-PT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d>
                      <m:r>
                        <a:rPr lang="pt-PT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d>
                      <m:r>
                        <a:rPr lang="pt-PT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pt-PT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pt-PT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sz="16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pt-PT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378" y="5295545"/>
                <a:ext cx="2908553" cy="492443"/>
              </a:xfrm>
              <a:prstGeom prst="rect">
                <a:avLst/>
              </a:prstGeom>
              <a:blipFill rotWithShape="0">
                <a:blip r:embed="rId9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5603699" y="5295544"/>
                <a:ext cx="290855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6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pt-PT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d>
                      <m:r>
                        <a:rPr lang="pt-PT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d>
                      <m:r>
                        <a:rPr lang="pt-P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pt-PT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pt-PT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sz="16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pt-PT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699" y="5295544"/>
                <a:ext cx="2908553" cy="492443"/>
              </a:xfrm>
              <a:prstGeom prst="rect">
                <a:avLst/>
              </a:prstGeom>
              <a:blipFill rotWithShape="0">
                <a:blip r:embed="rId10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3133535" y="6023810"/>
                <a:ext cx="499854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6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pt-PT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r>
                                <a:rPr lang="pt-PT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pt-PT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  <m:r>
                                <a:rPr lang="pt-PT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pt-PT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pt-PT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pt-PT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</m:d>
                      <m:r>
                        <a:rPr lang="pt-P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pt-PT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sz="1600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  <m:r>
                            <a:rPr lang="pt-P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pt-PT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535" y="6023810"/>
                <a:ext cx="4998548" cy="246221"/>
              </a:xfrm>
              <a:prstGeom prst="rect">
                <a:avLst/>
              </a:prstGeom>
              <a:blipFill rotWithShape="0">
                <a:blip r:embed="rId11"/>
                <a:stretch>
                  <a:fillRect b="-3414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3133535" y="6410313"/>
                <a:ext cx="499854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r>
                                <a:rPr lang="pt-PT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pt-PT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  <m:r>
                                <a:rPr lang="pt-PT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pt-PT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pt-PT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pt-PT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</m:d>
                      <m:r>
                        <a:rPr lang="pt-PT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pt-P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pt-PT" sz="1600" i="1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</m:d>
                      <m:r>
                        <a:rPr lang="pt-PT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pt-PT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535" y="6410313"/>
                <a:ext cx="4998548" cy="246221"/>
              </a:xfrm>
              <a:prstGeom prst="rect">
                <a:avLst/>
              </a:prstGeom>
              <a:blipFill rotWithShape="0">
                <a:blip r:embed="rId12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6"/>
              <p:cNvSpPr/>
              <p:nvPr/>
            </p:nvSpPr>
            <p:spPr>
              <a:xfrm>
                <a:off x="672351" y="2942172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  <m:r>
                      <a:rPr lang="pt-PT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</m:d>
                    <m:r>
                      <a:rPr lang="pt-PT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2942172"/>
                <a:ext cx="8049289" cy="507831"/>
              </a:xfrm>
              <a:prstGeom prst="rect">
                <a:avLst/>
              </a:prstGeom>
              <a:blipFill rotWithShape="0">
                <a:blip r:embed="rId13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54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66847" y="945695"/>
                <a:ext cx="8054794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Já sabes que o “valor absoluto” ou “módulo” de um número real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a medida da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distância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à origem do ponto que o representa na reta numérica e que se representa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54794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605" r="-1059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/>
          <p:cNvSpPr/>
          <p:nvPr/>
        </p:nvSpPr>
        <p:spPr>
          <a:xfrm>
            <a:off x="677732" y="5521414"/>
            <a:ext cx="805479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Vejamos agora este conceito estendido a um número complexo. 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Módulo de um número complexo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685082" y="2998682"/>
                <a:ext cx="8277557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</a:rPr>
                  <a:t>A </a:t>
                </a:r>
                <a:r>
                  <a:rPr lang="pt-PT" dirty="0">
                    <a:latin typeface="Arial" panose="020B0604020202020204" pitchFamily="34" charset="0"/>
                  </a:rPr>
                  <a:t>distância dos pontos de abcissa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</a:rPr>
                      <m:t>–3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</a:rPr>
                  <a:t>à origem é a mesma. Diz-se, então,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</a:rPr>
                      <m:t>–3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</a:rPr>
                  <a:t>têm o mesmo valor absoluto. </a:t>
                </a: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82" y="2998682"/>
                <a:ext cx="8277557" cy="872034"/>
              </a:xfrm>
              <a:prstGeom prst="rect">
                <a:avLst/>
              </a:prstGeom>
              <a:blipFill rotWithShape="0">
                <a:blip r:embed="rId4"/>
                <a:stretch>
                  <a:fillRect l="-589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/>
          <p:cNvSpPr/>
          <p:nvPr/>
        </p:nvSpPr>
        <p:spPr>
          <a:xfrm>
            <a:off x="677732" y="2580490"/>
            <a:ext cx="827989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662508" y="2189927"/>
            <a:ext cx="827989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 valor absoluto é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uma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distância, então é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sempre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um valor não negativo. </a:t>
            </a: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2202" y="3838346"/>
            <a:ext cx="3790950" cy="1171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3848382" y="5049981"/>
                <a:ext cx="756809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382" y="5049981"/>
                <a:ext cx="756809" cy="4154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5030163" y="5049981"/>
                <a:ext cx="929934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163" y="5049981"/>
                <a:ext cx="929934" cy="4154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tângulo 29"/>
          <p:cNvSpPr/>
          <p:nvPr/>
        </p:nvSpPr>
        <p:spPr>
          <a:xfrm>
            <a:off x="4661224" y="509891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Arial" panose="020B0604020202020204" pitchFamily="34" charset="0"/>
              </a:rPr>
              <a:t>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3344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  <p:bldP spid="21" grpId="0"/>
      <p:bldP spid="22" grpId="0"/>
      <p:bldP spid="25" grpId="0"/>
      <p:bldP spid="28" grpId="0"/>
      <p:bldP spid="29" grpId="0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Módulo de um número complexo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tângulo arredondado 31"/>
          <p:cNvSpPr/>
          <p:nvPr/>
        </p:nvSpPr>
        <p:spPr>
          <a:xfrm>
            <a:off x="526038" y="945694"/>
            <a:ext cx="8190098" cy="1703031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6"/>
              <p:cNvSpPr/>
              <p:nvPr/>
            </p:nvSpPr>
            <p:spPr>
              <a:xfrm>
                <a:off x="657003" y="945695"/>
                <a:ext cx="8043783" cy="1703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Definição: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 um número complexo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designa-se por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módulo de </a:t>
                </a:r>
                <a14:m>
                  <m:oMath xmlns:m="http://schemas.openxmlformats.org/officeDocument/2006/math"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a medida da distância, no plano complexo, entre a origem e o ponto afixo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representa-se por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3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1703030"/>
              </a:xfrm>
              <a:prstGeom prst="rect">
                <a:avLst/>
              </a:prstGeom>
              <a:blipFill rotWithShape="0">
                <a:blip r:embed="rId3"/>
                <a:stretch>
                  <a:fillRect l="-682" b="-464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1696" y="2783540"/>
            <a:ext cx="2960609" cy="22510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3953435" y="3133738"/>
                <a:ext cx="1824538" cy="369332"/>
              </a:xfrm>
              <a:prstGeom prst="rect">
                <a:avLst/>
              </a:prstGeom>
              <a:ln>
                <a:solidFill>
                  <a:srgbClr val="F47929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buClr>
                    <a:srgbClr val="05AAB0"/>
                  </a:buClr>
                </a:pP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é o </a:t>
                </a:r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afixo de </a:t>
                </a:r>
                <a14:m>
                  <m:oMath xmlns:m="http://schemas.openxmlformats.org/officeDocument/2006/math"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435" y="3133738"/>
                <a:ext cx="1824538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6349" b="-22222"/>
                </a:stretch>
              </a:blipFill>
              <a:ln>
                <a:solidFill>
                  <a:srgbClr val="F47929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exão em ângulos retos 34"/>
          <p:cNvCxnSpPr/>
          <p:nvPr/>
        </p:nvCxnSpPr>
        <p:spPr>
          <a:xfrm rot="16200000" flipV="1">
            <a:off x="4235824" y="3603811"/>
            <a:ext cx="457200" cy="268941"/>
          </a:xfrm>
          <a:prstGeom prst="bentConnector3">
            <a:avLst/>
          </a:prstGeom>
          <a:ln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3909410" y="4258688"/>
                <a:ext cx="5012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410" y="4258688"/>
                <a:ext cx="50122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6"/>
              <p:cNvSpPr/>
              <p:nvPr/>
            </p:nvSpPr>
            <p:spPr>
              <a:xfrm>
                <a:off x="526038" y="4919825"/>
                <a:ext cx="8043783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Exemplos:</a:t>
                </a:r>
                <a:endParaRPr lang="pt-PT" b="1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Tem-se que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−7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pois a distância do afixo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−7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à origem é igual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Por sua vez, tem-se que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pois a distância do afixo de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à origem é igual a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38" y="4919825"/>
                <a:ext cx="8043783" cy="1754326"/>
              </a:xfrm>
              <a:prstGeom prst="rect">
                <a:avLst/>
              </a:prstGeom>
              <a:blipFill rotWithShape="0">
                <a:blip r:embed="rId7"/>
                <a:stretch>
                  <a:fillRect l="-606" r="-455" b="-17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537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 animBg="1"/>
      <p:bldP spid="12" grpId="0"/>
      <p:bldP spid="3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Retângulo arredondado 32"/>
          <p:cNvSpPr/>
          <p:nvPr/>
        </p:nvSpPr>
        <p:spPr>
          <a:xfrm>
            <a:off x="526038" y="945694"/>
            <a:ext cx="8190098" cy="1413079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57003" y="945695"/>
                <a:ext cx="8043783" cy="1456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Propriedade 1: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Dado um número complexo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tem-se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que: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1456361"/>
              </a:xfrm>
              <a:prstGeom prst="rect">
                <a:avLst/>
              </a:prstGeom>
              <a:blipFill rotWithShape="0">
                <a:blip r:embed="rId3"/>
                <a:stretch>
                  <a:fillRect l="-6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tângulo 26"/>
          <p:cNvSpPr/>
          <p:nvPr/>
        </p:nvSpPr>
        <p:spPr>
          <a:xfrm>
            <a:off x="668252" y="2330725"/>
            <a:ext cx="800734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57313" y="2756545"/>
                <a:ext cx="802843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 afixo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13" y="2756545"/>
                <a:ext cx="8028434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683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Módulo de um número complexo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664677" y="3156419"/>
                <a:ext cx="8028434" cy="1841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Sendo o módulo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a medida da distância, no plano complexo, entre a origem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(0,0)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o ponto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pela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fórmula da distância entre dois pontos do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plano, tem-se que:</a:t>
                </a:r>
              </a:p>
              <a:p>
                <a:pPr marL="20574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−0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−0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77" y="3156419"/>
                <a:ext cx="8028434" cy="1841979"/>
              </a:xfrm>
              <a:prstGeom prst="rect">
                <a:avLst/>
              </a:prstGeom>
              <a:blipFill rotWithShape="0">
                <a:blip r:embed="rId5"/>
                <a:stretch>
                  <a:fillRect l="-60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5402637" y="4483186"/>
                <a:ext cx="1402885" cy="435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637" y="4483186"/>
                <a:ext cx="1402885" cy="43544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6"/>
              <p:cNvSpPr/>
              <p:nvPr/>
            </p:nvSpPr>
            <p:spPr>
              <a:xfrm>
                <a:off x="526038" y="5054295"/>
                <a:ext cx="804378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Exemplos:</a:t>
                </a:r>
                <a:endParaRPr lang="pt-PT" b="1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/>
                </a:pPr>
                <a:r>
                  <a:rPr lang="pt-PT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2−3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d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38" y="5054295"/>
                <a:ext cx="8043783" cy="923330"/>
              </a:xfrm>
              <a:prstGeom prst="rect">
                <a:avLst/>
              </a:prstGeom>
              <a:blipFill rotWithShape="0">
                <a:blip r:embed="rId7"/>
                <a:stretch>
                  <a:fillRect l="-606" b="-197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1680070" y="5513995"/>
                <a:ext cx="1757854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070" y="5513995"/>
                <a:ext cx="1757854" cy="42774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3293710" y="5534737"/>
                <a:ext cx="1158587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</m:t>
                          </m:r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710" y="5534737"/>
                <a:ext cx="1158587" cy="40197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4270154" y="5539671"/>
                <a:ext cx="882870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13</m:t>
                          </m:r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154" y="5539671"/>
                <a:ext cx="882870" cy="40197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2036931" y="5936707"/>
                <a:ext cx="2118593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pt-PT" b="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7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931" y="5936707"/>
                <a:ext cx="2118593" cy="65601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526038" y="6013010"/>
                <a:ext cx="1679049" cy="531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2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−3+</m:t>
                        </m:r>
                        <m:rad>
                          <m:radPr>
                            <m:degHide m:val="on"/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e>
                        </m:rad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38" y="6013010"/>
                <a:ext cx="1679049" cy="531428"/>
              </a:xfrm>
              <a:prstGeom prst="rect">
                <a:avLst/>
              </a:prstGeom>
              <a:blipFill rotWithShape="0">
                <a:blip r:embed="rId12"/>
                <a:stretch>
                  <a:fillRect l="-2174" b="-909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4053350" y="6115574"/>
                <a:ext cx="1158587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+7</m:t>
                          </m:r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350" y="6115574"/>
                <a:ext cx="1158587" cy="40197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5088769" y="6111295"/>
                <a:ext cx="882870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769" y="6111295"/>
                <a:ext cx="882870" cy="40197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5790158" y="6133910"/>
                <a:ext cx="6030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158" y="6133910"/>
                <a:ext cx="603049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909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27" grpId="0"/>
      <p:bldP spid="32" grpId="0"/>
      <p:bldP spid="16" grpId="0" build="p"/>
      <p:bldP spid="2" grpId="0"/>
      <p:bldP spid="18" grpId="0" uiExpand="1" build="p"/>
      <p:bldP spid="19" grpId="0"/>
      <p:bldP spid="20" grpId="0"/>
      <p:bldP spid="21" grpId="0"/>
      <p:bldP spid="22" grpId="0"/>
      <p:bldP spid="3" grpId="0"/>
      <p:bldP spid="24" grpId="0"/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Retângulo arredondado 32"/>
          <p:cNvSpPr/>
          <p:nvPr/>
        </p:nvSpPr>
        <p:spPr>
          <a:xfrm>
            <a:off x="526038" y="945694"/>
            <a:ext cx="8190098" cy="1338829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57003" y="945695"/>
                <a:ext cx="8043783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Propriedade 2: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Dado um número complexo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tem-se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que: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6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tângulo 26"/>
          <p:cNvSpPr/>
          <p:nvPr/>
        </p:nvSpPr>
        <p:spPr>
          <a:xfrm>
            <a:off x="668252" y="2317278"/>
            <a:ext cx="800734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57313" y="2729651"/>
                <a:ext cx="802843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13" y="2729651"/>
                <a:ext cx="8028434" cy="456535"/>
              </a:xfrm>
              <a:prstGeom prst="rect">
                <a:avLst/>
              </a:prstGeom>
              <a:blipFill rotWithShape="0">
                <a:blip r:embed="rId4"/>
                <a:stretch>
                  <a:fillRect l="-683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Módulo de um número complexo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664677" y="3156419"/>
                <a:ext cx="802843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77" y="3156419"/>
                <a:ext cx="8028434" cy="5078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2908138" y="3177514"/>
                <a:ext cx="1898212" cy="435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138" y="3177514"/>
                <a:ext cx="1898212" cy="43544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399911" y="3151166"/>
                <a:ext cx="1743106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𝑏𝑖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911" y="3151166"/>
                <a:ext cx="1743106" cy="5078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4587836" y="3247868"/>
                <a:ext cx="17267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36" y="3247868"/>
                <a:ext cx="1726755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6116459" y="3243589"/>
                <a:ext cx="22103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   ∧  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459" y="3243589"/>
                <a:ext cx="2210349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1399911" y="3612409"/>
                <a:ext cx="157541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911" y="3612409"/>
                <a:ext cx="1575418" cy="5078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05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27" grpId="0"/>
      <p:bldP spid="32" grpId="0"/>
      <p:bldP spid="16" grpId="0" build="p"/>
      <p:bldP spid="2" grpId="0"/>
      <p:bldP spid="4" grpId="0"/>
      <p:bldP spid="23" grpId="0"/>
      <p:bldP spid="28" grpId="0"/>
      <p:bldP spid="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Retângulo arredondado 32"/>
          <p:cNvSpPr/>
          <p:nvPr/>
        </p:nvSpPr>
        <p:spPr>
          <a:xfrm>
            <a:off x="526038" y="945694"/>
            <a:ext cx="8190098" cy="1755225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57003" y="945695"/>
                <a:ext cx="8043783" cy="17552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Propriedade 3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(distância entre dois pontos)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Dados dois pontos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afixos dos números complexos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respetivamente, tem-se que: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1755224"/>
              </a:xfrm>
              <a:prstGeom prst="rect">
                <a:avLst/>
              </a:prstGeom>
              <a:blipFill rotWithShape="0">
                <a:blip r:embed="rId3"/>
                <a:stretch>
                  <a:fillRect l="-6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Módulo de um número complexo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675223" y="2699998"/>
            <a:ext cx="800734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657313" y="3156533"/>
                <a:ext cx="802843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e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os respetivos afixos.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13" y="3156533"/>
                <a:ext cx="8028434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683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72352" y="4068873"/>
                <a:ext cx="777585" cy="369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068873"/>
                <a:ext cx="777585" cy="369909"/>
              </a:xfrm>
              <a:prstGeom prst="rect">
                <a:avLst/>
              </a:prstGeom>
              <a:blipFill rotWithShape="0">
                <a:blip r:embed="rId5"/>
                <a:stretch>
                  <a:fillRect l="-4688" t="-1639" b="-1967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1316394" y="4011036"/>
                <a:ext cx="2591735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394" y="4011036"/>
                <a:ext cx="2591735" cy="42774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672352" y="4612191"/>
                <a:ext cx="13174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612191"/>
                <a:ext cx="1317477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778" t="-5000" b="-20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1876516" y="4612191"/>
                <a:ext cx="23067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𝑑𝑖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𝑏𝑖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516" y="4612191"/>
                <a:ext cx="2306785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1876515" y="4992117"/>
                <a:ext cx="21151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𝑑𝑖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𝑏𝑖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515" y="4992117"/>
                <a:ext cx="211519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1876516" y="5372598"/>
                <a:ext cx="22381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516" y="5372598"/>
                <a:ext cx="2238113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1876515" y="5752524"/>
                <a:ext cx="2591735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515" y="5752524"/>
                <a:ext cx="2591735" cy="42774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1876516" y="6193012"/>
                <a:ext cx="2591735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516" y="6193012"/>
                <a:ext cx="2591735" cy="42774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haveta à direita 4"/>
          <p:cNvSpPr/>
          <p:nvPr/>
        </p:nvSpPr>
        <p:spPr>
          <a:xfrm>
            <a:off x="4446276" y="4011036"/>
            <a:ext cx="179513" cy="2609722"/>
          </a:xfrm>
          <a:prstGeom prst="rightBrace">
            <a:avLst/>
          </a:prstGeom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4931883" y="5122276"/>
                <a:ext cx="1687577" cy="369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PT" i="1" smtClean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pt-PT" i="1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883" y="5122276"/>
                <a:ext cx="1687577" cy="36990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 arredondado 7"/>
          <p:cNvSpPr/>
          <p:nvPr/>
        </p:nvSpPr>
        <p:spPr>
          <a:xfrm>
            <a:off x="4760579" y="4984017"/>
            <a:ext cx="2030186" cy="646428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691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/>
      <p:bldP spid="17" grpId="0"/>
      <p:bldP spid="18" grpId="0"/>
      <p:bldP spid="19" grpId="0"/>
      <p:bldP spid="20" grpId="0"/>
      <p:bldP spid="3" grpId="0"/>
      <p:bldP spid="22" grpId="0"/>
      <p:bldP spid="24" grpId="0"/>
      <p:bldP spid="25" grpId="0"/>
      <p:bldP spid="26" grpId="0"/>
      <p:bldP spid="5" grpId="0" animBg="1"/>
      <p:bldP spid="7" grpId="0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Retângulo arredondado 32"/>
          <p:cNvSpPr/>
          <p:nvPr/>
        </p:nvSpPr>
        <p:spPr>
          <a:xfrm>
            <a:off x="526038" y="945694"/>
            <a:ext cx="8190098" cy="1306685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57003" y="945695"/>
                <a:ext cx="8043783" cy="1375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Propriedade 4:</a:t>
                </a:r>
                <a:endParaRPr lang="pt-PT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dois números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complexos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tem-se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que: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1375505"/>
              </a:xfrm>
              <a:prstGeom prst="rect">
                <a:avLst/>
              </a:prstGeom>
              <a:blipFill rotWithShape="0">
                <a:blip r:embed="rId3"/>
                <a:stretch>
                  <a:fillRect l="-6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Módulo de um número complexo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675223" y="2252379"/>
            <a:ext cx="800734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657313" y="2708914"/>
                <a:ext cx="802843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Sejam </a:t>
                </a: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 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Sabemos que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𝑎𝑐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𝑏𝑑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𝑎𝑑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𝑏𝑐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13" y="2708914"/>
                <a:ext cx="8028434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683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75223" y="3627884"/>
                <a:ext cx="9634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23" y="3627884"/>
                <a:ext cx="96340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430" t="-3279" b="-180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1502943" y="3569470"/>
                <a:ext cx="3084755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𝑎𝑐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𝑏𝑑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𝑎𝑑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943" y="3569470"/>
                <a:ext cx="3084755" cy="42774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tângulo 19"/>
              <p:cNvSpPr/>
              <p:nvPr/>
            </p:nvSpPr>
            <p:spPr>
              <a:xfrm>
                <a:off x="657003" y="5070795"/>
                <a:ext cx="10581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</m:d>
                  </m:oMath>
                </a14:m>
                <a:endParaRPr lang="pt-PT" dirty="0"/>
              </a:p>
            </p:txBody>
          </p:sp>
        </mc:Choice>
        <mc:Fallback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5070795"/>
                <a:ext cx="1058175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4046" t="-3333" b="-20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tângulo 24"/>
              <p:cNvSpPr/>
              <p:nvPr/>
            </p:nvSpPr>
            <p:spPr>
              <a:xfrm>
                <a:off x="1607571" y="5007004"/>
                <a:ext cx="2598660" cy="435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571" y="5007004"/>
                <a:ext cx="2598660" cy="4354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tângulo 25"/>
              <p:cNvSpPr/>
              <p:nvPr/>
            </p:nvSpPr>
            <p:spPr>
              <a:xfrm>
                <a:off x="1607571" y="5442444"/>
                <a:ext cx="2542684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571" y="5442444"/>
                <a:ext cx="2542684" cy="42774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tângulo 22"/>
              <p:cNvSpPr/>
              <p:nvPr/>
            </p:nvSpPr>
            <p:spPr>
              <a:xfrm>
                <a:off x="1500707" y="4023938"/>
                <a:ext cx="5390002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𝑎𝑏𝑐𝑑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𝑏𝑑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𝑎𝑑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+2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𝑎𝑏𝑐𝑑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707" y="4023938"/>
                <a:ext cx="5390002" cy="42774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xão reta 3"/>
          <p:cNvCxnSpPr/>
          <p:nvPr/>
        </p:nvCxnSpPr>
        <p:spPr>
          <a:xfrm flipV="1">
            <a:off x="2702859" y="4175395"/>
            <a:ext cx="739588" cy="1759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 reta 26"/>
          <p:cNvCxnSpPr/>
          <p:nvPr/>
        </p:nvCxnSpPr>
        <p:spPr>
          <a:xfrm flipV="1">
            <a:off x="5181600" y="4175394"/>
            <a:ext cx="739588" cy="1759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tângulo 27"/>
              <p:cNvSpPr/>
              <p:nvPr/>
            </p:nvSpPr>
            <p:spPr>
              <a:xfrm>
                <a:off x="1500707" y="4464426"/>
                <a:ext cx="3580019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𝑏𝑑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𝑎𝑑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707" y="4464426"/>
                <a:ext cx="3580019" cy="42774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tângulo 28"/>
              <p:cNvSpPr/>
              <p:nvPr/>
            </p:nvSpPr>
            <p:spPr>
              <a:xfrm>
                <a:off x="1607571" y="5884882"/>
                <a:ext cx="3379451" cy="435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571" y="5884882"/>
                <a:ext cx="3379451" cy="43544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tângulo 29"/>
              <p:cNvSpPr/>
              <p:nvPr/>
            </p:nvSpPr>
            <p:spPr>
              <a:xfrm>
                <a:off x="4814047" y="5884001"/>
                <a:ext cx="3580019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𝑏𝑑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𝑎𝑑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047" y="5884001"/>
                <a:ext cx="3580019" cy="42774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onexão em ângulos retos 30"/>
          <p:cNvCxnSpPr>
            <a:endCxn id="38" idx="1"/>
          </p:cNvCxnSpPr>
          <p:nvPr/>
        </p:nvCxnSpPr>
        <p:spPr>
          <a:xfrm>
            <a:off x="4951398" y="4684877"/>
            <a:ext cx="1747210" cy="160872"/>
          </a:xfrm>
          <a:prstGeom prst="bentConnector3">
            <a:avLst>
              <a:gd name="adj1" fmla="val 50000"/>
            </a:avLst>
          </a:prstGeom>
          <a:ln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em ângulos retos 31"/>
          <p:cNvCxnSpPr>
            <a:stCxn id="40" idx="0"/>
            <a:endCxn id="38" idx="2"/>
          </p:cNvCxnSpPr>
          <p:nvPr/>
        </p:nvCxnSpPr>
        <p:spPr>
          <a:xfrm rot="5400000" flipH="1" flipV="1">
            <a:off x="6792902" y="4989762"/>
            <a:ext cx="787719" cy="1003694"/>
          </a:xfrm>
          <a:prstGeom prst="bentConnector3">
            <a:avLst>
              <a:gd name="adj1" fmla="val 50000"/>
            </a:avLst>
          </a:prstGeom>
          <a:ln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arredondado 36"/>
          <p:cNvSpPr/>
          <p:nvPr/>
        </p:nvSpPr>
        <p:spPr>
          <a:xfrm>
            <a:off x="1783333" y="4462028"/>
            <a:ext cx="3203690" cy="445698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Retângulo arredondado 37"/>
          <p:cNvSpPr/>
          <p:nvPr/>
        </p:nvSpPr>
        <p:spPr>
          <a:xfrm>
            <a:off x="6698608" y="4593749"/>
            <a:ext cx="1980000" cy="504000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Retângulo arredondado 39"/>
          <p:cNvSpPr/>
          <p:nvPr/>
        </p:nvSpPr>
        <p:spPr>
          <a:xfrm>
            <a:off x="5083069" y="5885468"/>
            <a:ext cx="3203690" cy="445698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tângulo 12"/>
              <p:cNvSpPr/>
              <p:nvPr/>
            </p:nvSpPr>
            <p:spPr>
              <a:xfrm>
                <a:off x="6937101" y="4660144"/>
                <a:ext cx="16140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i="1" smtClean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</m:d>
                      <m:r>
                        <a:rPr lang="pt-PT" i="1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101" y="4660144"/>
                <a:ext cx="1614096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40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/>
      <p:bldP spid="17" grpId="0" build="p"/>
      <p:bldP spid="18" grpId="0"/>
      <p:bldP spid="19" grpId="0"/>
      <p:bldP spid="20" grpId="0"/>
      <p:bldP spid="25" grpId="0"/>
      <p:bldP spid="26" grpId="0"/>
      <p:bldP spid="23" grpId="0"/>
      <p:bldP spid="28" grpId="0"/>
      <p:bldP spid="29" grpId="0"/>
      <p:bldP spid="30" grpId="0"/>
      <p:bldP spid="37" grpId="0" animBg="1"/>
      <p:bldP spid="38" grpId="0" animBg="1"/>
      <p:bldP spid="40" grpId="0" animBg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Retângulo arredondado 32"/>
          <p:cNvSpPr/>
          <p:nvPr/>
        </p:nvSpPr>
        <p:spPr>
          <a:xfrm>
            <a:off x="526038" y="945694"/>
            <a:ext cx="8190098" cy="1306685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57003" y="945695"/>
                <a:ext cx="8043783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Propriedade 5:</a:t>
                </a:r>
                <a:endParaRPr lang="pt-PT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Dado um número complexo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tem-se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que: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6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Módulo de um número complexo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675223" y="2252379"/>
            <a:ext cx="800734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657313" y="2708914"/>
                <a:ext cx="802843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Então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𝑏𝑖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13" y="2708914"/>
                <a:ext cx="8028434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683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75223" y="3627884"/>
                <a:ext cx="31143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Por sua vez, tem-se que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</m:acc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23" y="3627884"/>
                <a:ext cx="311431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761" t="-819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3635692" y="3571783"/>
                <a:ext cx="1765355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692" y="3571783"/>
                <a:ext cx="1765355" cy="42774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5311591" y="3566485"/>
                <a:ext cx="1402885" cy="435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591" y="3566485"/>
                <a:ext cx="1402885" cy="43544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606548" y="3625999"/>
                <a:ext cx="748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548" y="3625999"/>
                <a:ext cx="748282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10000" r="-5691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86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/>
      <p:bldP spid="17" grpId="0" build="p"/>
      <p:bldP spid="18" grpId="0"/>
      <p:bldP spid="19" grpId="0"/>
      <p:bldP spid="25" grpId="0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Retângulo arredondado 32"/>
          <p:cNvSpPr/>
          <p:nvPr/>
        </p:nvSpPr>
        <p:spPr>
          <a:xfrm>
            <a:off x="526038" y="945694"/>
            <a:ext cx="8190098" cy="1419403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57003" y="945695"/>
                <a:ext cx="8043783" cy="13743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Propriedade 6:</a:t>
                </a:r>
                <a:endParaRPr lang="pt-PT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Dado um número complexo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tem-se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que: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1374351"/>
              </a:xfrm>
              <a:prstGeom prst="rect">
                <a:avLst/>
              </a:prstGeom>
              <a:blipFill rotWithShape="0">
                <a:blip r:embed="rId3"/>
                <a:stretch>
                  <a:fillRect l="-6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Módulo de um número complexo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675223" y="2365097"/>
            <a:ext cx="800734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657313" y="2803043"/>
                <a:ext cx="802843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Tem-se que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𝑏𝑖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13" y="2803043"/>
                <a:ext cx="8028434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683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75223" y="3722013"/>
                <a:ext cx="8380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23" y="3722013"/>
                <a:ext cx="83805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5109" t="-3333" b="-21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1386646" y="3596252"/>
                <a:ext cx="1736566" cy="5632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646" y="3596252"/>
                <a:ext cx="1736566" cy="56329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2938655" y="3729221"/>
                <a:ext cx="12314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655" y="3729221"/>
                <a:ext cx="1231427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1423497" y="4295189"/>
                <a:ext cx="21005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𝑏𝑖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497" y="4295189"/>
                <a:ext cx="2100575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675223" y="4293230"/>
                <a:ext cx="8594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23" y="4293230"/>
                <a:ext cx="859466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4965" t="-1639" b="-1967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3355513" y="4313885"/>
                <a:ext cx="14967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𝑏𝑖</m:t>
                              </m:r>
                            </m:e>
                          </m:d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513" y="4313885"/>
                <a:ext cx="1496756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3355513" y="4719480"/>
                <a:ext cx="14711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513" y="4719480"/>
                <a:ext cx="147110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3355513" y="5125075"/>
                <a:ext cx="1992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513" y="5125075"/>
                <a:ext cx="1992084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3355513" y="5530670"/>
                <a:ext cx="12314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513" y="5530670"/>
                <a:ext cx="1231427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exão em ângulos retos 21"/>
          <p:cNvCxnSpPr>
            <a:stCxn id="28" idx="3"/>
            <a:endCxn id="24" idx="1"/>
          </p:cNvCxnSpPr>
          <p:nvPr/>
        </p:nvCxnSpPr>
        <p:spPr>
          <a:xfrm>
            <a:off x="4051359" y="3919475"/>
            <a:ext cx="2363151" cy="450764"/>
          </a:xfrm>
          <a:prstGeom prst="bentConnector3">
            <a:avLst>
              <a:gd name="adj1" fmla="val 50000"/>
            </a:avLst>
          </a:prstGeom>
          <a:ln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arredondado 23"/>
          <p:cNvSpPr/>
          <p:nvPr/>
        </p:nvSpPr>
        <p:spPr>
          <a:xfrm>
            <a:off x="6414510" y="4118239"/>
            <a:ext cx="1980000" cy="504000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Retângulo arredondado 25"/>
          <p:cNvSpPr/>
          <p:nvPr/>
        </p:nvSpPr>
        <p:spPr>
          <a:xfrm>
            <a:off x="3637359" y="5490567"/>
            <a:ext cx="828000" cy="445698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6757121" y="4180698"/>
                <a:ext cx="12947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i="1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pt-PT" i="1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121" y="4180698"/>
                <a:ext cx="1294778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tângulo arredondado 27"/>
          <p:cNvSpPr/>
          <p:nvPr/>
        </p:nvSpPr>
        <p:spPr>
          <a:xfrm>
            <a:off x="3223359" y="3696626"/>
            <a:ext cx="828000" cy="445698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9" name="Conexão em ângulos retos 28"/>
          <p:cNvCxnSpPr/>
          <p:nvPr/>
        </p:nvCxnSpPr>
        <p:spPr>
          <a:xfrm flipV="1">
            <a:off x="4465359" y="4640935"/>
            <a:ext cx="3024000" cy="1080000"/>
          </a:xfrm>
          <a:prstGeom prst="bentConnector2">
            <a:avLst/>
          </a:prstGeom>
          <a:ln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0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/>
      <p:bldP spid="17" grpId="0" build="p"/>
      <p:bldP spid="18" grpId="0"/>
      <p:bldP spid="19" grpId="0"/>
      <p:bldP spid="25" grpId="0"/>
      <p:bldP spid="2" grpId="0"/>
      <p:bldP spid="13" grpId="0"/>
      <p:bldP spid="14" grpId="0"/>
      <p:bldP spid="16" grpId="0"/>
      <p:bldP spid="20" grpId="0"/>
      <p:bldP spid="21" grpId="0"/>
      <p:bldP spid="24" grpId="0" animBg="1"/>
      <p:bldP spid="26" grpId="0" animBg="1"/>
      <p:bldP spid="27" grpId="0"/>
      <p:bldP spid="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Retângulo arredondado 32"/>
          <p:cNvSpPr/>
          <p:nvPr/>
        </p:nvSpPr>
        <p:spPr>
          <a:xfrm>
            <a:off x="526038" y="945695"/>
            <a:ext cx="8190098" cy="1374352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57003" y="945695"/>
                <a:ext cx="8043783" cy="13743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Propriedade 7 </a:t>
                </a: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(desigualdade triangular)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pt-PT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Dados dois números complexos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tem-se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que: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</m:d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1374351"/>
              </a:xfrm>
              <a:prstGeom prst="rect">
                <a:avLst/>
              </a:prstGeom>
              <a:blipFill rotWithShape="0">
                <a:blip r:embed="rId3"/>
                <a:stretch>
                  <a:fillRect l="-6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Módulo de um número complexo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675223" y="2365097"/>
            <a:ext cx="800734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657313" y="2803043"/>
                <a:ext cx="802843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13" y="2803043"/>
                <a:ext cx="8028434" cy="456535"/>
              </a:xfrm>
              <a:prstGeom prst="rect">
                <a:avLst/>
              </a:prstGeom>
              <a:blipFill rotWithShape="0">
                <a:blip r:embed="rId4"/>
                <a:stretch>
                  <a:fillRect l="-683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75223" y="4179211"/>
                <a:ext cx="8594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23" y="4179211"/>
                <a:ext cx="85946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1231785" y="4117883"/>
                <a:ext cx="1402885" cy="435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785" y="4117883"/>
                <a:ext cx="1402885" cy="43544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2490207" y="4117883"/>
                <a:ext cx="887487" cy="437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207" y="4117883"/>
                <a:ext cx="887487" cy="43774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659873" y="5080125"/>
                <a:ext cx="804091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Provemos, agora, a desigualdade triangular.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6828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números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complexos.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73" y="5080125"/>
                <a:ext cx="8040913" cy="923330"/>
              </a:xfrm>
              <a:prstGeom prst="rect">
                <a:avLst/>
              </a:prstGeom>
              <a:blipFill rotWithShape="0">
                <a:blip r:embed="rId8"/>
                <a:stretch>
                  <a:fillRect l="-455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57003" y="3216042"/>
                <a:ext cx="800734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Comecemos por demonstrar que, dado um  número complexo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se tem que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𝑅𝑒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)≤|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3216042"/>
                <a:ext cx="8007341" cy="923330"/>
              </a:xfrm>
              <a:prstGeom prst="rect">
                <a:avLst/>
              </a:prstGeom>
              <a:blipFill rotWithShape="0">
                <a:blip r:embed="rId9"/>
                <a:stretch>
                  <a:fillRect l="-533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3255738" y="4184090"/>
                <a:ext cx="7547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738" y="4184090"/>
                <a:ext cx="75475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3821460" y="4189396"/>
                <a:ext cx="6086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460" y="4189396"/>
                <a:ext cx="608693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4249258" y="4188119"/>
                <a:ext cx="10497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𝑅𝑒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258" y="4188119"/>
                <a:ext cx="1049711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75222" y="4592589"/>
                <a:ext cx="800734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Concluímos que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𝑅𝑒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)≤|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22" y="4592589"/>
                <a:ext cx="8007341" cy="507831"/>
              </a:xfrm>
              <a:prstGeom prst="rect">
                <a:avLst/>
              </a:prstGeom>
              <a:blipFill rotWithShape="0">
                <a:blip r:embed="rId1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57002" y="5959919"/>
                <a:ext cx="316445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e>
                          </m:d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2" y="5959919"/>
                <a:ext cx="3164458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1775067" y="5963114"/>
                <a:ext cx="2046393" cy="38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e>
                          </m:d>
                        </m:e>
                      </m:ac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067" y="5963114"/>
                <a:ext cx="2046393" cy="38702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3603859" y="5976497"/>
                <a:ext cx="22515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acc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859" y="5976497"/>
                <a:ext cx="2251578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5623273" y="5976168"/>
                <a:ext cx="28836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acc>
                        <m:accPr>
                          <m:chr m:val="̅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acc>
                        <m:accPr>
                          <m:chr m:val="̅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𝑤</m:t>
                      </m:r>
                      <m:acc>
                        <m:accPr>
                          <m:chr m:val="̅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𝑤</m:t>
                      </m:r>
                      <m:acc>
                        <m:accPr>
                          <m:chr m:val="̅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273" y="5976168"/>
                <a:ext cx="2883675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1775067" y="6401789"/>
                <a:ext cx="28924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acc>
                        <m:accPr>
                          <m:chr m:val="̅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acc>
                        </m:e>
                      </m:acc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e>
                          </m:d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067" y="6401789"/>
                <a:ext cx="2892458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4510823" y="6401789"/>
                <a:ext cx="28075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𝑅𝑒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acc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e>
                          </m:d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823" y="6401789"/>
                <a:ext cx="2807500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054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/>
      <p:bldP spid="17" grpId="0" build="p"/>
      <p:bldP spid="18" grpId="0"/>
      <p:bldP spid="19" grpId="0"/>
      <p:bldP spid="25" grpId="0"/>
      <p:bldP spid="13" grpId="0" uiExpand="1" build="p"/>
      <p:bldP spid="3" grpId="0"/>
      <p:bldP spid="30" grpId="0"/>
      <p:bldP spid="31" grpId="0"/>
      <p:bldP spid="4" grpId="0"/>
      <p:bldP spid="32" grpId="0"/>
      <p:bldP spid="5" grpId="0"/>
      <p:bldP spid="7" grpId="0"/>
      <p:bldP spid="8" grpId="0"/>
      <p:bldP spid="36" grpId="0"/>
      <p:bldP spid="37" grpId="0"/>
      <p:bldP spid="3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Rectangle 6"/>
          <p:cNvSpPr/>
          <p:nvPr/>
        </p:nvSpPr>
        <p:spPr>
          <a:xfrm>
            <a:off x="658973" y="961607"/>
            <a:ext cx="802843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 </a:t>
            </a:r>
            <a:r>
              <a:rPr lang="pt-PT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</a:t>
            </a: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Módulo de um número complexo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57002" y="1447482"/>
                <a:ext cx="316445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e>
                          </m:d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2" y="1447482"/>
                <a:ext cx="316445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1865690" y="1454668"/>
                <a:ext cx="28075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𝑅𝑒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acc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e>
                          </m:d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690" y="1454668"/>
                <a:ext cx="280750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1865690" y="1903183"/>
                <a:ext cx="24956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  <m:d>
                        <m:dPr>
                          <m:begChr m:val="|"/>
                          <m:endChr m:val="|"/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acc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e>
                          </m:d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690" y="1903183"/>
                <a:ext cx="249562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4167735" y="1898869"/>
                <a:ext cx="25903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  <m:d>
                        <m:dPr>
                          <m:begChr m:val="|"/>
                          <m:endChr m:val="|"/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e>
                          </m:d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735" y="1898869"/>
                <a:ext cx="2590389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6575162" y="1904423"/>
                <a:ext cx="16344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𝑤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162" y="1904423"/>
                <a:ext cx="163442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657002" y="2183660"/>
                <a:ext cx="800734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Concluímos que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2" y="2183660"/>
                <a:ext cx="8007341" cy="507831"/>
              </a:xfrm>
              <a:prstGeom prst="rect">
                <a:avLst/>
              </a:prstGeom>
              <a:blipFill rotWithShape="0"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tângulo 27"/>
          <p:cNvSpPr/>
          <p:nvPr/>
        </p:nvSpPr>
        <p:spPr>
          <a:xfrm>
            <a:off x="657002" y="3200175"/>
            <a:ext cx="805913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 do produto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de dois números complexos é igual ao produto dos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módulos de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cada um deles; 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dois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números complexos conjugados têm o mesmo módulo; 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produto de um número complexo pelo seu conjugado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é igual ao quadrado do seu módulo; 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 da soma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de dois números complexos é inferior ou igual à soma dos módulos de cada um dos números complexos. 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672352" y="2692344"/>
            <a:ext cx="80437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Perante o que vimos, concluímos que: </a:t>
            </a:r>
          </a:p>
        </p:txBody>
      </p:sp>
    </p:spTree>
    <p:extLst>
      <p:ext uri="{BB962C8B-B14F-4D97-AF65-F5344CB8AC3E}">
        <p14:creationId xmlns:p14="http://schemas.microsoft.com/office/powerpoint/2010/main" val="98197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8" grpId="0"/>
      <p:bldP spid="23" grpId="0"/>
      <p:bldP spid="24" grpId="0"/>
      <p:bldP spid="26" grpId="0"/>
      <p:bldP spid="27" grpId="0"/>
      <p:bldP spid="28" grpId="0" build="p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Rectangle 6"/>
          <p:cNvSpPr/>
          <p:nvPr/>
        </p:nvSpPr>
        <p:spPr>
          <a:xfrm>
            <a:off x="666847" y="945695"/>
            <a:ext cx="805479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Comutatividade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16"/>
              <p:cNvSpPr txBox="1"/>
              <p:nvPr/>
            </p:nvSpPr>
            <p:spPr>
              <a:xfrm>
                <a:off x="672352" y="115332"/>
                <a:ext cx="84716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Propriedades das operações </a:t>
                </a:r>
                <a14:m>
                  <m:oMath xmlns:m="http://schemas.openxmlformats.org/officeDocument/2006/math">
                    <m:r>
                      <a:rPr lang="pt-PT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pt-PT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sz="2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pt-PT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em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pt-PT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pt-PT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15332"/>
                <a:ext cx="8471648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295" t="-5814" b="-2674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2" y="1371885"/>
                <a:ext cx="8162366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54038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PT" i="1" smtClean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  <m:r>
                      <a:rPr lang="pt-PT" i="1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</m:d>
                    <m:r>
                      <a:rPr lang="pt-PT" i="1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</m:d>
                    <m:r>
                      <a:rPr lang="pt-PT" i="1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pt-PT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371885"/>
                <a:ext cx="8162366" cy="456535"/>
              </a:xfrm>
              <a:prstGeom prst="rect">
                <a:avLst/>
              </a:prstGeom>
              <a:blipFill rotWithShape="0">
                <a:blip r:embed="rId4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66847" y="1839225"/>
                <a:ext cx="242597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38163"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839225"/>
                <a:ext cx="2425977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2642579" y="1847523"/>
                <a:ext cx="18218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579" y="1847523"/>
                <a:ext cx="1821845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4277773" y="1850318"/>
                <a:ext cx="18218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73" y="1850318"/>
                <a:ext cx="1821845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5910531" y="1845504"/>
                <a:ext cx="18242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531" y="1845504"/>
                <a:ext cx="1824281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666847" y="2198180"/>
                <a:ext cx="8162366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54038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PT" i="1" smtClean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  <m:r>
                      <a:rPr lang="pt-PT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d>
                      <m:d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</m:d>
                    <m:r>
                      <a:rPr lang="pt-PT" i="1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</m:d>
                    <m:r>
                      <a:rPr lang="pt-PT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d>
                      <m:d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pt-PT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2198180"/>
                <a:ext cx="8162366" cy="456535"/>
              </a:xfrm>
              <a:prstGeom prst="rect">
                <a:avLst/>
              </a:prstGeom>
              <a:blipFill rotWithShape="0">
                <a:blip r:embed="rId9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661342" y="2665520"/>
                <a:ext cx="242597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38163"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2" y="2665520"/>
                <a:ext cx="2425977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2642579" y="2665520"/>
                <a:ext cx="23178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𝑎𝑐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𝑏𝑑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𝑎𝑑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𝑏𝑐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579" y="2665520"/>
                <a:ext cx="2317879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4776145" y="2671280"/>
                <a:ext cx="23100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𝑑𝑏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𝑐𝑏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𝑑𝑎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145" y="2671280"/>
                <a:ext cx="2310056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6876962" y="2665520"/>
                <a:ext cx="18162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962" y="2665520"/>
                <a:ext cx="1816266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6"/>
          <p:cNvSpPr/>
          <p:nvPr/>
        </p:nvSpPr>
        <p:spPr>
          <a:xfrm>
            <a:off x="666847" y="3179435"/>
            <a:ext cx="805479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Associatividade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711675" y="3605625"/>
                <a:ext cx="8162366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54038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i="1" smtClean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</m:d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d>
                          <m:d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</m:d>
                      </m:e>
                    </m:d>
                    <m:r>
                      <a:rPr lang="pt-PT" i="1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</m:d>
                    <m:r>
                      <a:rPr lang="pt-PT" i="1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  <m:r>
                      <a:rPr lang="pt-PT" i="1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</m:d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d>
                          <m:d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</m:t>
                            </m:r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e>
                        </m:d>
                      </m:e>
                    </m:d>
                  </m:oMath>
                </a14:m>
                <a:endParaRPr lang="pt-PT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75" y="3605625"/>
                <a:ext cx="8162366" cy="456535"/>
              </a:xfrm>
              <a:prstGeom prst="rect">
                <a:avLst/>
              </a:prstGeom>
              <a:blipFill rotWithShape="0">
                <a:blip r:embed="rId14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72352" y="4059620"/>
                <a:ext cx="330797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38163"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</m:d>
                        </m:e>
                      </m:d>
                      <m:r>
                        <a:rPr lang="pt-P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059620"/>
                <a:ext cx="3307977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3673370" y="4059620"/>
                <a:ext cx="26279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370" y="4059620"/>
                <a:ext cx="2627964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3673370" y="4450043"/>
                <a:ext cx="3024482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370" y="4450043"/>
                <a:ext cx="3024482" cy="404983"/>
              </a:xfrm>
              <a:prstGeom prst="rect">
                <a:avLst/>
              </a:prstGeom>
              <a:blipFill rotWithShape="0">
                <a:blip r:embed="rId1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3673370" y="4876117"/>
                <a:ext cx="3024482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</m:d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370" y="4876117"/>
                <a:ext cx="3024482" cy="404983"/>
              </a:xfrm>
              <a:prstGeom prst="rect">
                <a:avLst/>
              </a:prstGeom>
              <a:blipFill rotWithShape="0">
                <a:blip r:embed="rId1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3673370" y="5302191"/>
                <a:ext cx="26279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370" y="5302191"/>
                <a:ext cx="2627964" cy="369332"/>
              </a:xfrm>
              <a:prstGeom prst="rect">
                <a:avLst/>
              </a:prstGeom>
              <a:blipFill rotWithShape="0"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3673370" y="5692615"/>
                <a:ext cx="27919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370" y="5692615"/>
                <a:ext cx="2791983" cy="369332"/>
              </a:xfrm>
              <a:prstGeom prst="rect">
                <a:avLst/>
              </a:prstGeom>
              <a:blipFill rotWithShape="0">
                <a:blip r:embed="rId2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99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7" grpId="0"/>
      <p:bldP spid="20" grpId="0"/>
      <p:bldP spid="8" grpId="0"/>
      <p:bldP spid="26" grpId="0"/>
      <p:bldP spid="27" grpId="0"/>
      <p:bldP spid="9" grpId="0"/>
      <p:bldP spid="28" grpId="0"/>
      <p:bldP spid="10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66847" y="945695"/>
                <a:ext cx="8054794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=−3−4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=2+5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Determina: </a:t>
                </a: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54794" cy="872034"/>
              </a:xfrm>
              <a:prstGeom prst="rect">
                <a:avLst/>
              </a:prstGeom>
              <a:blipFill rotWithShape="0">
                <a:blip r:embed="rId3"/>
                <a:stretch>
                  <a:fillRect l="-605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4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66847" y="2229131"/>
            <a:ext cx="805479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6"/>
              <p:cNvSpPr/>
              <p:nvPr/>
            </p:nvSpPr>
            <p:spPr>
              <a:xfrm>
                <a:off x="672352" y="1770909"/>
                <a:ext cx="260873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𝑅𝑒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)+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𝐼𝑚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770909"/>
                <a:ext cx="2608730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1402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"/>
              <p:cNvSpPr/>
              <p:nvPr/>
            </p:nvSpPr>
            <p:spPr>
              <a:xfrm>
                <a:off x="4321684" y="1822643"/>
                <a:ext cx="260873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pt-PT" i="1" dirty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+3</m:t>
                            </m:r>
                            <m:acc>
                              <m:accPr>
                                <m:chr m:val="̅"/>
                                <m:ctrlPr>
                                  <a:rPr lang="pt-PT" b="0" i="1" dirty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pt-PT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pt-PT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𝑤</m:t>
                                </m:r>
                                <m:r>
                                  <a:rPr lang="pt-PT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684" y="1822643"/>
                <a:ext cx="2608730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1636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"/>
              <p:cNvSpPr/>
              <p:nvPr/>
            </p:nvSpPr>
            <p:spPr>
              <a:xfrm>
                <a:off x="672352" y="2678014"/>
                <a:ext cx="260873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𝑅𝑒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)+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𝐼𝑚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678014"/>
                <a:ext cx="2608730" cy="507831"/>
              </a:xfrm>
              <a:prstGeom prst="rect">
                <a:avLst/>
              </a:prstGeom>
              <a:blipFill rotWithShape="0">
                <a:blip r:embed="rId6"/>
                <a:stretch>
                  <a:fillRect l="-1402"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/>
              <p:cNvSpPr txBox="1"/>
              <p:nvPr/>
            </p:nvSpPr>
            <p:spPr>
              <a:xfrm>
                <a:off x="2810429" y="2830606"/>
                <a:ext cx="12681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=2+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/>
                            </a:rPr>
                            <m:t>4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429" y="2830606"/>
                <a:ext cx="1268104" cy="276999"/>
              </a:xfrm>
              <a:prstGeom prst="rect">
                <a:avLst/>
              </a:prstGeom>
              <a:blipFill rotWithShape="1">
                <a:blip r:embed="rId7"/>
                <a:stretch>
                  <a:fillRect l="-1442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CaixaDeTexto 29"/>
              <p:cNvSpPr txBox="1"/>
              <p:nvPr/>
            </p:nvSpPr>
            <p:spPr>
              <a:xfrm>
                <a:off x="4039617" y="2818896"/>
                <a:ext cx="9033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=2−</m:t>
                      </m:r>
                      <m:r>
                        <a:rPr lang="pt-PT" b="0" i="1" smtClean="0">
                          <a:latin typeface="Cambria Math"/>
                        </a:rPr>
                        <m:t>4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617" y="2818896"/>
                <a:ext cx="903389" cy="276999"/>
              </a:xfrm>
              <a:prstGeom prst="rect">
                <a:avLst/>
              </a:prstGeom>
              <a:blipFill rotWithShape="1">
                <a:blip r:embed="rId8"/>
                <a:stretch>
                  <a:fillRect l="-2703" r="-5405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6"/>
              <p:cNvSpPr/>
              <p:nvPr/>
            </p:nvSpPr>
            <p:spPr>
              <a:xfrm>
                <a:off x="672352" y="3103954"/>
                <a:ext cx="805479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𝑅𝑒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)+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𝐼𝑚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103954"/>
                <a:ext cx="8054794" cy="507831"/>
              </a:xfrm>
              <a:prstGeom prst="rect">
                <a:avLst/>
              </a:prstGeom>
              <a:blipFill rotWithShape="0">
                <a:blip r:embed="rId9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641579" y="3185845"/>
                <a:ext cx="1573188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579" y="3185845"/>
                <a:ext cx="1573188" cy="335413"/>
              </a:xfrm>
              <a:prstGeom prst="rect">
                <a:avLst/>
              </a:prstGeom>
              <a:blipFill rotWithShape="0">
                <a:blip r:embed="rId10"/>
                <a:stretch>
                  <a:fillRect l="-1163" r="-1550" b="-545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5190550" y="3207821"/>
                <a:ext cx="569963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550" y="3207821"/>
                <a:ext cx="569963" cy="309637"/>
              </a:xfrm>
              <a:prstGeom prst="rect">
                <a:avLst/>
              </a:prstGeom>
              <a:blipFill rotWithShape="0">
                <a:blip r:embed="rId11"/>
                <a:stretch>
                  <a:fillRect l="-3191" r="-9574" b="-784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5816368" y="3199292"/>
                <a:ext cx="728661" cy="3039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0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pt-PT" i="1" smtClean="0">
                            <a:solidFill>
                              <a:srgbClr val="F47929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pt-PT" b="0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368" y="3199292"/>
                <a:ext cx="728661" cy="303994"/>
              </a:xfrm>
              <a:prstGeom prst="rect">
                <a:avLst/>
              </a:prstGeom>
              <a:blipFill rotWithShape="0">
                <a:blip r:embed="rId12"/>
                <a:stretch>
                  <a:fillRect l="-6667" t="-16000" r="-16667" b="-46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6"/>
              <p:cNvSpPr/>
              <p:nvPr/>
            </p:nvSpPr>
            <p:spPr>
              <a:xfrm>
                <a:off x="672352" y="3611785"/>
                <a:ext cx="260873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611785"/>
                <a:ext cx="2608730" cy="507831"/>
              </a:xfrm>
              <a:prstGeom prst="rect">
                <a:avLst/>
              </a:prstGeom>
              <a:blipFill rotWithShape="0">
                <a:blip r:embed="rId13"/>
                <a:stretch>
                  <a:fillRect l="-1402"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1477649" y="3700696"/>
                <a:ext cx="1937903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649" y="3700696"/>
                <a:ext cx="1937903" cy="335413"/>
              </a:xfrm>
              <a:prstGeom prst="rect">
                <a:avLst/>
              </a:prstGeom>
              <a:blipFill rotWithShape="0">
                <a:blip r:embed="rId14"/>
                <a:stretch>
                  <a:fillRect l="-629" r="-943" b="-727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3426425" y="3721622"/>
                <a:ext cx="698204" cy="315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425" y="3721622"/>
                <a:ext cx="698204" cy="315214"/>
              </a:xfrm>
              <a:prstGeom prst="rect">
                <a:avLst/>
              </a:prstGeom>
              <a:blipFill rotWithShape="0">
                <a:blip r:embed="rId15"/>
                <a:stretch>
                  <a:fillRect l="-2609" r="-7826" b="-980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4114594" y="3759635"/>
                <a:ext cx="4183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594" y="3759635"/>
                <a:ext cx="418383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5797" r="-13043" b="-88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6"/>
              <p:cNvSpPr/>
              <p:nvPr/>
            </p:nvSpPr>
            <p:spPr>
              <a:xfrm>
                <a:off x="666846" y="4041396"/>
                <a:ext cx="805479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Portanto,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pt-PT" i="1" dirty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+3</m:t>
                            </m:r>
                            <m:acc>
                              <m:accPr>
                                <m:chr m:val="̅"/>
                                <m:ctrlPr>
                                  <a:rPr lang="pt-PT" i="1" dirty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𝑤</m:t>
                                </m:r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6" y="4041396"/>
                <a:ext cx="8054794" cy="507831"/>
              </a:xfrm>
              <a:prstGeom prst="rect">
                <a:avLst/>
              </a:prstGeom>
              <a:blipFill rotWithShape="0">
                <a:blip r:embed="rId17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3333894" y="4054843"/>
                <a:ext cx="2126544" cy="459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+3</m:t>
                              </m:r>
                              <m:d>
                                <m:dPr>
                                  <m:ctrlPr>
                                    <a:rPr lang="pt-PT" i="1" dirty="0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2−5</m:t>
                                  </m:r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894" y="4054843"/>
                <a:ext cx="2126544" cy="459678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3333894" y="4535612"/>
                <a:ext cx="19191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−15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894" y="4535612"/>
                <a:ext cx="1919180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3333894" y="4926035"/>
                <a:ext cx="16434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11−15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894" y="4926035"/>
                <a:ext cx="1643463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/>
              <p:cNvSpPr/>
              <p:nvPr/>
            </p:nvSpPr>
            <p:spPr>
              <a:xfrm>
                <a:off x="3333894" y="5316458"/>
                <a:ext cx="32841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−2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×11×15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b="0" i="1" dirty="0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15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894" y="5316458"/>
                <a:ext cx="3284169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/>
              <p:cNvSpPr/>
              <p:nvPr/>
            </p:nvSpPr>
            <p:spPr>
              <a:xfrm>
                <a:off x="3333894" y="5706881"/>
                <a:ext cx="24543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21−330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+225</m:t>
                      </m:r>
                      <m:sSup>
                        <m:sSup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p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894" y="5706881"/>
                <a:ext cx="2454326" cy="36933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/>
              <p:cNvSpPr/>
              <p:nvPr/>
            </p:nvSpPr>
            <p:spPr>
              <a:xfrm>
                <a:off x="3333894" y="6097304"/>
                <a:ext cx="22614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21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−225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−330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894" y="6097304"/>
                <a:ext cx="2261453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/>
              <p:cNvSpPr/>
              <p:nvPr/>
            </p:nvSpPr>
            <p:spPr>
              <a:xfrm>
                <a:off x="3333894" y="6487728"/>
                <a:ext cx="17741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−104−330</m:t>
                      </m:r>
                      <m:r>
                        <a:rPr lang="pt-PT" b="0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894" y="6487728"/>
                <a:ext cx="1774140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97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5" grpId="0"/>
      <p:bldP spid="26" grpId="0"/>
      <p:bldP spid="28" grpId="0"/>
      <p:bldP spid="29" grpId="0"/>
      <p:bldP spid="3" grpId="0"/>
      <p:bldP spid="30" grpId="0"/>
      <p:bldP spid="32" grpId="0"/>
      <p:bldP spid="4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7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Retângulo arredondado 32"/>
          <p:cNvSpPr/>
          <p:nvPr/>
        </p:nvSpPr>
        <p:spPr>
          <a:xfrm>
            <a:off x="526038" y="945695"/>
            <a:ext cx="8190098" cy="1891634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57003" y="945695"/>
                <a:ext cx="8043783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Definição:</a:t>
                </a:r>
                <a:endParaRPr lang="pt-PT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 um número complexo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não nulo, existe um e um só número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tal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’=1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Representamos esse número por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designámo-lo por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inverso de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682" r="-607" b="-17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Inverso de um número complexo não nulo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4222376" y="2195756"/>
                <a:ext cx="283731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376" y="2195756"/>
                <a:ext cx="283731" cy="5186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tângulo arredondado 23"/>
          <p:cNvSpPr/>
          <p:nvPr/>
        </p:nvSpPr>
        <p:spPr>
          <a:xfrm>
            <a:off x="526038" y="2989729"/>
            <a:ext cx="8190098" cy="1474695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6"/>
              <p:cNvSpPr/>
              <p:nvPr/>
            </p:nvSpPr>
            <p:spPr>
              <a:xfrm>
                <a:off x="657003" y="2989729"/>
                <a:ext cx="8043783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Propriedade:</a:t>
                </a:r>
                <a:endParaRPr lang="pt-PT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 número complexo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não nulo. O inverso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existe e é único, sendo igual a            .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2989729"/>
                <a:ext cx="8043783" cy="1338828"/>
              </a:xfrm>
              <a:prstGeom prst="rect">
                <a:avLst/>
              </a:prstGeom>
              <a:blipFill rotWithShape="0">
                <a:blip r:embed="rId5"/>
                <a:stretch>
                  <a:fillRect l="-682" r="-1137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1515824" y="3808131"/>
                <a:ext cx="679737" cy="5575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̅"/>
                          <m:ctrlPr>
                            <a:rPr lang="pt-PT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824" y="3808131"/>
                <a:ext cx="679737" cy="55758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6"/>
          <p:cNvSpPr/>
          <p:nvPr/>
        </p:nvSpPr>
        <p:spPr>
          <a:xfrm>
            <a:off x="672353" y="4480957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657002" y="4892425"/>
                <a:ext cx="804378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Comecemos por provar que o inverso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existe.</a:t>
                </a: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2" y="4892425"/>
                <a:ext cx="8043783" cy="456535"/>
              </a:xfrm>
              <a:prstGeom prst="rect">
                <a:avLst/>
              </a:prstGeom>
              <a:blipFill rotWithShape="0">
                <a:blip r:embed="rId7"/>
                <a:stretch>
                  <a:fillRect l="-531" b="-2297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672353" y="5731741"/>
                <a:ext cx="6726778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Note-se que, sendo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não nulo,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|≠0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tem-se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que:  </a:t>
                </a: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5731741"/>
                <a:ext cx="6726778" cy="507831"/>
              </a:xfrm>
              <a:prstGeom prst="rect">
                <a:avLst/>
              </a:prstGeom>
              <a:blipFill rotWithShape="0"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657003" y="5329660"/>
                <a:ext cx="8028432" cy="512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 um número complexo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não nulo, consideremos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pt-PT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acc>
                      <m:accPr>
                        <m:chr m:val="̅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5329660"/>
                <a:ext cx="8028432" cy="512063"/>
              </a:xfrm>
              <a:prstGeom prst="rect">
                <a:avLst/>
              </a:prstGeom>
              <a:blipFill rotWithShape="0">
                <a:blip r:embed="rId9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657002" y="6306807"/>
                <a:ext cx="138695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𝑧𝑧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’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2" y="6306807"/>
                <a:ext cx="1386951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1314515" y="6166851"/>
                <a:ext cx="133645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515" y="6166851"/>
                <a:ext cx="1336456" cy="62235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2649889" y="6193745"/>
                <a:ext cx="1224759" cy="5575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pt-PT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889" y="6193745"/>
                <a:ext cx="1224759" cy="55758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3886449" y="6199231"/>
                <a:ext cx="1067792" cy="5575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449" y="6199231"/>
                <a:ext cx="1067792" cy="55758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4916357" y="6340860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357" y="6340860"/>
                <a:ext cx="418384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4348" r="-13043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exão reta 20"/>
          <p:cNvCxnSpPr/>
          <p:nvPr/>
        </p:nvCxnSpPr>
        <p:spPr>
          <a:xfrm flipV="1">
            <a:off x="4074459" y="6508376"/>
            <a:ext cx="431648" cy="2564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ta 41"/>
          <p:cNvCxnSpPr/>
          <p:nvPr/>
        </p:nvCxnSpPr>
        <p:spPr>
          <a:xfrm flipV="1">
            <a:off x="4522302" y="6339111"/>
            <a:ext cx="431648" cy="2564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59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2" grpId="0"/>
      <p:bldP spid="24" grpId="0" animBg="1"/>
      <p:bldP spid="26" grpId="0"/>
      <p:bldP spid="9" grpId="0"/>
      <p:bldP spid="27" grpId="0"/>
      <p:bldP spid="10" grpId="0"/>
      <p:bldP spid="11" grpId="0"/>
      <p:bldP spid="12" grpId="0"/>
      <p:bldP spid="14" grpId="0"/>
      <p:bldP spid="39" grpId="0"/>
      <p:bldP spid="40" grpId="0"/>
      <p:bldP spid="41" grpId="0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Rectangle 6"/>
          <p:cNvSpPr/>
          <p:nvPr/>
        </p:nvSpPr>
        <p:spPr>
          <a:xfrm>
            <a:off x="657003" y="945695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 </a:t>
            </a: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Inverso de um número complexo não nulo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57003" y="1387847"/>
                <a:ext cx="8043783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Provámos que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 inverso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existe.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6828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Vejamos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que é único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26828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tal, consideremos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′′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tal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𝑧𝑧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′′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1387847"/>
                <a:ext cx="8043783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531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657002" y="2716447"/>
                <a:ext cx="138695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′′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2" y="2716447"/>
                <a:ext cx="1386951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277469" y="2762613"/>
                <a:ext cx="9169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′′×1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469" y="2762613"/>
                <a:ext cx="916918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667" t="-4348" r="-5333" b="-86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2205312" y="2755940"/>
                <a:ext cx="12559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′′×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𝑧𝑧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312" y="2755940"/>
                <a:ext cx="1255985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942" t="-4348" b="-86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3435848" y="2762612"/>
                <a:ext cx="12679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′′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848" y="2762612"/>
                <a:ext cx="1267976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923" t="-4348" r="-4808" b="-86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4675619" y="2751852"/>
                <a:ext cx="8576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619" y="2751852"/>
                <a:ext cx="857607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837" t="-2174" r="-7092" b="-86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5492250" y="2754223"/>
                <a:ext cx="4616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250" y="2754223"/>
                <a:ext cx="461665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5263" t="-4444" r="-13158" b="-1111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672352" y="3069523"/>
                <a:ext cx="802843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Logo, o inverso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único e: </a:t>
                </a: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069523"/>
                <a:ext cx="8028434" cy="507831"/>
              </a:xfrm>
              <a:prstGeom prst="rect">
                <a:avLst/>
              </a:prstGeom>
              <a:blipFill rotWithShape="0">
                <a:blip r:embed="rId10"/>
                <a:stretch>
                  <a:fillRect l="-607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3873700" y="3566139"/>
                <a:ext cx="1396601" cy="6499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solidFill>
                                <a:srgbClr val="05AAB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PT" i="1">
                                      <a:solidFill>
                                        <a:srgbClr val="05AAB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solidFill>
                                        <a:srgbClr val="05AAB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̅"/>
                          <m:ctrlPr>
                            <a:rPr lang="pt-PT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700" y="3566139"/>
                <a:ext cx="1396601" cy="64992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arredondado 6"/>
          <p:cNvSpPr/>
          <p:nvPr/>
        </p:nvSpPr>
        <p:spPr>
          <a:xfrm>
            <a:off x="3640910" y="3514801"/>
            <a:ext cx="1862179" cy="763814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Rectangle 6"/>
          <p:cNvSpPr/>
          <p:nvPr/>
        </p:nvSpPr>
        <p:spPr>
          <a:xfrm>
            <a:off x="657003" y="4267358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  <a:endParaRPr lang="pt-PT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661402" y="4731360"/>
                <a:ext cx="802843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inverso de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3−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                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02" y="4731360"/>
                <a:ext cx="8028434" cy="507831"/>
              </a:xfrm>
              <a:prstGeom prst="rect">
                <a:avLst/>
              </a:prstGeom>
              <a:blipFill rotWithShape="0">
                <a:blip r:embed="rId12"/>
                <a:stretch>
                  <a:fillRect l="-607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657001" y="5333215"/>
                <a:ext cx="1386951" cy="634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3−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1" y="5333215"/>
                <a:ext cx="1386951" cy="63478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1197399" y="5332032"/>
                <a:ext cx="1386951" cy="666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PT" i="1" dirty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3−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̅"/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pt-PT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3−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d>
                        </m:e>
                      </m:ac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399" y="5332032"/>
                <a:ext cx="1386951" cy="666786"/>
              </a:xfrm>
              <a:prstGeom prst="rect">
                <a:avLst/>
              </a:prstGeom>
              <a:blipFill rotWithShape="0">
                <a:blip r:embed="rId14"/>
                <a:stretch>
                  <a:fillRect r="-2763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2944908" y="5335878"/>
                <a:ext cx="3223833" cy="862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dirty="0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pt-PT" i="1" dirty="0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pt-PT" i="1" dirty="0" smtClean="0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PT" b="0" i="1" dirty="0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3</m:t>
                                          </m:r>
                                        </m:e>
                                        <m:sup>
                                          <m:r>
                                            <a:rPr lang="pt-PT" b="0" i="1" dirty="0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pt-PT" b="0" i="1" dirty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pt-PT" b="0" i="1" dirty="0" smtClean="0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pt-PT" b="0" i="1" dirty="0" smtClean="0">
                                                  <a:latin typeface="Cambria Math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pt-PT" b="0" i="1" dirty="0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pt-PT" b="0" i="1" dirty="0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3+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908" y="5335878"/>
                <a:ext cx="3223833" cy="8628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5558076" y="5330405"/>
                <a:ext cx="3223833" cy="774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dirty="0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pt-PT" i="1" dirty="0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pt-PT" i="1" dirty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  <m:r>
                                        <a:rPr lang="pt-PT" b="0" i="1" dirty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3+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076" y="5330405"/>
                <a:ext cx="3223833" cy="77457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7354609" y="5384708"/>
                <a:ext cx="119834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609" y="5384708"/>
                <a:ext cx="1198341" cy="520399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3039034" y="4720752"/>
                <a:ext cx="96109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034" y="4720752"/>
                <a:ext cx="961096" cy="520399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71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20" grpId="0"/>
      <p:bldP spid="3" grpId="0"/>
      <p:bldP spid="22" grpId="0"/>
      <p:bldP spid="23" grpId="0"/>
      <p:bldP spid="25" grpId="0"/>
      <p:bldP spid="28" grpId="0"/>
      <p:bldP spid="4" grpId="0"/>
      <p:bldP spid="5" grpId="0"/>
      <p:bldP spid="7" grpId="0" animBg="1"/>
      <p:bldP spid="29" grpId="0"/>
      <p:bldP spid="30" grpId="0"/>
      <p:bldP spid="31" grpId="0"/>
      <p:bldP spid="32" grpId="0"/>
      <p:bldP spid="35" grpId="0"/>
      <p:bldP spid="36" grpId="0"/>
      <p:bldP spid="8" grpId="0"/>
      <p:bldP spid="3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Retângulo arredondado 32"/>
          <p:cNvSpPr/>
          <p:nvPr/>
        </p:nvSpPr>
        <p:spPr>
          <a:xfrm>
            <a:off x="526038" y="945695"/>
            <a:ext cx="8190098" cy="1882730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57003" y="945695"/>
                <a:ext cx="8043783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Definição:</a:t>
                </a:r>
                <a:endParaRPr lang="pt-PT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Dados dois números complexos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designa-se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por quociente de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𝒘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por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número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complexo pelo qual se tem de multiplicar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para obter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representa-se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por       .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682" b="-17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Divisão de números complexos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2646264" y="2236492"/>
                <a:ext cx="332142" cy="470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264" y="2236492"/>
                <a:ext cx="332142" cy="47064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tângulo arredondado 23"/>
          <p:cNvSpPr/>
          <p:nvPr/>
        </p:nvSpPr>
        <p:spPr>
          <a:xfrm>
            <a:off x="526038" y="2989729"/>
            <a:ext cx="8190098" cy="1474695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6"/>
              <p:cNvSpPr/>
              <p:nvPr/>
            </p:nvSpPr>
            <p:spPr>
              <a:xfrm>
                <a:off x="657003" y="2989729"/>
                <a:ext cx="804378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Propriedade:</a:t>
                </a:r>
                <a:endParaRPr lang="pt-PT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Dados dois números complexos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tem-se que: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2989729"/>
                <a:ext cx="8043783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682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917654" y="3861919"/>
                <a:ext cx="1308692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654" y="3861919"/>
                <a:ext cx="1308692" cy="5186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6"/>
          <p:cNvSpPr/>
          <p:nvPr/>
        </p:nvSpPr>
        <p:spPr>
          <a:xfrm>
            <a:off x="672353" y="4480957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672353" y="4923889"/>
                <a:ext cx="1978618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1 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4923889"/>
                <a:ext cx="1978618" cy="71468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2057394" y="4960130"/>
                <a:ext cx="1978618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1 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394" y="4960130"/>
                <a:ext cx="1978618" cy="61093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3388647" y="4958595"/>
                <a:ext cx="1978618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𝑤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1 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647" y="4958595"/>
                <a:ext cx="1978618" cy="61093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4746794" y="5103074"/>
                <a:ext cx="197861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𝑤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794" y="5103074"/>
                <a:ext cx="197861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5595173" y="5098160"/>
                <a:ext cx="197861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𝑤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173" y="5098160"/>
                <a:ext cx="197861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"/>
              <p:cNvSpPr/>
              <p:nvPr/>
            </p:nvSpPr>
            <p:spPr>
              <a:xfrm>
                <a:off x="672353" y="5442155"/>
                <a:ext cx="8043783" cy="714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Como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1 </m:t>
                            </m:r>
                          </m:num>
                          <m:den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</m:e>
                    </m:d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então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1 </m:t>
                        </m:r>
                      </m:num>
                      <m:den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 quociente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5442155"/>
                <a:ext cx="8043783" cy="714170"/>
              </a:xfrm>
              <a:prstGeom prst="rect">
                <a:avLst/>
              </a:prstGeom>
              <a:blipFill rotWithShape="0">
                <a:blip r:embed="rId12"/>
                <a:stretch>
                  <a:fillRect l="-60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"/>
              <p:cNvSpPr/>
              <p:nvPr/>
            </p:nvSpPr>
            <p:spPr>
              <a:xfrm>
                <a:off x="657002" y="6053934"/>
                <a:ext cx="8043783" cy="679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Como o quociente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se representa por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então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pt-PT" i="1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pt-P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1 </m:t>
                        </m:r>
                      </m:num>
                      <m:den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2" y="6053934"/>
                <a:ext cx="8043783" cy="679032"/>
              </a:xfrm>
              <a:prstGeom prst="rect">
                <a:avLst/>
              </a:prstGeom>
              <a:blipFill rotWithShape="0">
                <a:blip r:embed="rId13"/>
                <a:stretch>
                  <a:fillRect l="-6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59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2" grpId="0"/>
      <p:bldP spid="24" grpId="0" animBg="1"/>
      <p:bldP spid="26" grpId="0"/>
      <p:bldP spid="9" grpId="0"/>
      <p:bldP spid="27" grpId="0"/>
      <p:bldP spid="14" grpId="0"/>
      <p:bldP spid="22" grpId="0"/>
      <p:bldP spid="23" grpId="0"/>
      <p:bldP spid="25" grpId="0"/>
      <p:bldP spid="28" grpId="0"/>
      <p:bldP spid="29" grpId="0"/>
      <p:bldP spid="3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Rectangle 6"/>
          <p:cNvSpPr/>
          <p:nvPr/>
        </p:nvSpPr>
        <p:spPr>
          <a:xfrm>
            <a:off x="657003" y="945695"/>
            <a:ext cx="8043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Repara que, da propriedade anterior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 da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igualdade                     , vem que: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Divisão de números complexos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6"/>
              <p:cNvSpPr/>
              <p:nvPr/>
            </p:nvSpPr>
            <p:spPr>
              <a:xfrm>
                <a:off x="657001" y="2316041"/>
                <a:ext cx="8043783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Regra prática:</a:t>
                </a:r>
                <a:endParaRPr lang="pt-PT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determinar o quociente de um número complexo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por um número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complexo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não nulo, basta determinar o quociente de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  <m:acc>
                      <m:accPr>
                        <m:chr m:val="̅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por 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acc>
                      <m:accPr>
                        <m:chr m:val="̅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1" y="2316041"/>
                <a:ext cx="8043783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682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672353" y="1587611"/>
                <a:ext cx="1978618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1 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1587611"/>
                <a:ext cx="1978618" cy="6109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1068085" y="4193317"/>
                <a:ext cx="1978618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2+3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85" y="4193317"/>
                <a:ext cx="1978618" cy="6109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"/>
              <p:cNvSpPr/>
              <p:nvPr/>
            </p:nvSpPr>
            <p:spPr>
              <a:xfrm>
                <a:off x="676752" y="5681398"/>
                <a:ext cx="804378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caso particular de no quociente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ser um imaginário puro, basta multiplicar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52" y="5681398"/>
                <a:ext cx="8043783" cy="923330"/>
              </a:xfrm>
              <a:prstGeom prst="rect">
                <a:avLst/>
              </a:prstGeom>
              <a:blipFill rotWithShape="0">
                <a:blip r:embed="rId6"/>
                <a:stretch>
                  <a:fillRect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015826" y="896786"/>
                <a:ext cx="1396601" cy="6499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̅"/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826" y="896786"/>
                <a:ext cx="1396601" cy="64992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1950974" y="1578867"/>
                <a:ext cx="1546001" cy="6499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̅"/>
                          <m:ctrlPr>
                            <a:rPr lang="pt-PT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974" y="1578867"/>
                <a:ext cx="1546001" cy="64992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3303394" y="1583337"/>
                <a:ext cx="1511376" cy="611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acc>
                        </m:den>
                      </m:f>
                      <m:acc>
                        <m:accPr>
                          <m:chr m:val="̅"/>
                          <m:ctrlPr>
                            <a:rPr lang="pt-PT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394" y="1583337"/>
                <a:ext cx="1511376" cy="6110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4625530" y="1590779"/>
                <a:ext cx="870238" cy="6022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𝑤</m:t>
                          </m:r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acc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530" y="1590779"/>
                <a:ext cx="870238" cy="60221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tângulo arredondado 30"/>
          <p:cNvSpPr/>
          <p:nvPr/>
        </p:nvSpPr>
        <p:spPr>
          <a:xfrm>
            <a:off x="510988" y="2283872"/>
            <a:ext cx="8189796" cy="1388208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Rectangle 6"/>
          <p:cNvSpPr/>
          <p:nvPr/>
        </p:nvSpPr>
        <p:spPr>
          <a:xfrm>
            <a:off x="672353" y="3740826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Exemplos:</a:t>
            </a:r>
            <a:endParaRPr lang="pt-PT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676752" y="4204828"/>
            <a:ext cx="802843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1719924" y="4172716"/>
                <a:ext cx="1978618" cy="679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2+3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d>
                            <m:dPr>
                              <m:ctrlPr>
                                <a:rPr lang="pt-PT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5−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d>
                            <m:dPr>
                              <m:ctrlPr>
                                <a:rPr lang="pt-PT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924" y="4172716"/>
                <a:ext cx="1978618" cy="6790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3477007" y="4160178"/>
                <a:ext cx="1978618" cy="648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10+2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+15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25−</m:t>
                          </m:r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007" y="4160178"/>
                <a:ext cx="1978618" cy="648191"/>
              </a:xfrm>
              <a:prstGeom prst="rect">
                <a:avLst/>
              </a:prstGeom>
              <a:blipFill rotWithShape="0">
                <a:blip r:embed="rId12"/>
                <a:stretch>
                  <a:fillRect r="-144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5693172" y="4190563"/>
                <a:ext cx="1978618" cy="661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10−3+17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25−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172" y="4190563"/>
                <a:ext cx="1978618" cy="66191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7235057" y="4191824"/>
                <a:ext cx="1978618" cy="610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26</m:t>
                          </m:r>
                        </m:den>
                      </m:f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PT" i="1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26</m:t>
                          </m:r>
                        </m:den>
                      </m:f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057" y="4191824"/>
                <a:ext cx="1978618" cy="61087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1068085" y="5017488"/>
                <a:ext cx="1978618" cy="618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1−5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85" y="5017488"/>
                <a:ext cx="1978618" cy="61837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tângulo 40"/>
          <p:cNvSpPr/>
          <p:nvPr/>
        </p:nvSpPr>
        <p:spPr>
          <a:xfrm>
            <a:off x="676752" y="5028999"/>
            <a:ext cx="802843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 startAt="2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/>
              <p:cNvSpPr/>
              <p:nvPr/>
            </p:nvSpPr>
            <p:spPr>
              <a:xfrm>
                <a:off x="1719924" y="4996887"/>
                <a:ext cx="1978618" cy="679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1−5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d>
                            <m:dPr>
                              <m:ctrlPr>
                                <a:rPr lang="pt-PT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d>
                            <m:dPr>
                              <m:ctrlPr>
                                <a:rPr lang="pt-PT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924" y="4996887"/>
                <a:ext cx="1978618" cy="6790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/>
              <p:cNvSpPr/>
              <p:nvPr/>
            </p:nvSpPr>
            <p:spPr>
              <a:xfrm>
                <a:off x="3477007" y="4984349"/>
                <a:ext cx="1978618" cy="648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+10</m:t>
                          </m:r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007" y="4984349"/>
                <a:ext cx="1978618" cy="64819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/>
              <p:cNvSpPr/>
              <p:nvPr/>
            </p:nvSpPr>
            <p:spPr>
              <a:xfrm>
                <a:off x="4899799" y="5014734"/>
                <a:ext cx="1978618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−10−2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799" y="5014734"/>
                <a:ext cx="1978618" cy="610936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/>
              <p:cNvSpPr/>
              <p:nvPr/>
            </p:nvSpPr>
            <p:spPr>
              <a:xfrm>
                <a:off x="6085039" y="5015994"/>
                <a:ext cx="1978618" cy="618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2 </m:t>
                          </m:r>
                        </m:den>
                      </m:f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PT" i="1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1 </m:t>
                          </m:r>
                        </m:num>
                        <m:den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039" y="5015994"/>
                <a:ext cx="1978618" cy="618311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57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6" grpId="0"/>
      <p:bldP spid="14" grpId="0"/>
      <p:bldP spid="22" grpId="0"/>
      <p:bldP spid="29" grpId="0"/>
      <p:bldP spid="18" grpId="0"/>
      <p:bldP spid="3" grpId="0"/>
      <p:bldP spid="20" grpId="0"/>
      <p:bldP spid="21" grpId="0"/>
      <p:bldP spid="31" grpId="0" animBg="1"/>
      <p:bldP spid="32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Rectangle 6"/>
          <p:cNvSpPr/>
          <p:nvPr/>
        </p:nvSpPr>
        <p:spPr>
          <a:xfrm>
            <a:off x="657003" y="945695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Divisão de números complexos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1068085" y="1500371"/>
                <a:ext cx="1978618" cy="618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1−5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85" y="1500371"/>
                <a:ext cx="1978618" cy="6183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tângulo 27"/>
          <p:cNvSpPr/>
          <p:nvPr/>
        </p:nvSpPr>
        <p:spPr>
          <a:xfrm>
            <a:off x="676752" y="1511882"/>
            <a:ext cx="802843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 startAt="2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1719924" y="1479770"/>
                <a:ext cx="1978618" cy="679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1−5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924" y="1479770"/>
                <a:ext cx="1978618" cy="6790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3194620" y="1467232"/>
                <a:ext cx="1978618" cy="648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620" y="1467232"/>
                <a:ext cx="1978618" cy="64819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/>
              <p:cNvSpPr/>
              <p:nvPr/>
            </p:nvSpPr>
            <p:spPr>
              <a:xfrm>
                <a:off x="4160214" y="1497617"/>
                <a:ext cx="1978618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6" name="Retângulo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214" y="1497617"/>
                <a:ext cx="1978618" cy="6109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/>
              <p:cNvSpPr/>
              <p:nvPr/>
            </p:nvSpPr>
            <p:spPr>
              <a:xfrm>
                <a:off x="4982385" y="1498877"/>
                <a:ext cx="1978618" cy="618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2 </m:t>
                          </m:r>
                        </m:den>
                      </m:f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PT" i="1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1 </m:t>
                          </m:r>
                        </m:num>
                        <m:den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385" y="1498877"/>
                <a:ext cx="1978618" cy="61831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xão em ângulos retos 3"/>
          <p:cNvCxnSpPr/>
          <p:nvPr/>
        </p:nvCxnSpPr>
        <p:spPr>
          <a:xfrm rot="16200000" flipH="1">
            <a:off x="1110839" y="1666221"/>
            <a:ext cx="396000" cy="972000"/>
          </a:xfrm>
          <a:prstGeom prst="bentConnector3">
            <a:avLst>
              <a:gd name="adj1" fmla="val 101314"/>
            </a:avLst>
          </a:prstGeom>
          <a:ln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1841783" y="2186670"/>
            <a:ext cx="1588897" cy="338554"/>
          </a:xfrm>
          <a:prstGeom prst="rect">
            <a:avLst/>
          </a:prstGeom>
          <a:ln>
            <a:solidFill>
              <a:srgbClr val="F47929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PT" sz="1600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Outro processo</a:t>
            </a:r>
            <a:endParaRPr lang="pt-PT" sz="1600" dirty="0">
              <a:solidFill>
                <a:srgbClr val="F47929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57003" y="2558672"/>
            <a:ext cx="80284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Vejamos algumas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propriedades relativas ao quociente de dois números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complexos.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tângulo arredondado 47"/>
          <p:cNvSpPr/>
          <p:nvPr/>
        </p:nvSpPr>
        <p:spPr>
          <a:xfrm>
            <a:off x="506117" y="3482001"/>
            <a:ext cx="8190098" cy="1547200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6"/>
              <p:cNvSpPr/>
              <p:nvPr/>
            </p:nvSpPr>
            <p:spPr>
              <a:xfrm>
                <a:off x="637082" y="3482002"/>
                <a:ext cx="8043783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Propriedade 1:</a:t>
                </a:r>
                <a:endParaRPr lang="pt-PT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dois números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complexos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tem-se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que: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82" y="3482002"/>
                <a:ext cx="8043783" cy="1338828"/>
              </a:xfrm>
              <a:prstGeom prst="rect">
                <a:avLst/>
              </a:prstGeom>
              <a:blipFill rotWithShape="0">
                <a:blip r:embed="rId8"/>
                <a:stretch>
                  <a:fillRect l="-6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4002357" y="4350130"/>
                <a:ext cx="1139286" cy="572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357" y="4350130"/>
                <a:ext cx="1139286" cy="57265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ângulo 9"/>
          <p:cNvSpPr/>
          <p:nvPr/>
        </p:nvSpPr>
        <p:spPr>
          <a:xfrm>
            <a:off x="676752" y="5027623"/>
            <a:ext cx="800411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/>
              <p:cNvSpPr/>
              <p:nvPr/>
            </p:nvSpPr>
            <p:spPr>
              <a:xfrm>
                <a:off x="657613" y="5504014"/>
                <a:ext cx="1978618" cy="562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0" name="Retângulo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13" y="5504014"/>
                <a:ext cx="1978618" cy="5629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1092680" y="5460202"/>
                <a:ext cx="1299009" cy="620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680" y="5460202"/>
                <a:ext cx="1299009" cy="62023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/>
              <p:cNvSpPr/>
              <p:nvPr/>
            </p:nvSpPr>
            <p:spPr>
              <a:xfrm>
                <a:off x="2153567" y="5455107"/>
                <a:ext cx="1445076" cy="620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1 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1" name="Retângulo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567" y="5455107"/>
                <a:ext cx="1445076" cy="62023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/>
              <p:cNvSpPr/>
              <p:nvPr/>
            </p:nvSpPr>
            <p:spPr>
              <a:xfrm>
                <a:off x="3388729" y="5460540"/>
                <a:ext cx="1841081" cy="6499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3" name="Retângulo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729" y="5460540"/>
                <a:ext cx="1841081" cy="64992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/>
              <p:cNvSpPr/>
              <p:nvPr/>
            </p:nvSpPr>
            <p:spPr>
              <a:xfrm>
                <a:off x="5009342" y="5455107"/>
                <a:ext cx="2216376" cy="6499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4" name="Retângulo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342" y="5455107"/>
                <a:ext cx="2216376" cy="64992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 54"/>
              <p:cNvSpPr/>
              <p:nvPr/>
            </p:nvSpPr>
            <p:spPr>
              <a:xfrm>
                <a:off x="7043867" y="5458126"/>
                <a:ext cx="1964769" cy="6499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5" name="Retângulo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867" y="5458126"/>
                <a:ext cx="1964769" cy="64992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exão reta 12"/>
          <p:cNvCxnSpPr/>
          <p:nvPr/>
        </p:nvCxnSpPr>
        <p:spPr>
          <a:xfrm flipV="1">
            <a:off x="8627077" y="5683403"/>
            <a:ext cx="205807" cy="2198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xão reta 55"/>
          <p:cNvCxnSpPr/>
          <p:nvPr/>
        </p:nvCxnSpPr>
        <p:spPr>
          <a:xfrm flipV="1">
            <a:off x="8216790" y="5860783"/>
            <a:ext cx="144000" cy="7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/>
              <p:cNvSpPr/>
              <p:nvPr/>
            </p:nvSpPr>
            <p:spPr>
              <a:xfrm>
                <a:off x="1092680" y="6010267"/>
                <a:ext cx="1327478" cy="6499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7" name="Retângulo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680" y="6010267"/>
                <a:ext cx="1327478" cy="64992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2206289" y="5989286"/>
                <a:ext cx="797526" cy="664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289" y="5989286"/>
                <a:ext cx="797526" cy="66499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10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  <p:bldP spid="33" grpId="0"/>
      <p:bldP spid="46" grpId="0"/>
      <p:bldP spid="47" grpId="0"/>
      <p:bldP spid="7" grpId="0" animBg="1"/>
      <p:bldP spid="8" grpId="0"/>
      <p:bldP spid="48" grpId="0" animBg="1"/>
      <p:bldP spid="49" grpId="0"/>
      <p:bldP spid="9" grpId="0"/>
      <p:bldP spid="10" grpId="0"/>
      <p:bldP spid="50" grpId="0"/>
      <p:bldP spid="11" grpId="0"/>
      <p:bldP spid="51" grpId="0"/>
      <p:bldP spid="53" grpId="0"/>
      <p:bldP spid="54" grpId="0"/>
      <p:bldP spid="55" grpId="0"/>
      <p:bldP spid="57" grpId="0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Retângulo arredondado 32"/>
          <p:cNvSpPr/>
          <p:nvPr/>
        </p:nvSpPr>
        <p:spPr>
          <a:xfrm>
            <a:off x="526038" y="945696"/>
            <a:ext cx="8190098" cy="1481372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57003" y="945695"/>
                <a:ext cx="804378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Propriedade 2: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Dados dois números complexos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tem-se que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82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Divisão de números complexos </a:t>
            </a:r>
          </a:p>
        </p:txBody>
      </p:sp>
      <p:sp>
        <p:nvSpPr>
          <p:cNvPr id="27" name="Rectangle 6"/>
          <p:cNvSpPr/>
          <p:nvPr/>
        </p:nvSpPr>
        <p:spPr>
          <a:xfrm>
            <a:off x="657003" y="2400122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657001" y="3317602"/>
                <a:ext cx="1978618" cy="751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PT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acc>
                        <m:accPr>
                          <m:chr m:val="̅"/>
                          <m:ctrlPr>
                            <a:rPr lang="pt-PT" i="1">
                              <a:latin typeface="Cambria Math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 1 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</m:ac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1" y="3317602"/>
                <a:ext cx="1978618" cy="7514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"/>
              <p:cNvSpPr/>
              <p:nvPr/>
            </p:nvSpPr>
            <p:spPr>
              <a:xfrm>
                <a:off x="4621087" y="3431023"/>
                <a:ext cx="3519443" cy="543675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5AAB0"/>
                  </a:buClr>
                </a:pP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 inverso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é, de facto,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i="1" smtClean="0">
                            <a:solidFill>
                              <a:srgbClr val="05AAB0"/>
                            </a:solidFill>
                            <a:latin typeface="Cambria Math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solidFill>
                                      <a:srgbClr val="05AAB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solidFill>
                                      <a:srgbClr val="05AAB0"/>
                                    </a:solidFill>
                                    <a:latin typeface="Cambria Math" panose="02040503050406030204" pitchFamily="18" charset="0"/>
                                  </a:rPr>
                                  <m:t> 1 </m:t>
                                </m:r>
                              </m:num>
                              <m:den>
                                <m:r>
                                  <a:rPr lang="pt-PT" i="1">
                                    <a:solidFill>
                                      <a:srgbClr val="05AAB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</m:e>
                        </m:d>
                      </m:e>
                    </m:acc>
                  </m:oMath>
                </a14:m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087" y="3431023"/>
                <a:ext cx="3519443" cy="543675"/>
              </a:xfrm>
              <a:prstGeom prst="rect">
                <a:avLst/>
              </a:prstGeom>
              <a:blipFill rotWithShape="0">
                <a:blip r:embed="rId5"/>
                <a:stretch>
                  <a:fillRect l="-1209" r="-2073" b="-3297"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"/>
              <p:cNvSpPr/>
              <p:nvPr/>
            </p:nvSpPr>
            <p:spPr>
              <a:xfrm>
                <a:off x="657002" y="2809771"/>
                <a:ext cx="804378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Comecemos por provar que          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isto é, que o inverso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é         .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2" y="2809771"/>
                <a:ext cx="8043783" cy="507831"/>
              </a:xfrm>
              <a:prstGeom prst="rect">
                <a:avLst/>
              </a:prstGeom>
              <a:blipFill rotWithShape="0">
                <a:blip r:embed="rId6"/>
                <a:stretch>
                  <a:fillRect l="-531" r="-607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4002453" y="1862073"/>
                <a:ext cx="1139094" cy="5116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PT" i="1" smtClean="0">
                              <a:latin typeface="Cambria Math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</m:acc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453" y="1862073"/>
                <a:ext cx="1139094" cy="51161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3818513" y="2703874"/>
                <a:ext cx="1253355" cy="7514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PT" i="1" smtClean="0">
                              <a:latin typeface="Cambria Math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</m:acc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513" y="2703874"/>
                <a:ext cx="1253355" cy="75148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7905210" y="2703874"/>
                <a:ext cx="733213" cy="7514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PT" i="1">
                              <a:latin typeface="Cambria Math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 1 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</m:ac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210" y="2703874"/>
                <a:ext cx="733213" cy="75148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1684288" y="3310781"/>
                <a:ext cx="1978618" cy="751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PT" i="1">
                              <a:latin typeface="Cambria Math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 1 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</m:ac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288" y="3310781"/>
                <a:ext cx="1978618" cy="75148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exão reta 31"/>
          <p:cNvCxnSpPr/>
          <p:nvPr/>
        </p:nvCxnSpPr>
        <p:spPr>
          <a:xfrm flipV="1">
            <a:off x="2353366" y="3617322"/>
            <a:ext cx="205807" cy="2198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/>
          <p:cNvCxnSpPr/>
          <p:nvPr/>
        </p:nvCxnSpPr>
        <p:spPr>
          <a:xfrm flipV="1">
            <a:off x="2816100" y="3747584"/>
            <a:ext cx="205807" cy="2198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3160048" y="3582257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048" y="3582257"/>
                <a:ext cx="418384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4348" r="-13043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6"/>
          <p:cNvSpPr/>
          <p:nvPr/>
        </p:nvSpPr>
        <p:spPr>
          <a:xfrm>
            <a:off x="657001" y="4145512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657000" y="4099938"/>
                <a:ext cx="1978618" cy="599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PT" i="1" smtClean="0">
                              <a:latin typeface="Cambria Math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</m:ac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0" y="4099938"/>
                <a:ext cx="1978618" cy="59978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1493676" y="4021140"/>
                <a:ext cx="1414811" cy="7514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PT" i="1" smtClean="0">
                              <a:latin typeface="Cambria Math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</m:ac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676" y="4021140"/>
                <a:ext cx="1414811" cy="75148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2674390" y="4020029"/>
                <a:ext cx="1517403" cy="7514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PT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̅"/>
                          <m:ctrlPr>
                            <a:rPr lang="pt-PT" i="1" smtClean="0">
                              <a:latin typeface="Cambria Math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</m:ac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390" y="4020029"/>
                <a:ext cx="1517403" cy="75148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3992196" y="4081419"/>
                <a:ext cx="1240532" cy="611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PT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196" y="4081419"/>
                <a:ext cx="1240532" cy="6110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5022897" y="4094665"/>
                <a:ext cx="754053" cy="6022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897" y="4094665"/>
                <a:ext cx="754053" cy="602216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ta para a direita 9"/>
          <p:cNvSpPr/>
          <p:nvPr/>
        </p:nvSpPr>
        <p:spPr>
          <a:xfrm>
            <a:off x="3728236" y="3551583"/>
            <a:ext cx="807275" cy="292222"/>
          </a:xfrm>
          <a:prstGeom prst="rightArrow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1" name="Retângulo 40"/>
          <p:cNvSpPr/>
          <p:nvPr/>
        </p:nvSpPr>
        <p:spPr>
          <a:xfrm>
            <a:off x="657002" y="5069567"/>
            <a:ext cx="80591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 do quociente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entre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dois números complexos é igual ao quociente dos módulos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entre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cada um deles; 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conjugado do quociente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entre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dois números complexos é igual ao quociente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entre os conjugados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 cada um deles. 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672352" y="4655865"/>
            <a:ext cx="80437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Perante o que vimos, concluímos que: </a:t>
            </a:r>
          </a:p>
        </p:txBody>
      </p:sp>
    </p:spTree>
    <p:extLst>
      <p:ext uri="{BB962C8B-B14F-4D97-AF65-F5344CB8AC3E}">
        <p14:creationId xmlns:p14="http://schemas.microsoft.com/office/powerpoint/2010/main" val="305979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27" grpId="0"/>
      <p:bldP spid="14" grpId="0"/>
      <p:bldP spid="29" grpId="0" animBg="1"/>
      <p:bldP spid="30" grpId="0"/>
      <p:bldP spid="19" grpId="0"/>
      <p:bldP spid="3" grpId="0"/>
      <p:bldP spid="4" grpId="0"/>
      <p:bldP spid="31" grpId="0"/>
      <p:bldP spid="5" grpId="0"/>
      <p:bldP spid="36" grpId="0"/>
      <p:bldP spid="38" grpId="0"/>
      <p:bldP spid="7" grpId="0"/>
      <p:bldP spid="39" grpId="0"/>
      <p:bldP spid="40" grpId="0"/>
      <p:bldP spid="8" grpId="0"/>
      <p:bldP spid="10" grpId="0" animBg="1"/>
      <p:bldP spid="41" grpId="0" build="p"/>
      <p:bldP spid="4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6"/>
          <p:cNvSpPr txBox="1"/>
          <p:nvPr/>
        </p:nvSpPr>
        <p:spPr>
          <a:xfrm>
            <a:off x="672352" y="115332"/>
            <a:ext cx="84716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Módulo </a:t>
            </a:r>
            <a:r>
              <a:rPr lang="pt-PT" sz="2500" b="1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PT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conjugado </a:t>
            </a:r>
            <a:r>
              <a:rPr lang="pt-PT" sz="2500" b="1" dirty="0">
                <a:latin typeface="Arial" panose="020B0604020202020204" pitchFamily="34" charset="0"/>
                <a:cs typeface="Arial" panose="020B0604020202020204" pitchFamily="34" charset="0"/>
              </a:rPr>
              <a:t>de números </a:t>
            </a:r>
            <a:r>
              <a:rPr lang="pt-PT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complexos | Resumo</a:t>
            </a:r>
            <a:endParaRPr lang="pt-PT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672352" y="1394677"/>
            <a:ext cx="8053627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Deves ter presente as seguintes propriedades relativas ao módulo e ao conjugado de números complexos: 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672353" y="2743489"/>
                <a:ext cx="290456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</m:acc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pt-PT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2743489"/>
                <a:ext cx="2904566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1258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/>
              <p:cNvSpPr/>
              <p:nvPr/>
            </p:nvSpPr>
            <p:spPr>
              <a:xfrm>
                <a:off x="672353" y="2211420"/>
                <a:ext cx="290456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endParaRPr lang="pt-PT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2211420"/>
                <a:ext cx="2904566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1258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ângulo arredondado 44"/>
          <p:cNvSpPr/>
          <p:nvPr/>
        </p:nvSpPr>
        <p:spPr>
          <a:xfrm>
            <a:off x="526038" y="930986"/>
            <a:ext cx="8190098" cy="5187425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6" name="Retângulo 45"/>
          <p:cNvSpPr/>
          <p:nvPr/>
        </p:nvSpPr>
        <p:spPr>
          <a:xfrm>
            <a:off x="672352" y="957881"/>
            <a:ext cx="805362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/>
              <p:cNvSpPr/>
              <p:nvPr/>
            </p:nvSpPr>
            <p:spPr>
              <a:xfrm>
                <a:off x="672353" y="3275558"/>
                <a:ext cx="290456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pt-PT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</m:acc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acc>
                      <m:accPr>
                        <m:chr m:val="̅"/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pt-PT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3275558"/>
                <a:ext cx="2904566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1258"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 47"/>
          <p:cNvSpPr/>
          <p:nvPr/>
        </p:nvSpPr>
        <p:spPr>
          <a:xfrm>
            <a:off x="672353" y="3847968"/>
            <a:ext cx="2904566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897979" y="3799807"/>
                <a:ext cx="1345642" cy="602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PT" i="1">
                              <a:latin typeface="Cambria Math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</m:acc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979" y="3799807"/>
                <a:ext cx="1345642" cy="60221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/>
              <p:cNvSpPr/>
              <p:nvPr/>
            </p:nvSpPr>
            <p:spPr>
              <a:xfrm>
                <a:off x="672352" y="4460719"/>
                <a:ext cx="804378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 algn="just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𝑅𝑒</m:t>
                    </m:r>
                    <m:d>
                      <m:d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Retângulo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460719"/>
                <a:ext cx="8043784" cy="456535"/>
              </a:xfrm>
              <a:prstGeom prst="rect">
                <a:avLst/>
              </a:prstGeom>
              <a:blipFill rotWithShape="0">
                <a:blip r:embed="rId7"/>
                <a:stretch>
                  <a:fillRect l="-455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1855590" y="4463396"/>
                <a:ext cx="663580" cy="5097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acc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590" y="4463396"/>
                <a:ext cx="663580" cy="50975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/>
              <p:cNvSpPr/>
              <p:nvPr/>
            </p:nvSpPr>
            <p:spPr>
              <a:xfrm>
                <a:off x="672352" y="5022175"/>
                <a:ext cx="804378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 algn="just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𝐼𝑚</m:t>
                    </m:r>
                    <m:d>
                      <m:d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Retângulo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022175"/>
                <a:ext cx="8043784" cy="507831"/>
              </a:xfrm>
              <a:prstGeom prst="rect">
                <a:avLst/>
              </a:prstGeom>
              <a:blipFill rotWithShape="0">
                <a:blip r:embed="rId9"/>
                <a:stretch>
                  <a:fillRect l="-455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1855590" y="5039913"/>
                <a:ext cx="663580" cy="5097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acc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590" y="5039913"/>
                <a:ext cx="663580" cy="509755"/>
              </a:xfrm>
              <a:prstGeom prst="rect">
                <a:avLst/>
              </a:prstGeom>
              <a:blipFill rotWithShape="0">
                <a:blip r:embed="rId10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4694244" y="2209842"/>
                <a:ext cx="1530419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244" y="2209842"/>
                <a:ext cx="1530419" cy="507831"/>
              </a:xfrm>
              <a:prstGeom prst="rect">
                <a:avLst/>
              </a:prstGeom>
              <a:blipFill rotWithShape="0">
                <a:blip r:embed="rId11"/>
                <a:stretch>
                  <a:fillRect l="-2390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4694244" y="2799291"/>
                <a:ext cx="14016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</m:acc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244" y="2799291"/>
                <a:ext cx="1401666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2609" t="-3279" b="-180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4694244" y="3331360"/>
                <a:ext cx="23498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244" y="3331360"/>
                <a:ext cx="2349874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554" t="-3279" b="-180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4694244" y="3929696"/>
                <a:ext cx="23338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pt-P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d>
                      <m:dPr>
                        <m:begChr m:val="|"/>
                        <m:endChr m:val="|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244" y="3929696"/>
                <a:ext cx="2333844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567" t="-5000" b="-20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4963060" y="4358921"/>
                <a:ext cx="1289006" cy="664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060" y="4358921"/>
                <a:ext cx="1289006" cy="66499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tângulo 52"/>
          <p:cNvSpPr/>
          <p:nvPr/>
        </p:nvSpPr>
        <p:spPr>
          <a:xfrm>
            <a:off x="4694244" y="4461964"/>
            <a:ext cx="29045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/>
              <p:cNvSpPr/>
              <p:nvPr/>
            </p:nvSpPr>
            <p:spPr>
              <a:xfrm>
                <a:off x="4962272" y="4976358"/>
                <a:ext cx="1396601" cy="6499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̅"/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Retângulo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272" y="4976358"/>
                <a:ext cx="1396601" cy="64992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tângulo 17"/>
          <p:cNvSpPr/>
          <p:nvPr/>
        </p:nvSpPr>
        <p:spPr>
          <a:xfrm>
            <a:off x="4694396" y="5033354"/>
            <a:ext cx="53732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187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43" grpId="0"/>
      <p:bldP spid="45" grpId="0" animBg="1"/>
      <p:bldP spid="46" grpId="0"/>
      <p:bldP spid="47" grpId="0"/>
      <p:bldP spid="48" grpId="0"/>
      <p:bldP spid="2" grpId="0"/>
      <p:bldP spid="49" grpId="0"/>
      <p:bldP spid="50" grpId="0"/>
      <p:bldP spid="51" grpId="0"/>
      <p:bldP spid="52" grpId="0"/>
      <p:bldP spid="9" grpId="0"/>
      <p:bldP spid="11" grpId="0"/>
      <p:bldP spid="12" grpId="0"/>
      <p:bldP spid="13" grpId="0"/>
      <p:bldP spid="16" grpId="0"/>
      <p:bldP spid="53" grpId="0"/>
      <p:bldP spid="54" grpId="0"/>
      <p:bldP spid="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57003" y="945695"/>
                <a:ext cx="804378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Ø"/>
                </a:pPr>
                <a:r>
                  <a:rPr lang="pt-PT" sz="2000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Potências de base </a:t>
                </a:r>
                <a14:m>
                  <m:oMath xmlns:m="http://schemas.openxmlformats.org/officeDocument/2006/math">
                    <m:r>
                      <a:rPr lang="pt-PT" sz="2000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𝒊</m:t>
                    </m:r>
                  </m:oMath>
                </a14:m>
                <a:r>
                  <a:rPr lang="pt-PT" sz="2000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expoente inteiro </a:t>
                </a: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682" b="-1927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Potenciação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de números complexos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2" y="1482775"/>
                <a:ext cx="8028434" cy="456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Comecemos por convencionar 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482775"/>
                <a:ext cx="8028434" cy="456472"/>
              </a:xfrm>
              <a:prstGeom prst="rect">
                <a:avLst/>
              </a:prstGeom>
              <a:blipFill rotWithShape="0">
                <a:blip r:embed="rId4"/>
                <a:stretch>
                  <a:fillRect l="-607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/>
          <p:cNvSpPr/>
          <p:nvPr/>
        </p:nvSpPr>
        <p:spPr>
          <a:xfrm>
            <a:off x="672352" y="1891407"/>
            <a:ext cx="802843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Observa agora que: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524875" y="2347879"/>
                <a:ext cx="2247025" cy="37441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PT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pt-PT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pt-PT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pt-PT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pt-PT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pt-PT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pt-PT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pt-PT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875" y="2347879"/>
                <a:ext cx="2247025" cy="374410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3748636" y="3342798"/>
                <a:ext cx="4572000" cy="175432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pt-PT" dirty="0"/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pt-PT" dirty="0"/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pt-PT" dirty="0"/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636" y="3342798"/>
                <a:ext cx="4572000" cy="1754326"/>
              </a:xfrm>
              <a:prstGeom prst="rect">
                <a:avLst/>
              </a:prstGeom>
              <a:blipFill rotWithShape="0">
                <a:blip r:embed="rId6"/>
                <a:stretch>
                  <a:fillRect b="-17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haveta à direita 7"/>
          <p:cNvSpPr/>
          <p:nvPr/>
        </p:nvSpPr>
        <p:spPr>
          <a:xfrm>
            <a:off x="4168588" y="2347879"/>
            <a:ext cx="268941" cy="3744102"/>
          </a:xfrm>
          <a:prstGeom prst="rightBrace">
            <a:avLst/>
          </a:prstGeom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tângulo arredondado 8"/>
          <p:cNvSpPr/>
          <p:nvPr/>
        </p:nvSpPr>
        <p:spPr>
          <a:xfrm>
            <a:off x="4837506" y="3275876"/>
            <a:ext cx="2394259" cy="1888108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557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/>
      <p:bldP spid="4" grpId="0"/>
      <p:bldP spid="5" grpId="0" build="p"/>
      <p:bldP spid="7" grpId="0"/>
      <p:bldP spid="8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Potenciação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de números complexos </a:t>
            </a:r>
          </a:p>
        </p:txBody>
      </p:sp>
      <p:sp>
        <p:nvSpPr>
          <p:cNvPr id="11" name="Retângulo arredondado 10"/>
          <p:cNvSpPr/>
          <p:nvPr/>
        </p:nvSpPr>
        <p:spPr>
          <a:xfrm>
            <a:off x="526038" y="945696"/>
            <a:ext cx="8190098" cy="1338827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"/>
              <p:cNvSpPr/>
              <p:nvPr/>
            </p:nvSpPr>
            <p:spPr>
              <a:xfrm>
                <a:off x="657003" y="945695"/>
                <a:ext cx="8043783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Propriedade: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sendo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 resto da divisão inteira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682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6"/>
          <p:cNvSpPr/>
          <p:nvPr/>
        </p:nvSpPr>
        <p:spPr>
          <a:xfrm>
            <a:off x="657003" y="2400122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57002" y="2816316"/>
                <a:ext cx="804378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2" y="2816316"/>
                <a:ext cx="8043783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682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672352" y="3226858"/>
                <a:ext cx="8043784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Então,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∈{0, 1, 2, 3}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vem que: </a:t>
                </a: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226858"/>
                <a:ext cx="8043784" cy="872034"/>
              </a:xfrm>
              <a:prstGeom prst="rect">
                <a:avLst/>
              </a:prstGeom>
              <a:blipFill rotWithShape="0">
                <a:blip r:embed="rId5"/>
                <a:stretch>
                  <a:fillRect l="-606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672352" y="4135604"/>
                <a:ext cx="4445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135604"/>
                <a:ext cx="444545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958423" y="4132011"/>
                <a:ext cx="9906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23" y="4132011"/>
                <a:ext cx="99065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1743116" y="4139197"/>
                <a:ext cx="12316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p>
                      </m:sSup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116" y="4139197"/>
                <a:ext cx="1231619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2759865" y="4131652"/>
                <a:ext cx="14327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p>
                      </m:sSup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865" y="4131652"/>
                <a:ext cx="143276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3956648" y="4139233"/>
                <a:ext cx="11765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p>
                      </m:sSup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648" y="4139233"/>
                <a:ext cx="117654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4905971" y="4138718"/>
                <a:ext cx="10609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971" y="4138718"/>
                <a:ext cx="1060931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5753132" y="4131652"/>
                <a:ext cx="6649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132" y="4131652"/>
                <a:ext cx="664989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tângulo 22"/>
          <p:cNvSpPr/>
          <p:nvPr/>
        </p:nvSpPr>
        <p:spPr>
          <a:xfrm>
            <a:off x="657001" y="4547876"/>
            <a:ext cx="8043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672353" y="4981217"/>
                <a:ext cx="804378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p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42</m:t>
                        </m:r>
                      </m:sup>
                    </m:sSup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4981217"/>
                <a:ext cx="8043783" cy="507831"/>
              </a:xfrm>
              <a:prstGeom prst="rect">
                <a:avLst/>
              </a:prstGeom>
              <a:blipFill rotWithShape="0">
                <a:blip r:embed="rId13"/>
                <a:stretch>
                  <a:fillRect l="-455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1455092" y="5129134"/>
                <a:ext cx="10184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×10+2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092" y="5129134"/>
                <a:ext cx="1018420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2395" t="-4348" r="-1796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2441226" y="5129134"/>
                <a:ext cx="483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226" y="5129134"/>
                <a:ext cx="483017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3750" t="-4348" r="-3750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2898424" y="5128636"/>
                <a:ext cx="5915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424" y="5128636"/>
                <a:ext cx="591509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3093" r="-9278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672353" y="5482731"/>
                <a:ext cx="8043783" cy="456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2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p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813</m:t>
                        </m:r>
                      </m:sup>
                    </m:sSup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5482731"/>
                <a:ext cx="8043783" cy="456472"/>
              </a:xfrm>
              <a:prstGeom prst="rect">
                <a:avLst/>
              </a:prstGeom>
              <a:blipFill rotWithShape="0">
                <a:blip r:embed="rId17"/>
                <a:stretch>
                  <a:fillRect l="-455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1562668" y="5630648"/>
                <a:ext cx="11162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×203+1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668" y="5630648"/>
                <a:ext cx="1116203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1639" t="-4444" r="-2186" b="-88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2669825" y="5630648"/>
                <a:ext cx="483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825" y="5630648"/>
                <a:ext cx="483017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5063" t="-4444" r="-3797" b="-88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3127023" y="5630150"/>
                <a:ext cx="3711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023" y="5630150"/>
                <a:ext cx="371192" cy="276999"/>
              </a:xfrm>
              <a:prstGeom prst="rect">
                <a:avLst/>
              </a:prstGeom>
              <a:blipFill rotWithShape="0">
                <a:blip r:embed="rId20"/>
                <a:stretch>
                  <a:fillRect l="-8197" r="-13115" b="-88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672353" y="6012131"/>
                <a:ext cx="804378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3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p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116</m:t>
                        </m:r>
                      </m:sup>
                    </m:sSup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6012131"/>
                <a:ext cx="8043783" cy="507831"/>
              </a:xfrm>
              <a:prstGeom prst="rect">
                <a:avLst/>
              </a:prstGeom>
              <a:blipFill rotWithShape="0">
                <a:blip r:embed="rId21"/>
                <a:stretch>
                  <a:fillRect l="-455"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1562668" y="6160048"/>
                <a:ext cx="1013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×29+0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668" y="6160048"/>
                <a:ext cx="1013611" cy="276999"/>
              </a:xfrm>
              <a:prstGeom prst="rect">
                <a:avLst/>
              </a:prstGeom>
              <a:blipFill rotWithShape="0">
                <a:blip r:embed="rId22"/>
                <a:stretch>
                  <a:fillRect l="-1796" t="-4444" r="-2395" b="-88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2548802" y="6160048"/>
                <a:ext cx="483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802" y="6160048"/>
                <a:ext cx="483017" cy="276999"/>
              </a:xfrm>
              <a:prstGeom prst="rect">
                <a:avLst/>
              </a:prstGeom>
              <a:blipFill rotWithShape="0">
                <a:blip r:embed="rId23"/>
                <a:stretch>
                  <a:fillRect l="-3797" t="-4444" r="-5063" b="-88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3006000" y="6159550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000" y="6159550"/>
                <a:ext cx="418384" cy="276999"/>
              </a:xfrm>
              <a:prstGeom prst="rect">
                <a:avLst/>
              </a:prstGeom>
              <a:blipFill rotWithShape="0">
                <a:blip r:embed="rId24"/>
                <a:stretch>
                  <a:fillRect l="-4348" r="-13043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67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3" grpId="0"/>
      <p:bldP spid="10" grpId="0" build="p"/>
      <p:bldP spid="14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17" grpId="0"/>
      <p:bldP spid="27" grpId="0"/>
      <p:bldP spid="25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Rectangle 6"/>
          <p:cNvSpPr/>
          <p:nvPr/>
        </p:nvSpPr>
        <p:spPr>
          <a:xfrm>
            <a:off x="666847" y="945695"/>
            <a:ext cx="80547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Associatividade </a:t>
            </a: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16"/>
              <p:cNvSpPr txBox="1"/>
              <p:nvPr/>
            </p:nvSpPr>
            <p:spPr>
              <a:xfrm>
                <a:off x="672352" y="115332"/>
                <a:ext cx="84716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Propriedades das operações </a:t>
                </a:r>
                <a14:m>
                  <m:oMath xmlns:m="http://schemas.openxmlformats.org/officeDocument/2006/math">
                    <m:r>
                      <a:rPr lang="pt-PT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pt-PT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sz="2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pt-PT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em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pt-PT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pt-PT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15332"/>
                <a:ext cx="8471648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295" t="-5814" b="-2674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711675" y="1385332"/>
                <a:ext cx="8162366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54038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i="1" smtClean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</m:d>
                        <m:r>
                          <a:rPr lang="pt-PT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d>
                          <m:d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</m:d>
                      </m:e>
                    </m:d>
                    <m:r>
                      <a:rPr lang="pt-PT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d>
                      <m:d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</m:d>
                    <m:r>
                      <a:rPr lang="pt-PT" i="1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  <m:r>
                      <a:rPr lang="pt-PT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</m:d>
                        <m:r>
                          <a:rPr lang="pt-PT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d>
                          <m:d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</m:t>
                            </m:r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e>
                        </m:d>
                      </m:e>
                    </m:d>
                  </m:oMath>
                </a14:m>
                <a:endParaRPr lang="pt-PT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75" y="1385332"/>
                <a:ext cx="8162366" cy="456535"/>
              </a:xfrm>
              <a:prstGeom prst="rect">
                <a:avLst/>
              </a:prstGeom>
              <a:blipFill rotWithShape="0">
                <a:blip r:embed="rId4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72352" y="1839327"/>
                <a:ext cx="330797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38163"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pt-P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</m:d>
                        </m:e>
                      </m:d>
                      <m:r>
                        <a:rPr lang="pt-PT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839327"/>
                <a:ext cx="3307977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3673370" y="1839327"/>
                <a:ext cx="31239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𝑎𝑐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𝑏𝑑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𝑎𝑑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𝑏𝑐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370" y="1839327"/>
                <a:ext cx="312399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1318058" y="2253382"/>
                <a:ext cx="6806159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𝑎𝑐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𝑏𝑑</m:t>
                              </m:r>
                            </m:e>
                          </m:d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𝑎𝑑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𝑏𝑐</m:t>
                              </m:r>
                            </m:e>
                          </m:d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𝑎𝑐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𝑏𝑑</m:t>
                              </m:r>
                            </m:e>
                          </m:d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𝑎𝑑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𝑏𝑐</m:t>
                              </m:r>
                            </m:e>
                          </m:d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058" y="2253382"/>
                <a:ext cx="6806159" cy="404983"/>
              </a:xfrm>
              <a:prstGeom prst="rect">
                <a:avLst/>
              </a:prstGeom>
              <a:blipFill rotWithShape="0"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1318058" y="4844665"/>
                <a:ext cx="27919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058" y="4844665"/>
                <a:ext cx="2791983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1318058" y="2703088"/>
                <a:ext cx="53847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𝑎𝑐𝑒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𝑏𝑑𝑒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𝑎𝑑𝑓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𝑏𝑐𝑓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𝑎𝑐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𝑏𝑑𝑓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𝑎𝑑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𝑏𝑐𝑒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058" y="2703088"/>
                <a:ext cx="5384744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1318058" y="3117143"/>
                <a:ext cx="53847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𝑎𝑐𝑒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𝑎𝑑𝑓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𝑏𝑑𝑒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𝑏𝑐𝑓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𝑎𝑐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𝑎𝑑𝑒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𝑏𝑑𝑓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𝑏𝑐𝑒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058" y="3117143"/>
                <a:ext cx="5384744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1318058" y="3531198"/>
                <a:ext cx="7175747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𝑐𝑒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𝑑𝑓</m:t>
                              </m:r>
                            </m:e>
                          </m:d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𝑐𝑓</m:t>
                              </m:r>
                            </m:e>
                          </m:d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𝑐𝑓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𝑑𝑒</m:t>
                              </m:r>
                            </m:e>
                          </m:d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𝑑𝑓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𝑐𝑒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058" y="3531198"/>
                <a:ext cx="7175747" cy="404983"/>
              </a:xfrm>
              <a:prstGeom prst="rect">
                <a:avLst/>
              </a:prstGeom>
              <a:blipFill rotWithShape="0">
                <a:blip r:embed="rId11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1318058" y="3980904"/>
                <a:ext cx="6752554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𝑐𝑒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𝑑𝑓</m:t>
                              </m:r>
                            </m:e>
                          </m:d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𝑐𝑓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𝑑𝑒</m:t>
                              </m:r>
                            </m:e>
                          </m:d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𝑐𝑓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𝑑𝑒</m:t>
                              </m:r>
                            </m:e>
                          </m:d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𝑐𝑒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058" y="3980904"/>
                <a:ext cx="6752554" cy="404983"/>
              </a:xfrm>
              <a:prstGeom prst="rect">
                <a:avLst/>
              </a:prstGeom>
              <a:blipFill rotWithShape="0">
                <a:blip r:embed="rId12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1318058" y="4430610"/>
                <a:ext cx="30964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𝑑𝑓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𝑐𝑓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𝑑𝑒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058" y="4430610"/>
                <a:ext cx="3096425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019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4" grpId="0"/>
      <p:bldP spid="37" grpId="0"/>
      <p:bldP spid="25" grpId="0"/>
      <p:bldP spid="38" grpId="0"/>
      <p:bldP spid="39" grpId="0"/>
      <p:bldP spid="40" grpId="0"/>
      <p:bldP spid="4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Rectangle 6"/>
          <p:cNvSpPr/>
          <p:nvPr/>
        </p:nvSpPr>
        <p:spPr>
          <a:xfrm>
            <a:off x="657003" y="945695"/>
            <a:ext cx="80437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Ø"/>
            </a:pPr>
            <a:r>
              <a:rPr lang="pt-PT" sz="2000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Potências de </a:t>
            </a:r>
            <a:r>
              <a:rPr lang="pt-PT" sz="2000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expoente </a:t>
            </a:r>
            <a:r>
              <a:rPr lang="pt-PT" sz="2000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inteiro </a:t>
            </a:r>
            <a:r>
              <a:rPr lang="pt-PT" sz="2000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um número complexo</a:t>
            </a:r>
            <a:endParaRPr lang="pt-PT" sz="2000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Potenciação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de números complexos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2" y="1482775"/>
                <a:ext cx="802843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forma análoga ao que se passa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tem-se que: 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482775"/>
                <a:ext cx="8028434" cy="456535"/>
              </a:xfrm>
              <a:prstGeom prst="rect">
                <a:avLst/>
              </a:prstGeom>
              <a:blipFill rotWithShape="0">
                <a:blip r:embed="rId3"/>
                <a:stretch>
                  <a:fillRect l="-607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672352" y="1891407"/>
                <a:ext cx="802843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𝑏𝑖</m:t>
                            </m:r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𝑏𝑖</m:t>
                        </m:r>
                      </m:e>
                    </m:d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𝑏𝑖</m:t>
                        </m:r>
                      </m:e>
                    </m:d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⋯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𝑏𝑖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891407"/>
                <a:ext cx="8028434" cy="456535"/>
              </a:xfrm>
              <a:prstGeom prst="rect">
                <a:avLst/>
              </a:prstGeom>
              <a:blipFill rotWithShape="0">
                <a:blip r:embed="rId4"/>
                <a:stretch>
                  <a:fillRect l="-456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haveta à direita 2"/>
          <p:cNvSpPr/>
          <p:nvPr/>
        </p:nvSpPr>
        <p:spPr>
          <a:xfrm rot="5400000">
            <a:off x="3486387" y="987367"/>
            <a:ext cx="215154" cy="2736000"/>
          </a:xfrm>
          <a:prstGeom prst="rightBrace">
            <a:avLst/>
          </a:prstGeom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3075827" y="2487145"/>
                <a:ext cx="1042272" cy="338554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1600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pt-PT" sz="1600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fatores </a:t>
                </a: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827" y="2487145"/>
                <a:ext cx="1042272" cy="338554"/>
              </a:xfrm>
              <a:prstGeom prst="rect">
                <a:avLst/>
              </a:prstGeom>
              <a:blipFill rotWithShape="0">
                <a:blip r:embed="rId5"/>
                <a:stretch>
                  <a:fillRect t="-3448" r="-2312" b="-18966"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672352" y="2849900"/>
                <a:ext cx="802843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𝑏𝑖</m:t>
                            </m:r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, com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𝑏𝑖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849900"/>
                <a:ext cx="8028434" cy="507831"/>
              </a:xfrm>
              <a:prstGeom prst="rect">
                <a:avLst/>
              </a:prstGeom>
              <a:blipFill rotWithShape="0">
                <a:blip r:embed="rId6"/>
                <a:stretch>
                  <a:fillRect l="-45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2349387" y="2837550"/>
                <a:ext cx="981614" cy="559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387" y="2837550"/>
                <a:ext cx="981614" cy="55964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ângulo 15"/>
          <p:cNvSpPr/>
          <p:nvPr/>
        </p:nvSpPr>
        <p:spPr>
          <a:xfrm>
            <a:off x="672352" y="3424161"/>
            <a:ext cx="8043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687704" y="3857502"/>
                <a:ext cx="8043783" cy="456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2+</m:t>
                            </m:r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04" y="3857502"/>
                <a:ext cx="8043783" cy="456472"/>
              </a:xfrm>
              <a:prstGeom prst="rect">
                <a:avLst/>
              </a:prstGeom>
              <a:blipFill rotWithShape="0">
                <a:blip r:embed="rId8"/>
                <a:stretch>
                  <a:fillRect l="-531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1929054" y="3855621"/>
                <a:ext cx="1946559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2+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054" y="3855621"/>
                <a:ext cx="1946559" cy="5078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3663717" y="3857502"/>
                <a:ext cx="2482474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sup>
                      </m:sSup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717" y="3857502"/>
                <a:ext cx="2482474" cy="5078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5914794" y="3853466"/>
                <a:ext cx="241784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4−1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sup>
                      </m:sSup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794" y="3853466"/>
                <a:ext cx="2417841" cy="5078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1929054" y="4260716"/>
                <a:ext cx="2013885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sup>
                      </m:sSup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054" y="4260716"/>
                <a:ext cx="2013885" cy="50783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3719936" y="4261115"/>
                <a:ext cx="2181110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=6+3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+8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+4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936" y="4261115"/>
                <a:ext cx="2181110" cy="50783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5705063" y="4258963"/>
                <a:ext cx="1631472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=6−4+11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063" y="4258963"/>
                <a:ext cx="1631472" cy="50783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7143983" y="4261693"/>
                <a:ext cx="1227516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2+11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983" y="4261693"/>
                <a:ext cx="1227516" cy="50783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"/>
              <p:cNvSpPr/>
              <p:nvPr/>
            </p:nvSpPr>
            <p:spPr>
              <a:xfrm>
                <a:off x="651484" y="4684926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2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84" y="4684926"/>
                <a:ext cx="8049289" cy="507831"/>
              </a:xfrm>
              <a:prstGeom prst="rect">
                <a:avLst/>
              </a:prstGeom>
              <a:blipFill rotWithShape="0">
                <a:blip r:embed="rId16"/>
                <a:stretch>
                  <a:fillRect l="-530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1892904" y="4688268"/>
                <a:ext cx="8043779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sPre>
                        <m:sPre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PrePr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sub>
                        <m:sup>
                          <m:r>
                            <a:rPr lang="pt-PT" b="0" i="1" smtClean="0">
                              <a:latin typeface="Cambria Math"/>
                            </a:rPr>
                            <m:t>4</m:t>
                          </m:r>
                        </m:sup>
                        <m:e>
                          <m:sSub>
                            <m:sSub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sPre>
                      <m:r>
                        <a:rPr lang="pt-PT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pt-PT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p>
                      </m:sSup>
                      <m:r>
                        <a:rPr lang="pt-PT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+</m:t>
                      </m:r>
                      <m:sPre>
                        <m:sPre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PrePr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sub>
                        <m:sup>
                          <m:r>
                            <a:rPr lang="pt-PT" b="0" i="1" smtClean="0">
                              <a:latin typeface="Cambria Math"/>
                            </a:rPr>
                            <m:t>4</m:t>
                          </m:r>
                        </m:sup>
                        <m:e>
                          <m:sSub>
                            <m:sSub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sPre>
                      <m:r>
                        <a:rPr lang="pt-PT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+</m:t>
                      </m:r>
                      <m:sPre>
                        <m:sPre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PrePr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sub>
                        <m:sup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  <m:e>
                          <m:sSub>
                            <m:sSub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sPre>
                      <m:r>
                        <a:rPr lang="pt-PT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p>
                      </m:sSup>
                      <m:r>
                        <a:rPr lang="pt-PT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pt-PT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904" y="4688268"/>
                <a:ext cx="8043779" cy="50783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1892904" y="5133338"/>
                <a:ext cx="8043772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81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+4</m:t>
                      </m:r>
                      <m:r>
                        <a:rPr lang="pt-PT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7</m:t>
                      </m:r>
                      <m:r>
                        <a:rPr lang="pt-PT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</m:d>
                      <m:r>
                        <a:rPr lang="pt-PT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+6</m:t>
                      </m:r>
                      <m:r>
                        <a:rPr lang="pt-PT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/>
                        </a:rPr>
                        <m:t>9</m:t>
                      </m:r>
                      <m:r>
                        <a:rPr lang="pt-PT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+4</m:t>
                      </m:r>
                      <m:r>
                        <a:rPr lang="pt-PT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/>
                        </a:rPr>
                        <m:t>3</m:t>
                      </m:r>
                      <m:r>
                        <a:rPr lang="pt-PT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pt-PT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904" y="5133338"/>
                <a:ext cx="8043772" cy="507831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1933238" y="6010379"/>
                <a:ext cx="2005515" cy="517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28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−96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𝑖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238" y="6010379"/>
                <a:ext cx="2005515" cy="517193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1892911" y="5580186"/>
                <a:ext cx="3378336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81−108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+54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−12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pt-PT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911" y="5580186"/>
                <a:ext cx="3378336" cy="507831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5074627" y="5574464"/>
                <a:ext cx="3378336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81−108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−54+12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627" y="5574464"/>
                <a:ext cx="3378336" cy="507831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47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/>
      <p:bldP spid="4" grpId="0"/>
      <p:bldP spid="3" grpId="0" animBg="1"/>
      <p:bldP spid="10" grpId="0" animBg="1"/>
      <p:bldP spid="13" grpId="0"/>
      <p:bldP spid="11" grpId="0"/>
      <p:bldP spid="16" grpId="0"/>
      <p:bldP spid="17" grpId="0"/>
      <p:bldP spid="12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Rectangle 6"/>
          <p:cNvSpPr/>
          <p:nvPr/>
        </p:nvSpPr>
        <p:spPr>
          <a:xfrm>
            <a:off x="657003" y="945695"/>
            <a:ext cx="8043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Potenciação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de números complexos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2" y="1482775"/>
                <a:ext cx="802843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3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−3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482775"/>
                <a:ext cx="8028434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456"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2199992" y="1483821"/>
                <a:ext cx="1216423" cy="559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2−3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992" y="1483821"/>
                <a:ext cx="1216423" cy="5596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3423669" y="1478176"/>
                <a:ext cx="2007153" cy="559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−3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−3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669" y="1478176"/>
                <a:ext cx="2007153" cy="55964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5478439" y="1479433"/>
                <a:ext cx="2671309" cy="559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4−12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+9</m:t>
                                  </m:r>
                                  <m:sSup>
                                    <m:sSupPr>
                                      <m:ctrlPr>
                                        <a:rPr lang="pt-PT" b="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sup>
                          </m:sSup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−3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439" y="1479433"/>
                <a:ext cx="2671309" cy="559640"/>
              </a:xfrm>
              <a:prstGeom prst="rect">
                <a:avLst/>
              </a:prstGeom>
              <a:blipFill rotWithShape="0">
                <a:blip r:embed="rId6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2199992" y="2074732"/>
                <a:ext cx="2478435" cy="559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4−9−12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sup>
                          </m:sSup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−3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992" y="2074732"/>
                <a:ext cx="2478435" cy="55964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4715341" y="2067463"/>
                <a:ext cx="2247603" cy="559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−5−12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sup>
                          </m:sSup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−3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341" y="2067463"/>
                <a:ext cx="2247603" cy="55964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2199992" y="2718351"/>
                <a:ext cx="2671309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−10+15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−24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+36</m:t>
                          </m:r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992" y="2718351"/>
                <a:ext cx="2671309" cy="52501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4870996" y="2711115"/>
                <a:ext cx="1736950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−10−36−9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996" y="2711115"/>
                <a:ext cx="1736950" cy="5203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6613978" y="2719429"/>
                <a:ext cx="1204753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−46−9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978" y="2719429"/>
                <a:ext cx="1204753" cy="5203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2196720" y="3443845"/>
                <a:ext cx="2502545" cy="558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−46+9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−46−9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−46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720" y="3443845"/>
                <a:ext cx="2502545" cy="55861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4670281" y="3443845"/>
                <a:ext cx="1528175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−46+9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2116−81</m:t>
                          </m:r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281" y="3443845"/>
                <a:ext cx="1528175" cy="52039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6196669" y="3445439"/>
                <a:ext cx="1335301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−46+9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2116+81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669" y="3445439"/>
                <a:ext cx="1335301" cy="52501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2199992" y="4178051"/>
                <a:ext cx="1922899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46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2197</m:t>
                          </m:r>
                        </m:den>
                      </m:f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2197</m:t>
                          </m:r>
                        </m:den>
                      </m:f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992" y="4178051"/>
                <a:ext cx="1922899" cy="52039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/>
              <p:cNvSpPr/>
              <p:nvPr/>
            </p:nvSpPr>
            <p:spPr>
              <a:xfrm>
                <a:off x="656064" y="4809637"/>
                <a:ext cx="802843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4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1+10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64" y="4809637"/>
                <a:ext cx="8028434" cy="507831"/>
              </a:xfrm>
              <a:prstGeom prst="rect">
                <a:avLst/>
              </a:prstGeom>
              <a:blipFill rotWithShape="0">
                <a:blip r:embed="rId16"/>
                <a:stretch>
                  <a:fillRect l="-532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2352392" y="4795747"/>
                <a:ext cx="1330557" cy="559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1+10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392" y="4795747"/>
                <a:ext cx="1330557" cy="55964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3689902" y="4795837"/>
                <a:ext cx="1031629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1+10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902" y="4795837"/>
                <a:ext cx="1031629" cy="525016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4739923" y="4793162"/>
                <a:ext cx="2202718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−10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1+10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sup>
                          </m:sSup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923" y="4793162"/>
                <a:ext cx="2202718" cy="576761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6957023" y="4786565"/>
                <a:ext cx="1271694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−10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1−100</m:t>
                          </m:r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023" y="4786565"/>
                <a:ext cx="1271694" cy="520399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2352392" y="5567120"/>
                <a:ext cx="1078821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−10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1+100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392" y="5567120"/>
                <a:ext cx="1078821" cy="525016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3434548" y="5567120"/>
                <a:ext cx="1454822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101</m:t>
                          </m:r>
                        </m:den>
                      </m:f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PT" i="1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num>
                        <m:den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101</m:t>
                          </m:r>
                        </m:den>
                      </m:f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548" y="5567120"/>
                <a:ext cx="1454822" cy="520399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817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Rectangle 6"/>
          <p:cNvSpPr/>
          <p:nvPr/>
        </p:nvSpPr>
        <p:spPr>
          <a:xfrm>
            <a:off x="666847" y="945695"/>
            <a:ext cx="80547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Existência de elemento neutro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16"/>
              <p:cNvSpPr txBox="1"/>
              <p:nvPr/>
            </p:nvSpPr>
            <p:spPr>
              <a:xfrm>
                <a:off x="672352" y="115332"/>
                <a:ext cx="84716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Propriedades das operações </a:t>
                </a:r>
                <a14:m>
                  <m:oMath xmlns:m="http://schemas.openxmlformats.org/officeDocument/2006/math">
                    <m:r>
                      <a:rPr lang="pt-PT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pt-PT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sz="2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pt-PT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em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pt-PT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pt-PT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15332"/>
                <a:ext cx="8471648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295" t="-5814" b="-2674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66847" y="1371885"/>
                <a:ext cx="8162366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54038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PT" i="1" smtClean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  <m:r>
                      <a:rPr lang="pt-PT" i="1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  <m:r>
                      <a:rPr lang="pt-PT" i="1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  <m:r>
                      <a:rPr lang="pt-PT" i="1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  <m:r>
                      <a:rPr lang="pt-PT" b="0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pt-PT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371885"/>
                <a:ext cx="8162366" cy="456535"/>
              </a:xfrm>
              <a:prstGeom prst="rect">
                <a:avLst/>
              </a:prstGeom>
              <a:blipFill rotWithShape="0">
                <a:blip r:embed="rId4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66847" y="1839225"/>
                <a:ext cx="242597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38163"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839225"/>
                <a:ext cx="2425977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2642579" y="1847523"/>
                <a:ext cx="18218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+0,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+0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579" y="1847523"/>
                <a:ext cx="1821845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4277773" y="1850318"/>
                <a:ext cx="10169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73" y="1850318"/>
                <a:ext cx="1016945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666847" y="3149090"/>
                <a:ext cx="8162366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54038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PT" i="1" smtClean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  <m:r>
                      <a:rPr lang="pt-PT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d>
                      <m:d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  <m:r>
                      <a:rPr lang="pt-PT" i="1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  <m:r>
                      <a:rPr lang="pt-PT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d>
                      <m:d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  <m:r>
                      <a:rPr lang="pt-PT" b="0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pt-PT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3149090"/>
                <a:ext cx="8162366" cy="456535"/>
              </a:xfrm>
              <a:prstGeom prst="rect">
                <a:avLst/>
              </a:prstGeom>
              <a:blipFill rotWithShape="0">
                <a:blip r:embed="rId8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661342" y="3616430"/>
                <a:ext cx="242597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38163"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2" y="3616430"/>
                <a:ext cx="2425977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2642579" y="3616430"/>
                <a:ext cx="34161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579" y="3616430"/>
                <a:ext cx="341612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5841579" y="3609528"/>
                <a:ext cx="10169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579" y="3609528"/>
                <a:ext cx="1016945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672352" y="2636909"/>
                <a:ext cx="242597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38163"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636909"/>
                <a:ext cx="2425977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2648084" y="2645207"/>
                <a:ext cx="17888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084" y="2645207"/>
                <a:ext cx="1788823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4283278" y="2648002"/>
                <a:ext cx="10169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278" y="2648002"/>
                <a:ext cx="1016945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/>
          <p:cNvSpPr/>
          <p:nvPr/>
        </p:nvSpPr>
        <p:spPr>
          <a:xfrm>
            <a:off x="672352" y="2235269"/>
            <a:ext cx="8049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1825"/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Pela propriedade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comutativa da operação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aditiva, tem-se que: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661342" y="4403769"/>
                <a:ext cx="242597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38163"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d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2" y="4403769"/>
                <a:ext cx="2425977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2637074" y="4412067"/>
                <a:ext cx="17808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1,0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074" y="4412067"/>
                <a:ext cx="1780809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tângulo 41"/>
          <p:cNvSpPr/>
          <p:nvPr/>
        </p:nvSpPr>
        <p:spPr>
          <a:xfrm>
            <a:off x="661342" y="4002129"/>
            <a:ext cx="8049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1825"/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Pela propriedade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comutativa da operação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multiplicativa, tem-se que: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/>
              <p:cNvSpPr/>
              <p:nvPr/>
            </p:nvSpPr>
            <p:spPr>
              <a:xfrm>
                <a:off x="4216404" y="4420365"/>
                <a:ext cx="10169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404" y="4420365"/>
                <a:ext cx="1016945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26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3" grpId="0"/>
      <p:bldP spid="7" grpId="0"/>
      <p:bldP spid="20" grpId="0"/>
      <p:bldP spid="26" grpId="0"/>
      <p:bldP spid="27" grpId="0"/>
      <p:bldP spid="9" grpId="0"/>
      <p:bldP spid="28" grpId="0"/>
      <p:bldP spid="25" grpId="0"/>
      <p:bldP spid="38" grpId="0"/>
      <p:bldP spid="39" grpId="0"/>
      <p:bldP spid="4" grpId="0"/>
      <p:bldP spid="40" grpId="0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Rectangle 6"/>
          <p:cNvSpPr/>
          <p:nvPr/>
        </p:nvSpPr>
        <p:spPr>
          <a:xfrm>
            <a:off x="666847" y="945695"/>
            <a:ext cx="805479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Distributividade da multiplicação em relação à adição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16"/>
              <p:cNvSpPr txBox="1"/>
              <p:nvPr/>
            </p:nvSpPr>
            <p:spPr>
              <a:xfrm>
                <a:off x="672352" y="115332"/>
                <a:ext cx="84716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Propriedades das operações </a:t>
                </a:r>
                <a14:m>
                  <m:oMath xmlns:m="http://schemas.openxmlformats.org/officeDocument/2006/math">
                    <m:r>
                      <a:rPr lang="pt-PT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pt-PT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sz="2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pt-PT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em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pt-PT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pt-PT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15332"/>
                <a:ext cx="8471648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295" t="-5814" b="-2674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66847" y="1371885"/>
                <a:ext cx="8162366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54038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  <m:r>
                      <a:rPr lang="pt-PT" i="1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</m:d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d>
                          <m:d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</m:t>
                            </m:r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e>
                        </m:d>
                      </m:e>
                    </m:d>
                    <m:r>
                      <a:rPr lang="pt-PT" i="1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  <m:r>
                      <a:rPr lang="pt-PT" i="1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d>
                      <m:d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</m:d>
                    <m:r>
                      <a:rPr lang="pt-PT" i="1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  <m:r>
                      <a:rPr lang="pt-PT" i="1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d>
                      <m:d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</m:d>
                  </m:oMath>
                </a14:m>
                <a:endParaRPr lang="pt-PT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371885"/>
                <a:ext cx="8162366" cy="456535"/>
              </a:xfrm>
              <a:prstGeom prst="rect">
                <a:avLst/>
              </a:prstGeom>
              <a:blipFill rotWithShape="0">
                <a:blip r:embed="rId4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66847" y="1839225"/>
                <a:ext cx="34614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38163"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pt-P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839225"/>
                <a:ext cx="346140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3029559" y="1839225"/>
                <a:ext cx="34614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38163"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pt-P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559" y="1839225"/>
                <a:ext cx="3461400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666847" y="2279461"/>
                <a:ext cx="7468624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38163"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</m:d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pt-P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2279461"/>
                <a:ext cx="7468624" cy="404983"/>
              </a:xfrm>
              <a:prstGeom prst="rect">
                <a:avLst/>
              </a:prstGeom>
              <a:blipFill rotWithShape="0"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72352" y="2755348"/>
                <a:ext cx="746862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38163"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𝑎𝑒</m:t>
                          </m:r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𝑏𝑓</m:t>
                          </m:r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𝑎𝑓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𝑏𝑐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𝑏𝑒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755348"/>
                <a:ext cx="7468624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672352" y="3195584"/>
                <a:ext cx="746862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38163"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𝑎𝑒</m:t>
                          </m:r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𝑏𝑓</m:t>
                          </m:r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𝑏𝑐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𝑎𝑓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𝑏𝑒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195584"/>
                <a:ext cx="7468624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672352" y="3635820"/>
                <a:ext cx="746862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38163"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𝑎𝑐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𝑏𝑑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𝑎𝑑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𝑏𝑐</m:t>
                          </m:r>
                        </m:e>
                      </m:d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𝑎𝑒</m:t>
                          </m:r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𝑏𝑓</m:t>
                          </m:r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𝑎𝑓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𝑏𝑒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635820"/>
                <a:ext cx="7468624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672352" y="4076055"/>
                <a:ext cx="746862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pt-P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</m:d>
                      <m:r>
                        <a:rPr lang="pt-P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pt-P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076055"/>
                <a:ext cx="7468624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/>
          <p:cNvSpPr/>
          <p:nvPr/>
        </p:nvSpPr>
        <p:spPr>
          <a:xfrm>
            <a:off x="666847" y="4843855"/>
            <a:ext cx="80547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Atendendo à comutatividade da multiplicação e à propriedade acabada de demonstrar,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tem-se que: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666847" y="4427580"/>
                <a:ext cx="816236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54038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i="1" smtClean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</m:d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d>
                          <m:d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</m:t>
                            </m:r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e>
                        </m:d>
                      </m:e>
                    </m:d>
                    <m:r>
                      <a:rPr lang="pt-PT" i="1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d>
                      <m:d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  <m:r>
                      <a:rPr lang="pt-PT" i="1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</m:d>
                    <m:r>
                      <a:rPr lang="pt-PT" i="1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d>
                      <m:d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  <m:r>
                      <a:rPr lang="pt-PT" i="1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</m:d>
                    <m:r>
                      <a:rPr lang="pt-PT" i="1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d>
                      <m:d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pt-PT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4427580"/>
                <a:ext cx="8162366" cy="507831"/>
              </a:xfrm>
              <a:prstGeom prst="rect">
                <a:avLst/>
              </a:prstGeom>
              <a:blipFill rotWithShape="0">
                <a:blip r:embed="rId12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666847" y="5738103"/>
                <a:ext cx="34614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38163"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5738103"/>
                <a:ext cx="3461400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/>
              <p:cNvSpPr/>
              <p:nvPr/>
            </p:nvSpPr>
            <p:spPr>
              <a:xfrm>
                <a:off x="3635892" y="5738103"/>
                <a:ext cx="34614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pt-P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Retângulo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2" y="5738103"/>
                <a:ext cx="3461400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/>
              <p:cNvSpPr/>
              <p:nvPr/>
            </p:nvSpPr>
            <p:spPr>
              <a:xfrm>
                <a:off x="3635892" y="6101998"/>
                <a:ext cx="366463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pt-P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</m:d>
                      <m:r>
                        <a:rPr lang="pt-P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pt-P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2" y="6101998"/>
                <a:ext cx="3664638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3635892" y="6465893"/>
                <a:ext cx="34322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</m:d>
                      <m:r>
                        <a:rPr lang="pt-P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pt-P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</m:d>
                      <m:r>
                        <a:rPr lang="pt-P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2" y="6465893"/>
                <a:ext cx="3432222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61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3" grpId="0"/>
      <p:bldP spid="29" grpId="0"/>
      <p:bldP spid="30" grpId="0"/>
      <p:bldP spid="32" grpId="0"/>
      <p:bldP spid="33" grpId="0"/>
      <p:bldP spid="34" grpId="0"/>
      <p:bldP spid="35" grpId="0"/>
      <p:bldP spid="5" grpId="0"/>
      <p:bldP spid="36" grpId="0"/>
      <p:bldP spid="37" grpId="0"/>
      <p:bldP spid="46" grpId="0"/>
      <p:bldP spid="4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66847" y="945695"/>
                <a:ext cx="805479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 conjunto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identificado com um subconjunto de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</m:oMath>
                </a14:m>
                <a:endParaRPr lang="pt-PT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54794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16"/>
              <p:cNvSpPr txBox="1"/>
              <p:nvPr/>
            </p:nvSpPr>
            <p:spPr>
              <a:xfrm>
                <a:off x="672352" y="115332"/>
                <a:ext cx="84716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Propriedades das operações </a:t>
                </a:r>
                <a14:m>
                  <m:oMath xmlns:m="http://schemas.openxmlformats.org/officeDocument/2006/math">
                    <m:r>
                      <a:rPr lang="pt-PT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pt-PT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sz="2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pt-PT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em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pt-PT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pt-PT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15332"/>
                <a:ext cx="8471648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295" t="-5814" b="-2674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66847" y="1385332"/>
                <a:ext cx="805479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Podemos associar a cada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 elemento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,0)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385332"/>
                <a:ext cx="8054794" cy="456535"/>
              </a:xfrm>
              <a:prstGeom prst="rect">
                <a:avLst/>
              </a:prstGeom>
              <a:blipFill rotWithShape="0">
                <a:blip r:embed="rId5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672352" y="1769651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Note-se que, dados dois reais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os pares associados à soma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ao produto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𝑎𝑐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,0)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𝑎𝑐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,0)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precisamente a soma e o produto dos pares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,0)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0)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769651"/>
                <a:ext cx="8049289" cy="1338828"/>
              </a:xfrm>
              <a:prstGeom prst="rect">
                <a:avLst/>
              </a:prstGeom>
              <a:blipFill rotWithShape="0">
                <a:blip r:embed="rId6"/>
                <a:stretch>
                  <a:fillRect r="-1211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781536" y="3108479"/>
                <a:ext cx="42532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,0+0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, 0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536" y="3108479"/>
                <a:ext cx="4253280" cy="276999"/>
              </a:xfrm>
              <a:prstGeom prst="rect">
                <a:avLst/>
              </a:prstGeom>
              <a:blipFill rotWithShape="0"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2139084" y="3552684"/>
                <a:ext cx="55381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−0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0+0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, 0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084" y="3552684"/>
                <a:ext cx="5538183" cy="276999"/>
              </a:xfrm>
              <a:prstGeom prst="rect">
                <a:avLst/>
              </a:prstGeom>
              <a:blipFill rotWithShape="0"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72352" y="3885304"/>
                <a:ext cx="441063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Deste modo, identificamos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com um subconjunto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885304"/>
                <a:ext cx="4410636" cy="923330"/>
              </a:xfrm>
              <a:prstGeom prst="rect">
                <a:avLst/>
              </a:prstGeom>
              <a:blipFill rotWithShape="0">
                <a:blip r:embed="rId9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672353" y="4700637"/>
                <a:ext cx="4413650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Representaremos 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número complexo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,0)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4700637"/>
                <a:ext cx="4413650" cy="872034"/>
              </a:xfrm>
              <a:prstGeom prst="rect">
                <a:avLst/>
              </a:prstGeom>
              <a:blipFill rotWithShape="0">
                <a:blip r:embed="rId10"/>
                <a:stretch>
                  <a:fillRect r="-967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7196" y="3979433"/>
            <a:ext cx="374444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7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  <p:bldP spid="4" grpId="0"/>
      <p:bldP spid="7" grpId="0"/>
      <p:bldP spid="22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16"/>
              <p:cNvSpPr txBox="1"/>
              <p:nvPr/>
            </p:nvSpPr>
            <p:spPr>
              <a:xfrm>
                <a:off x="672352" y="115332"/>
                <a:ext cx="847164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 unidade imaginária </a:t>
                </a:r>
                <a14:m>
                  <m:oMath xmlns:m="http://schemas.openxmlformats.org/officeDocument/2006/math">
                    <m:r>
                      <a:rPr lang="pt-PT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𝒊</m:t>
                    </m:r>
                    <m:r>
                      <a:rPr lang="pt-PT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=(</m:t>
                    </m:r>
                    <m:r>
                      <a:rPr lang="pt-PT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pt-PT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pt-PT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pt-PT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15332"/>
                <a:ext cx="8471648" cy="492443"/>
              </a:xfrm>
              <a:prstGeom prst="rect">
                <a:avLst/>
              </a:prstGeom>
              <a:blipFill rotWithShape="0">
                <a:blip r:embed="rId3"/>
                <a:stretch>
                  <a:fillRect l="-1295" t="-11111" b="-2963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tângulo arredondado 12"/>
          <p:cNvSpPr/>
          <p:nvPr/>
        </p:nvSpPr>
        <p:spPr>
          <a:xfrm>
            <a:off x="526038" y="945694"/>
            <a:ext cx="8190098" cy="1338829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66847" y="945695"/>
                <a:ext cx="8043783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Definição: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Designa-se por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unidade imaginária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 representa-se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o número complexo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(0,1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43783" cy="1338828"/>
              </a:xfrm>
              <a:prstGeom prst="rect">
                <a:avLst/>
              </a:prstGeom>
              <a:blipFill rotWithShape="0">
                <a:blip r:embed="rId4"/>
                <a:stretch>
                  <a:fillRect l="-606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ângulo arredondado 14"/>
          <p:cNvSpPr/>
          <p:nvPr/>
        </p:nvSpPr>
        <p:spPr>
          <a:xfrm>
            <a:off x="531543" y="2622441"/>
            <a:ext cx="8190098" cy="958853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6"/>
              <p:cNvSpPr/>
              <p:nvPr/>
            </p:nvSpPr>
            <p:spPr>
              <a:xfrm>
                <a:off x="672352" y="2622442"/>
                <a:ext cx="8043783" cy="958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Propriedade: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p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=−1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622442"/>
                <a:ext cx="8043783" cy="958852"/>
              </a:xfrm>
              <a:prstGeom prst="rect">
                <a:avLst/>
              </a:prstGeom>
              <a:blipFill rotWithShape="0">
                <a:blip r:embed="rId5"/>
                <a:stretch>
                  <a:fillRect l="-60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6"/>
          <p:cNvSpPr/>
          <p:nvPr/>
        </p:nvSpPr>
        <p:spPr>
          <a:xfrm>
            <a:off x="666846" y="3581294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1" y="4037829"/>
                <a:ext cx="8038277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Por definição,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representa o número complexo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4037829"/>
                <a:ext cx="8038277" cy="456535"/>
              </a:xfrm>
              <a:prstGeom prst="rect">
                <a:avLst/>
              </a:prstGeom>
              <a:blipFill rotWithShape="0">
                <a:blip r:embed="rId6"/>
                <a:stretch>
                  <a:fillRect l="-607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 18"/>
          <p:cNvSpPr/>
          <p:nvPr/>
        </p:nvSpPr>
        <p:spPr>
          <a:xfrm>
            <a:off x="666846" y="4440576"/>
            <a:ext cx="8038277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Assim, tem-se que: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72352" y="4950899"/>
                <a:ext cx="4304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950899"/>
                <a:ext cx="430439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975294" y="4995965"/>
                <a:ext cx="7199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294" y="4995965"/>
                <a:ext cx="719941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3390" r="-6780" b="-88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1721353" y="4998492"/>
                <a:ext cx="15517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(0,1)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(0,1)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353" y="4998492"/>
                <a:ext cx="1551707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176" t="-2222" r="-5098" b="-3555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3248932" y="4998492"/>
                <a:ext cx="31787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(0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0−1×1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×1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+1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932" y="4998492"/>
                <a:ext cx="3178755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384" t="-2222" r="-2303" b="-3555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6427687" y="4991244"/>
                <a:ext cx="9601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−1,0)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687" y="4991244"/>
                <a:ext cx="960199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1899" t="-2222" r="-8228" b="-3555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7386907" y="4994037"/>
                <a:ext cx="6027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907" y="4994037"/>
                <a:ext cx="602729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9091" t="-28261" r="-23232" b="-50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08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/>
      <p:bldP spid="2" grpId="0"/>
      <p:bldP spid="19" grpId="0"/>
      <p:bldP spid="3" grpId="0"/>
      <p:bldP spid="7" grpId="0"/>
      <p:bldP spid="22" grpId="0"/>
      <p:bldP spid="25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17574</TotalTime>
  <Words>8541</Words>
  <Application>Microsoft Office PowerPoint</Application>
  <PresentationFormat>Apresentação no Ecrã (4:3)</PresentationFormat>
  <Paragraphs>872</Paragraphs>
  <Slides>51</Slides>
  <Notes>51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51</vt:i4>
      </vt:variant>
    </vt:vector>
  </HeadingPairs>
  <TitlesOfParts>
    <vt:vector size="52" baseType="lpstr">
      <vt:lpstr>Tema do Office</vt:lpstr>
      <vt:lpstr>O corpo dos números complexos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Marques;Vítor Nogueira</dc:creator>
  <cp:lastModifiedBy>Sofia Pereira Carvalhosa</cp:lastModifiedBy>
  <cp:revision>1480</cp:revision>
  <dcterms:created xsi:type="dcterms:W3CDTF">2015-12-10T15:13:19Z</dcterms:created>
  <dcterms:modified xsi:type="dcterms:W3CDTF">2017-08-01T09:47:38Z</dcterms:modified>
</cp:coreProperties>
</file>